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notesMasterIdLst>
    <p:notesMasterId r:id="rId31"/>
  </p:notesMasterIdLst>
  <p:sldIdLst>
    <p:sldId id="256" r:id="rId2"/>
    <p:sldId id="258" r:id="rId3"/>
    <p:sldId id="283" r:id="rId4"/>
    <p:sldId id="259" r:id="rId5"/>
    <p:sldId id="260" r:id="rId6"/>
    <p:sldId id="261" r:id="rId7"/>
    <p:sldId id="284" r:id="rId8"/>
    <p:sldId id="285" r:id="rId9"/>
    <p:sldId id="275" r:id="rId10"/>
    <p:sldId id="286" r:id="rId11"/>
    <p:sldId id="287" r:id="rId12"/>
    <p:sldId id="288" r:id="rId13"/>
    <p:sldId id="289" r:id="rId14"/>
    <p:sldId id="262" r:id="rId15"/>
    <p:sldId id="266" r:id="rId16"/>
    <p:sldId id="265" r:id="rId17"/>
    <p:sldId id="267" r:id="rId18"/>
    <p:sldId id="268" r:id="rId19"/>
    <p:sldId id="291" r:id="rId20"/>
    <p:sldId id="281" r:id="rId21"/>
    <p:sldId id="282" r:id="rId22"/>
    <p:sldId id="290" r:id="rId23"/>
    <p:sldId id="269" r:id="rId24"/>
    <p:sldId id="272" r:id="rId25"/>
    <p:sldId id="292" r:id="rId26"/>
    <p:sldId id="293" r:id="rId27"/>
    <p:sldId id="276" r:id="rId28"/>
    <p:sldId id="277" r:id="rId29"/>
    <p:sldId id="278"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0014" autoAdjust="0"/>
  </p:normalViewPr>
  <p:slideViewPr>
    <p:cSldViewPr snapToGrid="0">
      <p:cViewPr varScale="1">
        <p:scale>
          <a:sx n="104" d="100"/>
          <a:sy n="104" d="100"/>
        </p:scale>
        <p:origin x="612" y="80"/>
      </p:cViewPr>
      <p:guideLst/>
    </p:cSldViewPr>
  </p:slideViewPr>
  <p:notesTextViewPr>
    <p:cViewPr>
      <p:scale>
        <a:sx n="3" d="2"/>
        <a:sy n="3" d="2"/>
      </p:scale>
      <p:origin x="0" y="-332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6693353-B678-4CB0-828F-3FE4EDC5ED10}" type="doc">
      <dgm:prSet loTypeId="urn:microsoft.com/office/officeart/2005/8/layout/process2" loCatId="process" qsTypeId="urn:microsoft.com/office/officeart/2005/8/quickstyle/simple1" qsCatId="simple" csTypeId="urn:microsoft.com/office/officeart/2005/8/colors/accent1_2" csCatId="accent1" phldr="1"/>
      <dgm:spPr/>
    </dgm:pt>
    <dgm:pt modelId="{11479143-992F-4708-B15C-AA6E242024EC}">
      <dgm:prSet phldrT="[Text]"/>
      <dgm:spPr/>
      <dgm:t>
        <a:bodyPr/>
        <a:lstStyle/>
        <a:p>
          <a:r>
            <a:rPr lang="en-IE" dirty="0"/>
            <a:t>Create Account</a:t>
          </a:r>
        </a:p>
      </dgm:t>
    </dgm:pt>
    <dgm:pt modelId="{8E4F4C7A-E522-4CD5-9B2F-E2AF783B1802}" type="parTrans" cxnId="{2104231F-FDBC-4F4A-B5AA-B0306E6E069A}">
      <dgm:prSet/>
      <dgm:spPr/>
      <dgm:t>
        <a:bodyPr/>
        <a:lstStyle/>
        <a:p>
          <a:endParaRPr lang="en-IE"/>
        </a:p>
      </dgm:t>
    </dgm:pt>
    <dgm:pt modelId="{D7268947-E424-476C-8866-D174B261B6A9}" type="sibTrans" cxnId="{2104231F-FDBC-4F4A-B5AA-B0306E6E069A}">
      <dgm:prSet/>
      <dgm:spPr/>
      <dgm:t>
        <a:bodyPr/>
        <a:lstStyle/>
        <a:p>
          <a:endParaRPr lang="en-IE"/>
        </a:p>
      </dgm:t>
    </dgm:pt>
    <dgm:pt modelId="{E85023CD-C241-4513-9678-0F13529F36E2}">
      <dgm:prSet phldrT="[Text]"/>
      <dgm:spPr/>
      <dgm:t>
        <a:bodyPr/>
        <a:lstStyle/>
        <a:p>
          <a:r>
            <a:rPr lang="en-IE" dirty="0"/>
            <a:t>Get Authentication Token</a:t>
          </a:r>
        </a:p>
      </dgm:t>
    </dgm:pt>
    <dgm:pt modelId="{1E7996E6-0D28-463D-9B01-308F8E77D854}" type="parTrans" cxnId="{528C3D17-0F3E-4554-A5FE-95398EAA40AC}">
      <dgm:prSet/>
      <dgm:spPr/>
      <dgm:t>
        <a:bodyPr/>
        <a:lstStyle/>
        <a:p>
          <a:endParaRPr lang="en-IE"/>
        </a:p>
      </dgm:t>
    </dgm:pt>
    <dgm:pt modelId="{7A298C31-78FD-438D-9556-3E88A05A2549}" type="sibTrans" cxnId="{528C3D17-0F3E-4554-A5FE-95398EAA40AC}">
      <dgm:prSet/>
      <dgm:spPr/>
      <dgm:t>
        <a:bodyPr/>
        <a:lstStyle/>
        <a:p>
          <a:endParaRPr lang="en-IE"/>
        </a:p>
      </dgm:t>
    </dgm:pt>
    <dgm:pt modelId="{8CBFFDE8-DBB1-4EFE-9FAC-8E93902D75EE}">
      <dgm:prSet phldrT="[Text]"/>
      <dgm:spPr/>
      <dgm:t>
        <a:bodyPr/>
        <a:lstStyle/>
        <a:p>
          <a:r>
            <a:rPr lang="en-IE" dirty="0"/>
            <a:t>Get Movies</a:t>
          </a:r>
        </a:p>
      </dgm:t>
    </dgm:pt>
    <dgm:pt modelId="{76682610-78A0-4567-817F-9006D77BA981}" type="parTrans" cxnId="{997DDFBB-0547-43BF-8C77-A741B88A4FB4}">
      <dgm:prSet/>
      <dgm:spPr/>
      <dgm:t>
        <a:bodyPr/>
        <a:lstStyle/>
        <a:p>
          <a:endParaRPr lang="en-IE"/>
        </a:p>
      </dgm:t>
    </dgm:pt>
    <dgm:pt modelId="{31BFD1D1-A5A9-4292-85DB-7840B9CA96AA}" type="sibTrans" cxnId="{997DDFBB-0547-43BF-8C77-A741B88A4FB4}">
      <dgm:prSet/>
      <dgm:spPr/>
      <dgm:t>
        <a:bodyPr/>
        <a:lstStyle/>
        <a:p>
          <a:endParaRPr lang="en-IE"/>
        </a:p>
      </dgm:t>
    </dgm:pt>
    <dgm:pt modelId="{0F5E46CC-5BD3-452F-A5A6-0E5825C7F038}" type="pres">
      <dgm:prSet presAssocID="{86693353-B678-4CB0-828F-3FE4EDC5ED10}" presName="linearFlow" presStyleCnt="0">
        <dgm:presLayoutVars>
          <dgm:resizeHandles val="exact"/>
        </dgm:presLayoutVars>
      </dgm:prSet>
      <dgm:spPr/>
    </dgm:pt>
    <dgm:pt modelId="{F57FD0A2-9018-4156-BFE2-585B35A38520}" type="pres">
      <dgm:prSet presAssocID="{11479143-992F-4708-B15C-AA6E242024EC}" presName="node" presStyleLbl="node1" presStyleIdx="0" presStyleCnt="3" custScaleX="47522" custScaleY="13069" custLinFactNeighborX="0" custLinFactNeighborY="-214">
        <dgm:presLayoutVars>
          <dgm:bulletEnabled val="1"/>
        </dgm:presLayoutVars>
      </dgm:prSet>
      <dgm:spPr/>
    </dgm:pt>
    <dgm:pt modelId="{97BC1A1A-50EE-4A53-A332-C5773FFA822E}" type="pres">
      <dgm:prSet presAssocID="{D7268947-E424-476C-8866-D174B261B6A9}" presName="sibTrans" presStyleLbl="sibTrans2D1" presStyleIdx="0" presStyleCnt="2" custScaleX="58304" custScaleY="98944"/>
      <dgm:spPr/>
    </dgm:pt>
    <dgm:pt modelId="{77ADAD89-3B80-4D50-9600-9B2AA4363269}" type="pres">
      <dgm:prSet presAssocID="{D7268947-E424-476C-8866-D174B261B6A9}" presName="connectorText" presStyleLbl="sibTrans2D1" presStyleIdx="0" presStyleCnt="2"/>
      <dgm:spPr/>
    </dgm:pt>
    <dgm:pt modelId="{2866900B-99DF-4897-BEB8-159E277418B8}" type="pres">
      <dgm:prSet presAssocID="{E85023CD-C241-4513-9678-0F13529F36E2}" presName="node" presStyleLbl="node1" presStyleIdx="1" presStyleCnt="3" custScaleX="31509" custScaleY="18681" custLinFactNeighborX="-1032" custLinFactNeighborY="-13647">
        <dgm:presLayoutVars>
          <dgm:bulletEnabled val="1"/>
        </dgm:presLayoutVars>
      </dgm:prSet>
      <dgm:spPr/>
    </dgm:pt>
    <dgm:pt modelId="{55D8F798-08E6-400C-827A-57597D6C61C0}" type="pres">
      <dgm:prSet presAssocID="{7A298C31-78FD-438D-9556-3E88A05A2549}" presName="sibTrans" presStyleLbl="sibTrans2D1" presStyleIdx="1" presStyleCnt="2" custScaleX="114966" custScaleY="81132"/>
      <dgm:spPr/>
    </dgm:pt>
    <dgm:pt modelId="{6D499D4E-31AE-4F67-A052-A6D1E5D85EFD}" type="pres">
      <dgm:prSet presAssocID="{7A298C31-78FD-438D-9556-3E88A05A2549}" presName="connectorText" presStyleLbl="sibTrans2D1" presStyleIdx="1" presStyleCnt="2"/>
      <dgm:spPr/>
    </dgm:pt>
    <dgm:pt modelId="{E3A5124B-5839-4652-A192-273950F16080}" type="pres">
      <dgm:prSet presAssocID="{8CBFFDE8-DBB1-4EFE-9FAC-8E93902D75EE}" presName="node" presStyleLbl="node1" presStyleIdx="2" presStyleCnt="3" custScaleX="51150" custScaleY="17452" custLinFactNeighborX="-1087" custLinFactNeighborY="-22351">
        <dgm:presLayoutVars>
          <dgm:bulletEnabled val="1"/>
        </dgm:presLayoutVars>
      </dgm:prSet>
      <dgm:spPr/>
    </dgm:pt>
  </dgm:ptLst>
  <dgm:cxnLst>
    <dgm:cxn modelId="{528C3D17-0F3E-4554-A5FE-95398EAA40AC}" srcId="{86693353-B678-4CB0-828F-3FE4EDC5ED10}" destId="{E85023CD-C241-4513-9678-0F13529F36E2}" srcOrd="1" destOrd="0" parTransId="{1E7996E6-0D28-463D-9B01-308F8E77D854}" sibTransId="{7A298C31-78FD-438D-9556-3E88A05A2549}"/>
    <dgm:cxn modelId="{2104231F-FDBC-4F4A-B5AA-B0306E6E069A}" srcId="{86693353-B678-4CB0-828F-3FE4EDC5ED10}" destId="{11479143-992F-4708-B15C-AA6E242024EC}" srcOrd="0" destOrd="0" parTransId="{8E4F4C7A-E522-4CD5-9B2F-E2AF783B1802}" sibTransId="{D7268947-E424-476C-8866-D174B261B6A9}"/>
    <dgm:cxn modelId="{192C2523-889F-4BD5-9F6B-F9D12BE5F169}" type="presOf" srcId="{7A298C31-78FD-438D-9556-3E88A05A2549}" destId="{6D499D4E-31AE-4F67-A052-A6D1E5D85EFD}" srcOrd="1" destOrd="0" presId="urn:microsoft.com/office/officeart/2005/8/layout/process2"/>
    <dgm:cxn modelId="{DF3F4332-26E4-4942-B8AA-5ADDAC488374}" type="presOf" srcId="{D7268947-E424-476C-8866-D174B261B6A9}" destId="{97BC1A1A-50EE-4A53-A332-C5773FFA822E}" srcOrd="0" destOrd="0" presId="urn:microsoft.com/office/officeart/2005/8/layout/process2"/>
    <dgm:cxn modelId="{2AC9A58B-7A76-455F-B336-A15EC1D93573}" type="presOf" srcId="{86693353-B678-4CB0-828F-3FE4EDC5ED10}" destId="{0F5E46CC-5BD3-452F-A5A6-0E5825C7F038}" srcOrd="0" destOrd="0" presId="urn:microsoft.com/office/officeart/2005/8/layout/process2"/>
    <dgm:cxn modelId="{21882A92-C9CC-4ECF-BEEA-1EDFE09AD365}" type="presOf" srcId="{11479143-992F-4708-B15C-AA6E242024EC}" destId="{F57FD0A2-9018-4156-BFE2-585B35A38520}" srcOrd="0" destOrd="0" presId="urn:microsoft.com/office/officeart/2005/8/layout/process2"/>
    <dgm:cxn modelId="{528BEFAC-EDA2-4869-965C-5DC2BB9328EE}" type="presOf" srcId="{E85023CD-C241-4513-9678-0F13529F36E2}" destId="{2866900B-99DF-4897-BEB8-159E277418B8}" srcOrd="0" destOrd="0" presId="urn:microsoft.com/office/officeart/2005/8/layout/process2"/>
    <dgm:cxn modelId="{997DDFBB-0547-43BF-8C77-A741B88A4FB4}" srcId="{86693353-B678-4CB0-828F-3FE4EDC5ED10}" destId="{8CBFFDE8-DBB1-4EFE-9FAC-8E93902D75EE}" srcOrd="2" destOrd="0" parTransId="{76682610-78A0-4567-817F-9006D77BA981}" sibTransId="{31BFD1D1-A5A9-4292-85DB-7840B9CA96AA}"/>
    <dgm:cxn modelId="{BB8F49E8-503C-415D-A117-1BBA8F0A1349}" type="presOf" srcId="{8CBFFDE8-DBB1-4EFE-9FAC-8E93902D75EE}" destId="{E3A5124B-5839-4652-A192-273950F16080}" srcOrd="0" destOrd="0" presId="urn:microsoft.com/office/officeart/2005/8/layout/process2"/>
    <dgm:cxn modelId="{4D3CD0F6-F61A-4654-A81B-3DE92D167FD0}" type="presOf" srcId="{D7268947-E424-476C-8866-D174B261B6A9}" destId="{77ADAD89-3B80-4D50-9600-9B2AA4363269}" srcOrd="1" destOrd="0" presId="urn:microsoft.com/office/officeart/2005/8/layout/process2"/>
    <dgm:cxn modelId="{BFBBCBFF-ED39-46A1-B021-5EC66917C835}" type="presOf" srcId="{7A298C31-78FD-438D-9556-3E88A05A2549}" destId="{55D8F798-08E6-400C-827A-57597D6C61C0}" srcOrd="0" destOrd="0" presId="urn:microsoft.com/office/officeart/2005/8/layout/process2"/>
    <dgm:cxn modelId="{5EDB2382-40AB-478A-B765-10907849E88C}" type="presParOf" srcId="{0F5E46CC-5BD3-452F-A5A6-0E5825C7F038}" destId="{F57FD0A2-9018-4156-BFE2-585B35A38520}" srcOrd="0" destOrd="0" presId="urn:microsoft.com/office/officeart/2005/8/layout/process2"/>
    <dgm:cxn modelId="{BF04D5EB-2AA9-40B6-B19A-093D2897EA35}" type="presParOf" srcId="{0F5E46CC-5BD3-452F-A5A6-0E5825C7F038}" destId="{97BC1A1A-50EE-4A53-A332-C5773FFA822E}" srcOrd="1" destOrd="0" presId="urn:microsoft.com/office/officeart/2005/8/layout/process2"/>
    <dgm:cxn modelId="{F197CFDC-6562-437C-BBAB-555A17EF9407}" type="presParOf" srcId="{97BC1A1A-50EE-4A53-A332-C5773FFA822E}" destId="{77ADAD89-3B80-4D50-9600-9B2AA4363269}" srcOrd="0" destOrd="0" presId="urn:microsoft.com/office/officeart/2005/8/layout/process2"/>
    <dgm:cxn modelId="{3874AFE7-A198-4987-A8E0-F5E651A67AEF}" type="presParOf" srcId="{0F5E46CC-5BD3-452F-A5A6-0E5825C7F038}" destId="{2866900B-99DF-4897-BEB8-159E277418B8}" srcOrd="2" destOrd="0" presId="urn:microsoft.com/office/officeart/2005/8/layout/process2"/>
    <dgm:cxn modelId="{E2617A34-B9DF-4385-A072-36CF19E3A50C}" type="presParOf" srcId="{0F5E46CC-5BD3-452F-A5A6-0E5825C7F038}" destId="{55D8F798-08E6-400C-827A-57597D6C61C0}" srcOrd="3" destOrd="0" presId="urn:microsoft.com/office/officeart/2005/8/layout/process2"/>
    <dgm:cxn modelId="{DB16F7F6-F512-41E8-BBDE-55DE82CB1AA3}" type="presParOf" srcId="{55D8F798-08E6-400C-827A-57597D6C61C0}" destId="{6D499D4E-31AE-4F67-A052-A6D1E5D85EFD}" srcOrd="0" destOrd="0" presId="urn:microsoft.com/office/officeart/2005/8/layout/process2"/>
    <dgm:cxn modelId="{3DF23AAE-3BB7-49FA-9F9A-3B647E6CD6AF}" type="presParOf" srcId="{0F5E46CC-5BD3-452F-A5A6-0E5825C7F038}" destId="{E3A5124B-5839-4652-A192-273950F16080}" srcOrd="4"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D547ED8-BA4E-4FE5-A548-7573F4E283FE}" type="doc">
      <dgm:prSet loTypeId="urn:microsoft.com/office/officeart/2016/7/layout/BasicLinearProcessNumbered" loCatId="process" qsTypeId="urn:microsoft.com/office/officeart/2005/8/quickstyle/simple1" qsCatId="simple" csTypeId="urn:microsoft.com/office/officeart/2005/8/colors/colorful2" csCatId="colorful" phldr="1"/>
      <dgm:spPr/>
    </dgm:pt>
    <dgm:pt modelId="{A80A08CD-9ED0-480B-A3D3-CE6E3B0056F9}">
      <dgm:prSet phldrT="[Text]"/>
      <dgm:spPr/>
      <dgm:t>
        <a:bodyPr/>
        <a:lstStyle/>
        <a:p>
          <a:r>
            <a:rPr lang="en-IE" dirty="0"/>
            <a:t>Create Collection</a:t>
          </a:r>
        </a:p>
      </dgm:t>
    </dgm:pt>
    <dgm:pt modelId="{E09BF39A-8ABD-4CCC-8C6D-3A9DFF384BAF}" type="parTrans" cxnId="{7FE3FB78-5DC9-4BC7-99D8-8155489329FA}">
      <dgm:prSet/>
      <dgm:spPr/>
      <dgm:t>
        <a:bodyPr/>
        <a:lstStyle/>
        <a:p>
          <a:endParaRPr lang="en-IE"/>
        </a:p>
      </dgm:t>
    </dgm:pt>
    <dgm:pt modelId="{9575F970-F0CD-41EC-938F-5EB862C4D114}" type="sibTrans" cxnId="{7FE3FB78-5DC9-4BC7-99D8-8155489329FA}">
      <dgm:prSet phldrT="1"/>
      <dgm:spPr/>
      <dgm:t>
        <a:bodyPr/>
        <a:lstStyle/>
        <a:p>
          <a:r>
            <a:rPr lang="en-IE"/>
            <a:t>1</a:t>
          </a:r>
        </a:p>
      </dgm:t>
    </dgm:pt>
    <dgm:pt modelId="{F22CBF7A-32A8-46C3-9E93-A6E9A2FD1B0D}">
      <dgm:prSet phldrT="[Text]"/>
      <dgm:spPr/>
      <dgm:t>
        <a:bodyPr/>
        <a:lstStyle/>
        <a:p>
          <a:r>
            <a:rPr lang="en-IE" dirty="0"/>
            <a:t>Create Environment</a:t>
          </a:r>
        </a:p>
      </dgm:t>
    </dgm:pt>
    <dgm:pt modelId="{999E6B04-603D-48C6-8BB6-CF5F08DB1A15}" type="parTrans" cxnId="{060F7733-75EA-4BFC-AFDB-FA5DD14E77E9}">
      <dgm:prSet/>
      <dgm:spPr/>
      <dgm:t>
        <a:bodyPr/>
        <a:lstStyle/>
        <a:p>
          <a:endParaRPr lang="en-IE"/>
        </a:p>
      </dgm:t>
    </dgm:pt>
    <dgm:pt modelId="{0BFBA10C-3007-493B-BC84-6D0D134F3D29}" type="sibTrans" cxnId="{060F7733-75EA-4BFC-AFDB-FA5DD14E77E9}">
      <dgm:prSet phldrT="2"/>
      <dgm:spPr/>
      <dgm:t>
        <a:bodyPr/>
        <a:lstStyle/>
        <a:p>
          <a:r>
            <a:rPr lang="en-IE"/>
            <a:t>2</a:t>
          </a:r>
        </a:p>
      </dgm:t>
    </dgm:pt>
    <dgm:pt modelId="{85CEB2F1-DF74-4AD6-B783-D375AA9291C9}">
      <dgm:prSet phldrT="[Text]"/>
      <dgm:spPr/>
      <dgm:t>
        <a:bodyPr/>
        <a:lstStyle/>
        <a:p>
          <a:r>
            <a:rPr lang="en-IE" dirty="0"/>
            <a:t>Create Tests</a:t>
          </a:r>
        </a:p>
      </dgm:t>
    </dgm:pt>
    <dgm:pt modelId="{224F0E2C-D2DF-43D8-A1EB-465AB88EB413}" type="parTrans" cxnId="{86F43DED-0896-40A9-A065-E5B86672967E}">
      <dgm:prSet/>
      <dgm:spPr/>
      <dgm:t>
        <a:bodyPr/>
        <a:lstStyle/>
        <a:p>
          <a:endParaRPr lang="en-IE"/>
        </a:p>
      </dgm:t>
    </dgm:pt>
    <dgm:pt modelId="{224B2947-6497-44FC-8812-9DCD90694C9E}" type="sibTrans" cxnId="{86F43DED-0896-40A9-A065-E5B86672967E}">
      <dgm:prSet phldrT="3"/>
      <dgm:spPr/>
      <dgm:t>
        <a:bodyPr/>
        <a:lstStyle/>
        <a:p>
          <a:r>
            <a:rPr lang="en-IE"/>
            <a:t>3</a:t>
          </a:r>
        </a:p>
      </dgm:t>
    </dgm:pt>
    <dgm:pt modelId="{3444192A-5C5E-4717-A2CE-6FCE17E91CBC}">
      <dgm:prSet phldrT="[Text]"/>
      <dgm:spPr/>
      <dgm:t>
        <a:bodyPr/>
        <a:lstStyle/>
        <a:p>
          <a:r>
            <a:rPr lang="en-IE" dirty="0"/>
            <a:t>Collection of related API requests</a:t>
          </a:r>
        </a:p>
      </dgm:t>
    </dgm:pt>
    <dgm:pt modelId="{884255F5-8A21-48E7-AD4D-AEE2F1CC26BD}" type="parTrans" cxnId="{DEA11ED3-1DCE-4C83-8B3F-17F51E83F346}">
      <dgm:prSet/>
      <dgm:spPr/>
      <dgm:t>
        <a:bodyPr/>
        <a:lstStyle/>
        <a:p>
          <a:endParaRPr lang="en-IE"/>
        </a:p>
      </dgm:t>
    </dgm:pt>
    <dgm:pt modelId="{3CC9B1F8-873A-45FA-ADC7-12E220F404EB}" type="sibTrans" cxnId="{DEA11ED3-1DCE-4C83-8B3F-17F51E83F346}">
      <dgm:prSet/>
      <dgm:spPr/>
      <dgm:t>
        <a:bodyPr/>
        <a:lstStyle/>
        <a:p>
          <a:endParaRPr lang="en-IE"/>
        </a:p>
      </dgm:t>
    </dgm:pt>
    <dgm:pt modelId="{6182658B-7BB2-4AFC-8EF8-8C0901C05C0C}">
      <dgm:prSet phldrT="[Text]"/>
      <dgm:spPr/>
      <dgm:t>
        <a:bodyPr/>
        <a:lstStyle/>
        <a:p>
          <a:r>
            <a:rPr lang="en-IE" dirty="0"/>
            <a:t>Define commonly used variables</a:t>
          </a:r>
        </a:p>
      </dgm:t>
    </dgm:pt>
    <dgm:pt modelId="{65AFFD3B-9884-4532-96CE-EA114B175A4C}" type="parTrans" cxnId="{1611DA8E-B948-48A6-BD29-D788A9C3A493}">
      <dgm:prSet/>
      <dgm:spPr/>
      <dgm:t>
        <a:bodyPr/>
        <a:lstStyle/>
        <a:p>
          <a:endParaRPr lang="en-IE"/>
        </a:p>
      </dgm:t>
    </dgm:pt>
    <dgm:pt modelId="{50729698-4790-42E2-B652-6E4178C2BCB7}" type="sibTrans" cxnId="{1611DA8E-B948-48A6-BD29-D788A9C3A493}">
      <dgm:prSet/>
      <dgm:spPr/>
      <dgm:t>
        <a:bodyPr/>
        <a:lstStyle/>
        <a:p>
          <a:endParaRPr lang="en-IE"/>
        </a:p>
      </dgm:t>
    </dgm:pt>
    <dgm:pt modelId="{A17609E0-34EB-4A37-8750-475A9FC95D6C}">
      <dgm:prSet phldrT="[Text]"/>
      <dgm:spPr/>
      <dgm:t>
        <a:bodyPr/>
        <a:lstStyle/>
        <a:p>
          <a:r>
            <a:rPr lang="en-IE" dirty="0"/>
            <a:t>Check response is as expected</a:t>
          </a:r>
        </a:p>
      </dgm:t>
    </dgm:pt>
    <dgm:pt modelId="{D8B0D883-7039-49A0-83C3-8E31EEB6FA46}" type="parTrans" cxnId="{9AEAF98C-4948-4383-9998-638A3766C999}">
      <dgm:prSet/>
      <dgm:spPr/>
      <dgm:t>
        <a:bodyPr/>
        <a:lstStyle/>
        <a:p>
          <a:endParaRPr lang="en-IE"/>
        </a:p>
      </dgm:t>
    </dgm:pt>
    <dgm:pt modelId="{52D147AC-E841-4402-BD2A-C27953D50891}" type="sibTrans" cxnId="{9AEAF98C-4948-4383-9998-638A3766C999}">
      <dgm:prSet/>
      <dgm:spPr/>
      <dgm:t>
        <a:bodyPr/>
        <a:lstStyle/>
        <a:p>
          <a:endParaRPr lang="en-IE"/>
        </a:p>
      </dgm:t>
    </dgm:pt>
    <dgm:pt modelId="{6DE33E24-6E6B-4093-B7F6-48FFE11E6C8E}">
      <dgm:prSet phldrT="[Text]"/>
      <dgm:spPr/>
      <dgm:t>
        <a:bodyPr/>
        <a:lstStyle/>
        <a:p>
          <a:r>
            <a:rPr lang="en-IE" dirty="0"/>
            <a:t>Run Tests!</a:t>
          </a:r>
        </a:p>
      </dgm:t>
    </dgm:pt>
    <dgm:pt modelId="{230C37C8-4741-4238-8F75-2A63133672C3}" type="parTrans" cxnId="{50E9BC84-8B3B-4A92-A8DB-C6BFC36D73CB}">
      <dgm:prSet/>
      <dgm:spPr/>
      <dgm:t>
        <a:bodyPr/>
        <a:lstStyle/>
        <a:p>
          <a:endParaRPr lang="en-IE"/>
        </a:p>
      </dgm:t>
    </dgm:pt>
    <dgm:pt modelId="{3DC8EB42-38BB-48C8-A47A-F1B9A59ACD8B}" type="sibTrans" cxnId="{50E9BC84-8B3B-4A92-A8DB-C6BFC36D73CB}">
      <dgm:prSet phldrT="4"/>
      <dgm:spPr/>
      <dgm:t>
        <a:bodyPr/>
        <a:lstStyle/>
        <a:p>
          <a:r>
            <a:rPr lang="en-IE"/>
            <a:t>4</a:t>
          </a:r>
        </a:p>
      </dgm:t>
    </dgm:pt>
    <dgm:pt modelId="{23F44B98-6248-4172-A734-F99A2C0732DC}" type="pres">
      <dgm:prSet presAssocID="{AD547ED8-BA4E-4FE5-A548-7573F4E283FE}" presName="Name0" presStyleCnt="0">
        <dgm:presLayoutVars>
          <dgm:animLvl val="lvl"/>
          <dgm:resizeHandles val="exact"/>
        </dgm:presLayoutVars>
      </dgm:prSet>
      <dgm:spPr/>
    </dgm:pt>
    <dgm:pt modelId="{F521E08B-B502-4F38-9E06-4E6349EDD363}" type="pres">
      <dgm:prSet presAssocID="{A80A08CD-9ED0-480B-A3D3-CE6E3B0056F9}" presName="compositeNode" presStyleCnt="0">
        <dgm:presLayoutVars>
          <dgm:bulletEnabled val="1"/>
        </dgm:presLayoutVars>
      </dgm:prSet>
      <dgm:spPr/>
    </dgm:pt>
    <dgm:pt modelId="{F7B2CFE5-0758-4CA3-947A-3CF5FA11A753}" type="pres">
      <dgm:prSet presAssocID="{A80A08CD-9ED0-480B-A3D3-CE6E3B0056F9}" presName="bgRect" presStyleLbl="bgAccFollowNode1" presStyleIdx="0" presStyleCnt="4"/>
      <dgm:spPr/>
    </dgm:pt>
    <dgm:pt modelId="{6E66048C-DCFD-4DF5-9025-30E534E6CF8C}" type="pres">
      <dgm:prSet presAssocID="{9575F970-F0CD-41EC-938F-5EB862C4D114}" presName="sibTransNodeCircle" presStyleLbl="alignNode1" presStyleIdx="0" presStyleCnt="8">
        <dgm:presLayoutVars>
          <dgm:chMax val="0"/>
          <dgm:bulletEnabled/>
        </dgm:presLayoutVars>
      </dgm:prSet>
      <dgm:spPr/>
    </dgm:pt>
    <dgm:pt modelId="{5A0131CF-4D61-4471-B540-2E0EBE15A91C}" type="pres">
      <dgm:prSet presAssocID="{A80A08CD-9ED0-480B-A3D3-CE6E3B0056F9}" presName="bottomLine" presStyleLbl="alignNode1" presStyleIdx="1" presStyleCnt="8">
        <dgm:presLayoutVars/>
      </dgm:prSet>
      <dgm:spPr/>
    </dgm:pt>
    <dgm:pt modelId="{E9F87C1E-C175-462B-A40D-C186DA7F90D4}" type="pres">
      <dgm:prSet presAssocID="{A80A08CD-9ED0-480B-A3D3-CE6E3B0056F9}" presName="nodeText" presStyleLbl="bgAccFollowNode1" presStyleIdx="0" presStyleCnt="4">
        <dgm:presLayoutVars>
          <dgm:bulletEnabled val="1"/>
        </dgm:presLayoutVars>
      </dgm:prSet>
      <dgm:spPr/>
    </dgm:pt>
    <dgm:pt modelId="{78E2E5A7-63BC-46BA-ACF2-9E6EE7E18AAC}" type="pres">
      <dgm:prSet presAssocID="{9575F970-F0CD-41EC-938F-5EB862C4D114}" presName="sibTrans" presStyleCnt="0"/>
      <dgm:spPr/>
    </dgm:pt>
    <dgm:pt modelId="{7F06D921-0B6E-473A-AAC1-ED7D6CEBBEBD}" type="pres">
      <dgm:prSet presAssocID="{F22CBF7A-32A8-46C3-9E93-A6E9A2FD1B0D}" presName="compositeNode" presStyleCnt="0">
        <dgm:presLayoutVars>
          <dgm:bulletEnabled val="1"/>
        </dgm:presLayoutVars>
      </dgm:prSet>
      <dgm:spPr/>
    </dgm:pt>
    <dgm:pt modelId="{13D014FA-C96B-4B59-BE26-A0D22DD6D6AA}" type="pres">
      <dgm:prSet presAssocID="{F22CBF7A-32A8-46C3-9E93-A6E9A2FD1B0D}" presName="bgRect" presStyleLbl="bgAccFollowNode1" presStyleIdx="1" presStyleCnt="4"/>
      <dgm:spPr/>
    </dgm:pt>
    <dgm:pt modelId="{7B060C11-DFED-48C3-A931-D63C98610D73}" type="pres">
      <dgm:prSet presAssocID="{0BFBA10C-3007-493B-BC84-6D0D134F3D29}" presName="sibTransNodeCircle" presStyleLbl="alignNode1" presStyleIdx="2" presStyleCnt="8">
        <dgm:presLayoutVars>
          <dgm:chMax val="0"/>
          <dgm:bulletEnabled/>
        </dgm:presLayoutVars>
      </dgm:prSet>
      <dgm:spPr/>
    </dgm:pt>
    <dgm:pt modelId="{B370C0B1-4A17-4B4E-94FC-FACBFFF991A5}" type="pres">
      <dgm:prSet presAssocID="{F22CBF7A-32A8-46C3-9E93-A6E9A2FD1B0D}" presName="bottomLine" presStyleLbl="alignNode1" presStyleIdx="3" presStyleCnt="8">
        <dgm:presLayoutVars/>
      </dgm:prSet>
      <dgm:spPr/>
    </dgm:pt>
    <dgm:pt modelId="{F7D4D6F6-1F5C-4352-97E5-E0400A46ACAA}" type="pres">
      <dgm:prSet presAssocID="{F22CBF7A-32A8-46C3-9E93-A6E9A2FD1B0D}" presName="nodeText" presStyleLbl="bgAccFollowNode1" presStyleIdx="1" presStyleCnt="4">
        <dgm:presLayoutVars>
          <dgm:bulletEnabled val="1"/>
        </dgm:presLayoutVars>
      </dgm:prSet>
      <dgm:spPr/>
    </dgm:pt>
    <dgm:pt modelId="{8F14DC68-686C-4C51-82C1-C4751C6E2BD3}" type="pres">
      <dgm:prSet presAssocID="{0BFBA10C-3007-493B-BC84-6D0D134F3D29}" presName="sibTrans" presStyleCnt="0"/>
      <dgm:spPr/>
    </dgm:pt>
    <dgm:pt modelId="{77FB2CD5-EC5C-41A5-9D5F-57AB06FFDEA8}" type="pres">
      <dgm:prSet presAssocID="{85CEB2F1-DF74-4AD6-B783-D375AA9291C9}" presName="compositeNode" presStyleCnt="0">
        <dgm:presLayoutVars>
          <dgm:bulletEnabled val="1"/>
        </dgm:presLayoutVars>
      </dgm:prSet>
      <dgm:spPr/>
    </dgm:pt>
    <dgm:pt modelId="{34934F3B-5BEF-4DFE-88F4-3FAFCB296A55}" type="pres">
      <dgm:prSet presAssocID="{85CEB2F1-DF74-4AD6-B783-D375AA9291C9}" presName="bgRect" presStyleLbl="bgAccFollowNode1" presStyleIdx="2" presStyleCnt="4"/>
      <dgm:spPr/>
    </dgm:pt>
    <dgm:pt modelId="{0C92AC62-925C-4242-997C-867B8E075876}" type="pres">
      <dgm:prSet presAssocID="{224B2947-6497-44FC-8812-9DCD90694C9E}" presName="sibTransNodeCircle" presStyleLbl="alignNode1" presStyleIdx="4" presStyleCnt="8">
        <dgm:presLayoutVars>
          <dgm:chMax val="0"/>
          <dgm:bulletEnabled/>
        </dgm:presLayoutVars>
      </dgm:prSet>
      <dgm:spPr/>
    </dgm:pt>
    <dgm:pt modelId="{1E2E8B85-08E5-41BD-BA86-04AA1CA1CBDA}" type="pres">
      <dgm:prSet presAssocID="{85CEB2F1-DF74-4AD6-B783-D375AA9291C9}" presName="bottomLine" presStyleLbl="alignNode1" presStyleIdx="5" presStyleCnt="8">
        <dgm:presLayoutVars/>
      </dgm:prSet>
      <dgm:spPr/>
    </dgm:pt>
    <dgm:pt modelId="{2736A01A-DE9D-49F2-B043-4B99B0E527DA}" type="pres">
      <dgm:prSet presAssocID="{85CEB2F1-DF74-4AD6-B783-D375AA9291C9}" presName="nodeText" presStyleLbl="bgAccFollowNode1" presStyleIdx="2" presStyleCnt="4">
        <dgm:presLayoutVars>
          <dgm:bulletEnabled val="1"/>
        </dgm:presLayoutVars>
      </dgm:prSet>
      <dgm:spPr/>
    </dgm:pt>
    <dgm:pt modelId="{EB5A8F8C-A302-4AFD-8896-731C431C6E98}" type="pres">
      <dgm:prSet presAssocID="{224B2947-6497-44FC-8812-9DCD90694C9E}" presName="sibTrans" presStyleCnt="0"/>
      <dgm:spPr/>
    </dgm:pt>
    <dgm:pt modelId="{7052D4D4-8D02-4C7C-A47C-BF6117C4A813}" type="pres">
      <dgm:prSet presAssocID="{6DE33E24-6E6B-4093-B7F6-48FFE11E6C8E}" presName="compositeNode" presStyleCnt="0">
        <dgm:presLayoutVars>
          <dgm:bulletEnabled val="1"/>
        </dgm:presLayoutVars>
      </dgm:prSet>
      <dgm:spPr/>
    </dgm:pt>
    <dgm:pt modelId="{6C91E85B-E841-40DD-B78E-A92FB8862C74}" type="pres">
      <dgm:prSet presAssocID="{6DE33E24-6E6B-4093-B7F6-48FFE11E6C8E}" presName="bgRect" presStyleLbl="bgAccFollowNode1" presStyleIdx="3" presStyleCnt="4"/>
      <dgm:spPr/>
    </dgm:pt>
    <dgm:pt modelId="{EBF34796-64BC-452B-B504-42873B43EA21}" type="pres">
      <dgm:prSet presAssocID="{3DC8EB42-38BB-48C8-A47A-F1B9A59ACD8B}" presName="sibTransNodeCircle" presStyleLbl="alignNode1" presStyleIdx="6" presStyleCnt="8">
        <dgm:presLayoutVars>
          <dgm:chMax val="0"/>
          <dgm:bulletEnabled/>
        </dgm:presLayoutVars>
      </dgm:prSet>
      <dgm:spPr/>
    </dgm:pt>
    <dgm:pt modelId="{2613F502-27A3-4AD3-9858-A465DABDAB43}" type="pres">
      <dgm:prSet presAssocID="{6DE33E24-6E6B-4093-B7F6-48FFE11E6C8E}" presName="bottomLine" presStyleLbl="alignNode1" presStyleIdx="7" presStyleCnt="8">
        <dgm:presLayoutVars/>
      </dgm:prSet>
      <dgm:spPr/>
    </dgm:pt>
    <dgm:pt modelId="{0697676C-F4BD-41C6-8D86-EB430BDDDDAB}" type="pres">
      <dgm:prSet presAssocID="{6DE33E24-6E6B-4093-B7F6-48FFE11E6C8E}" presName="nodeText" presStyleLbl="bgAccFollowNode1" presStyleIdx="3" presStyleCnt="4">
        <dgm:presLayoutVars>
          <dgm:bulletEnabled val="1"/>
        </dgm:presLayoutVars>
      </dgm:prSet>
      <dgm:spPr/>
    </dgm:pt>
  </dgm:ptLst>
  <dgm:cxnLst>
    <dgm:cxn modelId="{F87F581F-326B-4429-8787-58124157A8DE}" type="presOf" srcId="{AD547ED8-BA4E-4FE5-A548-7573F4E283FE}" destId="{23F44B98-6248-4172-A734-F99A2C0732DC}" srcOrd="0" destOrd="0" presId="urn:microsoft.com/office/officeart/2016/7/layout/BasicLinearProcessNumbered"/>
    <dgm:cxn modelId="{060F7733-75EA-4BFC-AFDB-FA5DD14E77E9}" srcId="{AD547ED8-BA4E-4FE5-A548-7573F4E283FE}" destId="{F22CBF7A-32A8-46C3-9E93-A6E9A2FD1B0D}" srcOrd="1" destOrd="0" parTransId="{999E6B04-603D-48C6-8BB6-CF5F08DB1A15}" sibTransId="{0BFBA10C-3007-493B-BC84-6D0D134F3D29}"/>
    <dgm:cxn modelId="{B7643A38-18E4-47C0-986D-4553AE752769}" type="presOf" srcId="{9575F970-F0CD-41EC-938F-5EB862C4D114}" destId="{6E66048C-DCFD-4DF5-9025-30E534E6CF8C}" srcOrd="0" destOrd="0" presId="urn:microsoft.com/office/officeart/2016/7/layout/BasicLinearProcessNumbered"/>
    <dgm:cxn modelId="{7E50245B-AB54-4417-A377-1927CF60E3F8}" type="presOf" srcId="{F22CBF7A-32A8-46C3-9E93-A6E9A2FD1B0D}" destId="{13D014FA-C96B-4B59-BE26-A0D22DD6D6AA}" srcOrd="0" destOrd="0" presId="urn:microsoft.com/office/officeart/2016/7/layout/BasicLinearProcessNumbered"/>
    <dgm:cxn modelId="{4B3E5865-F45C-4FCC-B92E-7C6BB74C4E84}" type="presOf" srcId="{A17609E0-34EB-4A37-8750-475A9FC95D6C}" destId="{2736A01A-DE9D-49F2-B043-4B99B0E527DA}" srcOrd="0" destOrd="1" presId="urn:microsoft.com/office/officeart/2016/7/layout/BasicLinearProcessNumbered"/>
    <dgm:cxn modelId="{FD660948-9923-477F-943E-24ED7E9E669B}" type="presOf" srcId="{A80A08CD-9ED0-480B-A3D3-CE6E3B0056F9}" destId="{E9F87C1E-C175-462B-A40D-C186DA7F90D4}" srcOrd="1" destOrd="0" presId="urn:microsoft.com/office/officeart/2016/7/layout/BasicLinearProcessNumbered"/>
    <dgm:cxn modelId="{CC9E1357-5097-4D7C-A5E2-C83D17A1CF96}" type="presOf" srcId="{F22CBF7A-32A8-46C3-9E93-A6E9A2FD1B0D}" destId="{F7D4D6F6-1F5C-4352-97E5-E0400A46ACAA}" srcOrd="1" destOrd="0" presId="urn:microsoft.com/office/officeart/2016/7/layout/BasicLinearProcessNumbered"/>
    <dgm:cxn modelId="{7FE3FB78-5DC9-4BC7-99D8-8155489329FA}" srcId="{AD547ED8-BA4E-4FE5-A548-7573F4E283FE}" destId="{A80A08CD-9ED0-480B-A3D3-CE6E3B0056F9}" srcOrd="0" destOrd="0" parTransId="{E09BF39A-8ABD-4CCC-8C6D-3A9DFF384BAF}" sibTransId="{9575F970-F0CD-41EC-938F-5EB862C4D114}"/>
    <dgm:cxn modelId="{76F9547D-3A34-4622-AC0C-8F594592F8E8}" type="presOf" srcId="{0BFBA10C-3007-493B-BC84-6D0D134F3D29}" destId="{7B060C11-DFED-48C3-A931-D63C98610D73}" srcOrd="0" destOrd="0" presId="urn:microsoft.com/office/officeart/2016/7/layout/BasicLinearProcessNumbered"/>
    <dgm:cxn modelId="{50E9BC84-8B3B-4A92-A8DB-C6BFC36D73CB}" srcId="{AD547ED8-BA4E-4FE5-A548-7573F4E283FE}" destId="{6DE33E24-6E6B-4093-B7F6-48FFE11E6C8E}" srcOrd="3" destOrd="0" parTransId="{230C37C8-4741-4238-8F75-2A63133672C3}" sibTransId="{3DC8EB42-38BB-48C8-A47A-F1B9A59ACD8B}"/>
    <dgm:cxn modelId="{91325A87-A428-4294-983F-D6205AFCD856}" type="presOf" srcId="{6DE33E24-6E6B-4093-B7F6-48FFE11E6C8E}" destId="{0697676C-F4BD-41C6-8D86-EB430BDDDDAB}" srcOrd="1" destOrd="0" presId="urn:microsoft.com/office/officeart/2016/7/layout/BasicLinearProcessNumbered"/>
    <dgm:cxn modelId="{B073B98B-349A-480D-A6CE-DC22711AD08F}" type="presOf" srcId="{85CEB2F1-DF74-4AD6-B783-D375AA9291C9}" destId="{34934F3B-5BEF-4DFE-88F4-3FAFCB296A55}" srcOrd="0" destOrd="0" presId="urn:microsoft.com/office/officeart/2016/7/layout/BasicLinearProcessNumbered"/>
    <dgm:cxn modelId="{9AEAF98C-4948-4383-9998-638A3766C999}" srcId="{85CEB2F1-DF74-4AD6-B783-D375AA9291C9}" destId="{A17609E0-34EB-4A37-8750-475A9FC95D6C}" srcOrd="0" destOrd="0" parTransId="{D8B0D883-7039-49A0-83C3-8E31EEB6FA46}" sibTransId="{52D147AC-E841-4402-BD2A-C27953D50891}"/>
    <dgm:cxn modelId="{1611DA8E-B948-48A6-BD29-D788A9C3A493}" srcId="{F22CBF7A-32A8-46C3-9E93-A6E9A2FD1B0D}" destId="{6182658B-7BB2-4AFC-8EF8-8C0901C05C0C}" srcOrd="0" destOrd="0" parTransId="{65AFFD3B-9884-4532-96CE-EA114B175A4C}" sibTransId="{50729698-4790-42E2-B652-6E4178C2BCB7}"/>
    <dgm:cxn modelId="{EB00F198-0315-4457-B5D5-A5E8D0B7945D}" type="presOf" srcId="{85CEB2F1-DF74-4AD6-B783-D375AA9291C9}" destId="{2736A01A-DE9D-49F2-B043-4B99B0E527DA}" srcOrd="1" destOrd="0" presId="urn:microsoft.com/office/officeart/2016/7/layout/BasicLinearProcessNumbered"/>
    <dgm:cxn modelId="{488D7FAE-316C-4DC8-B3AE-F7C7BCED52F9}" type="presOf" srcId="{6182658B-7BB2-4AFC-8EF8-8C0901C05C0C}" destId="{F7D4D6F6-1F5C-4352-97E5-E0400A46ACAA}" srcOrd="0" destOrd="1" presId="urn:microsoft.com/office/officeart/2016/7/layout/BasicLinearProcessNumbered"/>
    <dgm:cxn modelId="{F07C20B7-A746-4889-8268-CDC2EC38749B}" type="presOf" srcId="{A80A08CD-9ED0-480B-A3D3-CE6E3B0056F9}" destId="{F7B2CFE5-0758-4CA3-947A-3CF5FA11A753}" srcOrd="0" destOrd="0" presId="urn:microsoft.com/office/officeart/2016/7/layout/BasicLinearProcessNumbered"/>
    <dgm:cxn modelId="{F50F36B8-DE4F-4495-9023-331645963DB3}" type="presOf" srcId="{3DC8EB42-38BB-48C8-A47A-F1B9A59ACD8B}" destId="{EBF34796-64BC-452B-B504-42873B43EA21}" srcOrd="0" destOrd="0" presId="urn:microsoft.com/office/officeart/2016/7/layout/BasicLinearProcessNumbered"/>
    <dgm:cxn modelId="{6A96F8BF-DC4D-42EA-A137-9A96E054F02E}" type="presOf" srcId="{224B2947-6497-44FC-8812-9DCD90694C9E}" destId="{0C92AC62-925C-4242-997C-867B8E075876}" srcOrd="0" destOrd="0" presId="urn:microsoft.com/office/officeart/2016/7/layout/BasicLinearProcessNumbered"/>
    <dgm:cxn modelId="{B42875C5-7BDD-4A78-A116-DF2290AB6D68}" type="presOf" srcId="{3444192A-5C5E-4717-A2CE-6FCE17E91CBC}" destId="{E9F87C1E-C175-462B-A40D-C186DA7F90D4}" srcOrd="0" destOrd="1" presId="urn:microsoft.com/office/officeart/2016/7/layout/BasicLinearProcessNumbered"/>
    <dgm:cxn modelId="{DEA11ED3-1DCE-4C83-8B3F-17F51E83F346}" srcId="{A80A08CD-9ED0-480B-A3D3-CE6E3B0056F9}" destId="{3444192A-5C5E-4717-A2CE-6FCE17E91CBC}" srcOrd="0" destOrd="0" parTransId="{884255F5-8A21-48E7-AD4D-AEE2F1CC26BD}" sibTransId="{3CC9B1F8-873A-45FA-ADC7-12E220F404EB}"/>
    <dgm:cxn modelId="{86F43DED-0896-40A9-A065-E5B86672967E}" srcId="{AD547ED8-BA4E-4FE5-A548-7573F4E283FE}" destId="{85CEB2F1-DF74-4AD6-B783-D375AA9291C9}" srcOrd="2" destOrd="0" parTransId="{224F0E2C-D2DF-43D8-A1EB-465AB88EB413}" sibTransId="{224B2947-6497-44FC-8812-9DCD90694C9E}"/>
    <dgm:cxn modelId="{8A5D5EFD-A0DF-418E-A8FD-A47E7D95A206}" type="presOf" srcId="{6DE33E24-6E6B-4093-B7F6-48FFE11E6C8E}" destId="{6C91E85B-E841-40DD-B78E-A92FB8862C74}" srcOrd="0" destOrd="0" presId="urn:microsoft.com/office/officeart/2016/7/layout/BasicLinearProcessNumbered"/>
    <dgm:cxn modelId="{6C3487BC-0E29-47E1-A3BB-A61141AC580A}" type="presParOf" srcId="{23F44B98-6248-4172-A734-F99A2C0732DC}" destId="{F521E08B-B502-4F38-9E06-4E6349EDD363}" srcOrd="0" destOrd="0" presId="urn:microsoft.com/office/officeart/2016/7/layout/BasicLinearProcessNumbered"/>
    <dgm:cxn modelId="{4A865043-14A4-44E0-B0AE-F30E41DB500D}" type="presParOf" srcId="{F521E08B-B502-4F38-9E06-4E6349EDD363}" destId="{F7B2CFE5-0758-4CA3-947A-3CF5FA11A753}" srcOrd="0" destOrd="0" presId="urn:microsoft.com/office/officeart/2016/7/layout/BasicLinearProcessNumbered"/>
    <dgm:cxn modelId="{B534A5F0-F719-4E2E-9932-E286E6F8B80C}" type="presParOf" srcId="{F521E08B-B502-4F38-9E06-4E6349EDD363}" destId="{6E66048C-DCFD-4DF5-9025-30E534E6CF8C}" srcOrd="1" destOrd="0" presId="urn:microsoft.com/office/officeart/2016/7/layout/BasicLinearProcessNumbered"/>
    <dgm:cxn modelId="{4CAF96FF-D04C-4B49-8E3F-7CBA65C3B0B5}" type="presParOf" srcId="{F521E08B-B502-4F38-9E06-4E6349EDD363}" destId="{5A0131CF-4D61-4471-B540-2E0EBE15A91C}" srcOrd="2" destOrd="0" presId="urn:microsoft.com/office/officeart/2016/7/layout/BasicLinearProcessNumbered"/>
    <dgm:cxn modelId="{59ABA0E8-6721-4E70-AB13-67EEC87D98C2}" type="presParOf" srcId="{F521E08B-B502-4F38-9E06-4E6349EDD363}" destId="{E9F87C1E-C175-462B-A40D-C186DA7F90D4}" srcOrd="3" destOrd="0" presId="urn:microsoft.com/office/officeart/2016/7/layout/BasicLinearProcessNumbered"/>
    <dgm:cxn modelId="{061179BF-650D-472C-A653-8D0F849F888E}" type="presParOf" srcId="{23F44B98-6248-4172-A734-F99A2C0732DC}" destId="{78E2E5A7-63BC-46BA-ACF2-9E6EE7E18AAC}" srcOrd="1" destOrd="0" presId="urn:microsoft.com/office/officeart/2016/7/layout/BasicLinearProcessNumbered"/>
    <dgm:cxn modelId="{C978F0CC-A022-4F9D-93AB-63F91009915C}" type="presParOf" srcId="{23F44B98-6248-4172-A734-F99A2C0732DC}" destId="{7F06D921-0B6E-473A-AAC1-ED7D6CEBBEBD}" srcOrd="2" destOrd="0" presId="urn:microsoft.com/office/officeart/2016/7/layout/BasicLinearProcessNumbered"/>
    <dgm:cxn modelId="{C24FCE1B-A125-42A9-9DD8-510C39EAA6B1}" type="presParOf" srcId="{7F06D921-0B6E-473A-AAC1-ED7D6CEBBEBD}" destId="{13D014FA-C96B-4B59-BE26-A0D22DD6D6AA}" srcOrd="0" destOrd="0" presId="urn:microsoft.com/office/officeart/2016/7/layout/BasicLinearProcessNumbered"/>
    <dgm:cxn modelId="{97B1FBB2-5506-47B3-A2BF-35C1451E7CDF}" type="presParOf" srcId="{7F06D921-0B6E-473A-AAC1-ED7D6CEBBEBD}" destId="{7B060C11-DFED-48C3-A931-D63C98610D73}" srcOrd="1" destOrd="0" presId="urn:microsoft.com/office/officeart/2016/7/layout/BasicLinearProcessNumbered"/>
    <dgm:cxn modelId="{584457F7-7471-4934-BCBE-9F8E002C7AF1}" type="presParOf" srcId="{7F06D921-0B6E-473A-AAC1-ED7D6CEBBEBD}" destId="{B370C0B1-4A17-4B4E-94FC-FACBFFF991A5}" srcOrd="2" destOrd="0" presId="urn:microsoft.com/office/officeart/2016/7/layout/BasicLinearProcessNumbered"/>
    <dgm:cxn modelId="{0533D197-AD02-4788-99A3-1957A951AABC}" type="presParOf" srcId="{7F06D921-0B6E-473A-AAC1-ED7D6CEBBEBD}" destId="{F7D4D6F6-1F5C-4352-97E5-E0400A46ACAA}" srcOrd="3" destOrd="0" presId="urn:microsoft.com/office/officeart/2016/7/layout/BasicLinearProcessNumbered"/>
    <dgm:cxn modelId="{E79A6D26-9A14-499F-9653-D663946B2E71}" type="presParOf" srcId="{23F44B98-6248-4172-A734-F99A2C0732DC}" destId="{8F14DC68-686C-4C51-82C1-C4751C6E2BD3}" srcOrd="3" destOrd="0" presId="urn:microsoft.com/office/officeart/2016/7/layout/BasicLinearProcessNumbered"/>
    <dgm:cxn modelId="{3F3FBB40-3D8A-4C17-B44D-5E7321EE73EC}" type="presParOf" srcId="{23F44B98-6248-4172-A734-F99A2C0732DC}" destId="{77FB2CD5-EC5C-41A5-9D5F-57AB06FFDEA8}" srcOrd="4" destOrd="0" presId="urn:microsoft.com/office/officeart/2016/7/layout/BasicLinearProcessNumbered"/>
    <dgm:cxn modelId="{37E99598-15F5-4B46-B591-E87ED4465839}" type="presParOf" srcId="{77FB2CD5-EC5C-41A5-9D5F-57AB06FFDEA8}" destId="{34934F3B-5BEF-4DFE-88F4-3FAFCB296A55}" srcOrd="0" destOrd="0" presId="urn:microsoft.com/office/officeart/2016/7/layout/BasicLinearProcessNumbered"/>
    <dgm:cxn modelId="{BD93251D-42E3-4B74-8EE3-6EE2D1B4D56F}" type="presParOf" srcId="{77FB2CD5-EC5C-41A5-9D5F-57AB06FFDEA8}" destId="{0C92AC62-925C-4242-997C-867B8E075876}" srcOrd="1" destOrd="0" presId="urn:microsoft.com/office/officeart/2016/7/layout/BasicLinearProcessNumbered"/>
    <dgm:cxn modelId="{28BE36F2-EB67-4874-9A34-1340B36E55B7}" type="presParOf" srcId="{77FB2CD5-EC5C-41A5-9D5F-57AB06FFDEA8}" destId="{1E2E8B85-08E5-41BD-BA86-04AA1CA1CBDA}" srcOrd="2" destOrd="0" presId="urn:microsoft.com/office/officeart/2016/7/layout/BasicLinearProcessNumbered"/>
    <dgm:cxn modelId="{F499926E-E2FB-485C-92DC-11876F6EED6F}" type="presParOf" srcId="{77FB2CD5-EC5C-41A5-9D5F-57AB06FFDEA8}" destId="{2736A01A-DE9D-49F2-B043-4B99B0E527DA}" srcOrd="3" destOrd="0" presId="urn:microsoft.com/office/officeart/2016/7/layout/BasicLinearProcessNumbered"/>
    <dgm:cxn modelId="{A3839632-B02C-4572-A6A5-3DE3C348CF0B}" type="presParOf" srcId="{23F44B98-6248-4172-A734-F99A2C0732DC}" destId="{EB5A8F8C-A302-4AFD-8896-731C431C6E98}" srcOrd="5" destOrd="0" presId="urn:microsoft.com/office/officeart/2016/7/layout/BasicLinearProcessNumbered"/>
    <dgm:cxn modelId="{526AA863-A38F-4869-88D2-F7E0D098DE11}" type="presParOf" srcId="{23F44B98-6248-4172-A734-F99A2C0732DC}" destId="{7052D4D4-8D02-4C7C-A47C-BF6117C4A813}" srcOrd="6" destOrd="0" presId="urn:microsoft.com/office/officeart/2016/7/layout/BasicLinearProcessNumbered"/>
    <dgm:cxn modelId="{DC0AD697-AA94-4BD5-9BD8-A4D5930145C2}" type="presParOf" srcId="{7052D4D4-8D02-4C7C-A47C-BF6117C4A813}" destId="{6C91E85B-E841-40DD-B78E-A92FB8862C74}" srcOrd="0" destOrd="0" presId="urn:microsoft.com/office/officeart/2016/7/layout/BasicLinearProcessNumbered"/>
    <dgm:cxn modelId="{E114E37E-A435-46A7-9E9A-3C174B7A32D4}" type="presParOf" srcId="{7052D4D4-8D02-4C7C-A47C-BF6117C4A813}" destId="{EBF34796-64BC-452B-B504-42873B43EA21}" srcOrd="1" destOrd="0" presId="urn:microsoft.com/office/officeart/2016/7/layout/BasicLinearProcessNumbered"/>
    <dgm:cxn modelId="{45999683-DC23-4F40-A13E-45F99D945014}" type="presParOf" srcId="{7052D4D4-8D02-4C7C-A47C-BF6117C4A813}" destId="{2613F502-27A3-4AD3-9858-A465DABDAB43}" srcOrd="2" destOrd="0" presId="urn:microsoft.com/office/officeart/2016/7/layout/BasicLinearProcessNumbered"/>
    <dgm:cxn modelId="{E8F510AA-0830-4179-995D-361FE89D64D1}" type="presParOf" srcId="{7052D4D4-8D02-4C7C-A47C-BF6117C4A813}" destId="{0697676C-F4BD-41C6-8D86-EB430BDDDDAB}" srcOrd="3" destOrd="0" presId="urn:microsoft.com/office/officeart/2016/7/layout/BasicLinear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7FD0A2-9018-4156-BFE2-585B35A38520}">
      <dsp:nvSpPr>
        <dsp:cNvPr id="0" name=""/>
        <dsp:cNvSpPr/>
      </dsp:nvSpPr>
      <dsp:spPr>
        <a:xfrm>
          <a:off x="1235430" y="0"/>
          <a:ext cx="2151031" cy="31655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E" sz="1200" kern="1200" dirty="0"/>
            <a:t>Create Account</a:t>
          </a:r>
        </a:p>
      </dsp:txBody>
      <dsp:txXfrm>
        <a:off x="1244701" y="9271"/>
        <a:ext cx="2132489" cy="298008"/>
      </dsp:txXfrm>
    </dsp:sp>
    <dsp:sp modelId="{97BC1A1A-50EE-4A53-A332-C5773FFA822E}">
      <dsp:nvSpPr>
        <dsp:cNvPr id="0" name=""/>
        <dsp:cNvSpPr/>
      </dsp:nvSpPr>
      <dsp:spPr>
        <a:xfrm rot="5515260">
          <a:off x="2068173" y="281422"/>
          <a:ext cx="441113" cy="107845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IE" sz="1000" kern="1200"/>
        </a:p>
      </dsp:txBody>
      <dsp:txXfrm rot="-5400000">
        <a:off x="1967410" y="600131"/>
        <a:ext cx="647075" cy="308779"/>
      </dsp:txXfrm>
    </dsp:sp>
    <dsp:sp modelId="{2866900B-99DF-4897-BEB8-159E277418B8}">
      <dsp:nvSpPr>
        <dsp:cNvPr id="0" name=""/>
        <dsp:cNvSpPr/>
      </dsp:nvSpPr>
      <dsp:spPr>
        <a:xfrm>
          <a:off x="1551123" y="1324751"/>
          <a:ext cx="1426220" cy="4524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E" sz="1200" kern="1200" dirty="0"/>
            <a:t>Get Authentication Token</a:t>
          </a:r>
        </a:p>
      </dsp:txBody>
      <dsp:txXfrm>
        <a:off x="1564376" y="1338004"/>
        <a:ext cx="1399714" cy="425975"/>
      </dsp:txXfrm>
    </dsp:sp>
    <dsp:sp modelId="{55D8F798-08E6-400C-827A-57597D6C61C0}">
      <dsp:nvSpPr>
        <dsp:cNvPr id="0" name=""/>
        <dsp:cNvSpPr/>
      </dsp:nvSpPr>
      <dsp:spPr>
        <a:xfrm rot="5405635">
          <a:off x="1796869" y="1875650"/>
          <a:ext cx="932215" cy="88431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IE" sz="1000" kern="1200"/>
        </a:p>
      </dsp:txBody>
      <dsp:txXfrm rot="-5400000">
        <a:off x="1997899" y="1851699"/>
        <a:ext cx="530588" cy="666921"/>
      </dsp:txXfrm>
    </dsp:sp>
    <dsp:sp modelId="{E3A5124B-5839-4652-A192-273950F16080}">
      <dsp:nvSpPr>
        <dsp:cNvPr id="0" name=""/>
        <dsp:cNvSpPr/>
      </dsp:nvSpPr>
      <dsp:spPr>
        <a:xfrm>
          <a:off x="1104119" y="2858381"/>
          <a:ext cx="2315249" cy="42271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E" sz="1200" kern="1200" dirty="0"/>
            <a:t>Get Movies</a:t>
          </a:r>
        </a:p>
      </dsp:txBody>
      <dsp:txXfrm>
        <a:off x="1116500" y="2870762"/>
        <a:ext cx="2290487" cy="39795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B2CFE5-0758-4CA3-947A-3CF5FA11A753}">
      <dsp:nvSpPr>
        <dsp:cNvPr id="0" name=""/>
        <dsp:cNvSpPr/>
      </dsp:nvSpPr>
      <dsp:spPr>
        <a:xfrm>
          <a:off x="3006" y="0"/>
          <a:ext cx="2385020" cy="3101975"/>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85945" tIns="330200" rIns="185945" bIns="330200" numCol="1" spcCol="1270" anchor="t" anchorCtr="0">
          <a:noAutofit/>
        </a:bodyPr>
        <a:lstStyle/>
        <a:p>
          <a:pPr marL="0" lvl="0" indent="0" algn="l" defTabSz="977900">
            <a:lnSpc>
              <a:spcPct val="90000"/>
            </a:lnSpc>
            <a:spcBef>
              <a:spcPct val="0"/>
            </a:spcBef>
            <a:spcAft>
              <a:spcPct val="35000"/>
            </a:spcAft>
            <a:buNone/>
          </a:pPr>
          <a:r>
            <a:rPr lang="en-IE" sz="2200" kern="1200" dirty="0"/>
            <a:t>Create Collection</a:t>
          </a:r>
        </a:p>
        <a:p>
          <a:pPr marL="171450" lvl="1" indent="-171450" algn="l" defTabSz="755650">
            <a:lnSpc>
              <a:spcPct val="90000"/>
            </a:lnSpc>
            <a:spcBef>
              <a:spcPct val="0"/>
            </a:spcBef>
            <a:spcAft>
              <a:spcPct val="15000"/>
            </a:spcAft>
            <a:buChar char="•"/>
          </a:pPr>
          <a:r>
            <a:rPr lang="en-IE" sz="1700" kern="1200" dirty="0"/>
            <a:t>Collection of related API requests</a:t>
          </a:r>
        </a:p>
      </dsp:txBody>
      <dsp:txXfrm>
        <a:off x="3006" y="1178750"/>
        <a:ext cx="2385020" cy="1861185"/>
      </dsp:txXfrm>
    </dsp:sp>
    <dsp:sp modelId="{6E66048C-DCFD-4DF5-9025-30E534E6CF8C}">
      <dsp:nvSpPr>
        <dsp:cNvPr id="0" name=""/>
        <dsp:cNvSpPr/>
      </dsp:nvSpPr>
      <dsp:spPr>
        <a:xfrm>
          <a:off x="730220" y="310197"/>
          <a:ext cx="930592" cy="930592"/>
        </a:xfrm>
        <a:prstGeom prst="ellips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553" tIns="12700" rIns="72553" bIns="12700" numCol="1" spcCol="1270" anchor="ctr" anchorCtr="0">
          <a:noAutofit/>
        </a:bodyPr>
        <a:lstStyle/>
        <a:p>
          <a:pPr marL="0" lvl="0" indent="0" algn="ctr" defTabSz="2089150">
            <a:lnSpc>
              <a:spcPct val="90000"/>
            </a:lnSpc>
            <a:spcBef>
              <a:spcPct val="0"/>
            </a:spcBef>
            <a:spcAft>
              <a:spcPct val="35000"/>
            </a:spcAft>
            <a:buNone/>
          </a:pPr>
          <a:r>
            <a:rPr lang="en-IE" sz="4700" kern="1200"/>
            <a:t>1</a:t>
          </a:r>
        </a:p>
      </dsp:txBody>
      <dsp:txXfrm>
        <a:off x="866502" y="446479"/>
        <a:ext cx="658028" cy="658028"/>
      </dsp:txXfrm>
    </dsp:sp>
    <dsp:sp modelId="{5A0131CF-4D61-4471-B540-2E0EBE15A91C}">
      <dsp:nvSpPr>
        <dsp:cNvPr id="0" name=""/>
        <dsp:cNvSpPr/>
      </dsp:nvSpPr>
      <dsp:spPr>
        <a:xfrm>
          <a:off x="3006" y="3101903"/>
          <a:ext cx="2385020" cy="72"/>
        </a:xfrm>
        <a:prstGeom prst="rect">
          <a:avLst/>
        </a:prstGeom>
        <a:solidFill>
          <a:schemeClr val="accent2">
            <a:hueOff val="-1478841"/>
            <a:satOff val="6551"/>
            <a:lumOff val="-2409"/>
            <a:alphaOff val="0"/>
          </a:schemeClr>
        </a:solidFill>
        <a:ln w="12700" cap="flat" cmpd="sng" algn="ctr">
          <a:solidFill>
            <a:schemeClr val="accent2">
              <a:hueOff val="-1478841"/>
              <a:satOff val="6551"/>
              <a:lumOff val="-2409"/>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3D014FA-C96B-4B59-BE26-A0D22DD6D6AA}">
      <dsp:nvSpPr>
        <dsp:cNvPr id="0" name=""/>
        <dsp:cNvSpPr/>
      </dsp:nvSpPr>
      <dsp:spPr>
        <a:xfrm>
          <a:off x="2626528" y="0"/>
          <a:ext cx="2385020" cy="3101975"/>
        </a:xfrm>
        <a:prstGeom prst="rect">
          <a:avLst/>
        </a:prstGeom>
        <a:solidFill>
          <a:schemeClr val="accent2">
            <a:tint val="40000"/>
            <a:alpha val="90000"/>
            <a:hueOff val="-3648662"/>
            <a:satOff val="10440"/>
            <a:lumOff val="-695"/>
            <a:alphaOff val="0"/>
          </a:schemeClr>
        </a:solidFill>
        <a:ln w="12700" cap="flat" cmpd="sng" algn="ctr">
          <a:solidFill>
            <a:schemeClr val="accent2">
              <a:tint val="40000"/>
              <a:alpha val="90000"/>
              <a:hueOff val="-3648662"/>
              <a:satOff val="10440"/>
              <a:lumOff val="-69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85945" tIns="330200" rIns="185945" bIns="330200" numCol="1" spcCol="1270" anchor="t" anchorCtr="0">
          <a:noAutofit/>
        </a:bodyPr>
        <a:lstStyle/>
        <a:p>
          <a:pPr marL="0" lvl="0" indent="0" algn="l" defTabSz="977900">
            <a:lnSpc>
              <a:spcPct val="90000"/>
            </a:lnSpc>
            <a:spcBef>
              <a:spcPct val="0"/>
            </a:spcBef>
            <a:spcAft>
              <a:spcPct val="35000"/>
            </a:spcAft>
            <a:buNone/>
          </a:pPr>
          <a:r>
            <a:rPr lang="en-IE" sz="2200" kern="1200" dirty="0"/>
            <a:t>Create Environment</a:t>
          </a:r>
        </a:p>
        <a:p>
          <a:pPr marL="171450" lvl="1" indent="-171450" algn="l" defTabSz="755650">
            <a:lnSpc>
              <a:spcPct val="90000"/>
            </a:lnSpc>
            <a:spcBef>
              <a:spcPct val="0"/>
            </a:spcBef>
            <a:spcAft>
              <a:spcPct val="15000"/>
            </a:spcAft>
            <a:buChar char="•"/>
          </a:pPr>
          <a:r>
            <a:rPr lang="en-IE" sz="1700" kern="1200" dirty="0"/>
            <a:t>Define commonly used variables</a:t>
          </a:r>
        </a:p>
      </dsp:txBody>
      <dsp:txXfrm>
        <a:off x="2626528" y="1178750"/>
        <a:ext cx="2385020" cy="1861185"/>
      </dsp:txXfrm>
    </dsp:sp>
    <dsp:sp modelId="{7B060C11-DFED-48C3-A931-D63C98610D73}">
      <dsp:nvSpPr>
        <dsp:cNvPr id="0" name=""/>
        <dsp:cNvSpPr/>
      </dsp:nvSpPr>
      <dsp:spPr>
        <a:xfrm>
          <a:off x="3353742" y="310197"/>
          <a:ext cx="930592" cy="930592"/>
        </a:xfrm>
        <a:prstGeom prst="ellipse">
          <a:avLst/>
        </a:prstGeom>
        <a:solidFill>
          <a:schemeClr val="accent2">
            <a:hueOff val="-2957682"/>
            <a:satOff val="13103"/>
            <a:lumOff val="-4818"/>
            <a:alphaOff val="0"/>
          </a:schemeClr>
        </a:solidFill>
        <a:ln w="12700" cap="flat" cmpd="sng" algn="ctr">
          <a:solidFill>
            <a:schemeClr val="accent2">
              <a:hueOff val="-2957682"/>
              <a:satOff val="13103"/>
              <a:lumOff val="-4818"/>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553" tIns="12700" rIns="72553" bIns="12700" numCol="1" spcCol="1270" anchor="ctr" anchorCtr="0">
          <a:noAutofit/>
        </a:bodyPr>
        <a:lstStyle/>
        <a:p>
          <a:pPr marL="0" lvl="0" indent="0" algn="ctr" defTabSz="2089150">
            <a:lnSpc>
              <a:spcPct val="90000"/>
            </a:lnSpc>
            <a:spcBef>
              <a:spcPct val="0"/>
            </a:spcBef>
            <a:spcAft>
              <a:spcPct val="35000"/>
            </a:spcAft>
            <a:buNone/>
          </a:pPr>
          <a:r>
            <a:rPr lang="en-IE" sz="4700" kern="1200"/>
            <a:t>2</a:t>
          </a:r>
        </a:p>
      </dsp:txBody>
      <dsp:txXfrm>
        <a:off x="3490024" y="446479"/>
        <a:ext cx="658028" cy="658028"/>
      </dsp:txXfrm>
    </dsp:sp>
    <dsp:sp modelId="{B370C0B1-4A17-4B4E-94FC-FACBFFF991A5}">
      <dsp:nvSpPr>
        <dsp:cNvPr id="0" name=""/>
        <dsp:cNvSpPr/>
      </dsp:nvSpPr>
      <dsp:spPr>
        <a:xfrm>
          <a:off x="2626528" y="3101903"/>
          <a:ext cx="2385020" cy="72"/>
        </a:xfrm>
        <a:prstGeom prst="rect">
          <a:avLst/>
        </a:prstGeom>
        <a:solidFill>
          <a:schemeClr val="accent2">
            <a:hueOff val="-4436523"/>
            <a:satOff val="19654"/>
            <a:lumOff val="-7227"/>
            <a:alphaOff val="0"/>
          </a:schemeClr>
        </a:solidFill>
        <a:ln w="12700" cap="flat" cmpd="sng" algn="ctr">
          <a:solidFill>
            <a:schemeClr val="accent2">
              <a:hueOff val="-4436523"/>
              <a:satOff val="19654"/>
              <a:lumOff val="-7227"/>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4934F3B-5BEF-4DFE-88F4-3FAFCB296A55}">
      <dsp:nvSpPr>
        <dsp:cNvPr id="0" name=""/>
        <dsp:cNvSpPr/>
      </dsp:nvSpPr>
      <dsp:spPr>
        <a:xfrm>
          <a:off x="5250051" y="0"/>
          <a:ext cx="2385020" cy="3101975"/>
        </a:xfrm>
        <a:prstGeom prst="rect">
          <a:avLst/>
        </a:prstGeom>
        <a:solidFill>
          <a:schemeClr val="accent2">
            <a:tint val="40000"/>
            <a:alpha val="90000"/>
            <a:hueOff val="-7297324"/>
            <a:satOff val="20881"/>
            <a:lumOff val="-1389"/>
            <a:alphaOff val="0"/>
          </a:schemeClr>
        </a:solidFill>
        <a:ln w="12700" cap="flat" cmpd="sng" algn="ctr">
          <a:solidFill>
            <a:schemeClr val="accent2">
              <a:tint val="40000"/>
              <a:alpha val="90000"/>
              <a:hueOff val="-7297324"/>
              <a:satOff val="20881"/>
              <a:lumOff val="-138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85945" tIns="330200" rIns="185945" bIns="330200" numCol="1" spcCol="1270" anchor="t" anchorCtr="0">
          <a:noAutofit/>
        </a:bodyPr>
        <a:lstStyle/>
        <a:p>
          <a:pPr marL="0" lvl="0" indent="0" algn="l" defTabSz="977900">
            <a:lnSpc>
              <a:spcPct val="90000"/>
            </a:lnSpc>
            <a:spcBef>
              <a:spcPct val="0"/>
            </a:spcBef>
            <a:spcAft>
              <a:spcPct val="35000"/>
            </a:spcAft>
            <a:buNone/>
          </a:pPr>
          <a:r>
            <a:rPr lang="en-IE" sz="2200" kern="1200" dirty="0"/>
            <a:t>Create Tests</a:t>
          </a:r>
        </a:p>
        <a:p>
          <a:pPr marL="171450" lvl="1" indent="-171450" algn="l" defTabSz="755650">
            <a:lnSpc>
              <a:spcPct val="90000"/>
            </a:lnSpc>
            <a:spcBef>
              <a:spcPct val="0"/>
            </a:spcBef>
            <a:spcAft>
              <a:spcPct val="15000"/>
            </a:spcAft>
            <a:buChar char="•"/>
          </a:pPr>
          <a:r>
            <a:rPr lang="en-IE" sz="1700" kern="1200" dirty="0"/>
            <a:t>Check response is as expected</a:t>
          </a:r>
        </a:p>
      </dsp:txBody>
      <dsp:txXfrm>
        <a:off x="5250051" y="1178750"/>
        <a:ext cx="2385020" cy="1861185"/>
      </dsp:txXfrm>
    </dsp:sp>
    <dsp:sp modelId="{0C92AC62-925C-4242-997C-867B8E075876}">
      <dsp:nvSpPr>
        <dsp:cNvPr id="0" name=""/>
        <dsp:cNvSpPr/>
      </dsp:nvSpPr>
      <dsp:spPr>
        <a:xfrm>
          <a:off x="5977264" y="310197"/>
          <a:ext cx="930592" cy="930592"/>
        </a:xfrm>
        <a:prstGeom prst="ellipse">
          <a:avLst/>
        </a:prstGeom>
        <a:solidFill>
          <a:schemeClr val="accent2">
            <a:hueOff val="-5915365"/>
            <a:satOff val="26205"/>
            <a:lumOff val="-9637"/>
            <a:alphaOff val="0"/>
          </a:schemeClr>
        </a:solidFill>
        <a:ln w="12700" cap="flat" cmpd="sng" algn="ctr">
          <a:solidFill>
            <a:schemeClr val="accent2">
              <a:hueOff val="-5915365"/>
              <a:satOff val="26205"/>
              <a:lumOff val="-9637"/>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553" tIns="12700" rIns="72553" bIns="12700" numCol="1" spcCol="1270" anchor="ctr" anchorCtr="0">
          <a:noAutofit/>
        </a:bodyPr>
        <a:lstStyle/>
        <a:p>
          <a:pPr marL="0" lvl="0" indent="0" algn="ctr" defTabSz="2089150">
            <a:lnSpc>
              <a:spcPct val="90000"/>
            </a:lnSpc>
            <a:spcBef>
              <a:spcPct val="0"/>
            </a:spcBef>
            <a:spcAft>
              <a:spcPct val="35000"/>
            </a:spcAft>
            <a:buNone/>
          </a:pPr>
          <a:r>
            <a:rPr lang="en-IE" sz="4700" kern="1200"/>
            <a:t>3</a:t>
          </a:r>
        </a:p>
      </dsp:txBody>
      <dsp:txXfrm>
        <a:off x="6113546" y="446479"/>
        <a:ext cx="658028" cy="658028"/>
      </dsp:txXfrm>
    </dsp:sp>
    <dsp:sp modelId="{1E2E8B85-08E5-41BD-BA86-04AA1CA1CBDA}">
      <dsp:nvSpPr>
        <dsp:cNvPr id="0" name=""/>
        <dsp:cNvSpPr/>
      </dsp:nvSpPr>
      <dsp:spPr>
        <a:xfrm>
          <a:off x="5250051" y="3101903"/>
          <a:ext cx="2385020" cy="72"/>
        </a:xfrm>
        <a:prstGeom prst="rect">
          <a:avLst/>
        </a:prstGeom>
        <a:solidFill>
          <a:schemeClr val="accent2">
            <a:hueOff val="-7394206"/>
            <a:satOff val="32756"/>
            <a:lumOff val="-12046"/>
            <a:alphaOff val="0"/>
          </a:schemeClr>
        </a:solidFill>
        <a:ln w="12700" cap="flat" cmpd="sng" algn="ctr">
          <a:solidFill>
            <a:schemeClr val="accent2">
              <a:hueOff val="-7394206"/>
              <a:satOff val="32756"/>
              <a:lumOff val="-12046"/>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C91E85B-E841-40DD-B78E-A92FB8862C74}">
      <dsp:nvSpPr>
        <dsp:cNvPr id="0" name=""/>
        <dsp:cNvSpPr/>
      </dsp:nvSpPr>
      <dsp:spPr>
        <a:xfrm>
          <a:off x="7873573" y="0"/>
          <a:ext cx="2385020" cy="3101975"/>
        </a:xfrm>
        <a:prstGeom prst="rect">
          <a:avLst/>
        </a:prstGeom>
        <a:solidFill>
          <a:schemeClr val="accent2">
            <a:tint val="40000"/>
            <a:alpha val="90000"/>
            <a:hueOff val="-10945986"/>
            <a:satOff val="31321"/>
            <a:lumOff val="-2084"/>
            <a:alphaOff val="0"/>
          </a:schemeClr>
        </a:solidFill>
        <a:ln w="12700" cap="flat" cmpd="sng" algn="ctr">
          <a:solidFill>
            <a:schemeClr val="accent2">
              <a:tint val="40000"/>
              <a:alpha val="90000"/>
              <a:hueOff val="-10945986"/>
              <a:satOff val="31321"/>
              <a:lumOff val="-208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85945" tIns="330200" rIns="185945" bIns="330200" numCol="1" spcCol="1270" anchor="t" anchorCtr="0">
          <a:noAutofit/>
        </a:bodyPr>
        <a:lstStyle/>
        <a:p>
          <a:pPr marL="0" lvl="0" indent="0" algn="l" defTabSz="977900">
            <a:lnSpc>
              <a:spcPct val="90000"/>
            </a:lnSpc>
            <a:spcBef>
              <a:spcPct val="0"/>
            </a:spcBef>
            <a:spcAft>
              <a:spcPct val="35000"/>
            </a:spcAft>
            <a:buNone/>
          </a:pPr>
          <a:r>
            <a:rPr lang="en-IE" sz="2200" kern="1200" dirty="0"/>
            <a:t>Run Tests!</a:t>
          </a:r>
        </a:p>
      </dsp:txBody>
      <dsp:txXfrm>
        <a:off x="7873573" y="1178750"/>
        <a:ext cx="2385020" cy="1861185"/>
      </dsp:txXfrm>
    </dsp:sp>
    <dsp:sp modelId="{EBF34796-64BC-452B-B504-42873B43EA21}">
      <dsp:nvSpPr>
        <dsp:cNvPr id="0" name=""/>
        <dsp:cNvSpPr/>
      </dsp:nvSpPr>
      <dsp:spPr>
        <a:xfrm>
          <a:off x="8600787" y="310197"/>
          <a:ext cx="930592" cy="930592"/>
        </a:xfrm>
        <a:prstGeom prst="ellipse">
          <a:avLst/>
        </a:prstGeom>
        <a:solidFill>
          <a:schemeClr val="accent2">
            <a:hueOff val="-8873047"/>
            <a:satOff val="39308"/>
            <a:lumOff val="-14455"/>
            <a:alphaOff val="0"/>
          </a:schemeClr>
        </a:solidFill>
        <a:ln w="12700" cap="flat" cmpd="sng" algn="ctr">
          <a:solidFill>
            <a:schemeClr val="accent2">
              <a:hueOff val="-8873047"/>
              <a:satOff val="39308"/>
              <a:lumOff val="-14455"/>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553" tIns="12700" rIns="72553" bIns="12700" numCol="1" spcCol="1270" anchor="ctr" anchorCtr="0">
          <a:noAutofit/>
        </a:bodyPr>
        <a:lstStyle/>
        <a:p>
          <a:pPr marL="0" lvl="0" indent="0" algn="ctr" defTabSz="2089150">
            <a:lnSpc>
              <a:spcPct val="90000"/>
            </a:lnSpc>
            <a:spcBef>
              <a:spcPct val="0"/>
            </a:spcBef>
            <a:spcAft>
              <a:spcPct val="35000"/>
            </a:spcAft>
            <a:buNone/>
          </a:pPr>
          <a:r>
            <a:rPr lang="en-IE" sz="4700" kern="1200"/>
            <a:t>4</a:t>
          </a:r>
        </a:p>
      </dsp:txBody>
      <dsp:txXfrm>
        <a:off x="8737069" y="446479"/>
        <a:ext cx="658028" cy="658028"/>
      </dsp:txXfrm>
    </dsp:sp>
    <dsp:sp modelId="{2613F502-27A3-4AD3-9858-A465DABDAB43}">
      <dsp:nvSpPr>
        <dsp:cNvPr id="0" name=""/>
        <dsp:cNvSpPr/>
      </dsp:nvSpPr>
      <dsp:spPr>
        <a:xfrm>
          <a:off x="7873573" y="3101903"/>
          <a:ext cx="2385020" cy="72"/>
        </a:xfrm>
        <a:prstGeom prst="rect">
          <a:avLst/>
        </a:prstGeom>
        <a:solidFill>
          <a:schemeClr val="accent2">
            <a:hueOff val="-10351888"/>
            <a:satOff val="45859"/>
            <a:lumOff val="-16864"/>
            <a:alphaOff val="0"/>
          </a:schemeClr>
        </a:solidFill>
        <a:ln w="12700" cap="flat" cmpd="sng" algn="ctr">
          <a:solidFill>
            <a:schemeClr val="accent2">
              <a:hueOff val="-10351888"/>
              <a:satOff val="45859"/>
              <a:lumOff val="-16864"/>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F39627-067C-4EAA-9247-C21A4B9674F2}" type="datetimeFigureOut">
              <a:rPr lang="en-IE" smtClean="0"/>
              <a:t>25/04/2023</a:t>
            </a:fld>
            <a:endParaRPr lang="en-I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EC2826-9D05-43BE-BC76-4F1C0E0AA2BE}" type="slidenum">
              <a:rPr lang="en-IE" smtClean="0"/>
              <a:t>‹#›</a:t>
            </a:fld>
            <a:endParaRPr lang="en-IE"/>
          </a:p>
        </p:txBody>
      </p:sp>
    </p:spTree>
    <p:extLst>
      <p:ext uri="{BB962C8B-B14F-4D97-AF65-F5344CB8AC3E}">
        <p14:creationId xmlns:p14="http://schemas.microsoft.com/office/powerpoint/2010/main" val="515775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err="1">
                <a:solidFill>
                  <a:srgbClr val="374151"/>
                </a:solidFill>
                <a:effectLst/>
                <a:latin typeface="Söhne"/>
              </a:rPr>
              <a:t>Behavior</a:t>
            </a:r>
            <a:r>
              <a:rPr lang="en-GB" b="0" i="0" dirty="0">
                <a:solidFill>
                  <a:srgbClr val="374151"/>
                </a:solidFill>
                <a:effectLst/>
                <a:latin typeface="Söhne"/>
              </a:rPr>
              <a:t>-Driven Development (BDD) and Test-Driven Development (TDD) are two software development methodologies that focus on improving the quality and reliability of software. Although they share some similarities, there are key differences between the two approaches:</a:t>
            </a:r>
          </a:p>
          <a:p>
            <a:pPr algn="l">
              <a:buFont typeface="+mj-lt"/>
              <a:buAutoNum type="arabicPeriod"/>
            </a:pPr>
            <a:r>
              <a:rPr lang="en-GB" b="0" i="0" dirty="0">
                <a:solidFill>
                  <a:srgbClr val="374151"/>
                </a:solidFill>
                <a:effectLst/>
                <a:latin typeface="Söhne"/>
              </a:rPr>
              <a:t>Focus and goals:</a:t>
            </a:r>
          </a:p>
          <a:p>
            <a:pPr marL="742950" lvl="1" indent="-285750" algn="l">
              <a:buFont typeface="+mj-lt"/>
              <a:buAutoNum type="arabicPeriod"/>
            </a:pPr>
            <a:r>
              <a:rPr lang="en-GB" b="0" i="0" dirty="0">
                <a:solidFill>
                  <a:srgbClr val="374151"/>
                </a:solidFill>
                <a:effectLst/>
                <a:latin typeface="Söhne"/>
              </a:rPr>
              <a:t>BDD is focused on the </a:t>
            </a:r>
            <a:r>
              <a:rPr lang="en-GB" b="0" i="0" dirty="0" err="1">
                <a:solidFill>
                  <a:srgbClr val="374151"/>
                </a:solidFill>
                <a:effectLst/>
                <a:latin typeface="Söhne"/>
              </a:rPr>
              <a:t>behavior</a:t>
            </a:r>
            <a:r>
              <a:rPr lang="en-GB" b="0" i="0" dirty="0">
                <a:solidFill>
                  <a:srgbClr val="374151"/>
                </a:solidFill>
                <a:effectLst/>
                <a:latin typeface="Söhne"/>
              </a:rPr>
              <a:t> of the application from the user's perspective. It aims to improve communication between developers, testers, and business stakeholders by providing a common language that all can understand. The goal is to ensure that the software meets the desired business outcomes.</a:t>
            </a:r>
          </a:p>
          <a:p>
            <a:pPr marL="742950" lvl="1" indent="-285750" algn="l">
              <a:buFont typeface="+mj-lt"/>
              <a:buAutoNum type="arabicPeriod"/>
            </a:pPr>
            <a:r>
              <a:rPr lang="en-GB" b="0" i="0" dirty="0">
                <a:solidFill>
                  <a:srgbClr val="374151"/>
                </a:solidFill>
                <a:effectLst/>
                <a:latin typeface="Söhne"/>
              </a:rPr>
              <a:t>TDD, on the other hand, is focused on the developer's perspective. It aims to create a solid foundation of test cases that guide the development process, ensuring that each piece of code is tested before it is integrated into the system. The goal is to produce clean, efficient, and maintainable code.</a:t>
            </a:r>
          </a:p>
          <a:p>
            <a:pPr algn="l">
              <a:buFont typeface="+mj-lt"/>
              <a:buAutoNum type="arabicPeriod"/>
            </a:pPr>
            <a:r>
              <a:rPr lang="en-GB" b="0" i="0" dirty="0">
                <a:solidFill>
                  <a:srgbClr val="374151"/>
                </a:solidFill>
                <a:effectLst/>
                <a:latin typeface="Söhne"/>
              </a:rPr>
              <a:t>Test structure:</a:t>
            </a:r>
          </a:p>
          <a:p>
            <a:pPr marL="742950" lvl="1" indent="-285750" algn="l">
              <a:buFont typeface="+mj-lt"/>
              <a:buAutoNum type="arabicPeriod"/>
            </a:pPr>
            <a:r>
              <a:rPr lang="en-GB" b="0" i="0" dirty="0">
                <a:solidFill>
                  <a:srgbClr val="374151"/>
                </a:solidFill>
                <a:effectLst/>
                <a:latin typeface="Söhne"/>
              </a:rPr>
              <a:t>BDD tests are written in a more natural language format using tools like Cucumber or </a:t>
            </a:r>
            <a:r>
              <a:rPr lang="en-GB" b="0" i="0" dirty="0" err="1">
                <a:solidFill>
                  <a:srgbClr val="374151"/>
                </a:solidFill>
                <a:effectLst/>
                <a:latin typeface="Söhne"/>
              </a:rPr>
              <a:t>SpecFlow</a:t>
            </a:r>
            <a:r>
              <a:rPr lang="en-GB" b="0" i="0" dirty="0">
                <a:solidFill>
                  <a:srgbClr val="374151"/>
                </a:solidFill>
                <a:effectLst/>
                <a:latin typeface="Söhne"/>
              </a:rPr>
              <a:t>. These tools use a syntax called Gherkin, which allows tests to be written in a structured, plain-English format that is easy for non-technical stakeholders to understand. This makes it easier for developers, testers, and business stakeholders to collaborate on defining the desired </a:t>
            </a:r>
            <a:r>
              <a:rPr lang="en-GB" b="0" i="0" dirty="0" err="1">
                <a:solidFill>
                  <a:srgbClr val="374151"/>
                </a:solidFill>
                <a:effectLst/>
                <a:latin typeface="Söhne"/>
              </a:rPr>
              <a:t>behavior</a:t>
            </a:r>
            <a:r>
              <a:rPr lang="en-GB" b="0" i="0" dirty="0">
                <a:solidFill>
                  <a:srgbClr val="374151"/>
                </a:solidFill>
                <a:effectLst/>
                <a:latin typeface="Söhne"/>
              </a:rPr>
              <a:t> of the application.</a:t>
            </a:r>
          </a:p>
          <a:p>
            <a:pPr marL="742950" lvl="1" indent="-285750" algn="l">
              <a:buFont typeface="+mj-lt"/>
              <a:buAutoNum type="arabicPeriod"/>
            </a:pPr>
            <a:r>
              <a:rPr lang="en-GB" b="0" i="0" dirty="0">
                <a:solidFill>
                  <a:srgbClr val="374151"/>
                </a:solidFill>
                <a:effectLst/>
                <a:latin typeface="Söhne"/>
              </a:rPr>
              <a:t>TDD tests are typically written in the same programming language as the code being tested, using unit testing frameworks like JUnit or </a:t>
            </a:r>
            <a:r>
              <a:rPr lang="en-GB" b="0" i="0" dirty="0" err="1">
                <a:solidFill>
                  <a:srgbClr val="374151"/>
                </a:solidFill>
                <a:effectLst/>
                <a:latin typeface="Söhne"/>
              </a:rPr>
              <a:t>NUnit</a:t>
            </a:r>
            <a:r>
              <a:rPr lang="en-GB" b="0" i="0" dirty="0">
                <a:solidFill>
                  <a:srgbClr val="374151"/>
                </a:solidFill>
                <a:effectLst/>
                <a:latin typeface="Söhne"/>
              </a:rPr>
              <a:t>. The tests are more focused on individual functions and methods, making them more technical and less accessible to non-technical stakeholders.</a:t>
            </a:r>
          </a:p>
          <a:p>
            <a:pPr algn="l">
              <a:buFont typeface="+mj-lt"/>
              <a:buAutoNum type="arabicPeriod"/>
            </a:pPr>
            <a:r>
              <a:rPr lang="en-GB" b="0" i="0" dirty="0">
                <a:solidFill>
                  <a:srgbClr val="374151"/>
                </a:solidFill>
                <a:effectLst/>
                <a:latin typeface="Söhne"/>
              </a:rPr>
              <a:t>Process:</a:t>
            </a:r>
          </a:p>
          <a:p>
            <a:pPr marL="742950" lvl="1" indent="-285750" algn="l">
              <a:buFont typeface="+mj-lt"/>
              <a:buAutoNum type="arabicPeriod"/>
            </a:pPr>
            <a:r>
              <a:rPr lang="en-GB" b="0" i="0" dirty="0">
                <a:solidFill>
                  <a:srgbClr val="374151"/>
                </a:solidFill>
                <a:effectLst/>
                <a:latin typeface="Söhne"/>
              </a:rPr>
              <a:t>In BDD, the process starts by defining the expected </a:t>
            </a:r>
            <a:r>
              <a:rPr lang="en-GB" b="0" i="0" dirty="0" err="1">
                <a:solidFill>
                  <a:srgbClr val="374151"/>
                </a:solidFill>
                <a:effectLst/>
                <a:latin typeface="Söhne"/>
              </a:rPr>
              <a:t>behavior</a:t>
            </a:r>
            <a:r>
              <a:rPr lang="en-GB" b="0" i="0" dirty="0">
                <a:solidFill>
                  <a:srgbClr val="374151"/>
                </a:solidFill>
                <a:effectLst/>
                <a:latin typeface="Söhne"/>
              </a:rPr>
              <a:t> of the system in collaboration with business stakeholders. These </a:t>
            </a:r>
            <a:r>
              <a:rPr lang="en-GB" b="0" i="0" dirty="0" err="1">
                <a:solidFill>
                  <a:srgbClr val="374151"/>
                </a:solidFill>
                <a:effectLst/>
                <a:latin typeface="Söhne"/>
              </a:rPr>
              <a:t>behaviors</a:t>
            </a:r>
            <a:r>
              <a:rPr lang="en-GB" b="0" i="0" dirty="0">
                <a:solidFill>
                  <a:srgbClr val="374151"/>
                </a:solidFill>
                <a:effectLst/>
                <a:latin typeface="Söhne"/>
              </a:rPr>
              <a:t> are then translated into scenarios, which are broken down into a series of steps. Developers then write code to implement the steps, and tests are created to verify the correct </a:t>
            </a:r>
            <a:r>
              <a:rPr lang="en-GB" b="0" i="0" dirty="0" err="1">
                <a:solidFill>
                  <a:srgbClr val="374151"/>
                </a:solidFill>
                <a:effectLst/>
                <a:latin typeface="Söhne"/>
              </a:rPr>
              <a:t>behavior</a:t>
            </a:r>
            <a:r>
              <a:rPr lang="en-GB" b="0" i="0" dirty="0">
                <a:solidFill>
                  <a:srgbClr val="374151"/>
                </a:solidFill>
                <a:effectLst/>
                <a:latin typeface="Söhne"/>
              </a:rPr>
              <a:t>.</a:t>
            </a:r>
          </a:p>
          <a:p>
            <a:pPr marL="742950" lvl="1" indent="-285750" algn="l">
              <a:buFont typeface="+mj-lt"/>
              <a:buAutoNum type="arabicPeriod"/>
            </a:pPr>
            <a:r>
              <a:rPr lang="en-GB" b="0" i="0" dirty="0">
                <a:solidFill>
                  <a:srgbClr val="374151"/>
                </a:solidFill>
                <a:effectLst/>
                <a:latin typeface="Söhne"/>
              </a:rPr>
              <a:t>In TDD, the process starts with writing a failing test case for a specific functionality. Developers then write code to make the test pass, and once the test passes, they refactor the code to improve its quality. This cycle of writing a failing test, making it pass, and refactoring is repeated until the desired functionality is achieved.</a:t>
            </a:r>
          </a:p>
          <a:p>
            <a:pPr algn="l"/>
            <a:r>
              <a:rPr lang="en-GB" b="0" i="0" dirty="0">
                <a:solidFill>
                  <a:srgbClr val="374151"/>
                </a:solidFill>
                <a:effectLst/>
                <a:latin typeface="Söhne"/>
              </a:rPr>
              <a:t>In summary, BDD emphasizes collaboration, communication, and the definition of software </a:t>
            </a:r>
            <a:r>
              <a:rPr lang="en-GB" b="0" i="0" dirty="0" err="1">
                <a:solidFill>
                  <a:srgbClr val="374151"/>
                </a:solidFill>
                <a:effectLst/>
                <a:latin typeface="Söhne"/>
              </a:rPr>
              <a:t>behavior</a:t>
            </a:r>
            <a:r>
              <a:rPr lang="en-GB" b="0" i="0" dirty="0">
                <a:solidFill>
                  <a:srgbClr val="374151"/>
                </a:solidFill>
                <a:effectLst/>
                <a:latin typeface="Söhne"/>
              </a:rPr>
              <a:t> from the user's perspective, while TDD focuses on writing tests first to guide the development process and ensure code quality. Both methodologies have their benefits and can be used together or separately, depending on the project requirements and team preferences.</a:t>
            </a:r>
          </a:p>
          <a:p>
            <a:endParaRPr lang="en-IE" dirty="0"/>
          </a:p>
          <a:p>
            <a:r>
              <a:rPr lang="en-IE"/>
              <a:t>Cucumber</a:t>
            </a:r>
            <a:endParaRPr lang="en-IE" dirty="0"/>
          </a:p>
        </p:txBody>
      </p:sp>
      <p:sp>
        <p:nvSpPr>
          <p:cNvPr id="4" name="Slide Number Placeholder 3"/>
          <p:cNvSpPr>
            <a:spLocks noGrp="1"/>
          </p:cNvSpPr>
          <p:nvPr>
            <p:ph type="sldNum" sz="quarter" idx="5"/>
          </p:nvPr>
        </p:nvSpPr>
        <p:spPr/>
        <p:txBody>
          <a:bodyPr/>
          <a:lstStyle/>
          <a:p>
            <a:fld id="{AEEC2826-9D05-43BE-BC76-4F1C0E0AA2BE}" type="slidenum">
              <a:rPr lang="en-IE" smtClean="0"/>
              <a:t>10</a:t>
            </a:fld>
            <a:endParaRPr lang="en-IE"/>
          </a:p>
        </p:txBody>
      </p:sp>
    </p:spTree>
    <p:extLst>
      <p:ext uri="{BB962C8B-B14F-4D97-AF65-F5344CB8AC3E}">
        <p14:creationId xmlns:p14="http://schemas.microsoft.com/office/powerpoint/2010/main" val="7283029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AEEC2826-9D05-43BE-BC76-4F1C0E0AA2BE}" type="slidenum">
              <a:rPr lang="en-IE" smtClean="0"/>
              <a:t>12</a:t>
            </a:fld>
            <a:endParaRPr lang="en-IE"/>
          </a:p>
        </p:txBody>
      </p:sp>
    </p:spTree>
    <p:extLst>
      <p:ext uri="{BB962C8B-B14F-4D97-AF65-F5344CB8AC3E}">
        <p14:creationId xmlns:p14="http://schemas.microsoft.com/office/powerpoint/2010/main" val="14364298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4/25/2023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4/25/2023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4/25/2023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4/25/2023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4/25/2023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4/25/2023</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4/25/2023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4/25/2023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4/25/2023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4/25/2023</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4/25/2023</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4/25/2023</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4.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www.npmjs.com/package/@faker-js/faker" TargetMode="Externa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E" dirty="0"/>
              <a:t>Testing Web APIs</a:t>
            </a:r>
          </a:p>
        </p:txBody>
      </p:sp>
      <p:sp>
        <p:nvSpPr>
          <p:cNvPr id="3" name="Subtitle 2"/>
          <p:cNvSpPr>
            <a:spLocks noGrp="1"/>
          </p:cNvSpPr>
          <p:nvPr>
            <p:ph type="subTitle" idx="1"/>
          </p:nvPr>
        </p:nvSpPr>
        <p:spPr/>
        <p:txBody>
          <a:bodyPr/>
          <a:lstStyle/>
          <a:p>
            <a:r>
              <a:rPr lang="en-IE" dirty="0"/>
              <a:t>Frank Walsh</a:t>
            </a:r>
          </a:p>
          <a:p>
            <a:endParaRPr lang="en-IE" dirty="0"/>
          </a:p>
        </p:txBody>
      </p:sp>
    </p:spTree>
    <p:extLst>
      <p:ext uri="{BB962C8B-B14F-4D97-AF65-F5344CB8AC3E}">
        <p14:creationId xmlns:p14="http://schemas.microsoft.com/office/powerpoint/2010/main" val="40628915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5094F-2ADA-42F9-BFE4-947F0C21A08B}"/>
              </a:ext>
            </a:extLst>
          </p:cNvPr>
          <p:cNvSpPr>
            <a:spLocks noGrp="1"/>
          </p:cNvSpPr>
          <p:nvPr>
            <p:ph type="title"/>
          </p:nvPr>
        </p:nvSpPr>
        <p:spPr/>
        <p:txBody>
          <a:bodyPr/>
          <a:lstStyle/>
          <a:p>
            <a:endParaRPr lang="en-IE"/>
          </a:p>
        </p:txBody>
      </p:sp>
      <p:sp>
        <p:nvSpPr>
          <p:cNvPr id="3" name="Content Placeholder 2">
            <a:extLst>
              <a:ext uri="{FF2B5EF4-FFF2-40B4-BE49-F238E27FC236}">
                <a16:creationId xmlns:a16="http://schemas.microsoft.com/office/drawing/2014/main" id="{3AF02619-85C8-49A9-8287-5B0D9509D151}"/>
              </a:ext>
            </a:extLst>
          </p:cNvPr>
          <p:cNvSpPr>
            <a:spLocks noGrp="1"/>
          </p:cNvSpPr>
          <p:nvPr>
            <p:ph sz="half" idx="1"/>
          </p:nvPr>
        </p:nvSpPr>
        <p:spPr/>
        <p:txBody>
          <a:bodyPr/>
          <a:lstStyle/>
          <a:p>
            <a:endParaRPr lang="en-IE"/>
          </a:p>
        </p:txBody>
      </p:sp>
      <p:sp>
        <p:nvSpPr>
          <p:cNvPr id="4" name="Content Placeholder 3">
            <a:extLst>
              <a:ext uri="{FF2B5EF4-FFF2-40B4-BE49-F238E27FC236}">
                <a16:creationId xmlns:a16="http://schemas.microsoft.com/office/drawing/2014/main" id="{D8DD5ACD-A8A8-458F-9568-4058D0DD4ECE}"/>
              </a:ext>
            </a:extLst>
          </p:cNvPr>
          <p:cNvSpPr>
            <a:spLocks noGrp="1"/>
          </p:cNvSpPr>
          <p:nvPr>
            <p:ph sz="half" idx="2"/>
          </p:nvPr>
        </p:nvSpPr>
        <p:spPr/>
        <p:txBody>
          <a:bodyPr/>
          <a:lstStyle/>
          <a:p>
            <a:endParaRPr lang="en-IE"/>
          </a:p>
        </p:txBody>
      </p:sp>
      <p:pic>
        <p:nvPicPr>
          <p:cNvPr id="6" name="Picture 5">
            <a:extLst>
              <a:ext uri="{FF2B5EF4-FFF2-40B4-BE49-F238E27FC236}">
                <a16:creationId xmlns:a16="http://schemas.microsoft.com/office/drawing/2014/main" id="{85356381-0AD1-4158-A9E7-5B51273AC63B}"/>
              </a:ext>
            </a:extLst>
          </p:cNvPr>
          <p:cNvPicPr>
            <a:picLocks noChangeAspect="1"/>
          </p:cNvPicPr>
          <p:nvPr/>
        </p:nvPicPr>
        <p:blipFill>
          <a:blip r:embed="rId3"/>
          <a:stretch>
            <a:fillRect/>
          </a:stretch>
        </p:blipFill>
        <p:spPr>
          <a:xfrm>
            <a:off x="878381" y="241691"/>
            <a:ext cx="9646024" cy="6374617"/>
          </a:xfrm>
          <a:prstGeom prst="rect">
            <a:avLst/>
          </a:prstGeom>
        </p:spPr>
      </p:pic>
    </p:spTree>
    <p:extLst>
      <p:ext uri="{BB962C8B-B14F-4D97-AF65-F5344CB8AC3E}">
        <p14:creationId xmlns:p14="http://schemas.microsoft.com/office/powerpoint/2010/main" val="19400656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F26C4BF-83CD-4635-84AF-5C4CE957C186}"/>
              </a:ext>
            </a:extLst>
          </p:cNvPr>
          <p:cNvPicPr>
            <a:picLocks noChangeAspect="1"/>
          </p:cNvPicPr>
          <p:nvPr/>
        </p:nvPicPr>
        <p:blipFill>
          <a:blip r:embed="rId2"/>
          <a:stretch>
            <a:fillRect/>
          </a:stretch>
        </p:blipFill>
        <p:spPr>
          <a:xfrm>
            <a:off x="0" y="326033"/>
            <a:ext cx="12585370" cy="6531967"/>
          </a:xfrm>
          <a:prstGeom prst="rect">
            <a:avLst/>
          </a:prstGeom>
        </p:spPr>
      </p:pic>
    </p:spTree>
    <p:extLst>
      <p:ext uri="{BB962C8B-B14F-4D97-AF65-F5344CB8AC3E}">
        <p14:creationId xmlns:p14="http://schemas.microsoft.com/office/powerpoint/2010/main" val="15678682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3F938-12E5-44BE-8D0C-C0B455986D43}"/>
              </a:ext>
            </a:extLst>
          </p:cNvPr>
          <p:cNvSpPr>
            <a:spLocks noGrp="1"/>
          </p:cNvSpPr>
          <p:nvPr>
            <p:ph type="title"/>
          </p:nvPr>
        </p:nvSpPr>
        <p:spPr/>
        <p:txBody>
          <a:bodyPr/>
          <a:lstStyle/>
          <a:p>
            <a:r>
              <a:rPr lang="en-IE" dirty="0"/>
              <a:t>Automated Testing with Postman</a:t>
            </a:r>
          </a:p>
        </p:txBody>
      </p:sp>
      <p:sp>
        <p:nvSpPr>
          <p:cNvPr id="3" name="Text Placeholder 2">
            <a:extLst>
              <a:ext uri="{FF2B5EF4-FFF2-40B4-BE49-F238E27FC236}">
                <a16:creationId xmlns:a16="http://schemas.microsoft.com/office/drawing/2014/main" id="{3A15A546-3B19-418D-A492-14DC0CB22EC4}"/>
              </a:ext>
            </a:extLst>
          </p:cNvPr>
          <p:cNvSpPr>
            <a:spLocks noGrp="1"/>
          </p:cNvSpPr>
          <p:nvPr>
            <p:ph type="body" idx="1"/>
          </p:nvPr>
        </p:nvSpPr>
        <p:spPr/>
        <p:txBody>
          <a:bodyPr/>
          <a:lstStyle/>
          <a:p>
            <a:endParaRPr lang="en-IE"/>
          </a:p>
        </p:txBody>
      </p:sp>
    </p:spTree>
    <p:extLst>
      <p:ext uri="{BB962C8B-B14F-4D97-AF65-F5344CB8AC3E}">
        <p14:creationId xmlns:p14="http://schemas.microsoft.com/office/powerpoint/2010/main" val="38405330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801BD-2E67-4922-A71B-B9E728A80ED0}"/>
              </a:ext>
            </a:extLst>
          </p:cNvPr>
          <p:cNvSpPr>
            <a:spLocks noGrp="1"/>
          </p:cNvSpPr>
          <p:nvPr>
            <p:ph type="title"/>
          </p:nvPr>
        </p:nvSpPr>
        <p:spPr/>
        <p:txBody>
          <a:bodyPr/>
          <a:lstStyle/>
          <a:p>
            <a:r>
              <a:rPr lang="en-IE" dirty="0"/>
              <a:t>Postman Testing</a:t>
            </a:r>
          </a:p>
        </p:txBody>
      </p:sp>
      <p:sp>
        <p:nvSpPr>
          <p:cNvPr id="3" name="Content Placeholder 2">
            <a:extLst>
              <a:ext uri="{FF2B5EF4-FFF2-40B4-BE49-F238E27FC236}">
                <a16:creationId xmlns:a16="http://schemas.microsoft.com/office/drawing/2014/main" id="{9F621BB8-92EC-4E04-9DD8-BEA9C80778B8}"/>
              </a:ext>
            </a:extLst>
          </p:cNvPr>
          <p:cNvSpPr>
            <a:spLocks noGrp="1"/>
          </p:cNvSpPr>
          <p:nvPr>
            <p:ph idx="1"/>
          </p:nvPr>
        </p:nvSpPr>
        <p:spPr/>
        <p:txBody>
          <a:bodyPr/>
          <a:lstStyle/>
          <a:p>
            <a:r>
              <a:rPr lang="en-IE" dirty="0"/>
              <a:t>Up to now, manual</a:t>
            </a:r>
          </a:p>
          <a:p>
            <a:r>
              <a:rPr lang="en-IE" dirty="0"/>
              <a:t>Fine for initial development cycle</a:t>
            </a:r>
          </a:p>
          <a:p>
            <a:r>
              <a:rPr lang="en-IE" dirty="0"/>
              <a:t>Better to have more structured method</a:t>
            </a:r>
          </a:p>
          <a:p>
            <a:pPr lvl="1"/>
            <a:r>
              <a:rPr lang="en-IE" dirty="0"/>
              <a:t>Regression Testing: check everything still works when you make a change and before committing</a:t>
            </a:r>
          </a:p>
          <a:p>
            <a:pPr lvl="1"/>
            <a:r>
              <a:rPr lang="en-IE" dirty="0"/>
              <a:t>Use HTTP requests to test Express App</a:t>
            </a:r>
          </a:p>
        </p:txBody>
      </p:sp>
    </p:spTree>
    <p:extLst>
      <p:ext uri="{BB962C8B-B14F-4D97-AF65-F5344CB8AC3E}">
        <p14:creationId xmlns:p14="http://schemas.microsoft.com/office/powerpoint/2010/main" val="39920120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lumMod val="95000"/>
            </a:schemeClr>
          </a:solidFill>
          <a:effectLst/>
        </p:spPr>
      </p:sp>
      <p:sp>
        <p:nvSpPr>
          <p:cNvPr id="12" name="Rectangle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43605" y="964692"/>
            <a:ext cx="5440680"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10699" y="1128683"/>
            <a:ext cx="5106493" cy="46085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04672" y="964692"/>
            <a:ext cx="4476806" cy="1188720"/>
          </a:xfrm>
        </p:spPr>
        <p:txBody>
          <a:bodyPr vert="horz" lIns="182880" tIns="182880" rIns="182880" bIns="182880" rtlCol="0" anchor="ctr">
            <a:normAutofit/>
          </a:bodyPr>
          <a:lstStyle/>
          <a:p>
            <a:r>
              <a:rPr lang="en-US" dirty="0"/>
              <a:t>Chai</a:t>
            </a:r>
          </a:p>
        </p:txBody>
      </p:sp>
      <p:sp>
        <p:nvSpPr>
          <p:cNvPr id="3" name="Content Placeholder 2"/>
          <p:cNvSpPr>
            <a:spLocks noGrp="1"/>
          </p:cNvSpPr>
          <p:nvPr>
            <p:ph sz="half" idx="1"/>
          </p:nvPr>
        </p:nvSpPr>
        <p:spPr>
          <a:xfrm>
            <a:off x="803244" y="2638044"/>
            <a:ext cx="4492932" cy="3263206"/>
          </a:xfrm>
        </p:spPr>
        <p:txBody>
          <a:bodyPr vert="horz" lIns="91440" tIns="45720" rIns="91440" bIns="45720" rtlCol="0">
            <a:normAutofit/>
          </a:bodyPr>
          <a:lstStyle/>
          <a:p>
            <a:r>
              <a:rPr lang="en-GB" dirty="0"/>
              <a:t>BDD / TDD assertion library </a:t>
            </a:r>
          </a:p>
          <a:p>
            <a:pPr lvl="1"/>
            <a:r>
              <a:rPr lang="en-US" dirty="0"/>
              <a:t>Run in browser and server-side (e.g. node)</a:t>
            </a:r>
          </a:p>
          <a:p>
            <a:r>
              <a:rPr lang="en-US" dirty="0"/>
              <a:t>Features</a:t>
            </a:r>
          </a:p>
          <a:p>
            <a:pPr lvl="1"/>
            <a:r>
              <a:rPr lang="en-US" dirty="0"/>
              <a:t>Expressive syntax</a:t>
            </a:r>
          </a:p>
          <a:p>
            <a:pPr lvl="1"/>
            <a:r>
              <a:rPr lang="en-US" dirty="0"/>
              <a:t>Can test Async code (Promises)</a:t>
            </a:r>
          </a:p>
          <a:p>
            <a:pPr lvl="1"/>
            <a:r>
              <a:rPr lang="en-US" dirty="0"/>
              <a:t>Pluggable</a:t>
            </a:r>
          </a:p>
          <a:p>
            <a:pPr lvl="2"/>
            <a:r>
              <a:rPr lang="en-US" dirty="0"/>
              <a:t>Compatible with test runners such as Karma</a:t>
            </a:r>
          </a:p>
        </p:txBody>
      </p:sp>
      <p:pic>
        <p:nvPicPr>
          <p:cNvPr id="1026" name="Picture 2">
            <a:extLst>
              <a:ext uri="{FF2B5EF4-FFF2-40B4-BE49-F238E27FC236}">
                <a16:creationId xmlns:a16="http://schemas.microsoft.com/office/drawing/2014/main" id="{4966BF00-2FA0-46BB-AD15-05D7342C0949}"/>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236553" y="2847129"/>
            <a:ext cx="4854784" cy="13353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51819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lumMod val="95000"/>
            </a:schemeClr>
          </a:solidFill>
          <a:effectLst/>
        </p:spPr>
      </p:sp>
      <p:sp>
        <p:nvSpPr>
          <p:cNvPr id="11" name="Rectangle 1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43605" y="964692"/>
            <a:ext cx="5440680"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10699" y="1128683"/>
            <a:ext cx="5106493" cy="46085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04672" y="964692"/>
            <a:ext cx="4476806" cy="1188720"/>
          </a:xfrm>
        </p:spPr>
        <p:txBody>
          <a:bodyPr vert="horz" lIns="182880" tIns="182880" rIns="182880" bIns="182880" rtlCol="0" anchor="ctr">
            <a:normAutofit/>
          </a:bodyPr>
          <a:lstStyle/>
          <a:p>
            <a:r>
              <a:rPr lang="en-US" dirty="0"/>
              <a:t>Testing Over HTTP with </a:t>
            </a:r>
            <a:r>
              <a:rPr lang="en-US" b="1" dirty="0"/>
              <a:t>postman</a:t>
            </a:r>
          </a:p>
        </p:txBody>
      </p:sp>
      <p:sp>
        <p:nvSpPr>
          <p:cNvPr id="3" name="Content Placeholder 2"/>
          <p:cNvSpPr>
            <a:spLocks noGrp="1"/>
          </p:cNvSpPr>
          <p:nvPr>
            <p:ph sz="half" idx="1"/>
          </p:nvPr>
        </p:nvSpPr>
        <p:spPr>
          <a:xfrm>
            <a:off x="803244" y="2638044"/>
            <a:ext cx="4492932" cy="3263206"/>
          </a:xfrm>
        </p:spPr>
        <p:txBody>
          <a:bodyPr vert="horz" lIns="91440" tIns="45720" rIns="91440" bIns="45720" rtlCol="0">
            <a:normAutofit fontScale="92500" lnSpcReduction="10000"/>
          </a:bodyPr>
          <a:lstStyle/>
          <a:p>
            <a:r>
              <a:rPr lang="en-US" dirty="0"/>
              <a:t>Postman includes the  </a:t>
            </a:r>
            <a:r>
              <a:rPr lang="en-GB" b="1" dirty="0"/>
              <a:t>Chai</a:t>
            </a:r>
            <a:r>
              <a:rPr lang="en-GB" dirty="0"/>
              <a:t> assertion Library by default</a:t>
            </a:r>
            <a:endParaRPr lang="en-US" dirty="0"/>
          </a:p>
          <a:p>
            <a:r>
              <a:rPr lang="en-US" dirty="0"/>
              <a:t>Provide a high-level abstraction for testing HTTP</a:t>
            </a:r>
          </a:p>
          <a:p>
            <a:r>
              <a:rPr lang="en-US" dirty="0"/>
              <a:t>Can specify pre-request and test scripts as part of Postman Request</a:t>
            </a:r>
          </a:p>
          <a:p>
            <a:pPr marL="0"/>
            <a:r>
              <a:rPr lang="en-US" dirty="0"/>
              <a:t>Scripts are run when request is sent</a:t>
            </a:r>
          </a:p>
          <a:p>
            <a:pPr marL="457200" lvl="2"/>
            <a:r>
              <a:rPr lang="en-US" dirty="0"/>
              <a:t>Pre-request script can be used to set up scenario(fixture)</a:t>
            </a:r>
          </a:p>
          <a:p>
            <a:pPr marL="457200" lvl="2"/>
            <a:r>
              <a:rPr lang="en-US" dirty="0"/>
              <a:t>Tests script can be used to check request and response is as expected.</a:t>
            </a:r>
          </a:p>
        </p:txBody>
      </p:sp>
      <p:sp>
        <p:nvSpPr>
          <p:cNvPr id="6" name="Content Placeholder 5">
            <a:extLst>
              <a:ext uri="{FF2B5EF4-FFF2-40B4-BE49-F238E27FC236}">
                <a16:creationId xmlns:a16="http://schemas.microsoft.com/office/drawing/2014/main" id="{0C1C061C-755C-4367-8E26-992E1BE4C713}"/>
              </a:ext>
            </a:extLst>
          </p:cNvPr>
          <p:cNvSpPr>
            <a:spLocks noGrp="1"/>
          </p:cNvSpPr>
          <p:nvPr>
            <p:ph sz="half" idx="2"/>
          </p:nvPr>
        </p:nvSpPr>
        <p:spPr/>
        <p:txBody>
          <a:bodyPr>
            <a:normAutofit fontScale="92500" lnSpcReduction="10000"/>
          </a:bodyPr>
          <a:lstStyle/>
          <a:p>
            <a:endParaRPr lang="en-IE"/>
          </a:p>
        </p:txBody>
      </p:sp>
      <p:pic>
        <p:nvPicPr>
          <p:cNvPr id="8" name="Picture 7">
            <a:extLst>
              <a:ext uri="{FF2B5EF4-FFF2-40B4-BE49-F238E27FC236}">
                <a16:creationId xmlns:a16="http://schemas.microsoft.com/office/drawing/2014/main" id="{AFDEC2D2-6262-47B4-8EBE-304B3B43559E}"/>
              </a:ext>
            </a:extLst>
          </p:cNvPr>
          <p:cNvPicPr>
            <a:picLocks noChangeAspect="1"/>
          </p:cNvPicPr>
          <p:nvPr/>
        </p:nvPicPr>
        <p:blipFill>
          <a:blip r:embed="rId2"/>
          <a:stretch>
            <a:fillRect/>
          </a:stretch>
        </p:blipFill>
        <p:spPr>
          <a:xfrm>
            <a:off x="5994229" y="2316660"/>
            <a:ext cx="5493218" cy="1872375"/>
          </a:xfrm>
          <a:prstGeom prst="rect">
            <a:avLst/>
          </a:prstGeom>
        </p:spPr>
      </p:pic>
    </p:spTree>
    <p:extLst>
      <p:ext uri="{BB962C8B-B14F-4D97-AF65-F5344CB8AC3E}">
        <p14:creationId xmlns:p14="http://schemas.microsoft.com/office/powerpoint/2010/main" val="12476333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lumMod val="95000"/>
            </a:schemeClr>
          </a:solidFill>
          <a:effectLst/>
        </p:spPr>
      </p:sp>
      <p:sp>
        <p:nvSpPr>
          <p:cNvPr id="11" name="Rectangle 1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4182" y="964692"/>
            <a:ext cx="6885432"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802" y="1128683"/>
            <a:ext cx="6558192" cy="46085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04672" y="964692"/>
            <a:ext cx="3066937" cy="1188720"/>
          </a:xfrm>
        </p:spPr>
        <p:txBody>
          <a:bodyPr vert="horz" lIns="182880" tIns="182880" rIns="182880" bIns="182880" rtlCol="0" anchor="ctr">
            <a:normAutofit fontScale="90000"/>
          </a:bodyPr>
          <a:lstStyle/>
          <a:p>
            <a:r>
              <a:rPr lang="en-US" dirty="0"/>
              <a:t>Assertions with Chai </a:t>
            </a:r>
            <a:r>
              <a:rPr lang="en-US" b="1" dirty="0"/>
              <a:t>expect</a:t>
            </a:r>
          </a:p>
        </p:txBody>
      </p:sp>
      <p:sp>
        <p:nvSpPr>
          <p:cNvPr id="3" name="Content Placeholder 2"/>
          <p:cNvSpPr>
            <a:spLocks noGrp="1"/>
          </p:cNvSpPr>
          <p:nvPr>
            <p:ph sz="half" idx="1"/>
          </p:nvPr>
        </p:nvSpPr>
        <p:spPr>
          <a:xfrm>
            <a:off x="803244" y="2638044"/>
            <a:ext cx="3063765" cy="3263206"/>
          </a:xfrm>
        </p:spPr>
        <p:txBody>
          <a:bodyPr vert="horz" lIns="91440" tIns="45720" rIns="91440" bIns="45720" rtlCol="0">
            <a:normAutofit fontScale="62500" lnSpcReduction="20000"/>
          </a:bodyPr>
          <a:lstStyle/>
          <a:p>
            <a:pPr>
              <a:lnSpc>
                <a:spcPct val="90000"/>
              </a:lnSpc>
            </a:pPr>
            <a:r>
              <a:rPr lang="en-IE" sz="1700" dirty="0"/>
              <a:t>Chai has several interfaces. </a:t>
            </a:r>
          </a:p>
          <a:p>
            <a:pPr lvl="1">
              <a:lnSpc>
                <a:spcPct val="90000"/>
              </a:lnSpc>
            </a:pPr>
            <a:r>
              <a:rPr lang="en-US" sz="1500" dirty="0"/>
              <a:t>Should, Expect, Assert</a:t>
            </a:r>
            <a:endParaRPr lang="en-US" sz="1700" dirty="0"/>
          </a:p>
          <a:p>
            <a:pPr>
              <a:lnSpc>
                <a:spcPct val="90000"/>
              </a:lnSpc>
            </a:pPr>
            <a:r>
              <a:rPr lang="en-US" sz="1700" dirty="0"/>
              <a:t>Expect allows you to chain together </a:t>
            </a:r>
          </a:p>
          <a:p>
            <a:pPr marL="228600" lvl="1" indent="0">
              <a:lnSpc>
                <a:spcPct val="90000"/>
              </a:lnSpc>
              <a:buNone/>
            </a:pPr>
            <a:r>
              <a:rPr lang="en-US" sz="1500" dirty="0"/>
              <a:t>Readable assertions</a:t>
            </a:r>
          </a:p>
          <a:p>
            <a:pPr lvl="1">
              <a:lnSpc>
                <a:spcPct val="90000"/>
              </a:lnSpc>
            </a:pPr>
            <a:r>
              <a:rPr lang="en-US" sz="1700" dirty="0"/>
              <a:t>Write tests that are closer to natural language.</a:t>
            </a:r>
          </a:p>
          <a:p>
            <a:pPr lvl="1">
              <a:lnSpc>
                <a:spcPct val="90000"/>
              </a:lnSpc>
            </a:pPr>
            <a:r>
              <a:rPr lang="en-US" sz="1700" dirty="0"/>
              <a:t>Suitable for BDD</a:t>
            </a:r>
          </a:p>
          <a:p>
            <a:pPr>
              <a:lnSpc>
                <a:spcPct val="90000"/>
              </a:lnSpc>
            </a:pPr>
            <a:r>
              <a:rPr lang="en-US" sz="1900" dirty="0"/>
              <a:t>Chai plugin for postman uses Expect interface</a:t>
            </a:r>
          </a:p>
        </p:txBody>
      </p:sp>
      <p:sp>
        <p:nvSpPr>
          <p:cNvPr id="6" name="Content Placeholder 5">
            <a:extLst>
              <a:ext uri="{FF2B5EF4-FFF2-40B4-BE49-F238E27FC236}">
                <a16:creationId xmlns:a16="http://schemas.microsoft.com/office/drawing/2014/main" id="{AA836DD8-CD11-4355-BD7A-B4998484F86D}"/>
              </a:ext>
            </a:extLst>
          </p:cNvPr>
          <p:cNvSpPr>
            <a:spLocks noGrp="1"/>
          </p:cNvSpPr>
          <p:nvPr>
            <p:ph sz="half" idx="2"/>
          </p:nvPr>
        </p:nvSpPr>
        <p:spPr>
          <a:xfrm>
            <a:off x="4790026" y="1224396"/>
            <a:ext cx="5766154" cy="4274794"/>
          </a:xfrm>
          <a:solidFill>
            <a:schemeClr val="bg1"/>
          </a:solidFill>
        </p:spPr>
        <p:txBody>
          <a:bodyPr>
            <a:normAutofit fontScale="62500" lnSpcReduction="20000"/>
          </a:bodyPr>
          <a:lstStyle/>
          <a:p>
            <a:pPr marL="0" indent="0">
              <a:buNone/>
            </a:pPr>
            <a:r>
              <a:rPr lang="en-IE" dirty="0"/>
              <a:t>import chai from ‘chai’; </a:t>
            </a:r>
          </a:p>
          <a:p>
            <a:pPr marL="0" indent="0">
              <a:buNone/>
            </a:pPr>
            <a:r>
              <a:rPr lang="en-IE" dirty="0" err="1"/>
              <a:t>const</a:t>
            </a:r>
            <a:r>
              <a:rPr lang="en-IE" dirty="0"/>
              <a:t> expect = </a:t>
            </a:r>
            <a:r>
              <a:rPr lang="en-IE" dirty="0" err="1"/>
              <a:t>chai.expect</a:t>
            </a:r>
            <a:r>
              <a:rPr lang="en-IE" dirty="0"/>
              <a:t>;</a:t>
            </a:r>
          </a:p>
          <a:p>
            <a:pPr marL="0" indent="0">
              <a:buNone/>
            </a:pPr>
            <a:endParaRPr lang="en-IE" dirty="0"/>
          </a:p>
          <a:p>
            <a:pPr marL="0" indent="0">
              <a:buNone/>
            </a:pPr>
            <a:r>
              <a:rPr lang="en-IE" dirty="0"/>
              <a:t>function add(a, b) {</a:t>
            </a:r>
          </a:p>
          <a:p>
            <a:pPr marL="0" indent="0">
              <a:buNone/>
            </a:pPr>
            <a:r>
              <a:rPr lang="en-IE" dirty="0"/>
              <a:t>  return a + b;</a:t>
            </a:r>
          </a:p>
          <a:p>
            <a:pPr marL="0" indent="0">
              <a:buNone/>
            </a:pPr>
            <a:r>
              <a:rPr lang="en-IE" dirty="0"/>
              <a:t>}</a:t>
            </a:r>
          </a:p>
          <a:p>
            <a:pPr marL="0" indent="0">
              <a:buNone/>
            </a:pPr>
            <a:endParaRPr lang="en-IE" dirty="0"/>
          </a:p>
          <a:p>
            <a:pPr marL="0" indent="0">
              <a:buNone/>
            </a:pPr>
            <a:r>
              <a:rPr lang="en-IE" dirty="0" err="1"/>
              <a:t>const</a:t>
            </a:r>
            <a:r>
              <a:rPr lang="en-IE" dirty="0"/>
              <a:t> num1 = 5;</a:t>
            </a:r>
          </a:p>
          <a:p>
            <a:pPr marL="0" indent="0">
              <a:buNone/>
            </a:pPr>
            <a:r>
              <a:rPr lang="en-IE" dirty="0" err="1"/>
              <a:t>const</a:t>
            </a:r>
            <a:r>
              <a:rPr lang="en-IE" dirty="0"/>
              <a:t> num2 = 3;</a:t>
            </a:r>
          </a:p>
          <a:p>
            <a:pPr marL="0" indent="0">
              <a:buNone/>
            </a:pPr>
            <a:r>
              <a:rPr lang="en-IE" dirty="0" err="1"/>
              <a:t>const</a:t>
            </a:r>
            <a:r>
              <a:rPr lang="en-IE" dirty="0"/>
              <a:t> </a:t>
            </a:r>
            <a:r>
              <a:rPr lang="en-IE" dirty="0" err="1"/>
              <a:t>expectedResult</a:t>
            </a:r>
            <a:r>
              <a:rPr lang="en-IE" dirty="0"/>
              <a:t> = 8;</a:t>
            </a:r>
          </a:p>
          <a:p>
            <a:pPr marL="0" indent="0">
              <a:buNone/>
            </a:pPr>
            <a:endParaRPr lang="en-IE" dirty="0"/>
          </a:p>
          <a:p>
            <a:pPr marL="0" indent="0">
              <a:buNone/>
            </a:pPr>
            <a:r>
              <a:rPr lang="en-IE" dirty="0" err="1"/>
              <a:t>const</a:t>
            </a:r>
            <a:r>
              <a:rPr lang="en-IE" dirty="0"/>
              <a:t> result = add(num1, num2);</a:t>
            </a:r>
          </a:p>
          <a:p>
            <a:pPr marL="0" indent="0">
              <a:buNone/>
            </a:pPr>
            <a:endParaRPr lang="en-IE" dirty="0"/>
          </a:p>
          <a:p>
            <a:pPr marL="0" indent="0">
              <a:buNone/>
            </a:pPr>
            <a:r>
              <a:rPr lang="en-IE" dirty="0"/>
              <a:t>expect(result).</a:t>
            </a:r>
            <a:r>
              <a:rPr lang="en-IE" dirty="0" err="1"/>
              <a:t>to.equal</a:t>
            </a:r>
            <a:r>
              <a:rPr lang="en-IE" dirty="0"/>
              <a:t>(</a:t>
            </a:r>
            <a:r>
              <a:rPr lang="en-IE" dirty="0" err="1"/>
              <a:t>expectedResult</a:t>
            </a:r>
            <a:r>
              <a:rPr lang="en-IE" dirty="0"/>
              <a:t>);</a:t>
            </a:r>
          </a:p>
          <a:p>
            <a:pPr marL="0" indent="0">
              <a:buNone/>
            </a:pPr>
            <a:r>
              <a:rPr lang="en-IE" dirty="0"/>
              <a:t>  });</a:t>
            </a:r>
          </a:p>
          <a:p>
            <a:pPr marL="0" indent="0">
              <a:buNone/>
            </a:pPr>
            <a:r>
              <a:rPr lang="en-IE" dirty="0"/>
              <a:t>});</a:t>
            </a:r>
          </a:p>
        </p:txBody>
      </p:sp>
    </p:spTree>
    <p:extLst>
      <p:ext uri="{BB962C8B-B14F-4D97-AF65-F5344CB8AC3E}">
        <p14:creationId xmlns:p14="http://schemas.microsoft.com/office/powerpoint/2010/main" val="3788320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Rectangle 6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43605" y="964692"/>
            <a:ext cx="5440680"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Rectangle 7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10699" y="1128683"/>
            <a:ext cx="5106493" cy="46085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Image result for SuperTest npm test"/>
          <p:cNvPicPr>
            <a:picLocks noChangeAspect="1" noChangeArrowheads="1"/>
          </p:cNvPicPr>
          <p:nvPr/>
        </p:nvPicPr>
        <p:blipFill rotWithShape="1">
          <a:blip r:embed="rId2">
            <a:extLst>
              <a:ext uri="{28A0092B-C50C-407E-A947-70E740481C1C}">
                <a14:useLocalDpi xmlns:a14="http://schemas.microsoft.com/office/drawing/2010/main" val="0"/>
              </a:ext>
            </a:extLst>
          </a:blip>
          <a:srcRect/>
          <a:stretch/>
        </p:blipFill>
        <p:spPr bwMode="auto">
          <a:xfrm>
            <a:off x="6434880" y="1688693"/>
            <a:ext cx="4782312" cy="266613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804672" y="964692"/>
            <a:ext cx="4476806" cy="1188720"/>
          </a:xfrm>
        </p:spPr>
        <p:txBody>
          <a:bodyPr>
            <a:normAutofit/>
          </a:bodyPr>
          <a:lstStyle/>
          <a:p>
            <a:r>
              <a:rPr lang="en-IE" dirty="0"/>
              <a:t>How CHAI works with Postman…</a:t>
            </a:r>
          </a:p>
        </p:txBody>
      </p:sp>
      <p:sp>
        <p:nvSpPr>
          <p:cNvPr id="3" name="Content Placeholder 2"/>
          <p:cNvSpPr>
            <a:spLocks noGrp="1"/>
          </p:cNvSpPr>
          <p:nvPr>
            <p:ph idx="1"/>
          </p:nvPr>
        </p:nvSpPr>
        <p:spPr>
          <a:xfrm>
            <a:off x="803244" y="2638044"/>
            <a:ext cx="4492932" cy="3263206"/>
          </a:xfrm>
        </p:spPr>
        <p:txBody>
          <a:bodyPr>
            <a:normAutofit fontScale="92500"/>
          </a:bodyPr>
          <a:lstStyle/>
          <a:p>
            <a:r>
              <a:rPr lang="en-GB" dirty="0"/>
              <a:t>Define Request in Postman as before</a:t>
            </a:r>
          </a:p>
          <a:p>
            <a:r>
              <a:rPr lang="en-GB" dirty="0"/>
              <a:t>Use the Tests tab to define your test in </a:t>
            </a:r>
            <a:r>
              <a:rPr lang="en-GB" dirty="0" err="1"/>
              <a:t>Javascript</a:t>
            </a:r>
            <a:endParaRPr lang="en-GB" dirty="0"/>
          </a:p>
          <a:p>
            <a:r>
              <a:rPr lang="en-GB" dirty="0"/>
              <a:t>The </a:t>
            </a:r>
            <a:r>
              <a:rPr lang="en-GB" b="1" dirty="0"/>
              <a:t>pm </a:t>
            </a:r>
            <a:r>
              <a:rPr lang="en-GB" dirty="0"/>
              <a:t>object provides functionality for testing your request and response data.</a:t>
            </a:r>
          </a:p>
          <a:p>
            <a:pPr lvl="1"/>
            <a:r>
              <a:rPr lang="en-GB" b="0" i="0" dirty="0">
                <a:solidFill>
                  <a:srgbClr val="212121"/>
                </a:solidFill>
                <a:effectLst/>
                <a:latin typeface="Inter-400"/>
              </a:rPr>
              <a:t>provides access to request and response data, and variables.</a:t>
            </a:r>
            <a:endParaRPr lang="en-IE" dirty="0"/>
          </a:p>
          <a:p>
            <a:r>
              <a:rPr lang="en-IE" dirty="0"/>
              <a:t>Provide description of test using </a:t>
            </a:r>
            <a:r>
              <a:rPr lang="en-IE" b="1" dirty="0"/>
              <a:t>“</a:t>
            </a:r>
            <a:r>
              <a:rPr lang="en-IE" b="1" dirty="0" err="1"/>
              <a:t>pm.test</a:t>
            </a:r>
            <a:r>
              <a:rPr lang="en-IE" b="1" dirty="0"/>
              <a:t>” </a:t>
            </a:r>
          </a:p>
          <a:p>
            <a:r>
              <a:rPr lang="en-IE" dirty="0"/>
              <a:t>Use </a:t>
            </a:r>
            <a:r>
              <a:rPr lang="en-IE" b="1" dirty="0"/>
              <a:t>“expect()” </a:t>
            </a:r>
            <a:r>
              <a:rPr lang="en-IE" dirty="0"/>
              <a:t>to define several test cases into it.</a:t>
            </a:r>
          </a:p>
        </p:txBody>
      </p:sp>
    </p:spTree>
    <p:extLst>
      <p:ext uri="{BB962C8B-B14F-4D97-AF65-F5344CB8AC3E}">
        <p14:creationId xmlns:p14="http://schemas.microsoft.com/office/powerpoint/2010/main" val="15595250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43605" y="964692"/>
            <a:ext cx="5440680"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10699" y="1128683"/>
            <a:ext cx="5106493" cy="46085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04672" y="964692"/>
            <a:ext cx="4476806" cy="1188720"/>
          </a:xfrm>
        </p:spPr>
        <p:txBody>
          <a:bodyPr>
            <a:normAutofit fontScale="90000"/>
          </a:bodyPr>
          <a:lstStyle/>
          <a:p>
            <a:r>
              <a:rPr lang="en-IE" dirty="0"/>
              <a:t>Example – get authentication token</a:t>
            </a:r>
          </a:p>
        </p:txBody>
      </p:sp>
      <p:sp>
        <p:nvSpPr>
          <p:cNvPr id="8" name="Content Placeholder 7"/>
          <p:cNvSpPr>
            <a:spLocks noGrp="1"/>
          </p:cNvSpPr>
          <p:nvPr>
            <p:ph idx="1"/>
          </p:nvPr>
        </p:nvSpPr>
        <p:spPr>
          <a:xfrm>
            <a:off x="803244" y="2638044"/>
            <a:ext cx="4492932" cy="3263206"/>
          </a:xfrm>
        </p:spPr>
        <p:txBody>
          <a:bodyPr>
            <a:normAutofit fontScale="85000" lnSpcReduction="10000"/>
          </a:bodyPr>
          <a:lstStyle/>
          <a:p>
            <a:pPr marL="0" indent="0">
              <a:buNone/>
            </a:pPr>
            <a:r>
              <a:rPr lang="en-US" b="1" dirty="0"/>
              <a:t>Scenario:</a:t>
            </a:r>
            <a:r>
              <a:rPr lang="en-US" dirty="0"/>
              <a:t> Test the authentication endpoint returns a Token</a:t>
            </a:r>
          </a:p>
          <a:p>
            <a:r>
              <a:rPr lang="en-US" dirty="0"/>
              <a:t>Build request in Postman. </a:t>
            </a:r>
          </a:p>
          <a:p>
            <a:r>
              <a:rPr lang="en-US" dirty="0"/>
              <a:t>Define test in Tests tab</a:t>
            </a:r>
          </a:p>
          <a:p>
            <a:r>
              <a:rPr lang="en-US" b="1" dirty="0" err="1"/>
              <a:t>pm.response.json</a:t>
            </a:r>
            <a:r>
              <a:rPr lang="en-US" b="1" dirty="0"/>
              <a:t>()</a:t>
            </a:r>
            <a:r>
              <a:rPr lang="en-US" dirty="0"/>
              <a:t> returns response body </a:t>
            </a:r>
            <a:r>
              <a:rPr lang="en-US" dirty="0" err="1"/>
              <a:t>json</a:t>
            </a:r>
            <a:r>
              <a:rPr lang="en-US" dirty="0"/>
              <a:t> object </a:t>
            </a:r>
          </a:p>
          <a:p>
            <a:r>
              <a:rPr lang="en-US" b="1" dirty="0" err="1"/>
              <a:t>pm.test</a:t>
            </a:r>
            <a:r>
              <a:rPr lang="en-US" b="1" dirty="0"/>
              <a:t>(..) </a:t>
            </a:r>
            <a:r>
              <a:rPr lang="en-US" dirty="0"/>
              <a:t>takes test name and runs test function</a:t>
            </a:r>
          </a:p>
          <a:p>
            <a:r>
              <a:rPr lang="en-US" dirty="0"/>
              <a:t>The </a:t>
            </a:r>
            <a:r>
              <a:rPr lang="en-US" b="1" dirty="0"/>
              <a:t>test function </a:t>
            </a:r>
            <a:r>
              <a:rPr lang="en-US" dirty="0"/>
              <a:t>specifies the test that uses the pm object to define what’s expected (e.g. content type, status)</a:t>
            </a:r>
          </a:p>
          <a:p>
            <a:r>
              <a:rPr lang="en-US" dirty="0"/>
              <a:t>Use </a:t>
            </a:r>
            <a:r>
              <a:rPr lang="en-US" b="1" dirty="0" err="1"/>
              <a:t>pm.expect</a:t>
            </a:r>
            <a:r>
              <a:rPr lang="en-US" b="1" dirty="0"/>
              <a:t>(..) </a:t>
            </a:r>
            <a:r>
              <a:rPr lang="en-US" dirty="0"/>
              <a:t>to check response object</a:t>
            </a:r>
          </a:p>
        </p:txBody>
      </p:sp>
      <p:pic>
        <p:nvPicPr>
          <p:cNvPr id="4" name="Picture 3">
            <a:extLst>
              <a:ext uri="{FF2B5EF4-FFF2-40B4-BE49-F238E27FC236}">
                <a16:creationId xmlns:a16="http://schemas.microsoft.com/office/drawing/2014/main" id="{5970C84C-54F1-4392-B3E8-93A0AF8F62FB}"/>
              </a:ext>
            </a:extLst>
          </p:cNvPr>
          <p:cNvPicPr>
            <a:picLocks noChangeAspect="1"/>
          </p:cNvPicPr>
          <p:nvPr/>
        </p:nvPicPr>
        <p:blipFill>
          <a:blip r:embed="rId2"/>
          <a:stretch>
            <a:fillRect/>
          </a:stretch>
        </p:blipFill>
        <p:spPr>
          <a:xfrm>
            <a:off x="5697813" y="2271832"/>
            <a:ext cx="6095793" cy="2314335"/>
          </a:xfrm>
          <a:prstGeom prst="rect">
            <a:avLst/>
          </a:prstGeom>
        </p:spPr>
      </p:pic>
    </p:spTree>
    <p:extLst>
      <p:ext uri="{BB962C8B-B14F-4D97-AF65-F5344CB8AC3E}">
        <p14:creationId xmlns:p14="http://schemas.microsoft.com/office/powerpoint/2010/main" val="20526370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32329-2DB9-48C8-BF97-59D30206C251}"/>
              </a:ext>
            </a:extLst>
          </p:cNvPr>
          <p:cNvSpPr>
            <a:spLocks noGrp="1"/>
          </p:cNvSpPr>
          <p:nvPr>
            <p:ph type="title"/>
          </p:nvPr>
        </p:nvSpPr>
        <p:spPr/>
        <p:txBody>
          <a:bodyPr/>
          <a:lstStyle/>
          <a:p>
            <a:r>
              <a:rPr lang="en-IE" dirty="0"/>
              <a:t>Postman Collections</a:t>
            </a:r>
          </a:p>
        </p:txBody>
      </p:sp>
      <p:sp>
        <p:nvSpPr>
          <p:cNvPr id="3" name="Content Placeholder 2">
            <a:extLst>
              <a:ext uri="{FF2B5EF4-FFF2-40B4-BE49-F238E27FC236}">
                <a16:creationId xmlns:a16="http://schemas.microsoft.com/office/drawing/2014/main" id="{C60858E2-95DF-4E1A-ABC5-DBCD639D993A}"/>
              </a:ext>
            </a:extLst>
          </p:cNvPr>
          <p:cNvSpPr>
            <a:spLocks noGrp="1"/>
          </p:cNvSpPr>
          <p:nvPr>
            <p:ph idx="1"/>
          </p:nvPr>
        </p:nvSpPr>
        <p:spPr>
          <a:xfrm>
            <a:off x="2231136" y="2638044"/>
            <a:ext cx="3206278" cy="3101983"/>
          </a:xfrm>
        </p:spPr>
        <p:txBody>
          <a:bodyPr/>
          <a:lstStyle/>
          <a:p>
            <a:r>
              <a:rPr lang="en-IE" dirty="0"/>
              <a:t>Collection of related requests to test an API</a:t>
            </a:r>
          </a:p>
          <a:p>
            <a:r>
              <a:rPr lang="en-IE" dirty="0"/>
              <a:t>Can structure a collection run order to test process flow in API</a:t>
            </a:r>
          </a:p>
        </p:txBody>
      </p:sp>
      <p:graphicFrame>
        <p:nvGraphicFramePr>
          <p:cNvPr id="4" name="Diagram 3">
            <a:extLst>
              <a:ext uri="{FF2B5EF4-FFF2-40B4-BE49-F238E27FC236}">
                <a16:creationId xmlns:a16="http://schemas.microsoft.com/office/drawing/2014/main" id="{E2C17882-AA91-4434-BA9C-A9F395E49319}"/>
              </a:ext>
            </a:extLst>
          </p:cNvPr>
          <p:cNvGraphicFramePr/>
          <p:nvPr>
            <p:extLst>
              <p:ext uri="{D42A27DB-BD31-4B8C-83A1-F6EECF244321}">
                <p14:modId xmlns:p14="http://schemas.microsoft.com/office/powerpoint/2010/main" val="119539892"/>
              </p:ext>
            </p:extLst>
          </p:nvPr>
        </p:nvGraphicFramePr>
        <p:xfrm>
          <a:off x="4525283" y="2896804"/>
          <a:ext cx="4621893" cy="36155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Picture 5">
            <a:extLst>
              <a:ext uri="{FF2B5EF4-FFF2-40B4-BE49-F238E27FC236}">
                <a16:creationId xmlns:a16="http://schemas.microsoft.com/office/drawing/2014/main" id="{CA6FF632-9B2A-4C2E-B9EB-80F9A3DACA8B}"/>
              </a:ext>
            </a:extLst>
          </p:cNvPr>
          <p:cNvPicPr>
            <a:picLocks noChangeAspect="1"/>
          </p:cNvPicPr>
          <p:nvPr/>
        </p:nvPicPr>
        <p:blipFill>
          <a:blip r:embed="rId7"/>
          <a:stretch>
            <a:fillRect/>
          </a:stretch>
        </p:blipFill>
        <p:spPr>
          <a:xfrm>
            <a:off x="8903541" y="3429000"/>
            <a:ext cx="2827682" cy="1751830"/>
          </a:xfrm>
          <a:prstGeom prst="rect">
            <a:avLst/>
          </a:prstGeom>
        </p:spPr>
      </p:pic>
      <p:sp>
        <p:nvSpPr>
          <p:cNvPr id="7" name="TextBox 6">
            <a:extLst>
              <a:ext uri="{FF2B5EF4-FFF2-40B4-BE49-F238E27FC236}">
                <a16:creationId xmlns:a16="http://schemas.microsoft.com/office/drawing/2014/main" id="{C2938C67-9A8C-4D91-9451-7CCD759F64FB}"/>
              </a:ext>
            </a:extLst>
          </p:cNvPr>
          <p:cNvSpPr txBox="1"/>
          <p:nvPr/>
        </p:nvSpPr>
        <p:spPr>
          <a:xfrm>
            <a:off x="6425462" y="2211062"/>
            <a:ext cx="3960058" cy="369332"/>
          </a:xfrm>
          <a:prstGeom prst="rect">
            <a:avLst/>
          </a:prstGeom>
          <a:noFill/>
        </p:spPr>
        <p:txBody>
          <a:bodyPr wrap="none" rtlCol="0">
            <a:spAutoFit/>
          </a:bodyPr>
          <a:lstStyle/>
          <a:p>
            <a:r>
              <a:rPr lang="en-IE" dirty="0"/>
              <a:t>Account Registration and Movies Access</a:t>
            </a:r>
          </a:p>
        </p:txBody>
      </p:sp>
    </p:spTree>
    <p:extLst>
      <p:ext uri="{BB962C8B-B14F-4D97-AF65-F5344CB8AC3E}">
        <p14:creationId xmlns:p14="http://schemas.microsoft.com/office/powerpoint/2010/main" val="10606515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err="1"/>
              <a:t>aGenda</a:t>
            </a:r>
            <a:endParaRPr lang="en-IE" dirty="0"/>
          </a:p>
        </p:txBody>
      </p:sp>
      <p:sp>
        <p:nvSpPr>
          <p:cNvPr id="3" name="Content Placeholder 2"/>
          <p:cNvSpPr>
            <a:spLocks noGrp="1"/>
          </p:cNvSpPr>
          <p:nvPr>
            <p:ph idx="1"/>
          </p:nvPr>
        </p:nvSpPr>
        <p:spPr/>
        <p:txBody>
          <a:bodyPr/>
          <a:lstStyle/>
          <a:p>
            <a:r>
              <a:rPr lang="en-IE" dirty="0"/>
              <a:t>Testing</a:t>
            </a:r>
          </a:p>
          <a:p>
            <a:r>
              <a:rPr lang="en-IE" dirty="0"/>
              <a:t>Test Driven Dev/Behaviour Driven Dev</a:t>
            </a:r>
          </a:p>
          <a:p>
            <a:r>
              <a:rPr lang="en-IE" dirty="0"/>
              <a:t>Automated Testing with Postman</a:t>
            </a:r>
          </a:p>
          <a:p>
            <a:pPr lvl="1"/>
            <a:r>
              <a:rPr lang="en-IE" dirty="0"/>
              <a:t>Postman Collections</a:t>
            </a:r>
          </a:p>
          <a:p>
            <a:pPr lvl="1"/>
            <a:r>
              <a:rPr lang="en-IE" dirty="0"/>
              <a:t>Postman Variables</a:t>
            </a:r>
          </a:p>
          <a:p>
            <a:pPr lvl="1"/>
            <a:r>
              <a:rPr lang="en-IE" dirty="0"/>
              <a:t>Assertion framework: Chai</a:t>
            </a:r>
          </a:p>
          <a:p>
            <a:pPr lvl="1"/>
            <a:r>
              <a:rPr lang="en-IE" dirty="0"/>
              <a:t>Newman</a:t>
            </a:r>
          </a:p>
          <a:p>
            <a:pPr lvl="1"/>
            <a:endParaRPr lang="en-IE" dirty="0"/>
          </a:p>
          <a:p>
            <a:endParaRPr lang="en-IE" dirty="0"/>
          </a:p>
        </p:txBody>
      </p:sp>
    </p:spTree>
    <p:extLst>
      <p:ext uri="{BB962C8B-B14F-4D97-AF65-F5344CB8AC3E}">
        <p14:creationId xmlns:p14="http://schemas.microsoft.com/office/powerpoint/2010/main" val="241016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94B34-EC00-4BCC-992C-91F1E9AEEEC8}"/>
              </a:ext>
            </a:extLst>
          </p:cNvPr>
          <p:cNvSpPr>
            <a:spLocks noGrp="1"/>
          </p:cNvSpPr>
          <p:nvPr>
            <p:ph type="title"/>
          </p:nvPr>
        </p:nvSpPr>
        <p:spPr>
          <a:xfrm>
            <a:off x="804672" y="964692"/>
            <a:ext cx="3066937" cy="1188720"/>
          </a:xfrm>
        </p:spPr>
        <p:txBody>
          <a:bodyPr>
            <a:normAutofit/>
          </a:bodyPr>
          <a:lstStyle/>
          <a:p>
            <a:r>
              <a:rPr lang="en-IE" dirty="0"/>
              <a:t>Postman variables</a:t>
            </a:r>
          </a:p>
        </p:txBody>
      </p:sp>
      <p:sp>
        <p:nvSpPr>
          <p:cNvPr id="3" name="Content Placeholder 2">
            <a:extLst>
              <a:ext uri="{FF2B5EF4-FFF2-40B4-BE49-F238E27FC236}">
                <a16:creationId xmlns:a16="http://schemas.microsoft.com/office/drawing/2014/main" id="{5FB60175-E1E8-4DC0-A999-5CCFE19E9084}"/>
              </a:ext>
            </a:extLst>
          </p:cNvPr>
          <p:cNvSpPr>
            <a:spLocks noGrp="1"/>
          </p:cNvSpPr>
          <p:nvPr>
            <p:ph idx="1"/>
          </p:nvPr>
        </p:nvSpPr>
        <p:spPr>
          <a:xfrm>
            <a:off x="803244" y="2638044"/>
            <a:ext cx="3063765" cy="3263206"/>
          </a:xfrm>
        </p:spPr>
        <p:txBody>
          <a:bodyPr>
            <a:normAutofit fontScale="92500" lnSpcReduction="10000"/>
          </a:bodyPr>
          <a:lstStyle/>
          <a:p>
            <a:r>
              <a:rPr lang="en-GB" b="0" i="1" dirty="0">
                <a:effectLst/>
                <a:latin typeface="Inter-400"/>
              </a:rPr>
              <a:t>Variables</a:t>
            </a:r>
            <a:r>
              <a:rPr lang="en-GB" b="0" i="0" dirty="0">
                <a:effectLst/>
                <a:latin typeface="Inter-400"/>
              </a:rPr>
              <a:t> enable you to store and reuse values in Postman</a:t>
            </a:r>
          </a:p>
          <a:p>
            <a:pPr lvl="1"/>
            <a:r>
              <a:rPr lang="en-GB" dirty="0">
                <a:latin typeface="Inter-400"/>
              </a:rPr>
              <a:t>Handy for repeatable testing</a:t>
            </a:r>
          </a:p>
          <a:p>
            <a:r>
              <a:rPr lang="en-GB" dirty="0"/>
              <a:t>Can store the URL in a variable URL and reference it in your requests using {{URL}}</a:t>
            </a:r>
          </a:p>
          <a:p>
            <a:r>
              <a:rPr lang="en-GB" dirty="0"/>
              <a:t>Can use “Dynamic Variables”</a:t>
            </a:r>
          </a:p>
          <a:p>
            <a:pPr lvl="1"/>
            <a:r>
              <a:rPr lang="en-GB" b="0" i="0" dirty="0">
                <a:solidFill>
                  <a:srgbClr val="212121"/>
                </a:solidFill>
                <a:effectLst/>
                <a:latin typeface="Inter-400"/>
              </a:rPr>
              <a:t>Postman uses the </a:t>
            </a:r>
            <a:r>
              <a:rPr lang="en-GB" b="0" i="0" u="none" strike="noStrike" dirty="0">
                <a:solidFill>
                  <a:srgbClr val="0265D2"/>
                </a:solidFill>
                <a:effectLst/>
                <a:latin typeface="Inter-400"/>
                <a:hlinkClick r:id="rId2"/>
              </a:rPr>
              <a:t>faker library</a:t>
            </a:r>
            <a:r>
              <a:rPr lang="en-GB" b="0" i="0" dirty="0">
                <a:solidFill>
                  <a:srgbClr val="212121"/>
                </a:solidFill>
                <a:effectLst/>
                <a:latin typeface="Inter-400"/>
              </a:rPr>
              <a:t> to generate sample data.</a:t>
            </a:r>
            <a:endParaRPr lang="en-GB" dirty="0"/>
          </a:p>
          <a:p>
            <a:pPr lvl="1"/>
            <a:endParaRPr lang="en-IE" dirty="0"/>
          </a:p>
        </p:txBody>
      </p:sp>
      <p:sp>
        <p:nvSpPr>
          <p:cNvPr id="10" name="Rectangle 9">
            <a:extLst>
              <a:ext uri="{FF2B5EF4-FFF2-40B4-BE49-F238E27FC236}">
                <a16:creationId xmlns:a16="http://schemas.microsoft.com/office/drawing/2014/main" id="{6515FC82-3453-4CBE-8895-4CCFF33952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4182" y="964692"/>
            <a:ext cx="6885432"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C5FD847B-65C0-4027-8DFC-70CB42451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802" y="1128683"/>
            <a:ext cx="6558192"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2F9FE228-AB83-447F-9411-A9E4B5E13136}"/>
              </a:ext>
            </a:extLst>
          </p:cNvPr>
          <p:cNvPicPr>
            <a:picLocks noChangeAspect="1"/>
          </p:cNvPicPr>
          <p:nvPr/>
        </p:nvPicPr>
        <p:blipFill>
          <a:blip r:embed="rId3"/>
          <a:stretch>
            <a:fillRect/>
          </a:stretch>
        </p:blipFill>
        <p:spPr>
          <a:xfrm>
            <a:off x="4752532" y="1487083"/>
            <a:ext cx="6227064" cy="1401088"/>
          </a:xfrm>
          <a:prstGeom prst="rect">
            <a:avLst/>
          </a:prstGeom>
        </p:spPr>
      </p:pic>
      <p:pic>
        <p:nvPicPr>
          <p:cNvPr id="8" name="Picture 7">
            <a:extLst>
              <a:ext uri="{FF2B5EF4-FFF2-40B4-BE49-F238E27FC236}">
                <a16:creationId xmlns:a16="http://schemas.microsoft.com/office/drawing/2014/main" id="{05384E20-629F-4596-9A5F-C110F1D41BC0}"/>
              </a:ext>
            </a:extLst>
          </p:cNvPr>
          <p:cNvPicPr>
            <a:picLocks noChangeAspect="1"/>
          </p:cNvPicPr>
          <p:nvPr/>
        </p:nvPicPr>
        <p:blipFill>
          <a:blip r:embed="rId4"/>
          <a:stretch>
            <a:fillRect/>
          </a:stretch>
        </p:blipFill>
        <p:spPr>
          <a:xfrm>
            <a:off x="4823366" y="3803399"/>
            <a:ext cx="6227064" cy="1544486"/>
          </a:xfrm>
          <a:prstGeom prst="rect">
            <a:avLst/>
          </a:prstGeom>
        </p:spPr>
      </p:pic>
    </p:spTree>
    <p:extLst>
      <p:ext uri="{BB962C8B-B14F-4D97-AF65-F5344CB8AC3E}">
        <p14:creationId xmlns:p14="http://schemas.microsoft.com/office/powerpoint/2010/main" val="37710580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221B9-3F41-47C3-B870-A5718E295BD2}"/>
              </a:ext>
            </a:extLst>
          </p:cNvPr>
          <p:cNvSpPr>
            <a:spLocks noGrp="1"/>
          </p:cNvSpPr>
          <p:nvPr>
            <p:ph type="title"/>
          </p:nvPr>
        </p:nvSpPr>
        <p:spPr/>
        <p:txBody>
          <a:bodyPr/>
          <a:lstStyle/>
          <a:p>
            <a:r>
              <a:rPr lang="en-IE" dirty="0"/>
              <a:t>Variable Scopes</a:t>
            </a:r>
          </a:p>
        </p:txBody>
      </p:sp>
      <p:sp>
        <p:nvSpPr>
          <p:cNvPr id="3" name="Content Placeholder 2">
            <a:extLst>
              <a:ext uri="{FF2B5EF4-FFF2-40B4-BE49-F238E27FC236}">
                <a16:creationId xmlns:a16="http://schemas.microsoft.com/office/drawing/2014/main" id="{6016271E-DF4D-410C-8222-1ECC36FFEC40}"/>
              </a:ext>
            </a:extLst>
          </p:cNvPr>
          <p:cNvSpPr>
            <a:spLocks noGrp="1"/>
          </p:cNvSpPr>
          <p:nvPr>
            <p:ph idx="1"/>
          </p:nvPr>
        </p:nvSpPr>
        <p:spPr/>
        <p:txBody>
          <a:bodyPr/>
          <a:lstStyle/>
          <a:p>
            <a:r>
              <a:rPr lang="en-IE" dirty="0"/>
              <a:t>Global</a:t>
            </a:r>
          </a:p>
          <a:p>
            <a:pPr lvl="1"/>
            <a:r>
              <a:rPr lang="en-IE" dirty="0"/>
              <a:t>access data between collections</a:t>
            </a:r>
          </a:p>
          <a:p>
            <a:r>
              <a:rPr lang="en-IE" dirty="0"/>
              <a:t>Collection</a:t>
            </a:r>
          </a:p>
          <a:p>
            <a:pPr lvl="1"/>
            <a:r>
              <a:rPr lang="en-GB" b="0" i="0" dirty="0">
                <a:solidFill>
                  <a:srgbClr val="212121"/>
                </a:solidFill>
                <a:effectLst/>
                <a:latin typeface="Inter-400"/>
              </a:rPr>
              <a:t>available throughout the requests in a collection</a:t>
            </a:r>
            <a:endParaRPr lang="en-IE" dirty="0"/>
          </a:p>
          <a:p>
            <a:r>
              <a:rPr lang="en-IE" dirty="0"/>
              <a:t>Environment</a:t>
            </a:r>
          </a:p>
          <a:p>
            <a:pPr lvl="1"/>
            <a:r>
              <a:rPr lang="en-GB" b="0" i="0" dirty="0">
                <a:solidFill>
                  <a:srgbClr val="212121"/>
                </a:solidFill>
                <a:effectLst/>
                <a:latin typeface="Inter-400"/>
              </a:rPr>
              <a:t>scope your work to different environments, for example local development versus testing or production.</a:t>
            </a:r>
            <a:endParaRPr lang="en-IE" dirty="0"/>
          </a:p>
          <a:p>
            <a:endParaRPr lang="en-IE" dirty="0"/>
          </a:p>
        </p:txBody>
      </p:sp>
    </p:spTree>
    <p:extLst>
      <p:ext uri="{BB962C8B-B14F-4D97-AF65-F5344CB8AC3E}">
        <p14:creationId xmlns:p14="http://schemas.microsoft.com/office/powerpoint/2010/main" val="23389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313CC-BFB8-4BF9-B731-159B7636BC24}"/>
              </a:ext>
            </a:extLst>
          </p:cNvPr>
          <p:cNvSpPr>
            <a:spLocks noGrp="1"/>
          </p:cNvSpPr>
          <p:nvPr>
            <p:ph type="title"/>
          </p:nvPr>
        </p:nvSpPr>
        <p:spPr>
          <a:xfrm>
            <a:off x="2231136" y="964692"/>
            <a:ext cx="7729728" cy="1188720"/>
          </a:xfrm>
        </p:spPr>
        <p:txBody>
          <a:bodyPr>
            <a:normAutofit/>
          </a:bodyPr>
          <a:lstStyle/>
          <a:p>
            <a:r>
              <a:rPr lang="en-IE" dirty="0"/>
              <a:t>Postman Testing Example </a:t>
            </a:r>
          </a:p>
        </p:txBody>
      </p:sp>
      <p:graphicFrame>
        <p:nvGraphicFramePr>
          <p:cNvPr id="4" name="Content Placeholder 3">
            <a:extLst>
              <a:ext uri="{FF2B5EF4-FFF2-40B4-BE49-F238E27FC236}">
                <a16:creationId xmlns:a16="http://schemas.microsoft.com/office/drawing/2014/main" id="{5895412A-EB0C-4979-BFE5-EECD34D2D1D1}"/>
              </a:ext>
            </a:extLst>
          </p:cNvPr>
          <p:cNvGraphicFramePr>
            <a:graphicFrameLocks noGrp="1"/>
          </p:cNvGraphicFramePr>
          <p:nvPr>
            <p:ph idx="1"/>
            <p:extLst>
              <p:ext uri="{D42A27DB-BD31-4B8C-83A1-F6EECF244321}">
                <p14:modId xmlns:p14="http://schemas.microsoft.com/office/powerpoint/2010/main" val="1530283743"/>
              </p:ext>
            </p:extLst>
          </p:nvPr>
        </p:nvGraphicFramePr>
        <p:xfrm>
          <a:off x="965201" y="2638425"/>
          <a:ext cx="10261600" cy="31019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776136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Rectangle 6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43605" y="964692"/>
            <a:ext cx="5440680"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Rectangle 7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10699" y="1128683"/>
            <a:ext cx="5106493" cy="46085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04672" y="964692"/>
            <a:ext cx="4476806" cy="1188720"/>
          </a:xfrm>
        </p:spPr>
        <p:txBody>
          <a:bodyPr>
            <a:normAutofit fontScale="90000"/>
          </a:bodyPr>
          <a:lstStyle/>
          <a:p>
            <a:r>
              <a:rPr lang="en-IE" dirty="0"/>
              <a:t>Running the test Externally using Newman</a:t>
            </a:r>
          </a:p>
        </p:txBody>
      </p:sp>
      <p:sp>
        <p:nvSpPr>
          <p:cNvPr id="3" name="Content Placeholder 2"/>
          <p:cNvSpPr>
            <a:spLocks noGrp="1"/>
          </p:cNvSpPr>
          <p:nvPr>
            <p:ph idx="1"/>
          </p:nvPr>
        </p:nvSpPr>
        <p:spPr>
          <a:xfrm>
            <a:off x="901224" y="2474053"/>
            <a:ext cx="4492932" cy="3263206"/>
          </a:xfrm>
        </p:spPr>
        <p:txBody>
          <a:bodyPr>
            <a:normAutofit lnSpcReduction="10000"/>
          </a:bodyPr>
          <a:lstStyle/>
          <a:p>
            <a:pPr marL="0" indent="0">
              <a:buNone/>
            </a:pPr>
            <a:r>
              <a:rPr lang="en-GB" dirty="0"/>
              <a:t>Newman is a command-line collection runner for Postman. Can use it to execute your tests from command line and integrate into Continuous Integration/Continuous Delivery pipeline.</a:t>
            </a:r>
          </a:p>
          <a:p>
            <a:r>
              <a:rPr lang="en-IE" dirty="0"/>
              <a:t>Export Collection as JSON file</a:t>
            </a:r>
          </a:p>
          <a:p>
            <a:r>
              <a:rPr lang="en-IE" dirty="0"/>
              <a:t>Export Environment as JSON file</a:t>
            </a:r>
          </a:p>
          <a:p>
            <a:r>
              <a:rPr lang="en-IE" dirty="0"/>
              <a:t>Install Newman and Newman-html-</a:t>
            </a:r>
            <a:r>
              <a:rPr lang="en-IE" dirty="0" err="1"/>
              <a:t>extre</a:t>
            </a:r>
            <a:r>
              <a:rPr lang="en-IE" dirty="0"/>
              <a:t> and run on command line</a:t>
            </a:r>
          </a:p>
          <a:p>
            <a:r>
              <a:rPr lang="en-IE" dirty="0"/>
              <a:t>Add test script to your </a:t>
            </a:r>
            <a:r>
              <a:rPr lang="en-IE" dirty="0" err="1"/>
              <a:t>package.json</a:t>
            </a:r>
            <a:r>
              <a:rPr lang="en-IE" dirty="0"/>
              <a:t> file</a:t>
            </a:r>
          </a:p>
        </p:txBody>
      </p:sp>
      <p:pic>
        <p:nvPicPr>
          <p:cNvPr id="5" name="Picture 4">
            <a:extLst>
              <a:ext uri="{FF2B5EF4-FFF2-40B4-BE49-F238E27FC236}">
                <a16:creationId xmlns:a16="http://schemas.microsoft.com/office/drawing/2014/main" id="{0D5E8819-67F6-4556-AED0-B37CA3FB9BDF}"/>
              </a:ext>
            </a:extLst>
          </p:cNvPr>
          <p:cNvPicPr>
            <a:picLocks noChangeAspect="1"/>
          </p:cNvPicPr>
          <p:nvPr/>
        </p:nvPicPr>
        <p:blipFill>
          <a:blip r:embed="rId2"/>
          <a:stretch>
            <a:fillRect/>
          </a:stretch>
        </p:blipFill>
        <p:spPr>
          <a:xfrm>
            <a:off x="5772891" y="1188635"/>
            <a:ext cx="5782107" cy="740833"/>
          </a:xfrm>
          <a:prstGeom prst="rect">
            <a:avLst/>
          </a:prstGeom>
        </p:spPr>
      </p:pic>
      <p:pic>
        <p:nvPicPr>
          <p:cNvPr id="7" name="Picture 6">
            <a:extLst>
              <a:ext uri="{FF2B5EF4-FFF2-40B4-BE49-F238E27FC236}">
                <a16:creationId xmlns:a16="http://schemas.microsoft.com/office/drawing/2014/main" id="{2A199AEC-6B2A-4BC9-B46C-D2F3194B4FE1}"/>
              </a:ext>
            </a:extLst>
          </p:cNvPr>
          <p:cNvPicPr>
            <a:picLocks noChangeAspect="1"/>
          </p:cNvPicPr>
          <p:nvPr/>
        </p:nvPicPr>
        <p:blipFill>
          <a:blip r:embed="rId3"/>
          <a:stretch>
            <a:fillRect/>
          </a:stretch>
        </p:blipFill>
        <p:spPr>
          <a:xfrm>
            <a:off x="5823648" y="2467126"/>
            <a:ext cx="5106493" cy="4511645"/>
          </a:xfrm>
          <a:prstGeom prst="rect">
            <a:avLst/>
          </a:prstGeom>
        </p:spPr>
      </p:pic>
    </p:spTree>
    <p:extLst>
      <p:ext uri="{BB962C8B-B14F-4D97-AF65-F5344CB8AC3E}">
        <p14:creationId xmlns:p14="http://schemas.microsoft.com/office/powerpoint/2010/main" val="8056684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43605" y="964692"/>
            <a:ext cx="5440680"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10699" y="1128683"/>
            <a:ext cx="5106493" cy="46085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04672" y="964692"/>
            <a:ext cx="4476806" cy="1188720"/>
          </a:xfrm>
        </p:spPr>
        <p:txBody>
          <a:bodyPr>
            <a:normAutofit/>
          </a:bodyPr>
          <a:lstStyle/>
          <a:p>
            <a:r>
              <a:rPr lang="en-IE" dirty="0"/>
              <a:t>Testing Strategies</a:t>
            </a:r>
          </a:p>
        </p:txBody>
      </p:sp>
      <p:sp>
        <p:nvSpPr>
          <p:cNvPr id="3" name="Content Placeholder 2"/>
          <p:cNvSpPr>
            <a:spLocks noGrp="1"/>
          </p:cNvSpPr>
          <p:nvPr>
            <p:ph idx="1"/>
          </p:nvPr>
        </p:nvSpPr>
        <p:spPr>
          <a:xfrm>
            <a:off x="803244" y="2638044"/>
            <a:ext cx="4492932" cy="3263206"/>
          </a:xfrm>
        </p:spPr>
        <p:txBody>
          <a:bodyPr>
            <a:normAutofit/>
          </a:bodyPr>
          <a:lstStyle/>
          <a:p>
            <a:r>
              <a:rPr lang="en-IE" dirty="0"/>
              <a:t>Right-BICEP</a:t>
            </a:r>
          </a:p>
          <a:p>
            <a:pPr lvl="1"/>
            <a:r>
              <a:rPr lang="en-IE" dirty="0"/>
              <a:t>Right – are results CORRECT</a:t>
            </a:r>
          </a:p>
          <a:p>
            <a:pPr lvl="1"/>
            <a:r>
              <a:rPr lang="en-IE" dirty="0"/>
              <a:t>B – are boundary conditions correct</a:t>
            </a:r>
          </a:p>
          <a:p>
            <a:pPr lvl="1"/>
            <a:r>
              <a:rPr lang="en-IE" dirty="0"/>
              <a:t>I – check inverse relationship</a:t>
            </a:r>
          </a:p>
          <a:p>
            <a:pPr lvl="1"/>
            <a:r>
              <a:rPr lang="en-IE" dirty="0"/>
              <a:t>C – Cross check result using other means</a:t>
            </a:r>
          </a:p>
          <a:p>
            <a:pPr lvl="1"/>
            <a:r>
              <a:rPr lang="en-IE" dirty="0"/>
              <a:t>E – Force error conditions</a:t>
            </a:r>
          </a:p>
          <a:p>
            <a:pPr lvl="1"/>
            <a:r>
              <a:rPr lang="en-IE" dirty="0"/>
              <a:t>P – Performance characteristics</a:t>
            </a:r>
          </a:p>
        </p:txBody>
      </p:sp>
    </p:spTree>
    <p:extLst>
      <p:ext uri="{BB962C8B-B14F-4D97-AF65-F5344CB8AC3E}">
        <p14:creationId xmlns:p14="http://schemas.microsoft.com/office/powerpoint/2010/main" val="38134401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3B92C-EBCA-4E64-8BA8-ACE725A0055A}"/>
              </a:ext>
            </a:extLst>
          </p:cNvPr>
          <p:cNvSpPr>
            <a:spLocks noGrp="1"/>
          </p:cNvSpPr>
          <p:nvPr>
            <p:ph type="title"/>
          </p:nvPr>
        </p:nvSpPr>
        <p:spPr/>
        <p:txBody>
          <a:bodyPr/>
          <a:lstStyle/>
          <a:p>
            <a:r>
              <a:rPr lang="en-IE" dirty="0"/>
              <a:t>Mocking/Stubbing</a:t>
            </a:r>
          </a:p>
        </p:txBody>
      </p:sp>
      <p:sp>
        <p:nvSpPr>
          <p:cNvPr id="3" name="Text Placeholder 2">
            <a:extLst>
              <a:ext uri="{FF2B5EF4-FFF2-40B4-BE49-F238E27FC236}">
                <a16:creationId xmlns:a16="http://schemas.microsoft.com/office/drawing/2014/main" id="{5FD0C238-F326-4B8C-88A4-B8F2804935A9}"/>
              </a:ext>
            </a:extLst>
          </p:cNvPr>
          <p:cNvSpPr>
            <a:spLocks noGrp="1"/>
          </p:cNvSpPr>
          <p:nvPr>
            <p:ph type="body" idx="1"/>
          </p:nvPr>
        </p:nvSpPr>
        <p:spPr/>
        <p:txBody>
          <a:bodyPr/>
          <a:lstStyle/>
          <a:p>
            <a:r>
              <a:rPr lang="en-IE" dirty="0"/>
              <a:t>FYI….</a:t>
            </a:r>
          </a:p>
        </p:txBody>
      </p:sp>
    </p:spTree>
    <p:extLst>
      <p:ext uri="{BB962C8B-B14F-4D97-AF65-F5344CB8AC3E}">
        <p14:creationId xmlns:p14="http://schemas.microsoft.com/office/powerpoint/2010/main" val="3471987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6683C-40AC-4767-B72D-C37094F6D44F}"/>
              </a:ext>
            </a:extLst>
          </p:cNvPr>
          <p:cNvSpPr>
            <a:spLocks noGrp="1"/>
          </p:cNvSpPr>
          <p:nvPr>
            <p:ph type="title"/>
          </p:nvPr>
        </p:nvSpPr>
        <p:spPr/>
        <p:txBody>
          <a:bodyPr/>
          <a:lstStyle/>
          <a:p>
            <a:endParaRPr lang="en-IE"/>
          </a:p>
        </p:txBody>
      </p:sp>
      <p:pic>
        <p:nvPicPr>
          <p:cNvPr id="4" name="Picture 3">
            <a:extLst>
              <a:ext uri="{FF2B5EF4-FFF2-40B4-BE49-F238E27FC236}">
                <a16:creationId xmlns:a16="http://schemas.microsoft.com/office/drawing/2014/main" id="{14B593C0-8AAA-4374-8840-47AC28324716}"/>
              </a:ext>
            </a:extLst>
          </p:cNvPr>
          <p:cNvPicPr>
            <a:picLocks noChangeAspect="1"/>
          </p:cNvPicPr>
          <p:nvPr/>
        </p:nvPicPr>
        <p:blipFill>
          <a:blip r:embed="rId2"/>
          <a:stretch>
            <a:fillRect/>
          </a:stretch>
        </p:blipFill>
        <p:spPr>
          <a:xfrm>
            <a:off x="269917" y="110603"/>
            <a:ext cx="12021733" cy="6225541"/>
          </a:xfrm>
          <a:prstGeom prst="rect">
            <a:avLst/>
          </a:prstGeom>
        </p:spPr>
      </p:pic>
    </p:spTree>
    <p:extLst>
      <p:ext uri="{BB962C8B-B14F-4D97-AF65-F5344CB8AC3E}">
        <p14:creationId xmlns:p14="http://schemas.microsoft.com/office/powerpoint/2010/main" val="23594839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6706" y="964692"/>
            <a:ext cx="3986784"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1298" y="1128683"/>
            <a:ext cx="3657600" cy="46085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a:blip r:embed="rId2"/>
          <a:stretch>
            <a:fillRect/>
          </a:stretch>
        </p:blipFill>
        <p:spPr>
          <a:xfrm>
            <a:off x="7715890" y="2739280"/>
            <a:ext cx="3328416" cy="1387382"/>
          </a:xfrm>
          <a:prstGeom prst="rect">
            <a:avLst/>
          </a:prstGeom>
        </p:spPr>
      </p:pic>
      <p:sp>
        <p:nvSpPr>
          <p:cNvPr id="2" name="Title 1"/>
          <p:cNvSpPr>
            <a:spLocks noGrp="1"/>
          </p:cNvSpPr>
          <p:nvPr>
            <p:ph type="title"/>
          </p:nvPr>
        </p:nvSpPr>
        <p:spPr>
          <a:xfrm>
            <a:off x="804672" y="964692"/>
            <a:ext cx="5894832" cy="1188720"/>
          </a:xfrm>
        </p:spPr>
        <p:txBody>
          <a:bodyPr>
            <a:normAutofit/>
          </a:bodyPr>
          <a:lstStyle/>
          <a:p>
            <a:r>
              <a:rPr lang="en-IE" dirty="0"/>
              <a:t>Improvements - Mocking</a:t>
            </a:r>
          </a:p>
        </p:txBody>
      </p:sp>
      <p:sp>
        <p:nvSpPr>
          <p:cNvPr id="3" name="Content Placeholder 2"/>
          <p:cNvSpPr>
            <a:spLocks noGrp="1"/>
          </p:cNvSpPr>
          <p:nvPr>
            <p:ph idx="1"/>
          </p:nvPr>
        </p:nvSpPr>
        <p:spPr>
          <a:xfrm>
            <a:off x="803243" y="2638044"/>
            <a:ext cx="5963317" cy="3263206"/>
          </a:xfrm>
        </p:spPr>
        <p:txBody>
          <a:bodyPr>
            <a:normAutofit/>
          </a:bodyPr>
          <a:lstStyle/>
          <a:p>
            <a:pPr>
              <a:lnSpc>
                <a:spcPct val="80000"/>
              </a:lnSpc>
            </a:pPr>
            <a:r>
              <a:rPr lang="en-IE" sz="1700" dirty="0"/>
              <a:t>Unit testing should only concern the unit you’re testing</a:t>
            </a:r>
          </a:p>
          <a:p>
            <a:pPr lvl="1">
              <a:lnSpc>
                <a:spcPct val="80000"/>
              </a:lnSpc>
            </a:pPr>
            <a:r>
              <a:rPr lang="en-IE" sz="1700" dirty="0"/>
              <a:t>Should be independent of servers/</a:t>
            </a:r>
            <a:r>
              <a:rPr lang="en-IE" sz="1700" dirty="0" err="1"/>
              <a:t>db</a:t>
            </a:r>
            <a:r>
              <a:rPr lang="en-IE" sz="1700" dirty="0"/>
              <a:t> dependencies</a:t>
            </a:r>
          </a:p>
          <a:p>
            <a:pPr>
              <a:lnSpc>
                <a:spcPct val="80000"/>
              </a:lnSpc>
            </a:pPr>
            <a:r>
              <a:rPr lang="en-IE" sz="1700" dirty="0"/>
              <a:t>Tests should just test the unit in question</a:t>
            </a:r>
          </a:p>
          <a:p>
            <a:pPr>
              <a:lnSpc>
                <a:spcPct val="80000"/>
              </a:lnSpc>
            </a:pPr>
            <a:r>
              <a:rPr lang="en-IE" sz="1700" dirty="0"/>
              <a:t>Unit under test may have dependencies on other (complex) units, e.g. database</a:t>
            </a:r>
          </a:p>
          <a:p>
            <a:pPr>
              <a:lnSpc>
                <a:spcPct val="80000"/>
              </a:lnSpc>
            </a:pPr>
            <a:r>
              <a:rPr lang="en-IE" sz="1700" dirty="0"/>
              <a:t>To isolate the behaviour of a unit, replace dependencies by “mocks” that simulate the behaviour </a:t>
            </a:r>
          </a:p>
          <a:p>
            <a:pPr>
              <a:lnSpc>
                <a:spcPct val="80000"/>
              </a:lnSpc>
            </a:pPr>
            <a:r>
              <a:rPr lang="en-IE" sz="1700" dirty="0"/>
              <a:t>DBs are impractical to incorporate into the unit test.</a:t>
            </a:r>
          </a:p>
          <a:p>
            <a:pPr>
              <a:lnSpc>
                <a:spcPct val="80000"/>
              </a:lnSpc>
            </a:pPr>
            <a:r>
              <a:rPr lang="en-IE" sz="1700" dirty="0"/>
              <a:t>In short, mocking is creating objects that simulate the behaviour of real objects.</a:t>
            </a:r>
          </a:p>
          <a:p>
            <a:pPr>
              <a:lnSpc>
                <a:spcPct val="80000"/>
              </a:lnSpc>
            </a:pPr>
            <a:endParaRPr lang="en-IE" sz="1700" dirty="0"/>
          </a:p>
          <a:p>
            <a:pPr>
              <a:lnSpc>
                <a:spcPct val="80000"/>
              </a:lnSpc>
            </a:pPr>
            <a:endParaRPr lang="en-IE" sz="1700" dirty="0"/>
          </a:p>
          <a:p>
            <a:pPr lvl="1">
              <a:lnSpc>
                <a:spcPct val="80000"/>
              </a:lnSpc>
            </a:pPr>
            <a:endParaRPr lang="en-IE" sz="1700" dirty="0"/>
          </a:p>
          <a:p>
            <a:pPr lvl="1">
              <a:lnSpc>
                <a:spcPct val="80000"/>
              </a:lnSpc>
            </a:pPr>
            <a:endParaRPr lang="en-IE" sz="1700" dirty="0"/>
          </a:p>
          <a:p>
            <a:pPr>
              <a:lnSpc>
                <a:spcPct val="80000"/>
              </a:lnSpc>
            </a:pPr>
            <a:endParaRPr lang="en-IE" sz="1700" dirty="0"/>
          </a:p>
        </p:txBody>
      </p:sp>
    </p:spTree>
    <p:extLst>
      <p:ext uri="{BB962C8B-B14F-4D97-AF65-F5344CB8AC3E}">
        <p14:creationId xmlns:p14="http://schemas.microsoft.com/office/powerpoint/2010/main" val="22076295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43605" y="964692"/>
            <a:ext cx="5440680"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10699" y="1128683"/>
            <a:ext cx="5106493" cy="46085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a:blip r:embed="rId2"/>
          <a:stretch>
            <a:fillRect/>
          </a:stretch>
        </p:blipFill>
        <p:spPr>
          <a:xfrm>
            <a:off x="6272789" y="1848830"/>
            <a:ext cx="4782312" cy="3168281"/>
          </a:xfrm>
          <a:prstGeom prst="rect">
            <a:avLst/>
          </a:prstGeom>
        </p:spPr>
      </p:pic>
      <p:sp>
        <p:nvSpPr>
          <p:cNvPr id="2" name="Title 1"/>
          <p:cNvSpPr>
            <a:spLocks noGrp="1"/>
          </p:cNvSpPr>
          <p:nvPr>
            <p:ph type="title"/>
          </p:nvPr>
        </p:nvSpPr>
        <p:spPr>
          <a:xfrm>
            <a:off x="804672" y="964692"/>
            <a:ext cx="4476806" cy="1188720"/>
          </a:xfrm>
        </p:spPr>
        <p:txBody>
          <a:bodyPr>
            <a:normAutofit/>
          </a:bodyPr>
          <a:lstStyle/>
          <a:p>
            <a:r>
              <a:rPr lang="en-IE" dirty="0"/>
              <a:t>Mocking </a:t>
            </a:r>
            <a:r>
              <a:rPr lang="en-IE" dirty="0" err="1"/>
              <a:t>Mongodb</a:t>
            </a:r>
            <a:endParaRPr lang="en-IE" dirty="0"/>
          </a:p>
        </p:txBody>
      </p:sp>
      <p:sp>
        <p:nvSpPr>
          <p:cNvPr id="3" name="Content Placeholder 2"/>
          <p:cNvSpPr>
            <a:spLocks noGrp="1"/>
          </p:cNvSpPr>
          <p:nvPr>
            <p:ph idx="1"/>
          </p:nvPr>
        </p:nvSpPr>
        <p:spPr>
          <a:xfrm>
            <a:off x="803244" y="2638044"/>
            <a:ext cx="4492932" cy="3263206"/>
          </a:xfrm>
        </p:spPr>
        <p:txBody>
          <a:bodyPr>
            <a:normAutofit/>
          </a:bodyPr>
          <a:lstStyle/>
          <a:p>
            <a:r>
              <a:rPr lang="en-IE" dirty="0"/>
              <a:t>Several mocking frameworks out there</a:t>
            </a:r>
          </a:p>
          <a:p>
            <a:pPr lvl="1"/>
            <a:r>
              <a:rPr lang="en-IE" dirty="0"/>
              <a:t>Mockery, </a:t>
            </a:r>
            <a:r>
              <a:rPr lang="en-IE" dirty="0" err="1"/>
              <a:t>PowerMockito</a:t>
            </a:r>
            <a:endParaRPr lang="en-IE" dirty="0"/>
          </a:p>
          <a:p>
            <a:r>
              <a:rPr lang="en-IE" dirty="0"/>
              <a:t>We use Mongoose</a:t>
            </a:r>
          </a:p>
          <a:p>
            <a:pPr lvl="1"/>
            <a:r>
              <a:rPr lang="en-IE" dirty="0"/>
              <a:t>How about “</a:t>
            </a:r>
            <a:r>
              <a:rPr lang="en-IE" dirty="0" err="1"/>
              <a:t>Mockgoose</a:t>
            </a:r>
            <a:r>
              <a:rPr lang="en-IE" dirty="0"/>
              <a:t>”?!</a:t>
            </a:r>
          </a:p>
          <a:p>
            <a:pPr lvl="1"/>
            <a:r>
              <a:rPr lang="en-IE" dirty="0"/>
              <a:t>Turns out it exists!</a:t>
            </a:r>
          </a:p>
          <a:p>
            <a:r>
              <a:rPr lang="en-IE" dirty="0"/>
              <a:t>NPM install –save-dev </a:t>
            </a:r>
            <a:r>
              <a:rPr lang="en-IE" dirty="0" err="1"/>
              <a:t>Mockgoose</a:t>
            </a:r>
            <a:r>
              <a:rPr lang="en-IE" dirty="0"/>
              <a:t> </a:t>
            </a:r>
          </a:p>
        </p:txBody>
      </p:sp>
    </p:spTree>
    <p:extLst>
      <p:ext uri="{BB962C8B-B14F-4D97-AF65-F5344CB8AC3E}">
        <p14:creationId xmlns:p14="http://schemas.microsoft.com/office/powerpoint/2010/main" val="15959899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43605" y="964692"/>
            <a:ext cx="5440680"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10699" y="1128683"/>
            <a:ext cx="5106493" cy="46085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a:stretch>
            <a:fillRect/>
          </a:stretch>
        </p:blipFill>
        <p:spPr>
          <a:xfrm>
            <a:off x="6272789" y="2338073"/>
            <a:ext cx="4782312" cy="2189795"/>
          </a:xfrm>
          <a:prstGeom prst="rect">
            <a:avLst/>
          </a:prstGeom>
        </p:spPr>
      </p:pic>
      <p:sp>
        <p:nvSpPr>
          <p:cNvPr id="2" name="Title 1"/>
          <p:cNvSpPr>
            <a:spLocks noGrp="1"/>
          </p:cNvSpPr>
          <p:nvPr>
            <p:ph type="title"/>
          </p:nvPr>
        </p:nvSpPr>
        <p:spPr>
          <a:xfrm>
            <a:off x="804672" y="964692"/>
            <a:ext cx="4476806" cy="1188720"/>
          </a:xfrm>
        </p:spPr>
        <p:txBody>
          <a:bodyPr>
            <a:normAutofit/>
          </a:bodyPr>
          <a:lstStyle/>
          <a:p>
            <a:r>
              <a:rPr lang="en-IE" dirty="0" err="1"/>
              <a:t>Mockgoose</a:t>
            </a:r>
            <a:endParaRPr lang="en-IE" dirty="0"/>
          </a:p>
        </p:txBody>
      </p:sp>
      <p:sp>
        <p:nvSpPr>
          <p:cNvPr id="3" name="Content Placeholder 2"/>
          <p:cNvSpPr>
            <a:spLocks noGrp="1"/>
          </p:cNvSpPr>
          <p:nvPr>
            <p:ph idx="1"/>
          </p:nvPr>
        </p:nvSpPr>
        <p:spPr>
          <a:xfrm>
            <a:off x="803244" y="2638044"/>
            <a:ext cx="4492932" cy="3263206"/>
          </a:xfrm>
        </p:spPr>
        <p:txBody>
          <a:bodyPr>
            <a:normAutofit/>
          </a:bodyPr>
          <a:lstStyle/>
          <a:p>
            <a:r>
              <a:rPr lang="en-IE" dirty="0" err="1"/>
              <a:t>Mockgoose</a:t>
            </a:r>
            <a:r>
              <a:rPr lang="en-IE" dirty="0"/>
              <a:t> spins up </a:t>
            </a:r>
            <a:r>
              <a:rPr lang="en-IE" b="1" dirty="0" err="1"/>
              <a:t>mongod</a:t>
            </a:r>
            <a:r>
              <a:rPr lang="en-IE" b="1" dirty="0"/>
              <a:t> </a:t>
            </a:r>
            <a:r>
              <a:rPr lang="en-IE" dirty="0"/>
              <a:t>when </a:t>
            </a:r>
            <a:r>
              <a:rPr lang="en-IE" dirty="0" err="1"/>
              <a:t>mongoose.connect</a:t>
            </a:r>
            <a:r>
              <a:rPr lang="en-IE" dirty="0"/>
              <a:t> call is made. </a:t>
            </a:r>
          </a:p>
          <a:p>
            <a:r>
              <a:rPr lang="en-IE" dirty="0"/>
              <a:t>Just uses memory store with no persistence.</a:t>
            </a:r>
          </a:p>
          <a:p>
            <a:r>
              <a:rPr lang="en-IE" dirty="0"/>
              <a:t>Can take a while on first test, after which it’s fast</a:t>
            </a:r>
          </a:p>
          <a:p>
            <a:pPr lvl="1"/>
            <a:r>
              <a:rPr lang="en-IE" dirty="0"/>
              <a:t>Tests may time out</a:t>
            </a:r>
          </a:p>
          <a:p>
            <a:pPr lvl="1"/>
            <a:r>
              <a:rPr lang="en-IE" dirty="0"/>
              <a:t>You can increase mocha wait time</a:t>
            </a:r>
            <a:br>
              <a:rPr lang="en-IE" dirty="0"/>
            </a:br>
            <a:r>
              <a:rPr lang="en-IE" dirty="0"/>
              <a:t>	describe (…){</a:t>
            </a:r>
            <a:br>
              <a:rPr lang="en-IE" dirty="0"/>
            </a:br>
            <a:r>
              <a:rPr lang="en-IE" dirty="0"/>
              <a:t>		</a:t>
            </a:r>
            <a:r>
              <a:rPr lang="en-IE" dirty="0" err="1"/>
              <a:t>this.timeout</a:t>
            </a:r>
            <a:r>
              <a:rPr lang="en-IE" dirty="0"/>
              <a:t>(10000);</a:t>
            </a:r>
          </a:p>
          <a:p>
            <a:endParaRPr lang="en-IE" dirty="0"/>
          </a:p>
        </p:txBody>
      </p:sp>
    </p:spTree>
    <p:extLst>
      <p:ext uri="{BB962C8B-B14F-4D97-AF65-F5344CB8AC3E}">
        <p14:creationId xmlns:p14="http://schemas.microsoft.com/office/powerpoint/2010/main" val="2693744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DCA398B-8CB4-4C0C-89C6-A8AB6F78D7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6072915" cy="68580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01D1DDC-989D-40FE-9B80-BF6F66FC2495}"/>
              </a:ext>
            </a:extLst>
          </p:cNvPr>
          <p:cNvSpPr>
            <a:spLocks noGrp="1"/>
          </p:cNvSpPr>
          <p:nvPr>
            <p:ph type="title"/>
          </p:nvPr>
        </p:nvSpPr>
        <p:spPr>
          <a:xfrm>
            <a:off x="804672" y="1290025"/>
            <a:ext cx="4475892" cy="1188720"/>
          </a:xfrm>
          <a:solidFill>
            <a:srgbClr val="FFFFFF"/>
          </a:solidFill>
          <a:ln>
            <a:solidFill>
              <a:srgbClr val="404040"/>
            </a:solidFill>
          </a:ln>
        </p:spPr>
        <p:txBody>
          <a:bodyPr vert="horz" lIns="182880" tIns="182880" rIns="182880" bIns="182880" rtlCol="0" anchor="ctr">
            <a:normAutofit/>
          </a:bodyPr>
          <a:lstStyle/>
          <a:p>
            <a:r>
              <a:rPr lang="en-US"/>
              <a:t>Test Categories</a:t>
            </a:r>
          </a:p>
        </p:txBody>
      </p:sp>
      <p:sp>
        <p:nvSpPr>
          <p:cNvPr id="3" name="Content Placeholder 2">
            <a:extLst>
              <a:ext uri="{FF2B5EF4-FFF2-40B4-BE49-F238E27FC236}">
                <a16:creationId xmlns:a16="http://schemas.microsoft.com/office/drawing/2014/main" id="{2BA3F2F1-23F0-49DE-A9A3-E4307CB54F67}"/>
              </a:ext>
            </a:extLst>
          </p:cNvPr>
          <p:cNvSpPr>
            <a:spLocks noGrp="1"/>
          </p:cNvSpPr>
          <p:nvPr>
            <p:ph sz="half" idx="1"/>
          </p:nvPr>
        </p:nvSpPr>
        <p:spPr>
          <a:xfrm>
            <a:off x="804672" y="2858703"/>
            <a:ext cx="4475892" cy="3042547"/>
          </a:xfrm>
        </p:spPr>
        <p:txBody>
          <a:bodyPr vert="horz" lIns="91440" tIns="45720" rIns="91440" bIns="45720" rtlCol="0">
            <a:normAutofit/>
          </a:bodyPr>
          <a:lstStyle/>
          <a:p>
            <a:pPr>
              <a:lnSpc>
                <a:spcPct val="90000"/>
              </a:lnSpc>
            </a:pPr>
            <a:r>
              <a:rPr lang="en-US" dirty="0">
                <a:solidFill>
                  <a:srgbClr val="FFFFFF"/>
                </a:solidFill>
              </a:rPr>
              <a:t>Static testing</a:t>
            </a:r>
          </a:p>
          <a:p>
            <a:pPr lvl="1">
              <a:lnSpc>
                <a:spcPct val="90000"/>
              </a:lnSpc>
            </a:pPr>
            <a:r>
              <a:rPr lang="en-US" dirty="0">
                <a:solidFill>
                  <a:srgbClr val="FFFFFF"/>
                </a:solidFill>
              </a:rPr>
              <a:t>Find typos/basic syntax errors</a:t>
            </a:r>
          </a:p>
          <a:p>
            <a:pPr>
              <a:lnSpc>
                <a:spcPct val="90000"/>
              </a:lnSpc>
            </a:pPr>
            <a:r>
              <a:rPr lang="en-US" dirty="0">
                <a:solidFill>
                  <a:srgbClr val="FFFFFF"/>
                </a:solidFill>
              </a:rPr>
              <a:t>Unit Testing</a:t>
            </a:r>
          </a:p>
          <a:p>
            <a:pPr lvl="1">
              <a:lnSpc>
                <a:spcPct val="90000"/>
              </a:lnSpc>
            </a:pPr>
            <a:r>
              <a:rPr lang="en-US" dirty="0">
                <a:solidFill>
                  <a:srgbClr val="FFFFFF"/>
                </a:solidFill>
              </a:rPr>
              <a:t>Test one single unit in isolation</a:t>
            </a:r>
          </a:p>
          <a:p>
            <a:pPr>
              <a:lnSpc>
                <a:spcPct val="90000"/>
              </a:lnSpc>
            </a:pPr>
            <a:r>
              <a:rPr lang="en-US" dirty="0">
                <a:solidFill>
                  <a:srgbClr val="FFFFFF"/>
                </a:solidFill>
              </a:rPr>
              <a:t>Integration Testing</a:t>
            </a:r>
          </a:p>
          <a:p>
            <a:pPr lvl="1">
              <a:lnSpc>
                <a:spcPct val="90000"/>
              </a:lnSpc>
            </a:pPr>
            <a:r>
              <a:rPr lang="en-US" dirty="0">
                <a:solidFill>
                  <a:srgbClr val="FFFFFF"/>
                </a:solidFill>
              </a:rPr>
              <a:t>Separate units/components work together</a:t>
            </a:r>
          </a:p>
          <a:p>
            <a:pPr>
              <a:lnSpc>
                <a:spcPct val="90000"/>
              </a:lnSpc>
            </a:pPr>
            <a:r>
              <a:rPr lang="en-US" dirty="0">
                <a:solidFill>
                  <a:srgbClr val="FFFFFF"/>
                </a:solidFill>
              </a:rPr>
              <a:t>End-to-End</a:t>
            </a:r>
          </a:p>
          <a:p>
            <a:pPr lvl="1">
              <a:lnSpc>
                <a:spcPct val="90000"/>
              </a:lnSpc>
            </a:pPr>
            <a:r>
              <a:rPr lang="en-US" dirty="0">
                <a:solidFill>
                  <a:srgbClr val="FFFFFF"/>
                </a:solidFill>
              </a:rPr>
              <a:t>Complete flow of project</a:t>
            </a:r>
          </a:p>
        </p:txBody>
      </p:sp>
      <p:sp>
        <p:nvSpPr>
          <p:cNvPr id="13" name="Rectangle 12">
            <a:extLst>
              <a:ext uri="{FF2B5EF4-FFF2-40B4-BE49-F238E27FC236}">
                <a16:creationId xmlns:a16="http://schemas.microsoft.com/office/drawing/2014/main" id="{9E8345C6-0280-4226-BD83-7333BA6C3A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3032" y="640080"/>
            <a:ext cx="4818888" cy="5261170"/>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99823778-D290-4538-B146-1F73C3755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86843" y="806357"/>
            <a:ext cx="4511266" cy="492861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a:extLst>
              <a:ext uri="{FF2B5EF4-FFF2-40B4-BE49-F238E27FC236}">
                <a16:creationId xmlns:a16="http://schemas.microsoft.com/office/drawing/2014/main" id="{6D347781-E2E2-42FA-9B2A-407599B6EB20}"/>
              </a:ext>
            </a:extLst>
          </p:cNvPr>
          <p:cNvPicPr>
            <a:picLocks noGrp="1" noChangeAspect="1"/>
          </p:cNvPicPr>
          <p:nvPr>
            <p:ph sz="half" idx="2"/>
          </p:nvPr>
        </p:nvPicPr>
        <p:blipFill rotWithShape="1">
          <a:blip r:embed="rId2"/>
          <a:srcRect l="11164" r="9918"/>
          <a:stretch/>
        </p:blipFill>
        <p:spPr>
          <a:xfrm>
            <a:off x="7208520" y="1126397"/>
            <a:ext cx="3867912" cy="4288536"/>
          </a:xfrm>
          <a:prstGeom prst="rect">
            <a:avLst/>
          </a:prstGeom>
          <a:ln w="31750">
            <a:noFill/>
          </a:ln>
        </p:spPr>
      </p:pic>
    </p:spTree>
    <p:extLst>
      <p:ext uri="{BB962C8B-B14F-4D97-AF65-F5344CB8AC3E}">
        <p14:creationId xmlns:p14="http://schemas.microsoft.com/office/powerpoint/2010/main" val="2906373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lumMod val="95000"/>
            </a:schemeClr>
          </a:solidFill>
          <a:effectLst/>
        </p:spPr>
      </p:sp>
      <p:sp>
        <p:nvSpPr>
          <p:cNvPr id="13" name="Rectangle 1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43605" y="964692"/>
            <a:ext cx="5440680"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10699" y="1128683"/>
            <a:ext cx="5106493" cy="46085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p:cNvPicPr>
            <a:picLocks noGrp="1" noChangeAspect="1"/>
          </p:cNvPicPr>
          <p:nvPr>
            <p:ph sz="half" idx="2"/>
          </p:nvPr>
        </p:nvPicPr>
        <p:blipFill>
          <a:blip r:embed="rId2"/>
          <a:stretch>
            <a:fillRect/>
          </a:stretch>
        </p:blipFill>
        <p:spPr>
          <a:xfrm>
            <a:off x="6910991" y="1128683"/>
            <a:ext cx="3560124" cy="4608576"/>
          </a:xfrm>
          <a:prstGeom prst="rect">
            <a:avLst/>
          </a:prstGeom>
        </p:spPr>
      </p:pic>
      <p:sp>
        <p:nvSpPr>
          <p:cNvPr id="2" name="Title 1"/>
          <p:cNvSpPr>
            <a:spLocks noGrp="1"/>
          </p:cNvSpPr>
          <p:nvPr>
            <p:ph type="title"/>
          </p:nvPr>
        </p:nvSpPr>
        <p:spPr>
          <a:xfrm>
            <a:off x="804672" y="964692"/>
            <a:ext cx="4476806" cy="1188720"/>
          </a:xfrm>
        </p:spPr>
        <p:txBody>
          <a:bodyPr vert="horz" lIns="182880" tIns="182880" rIns="182880" bIns="182880" rtlCol="0" anchor="ctr">
            <a:normAutofit/>
          </a:bodyPr>
          <a:lstStyle/>
          <a:p>
            <a:r>
              <a:rPr lang="en-US"/>
              <a:t>Unit Testing</a:t>
            </a:r>
          </a:p>
        </p:txBody>
      </p:sp>
      <p:sp>
        <p:nvSpPr>
          <p:cNvPr id="3" name="Content Placeholder 2"/>
          <p:cNvSpPr>
            <a:spLocks noGrp="1"/>
          </p:cNvSpPr>
          <p:nvPr>
            <p:ph sz="half" idx="1"/>
          </p:nvPr>
        </p:nvSpPr>
        <p:spPr>
          <a:xfrm>
            <a:off x="803244" y="2638044"/>
            <a:ext cx="4492932" cy="3263206"/>
          </a:xfrm>
        </p:spPr>
        <p:txBody>
          <a:bodyPr vert="horz" lIns="91440" tIns="45720" rIns="91440" bIns="45720" rtlCol="0">
            <a:normAutofit/>
          </a:bodyPr>
          <a:lstStyle/>
          <a:p>
            <a:r>
              <a:rPr lang="en-US"/>
              <a:t>Code written by developer that exercises a small, specific area of functionality.</a:t>
            </a:r>
          </a:p>
          <a:p>
            <a:r>
              <a:rPr lang="en-US"/>
              <a:t>“Program testing can be used to show the presence of bugs, but never to show their absence!” – Dijkstra</a:t>
            </a:r>
          </a:p>
          <a:p>
            <a:r>
              <a:rPr lang="en-US"/>
              <a:t>Up to now – Manual tests with Postman</a:t>
            </a:r>
          </a:p>
          <a:p>
            <a:pPr lvl="1"/>
            <a:r>
              <a:rPr lang="en-US"/>
              <a:t>Not structured</a:t>
            </a:r>
          </a:p>
          <a:p>
            <a:pPr lvl="1"/>
            <a:r>
              <a:rPr lang="en-US"/>
              <a:t>Not repeatable</a:t>
            </a:r>
          </a:p>
          <a:p>
            <a:pPr lvl="1"/>
            <a:r>
              <a:rPr lang="en-US"/>
              <a:t>Not easy</a:t>
            </a:r>
          </a:p>
        </p:txBody>
      </p:sp>
    </p:spTree>
    <p:extLst>
      <p:ext uri="{BB962C8B-B14F-4D97-AF65-F5344CB8AC3E}">
        <p14:creationId xmlns:p14="http://schemas.microsoft.com/office/powerpoint/2010/main" val="27716394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lumMod val="95000"/>
            </a:schemeClr>
          </a:solidFill>
          <a:effectLst/>
        </p:spPr>
      </p:sp>
      <p:sp>
        <p:nvSpPr>
          <p:cNvPr id="12" name="Rectangle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43605" y="964692"/>
            <a:ext cx="5440680"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10699" y="1128683"/>
            <a:ext cx="5106493" cy="46085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p:cNvPicPr>
            <a:picLocks noGrp="1" noChangeAspect="1"/>
          </p:cNvPicPr>
          <p:nvPr>
            <p:ph sz="half" idx="2"/>
          </p:nvPr>
        </p:nvPicPr>
        <p:blipFill>
          <a:blip r:embed="rId2"/>
          <a:stretch>
            <a:fillRect/>
          </a:stretch>
        </p:blipFill>
        <p:spPr>
          <a:xfrm>
            <a:off x="6272789" y="2064034"/>
            <a:ext cx="4782312" cy="2737873"/>
          </a:xfrm>
          <a:prstGeom prst="rect">
            <a:avLst/>
          </a:prstGeom>
        </p:spPr>
      </p:pic>
      <p:sp>
        <p:nvSpPr>
          <p:cNvPr id="2" name="Title 1"/>
          <p:cNvSpPr>
            <a:spLocks noGrp="1"/>
          </p:cNvSpPr>
          <p:nvPr>
            <p:ph type="title"/>
          </p:nvPr>
        </p:nvSpPr>
        <p:spPr>
          <a:xfrm>
            <a:off x="804672" y="964692"/>
            <a:ext cx="4476806" cy="1188720"/>
          </a:xfrm>
        </p:spPr>
        <p:txBody>
          <a:bodyPr vert="horz" lIns="182880" tIns="182880" rIns="182880" bIns="182880" rtlCol="0" anchor="ctr">
            <a:normAutofit/>
          </a:bodyPr>
          <a:lstStyle/>
          <a:p>
            <a:r>
              <a:rPr lang="en-US" dirty="0"/>
              <a:t>Unit Tests</a:t>
            </a:r>
          </a:p>
        </p:txBody>
      </p:sp>
      <p:sp>
        <p:nvSpPr>
          <p:cNvPr id="3" name="Content Placeholder 2"/>
          <p:cNvSpPr>
            <a:spLocks noGrp="1"/>
          </p:cNvSpPr>
          <p:nvPr>
            <p:ph sz="half" idx="1"/>
          </p:nvPr>
        </p:nvSpPr>
        <p:spPr>
          <a:xfrm>
            <a:off x="803244" y="2638044"/>
            <a:ext cx="4492932" cy="3263206"/>
          </a:xfrm>
        </p:spPr>
        <p:txBody>
          <a:bodyPr vert="horz" lIns="91440" tIns="45720" rIns="91440" bIns="45720" rtlCol="0">
            <a:normAutofit/>
          </a:bodyPr>
          <a:lstStyle/>
          <a:p>
            <a:r>
              <a:rPr lang="en-US" dirty="0"/>
              <a:t>Unit Tests are specific pieces of code</a:t>
            </a:r>
          </a:p>
          <a:p>
            <a:r>
              <a:rPr lang="en-US" dirty="0"/>
              <a:t>Tests are written by developers of the code, usually</a:t>
            </a:r>
          </a:p>
          <a:p>
            <a:pPr lvl="1"/>
            <a:r>
              <a:rPr lang="en-US" dirty="0"/>
              <a:t>Sometimes before the code is written</a:t>
            </a:r>
          </a:p>
          <a:p>
            <a:r>
              <a:rPr lang="en-US" dirty="0"/>
              <a:t>Part of the code repository</a:t>
            </a:r>
          </a:p>
          <a:p>
            <a:pPr lvl="1"/>
            <a:r>
              <a:rPr lang="en-US" dirty="0"/>
              <a:t>They go where the code goes</a:t>
            </a:r>
          </a:p>
          <a:p>
            <a:r>
              <a:rPr lang="en-US" dirty="0"/>
              <a:t>Use a testing framework</a:t>
            </a:r>
          </a:p>
          <a:p>
            <a:pPr lvl="1"/>
            <a:r>
              <a:rPr lang="en-US" dirty="0"/>
              <a:t>Junit, Jasmine, Chai, Mocha</a:t>
            </a:r>
          </a:p>
        </p:txBody>
      </p:sp>
    </p:spTree>
    <p:extLst>
      <p:ext uri="{BB962C8B-B14F-4D97-AF65-F5344CB8AC3E}">
        <p14:creationId xmlns:p14="http://schemas.microsoft.com/office/powerpoint/2010/main" val="13280696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lumMod val="95000"/>
            </a:schemeClr>
          </a:solidFill>
          <a:effectLst/>
        </p:spPr>
      </p:sp>
      <p:sp>
        <p:nvSpPr>
          <p:cNvPr id="12" name="Rectangle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4182" y="964692"/>
            <a:ext cx="6885432"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802" y="1128683"/>
            <a:ext cx="6558192" cy="46085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p:cNvPicPr>
            <a:picLocks noGrp="1" noChangeAspect="1"/>
          </p:cNvPicPr>
          <p:nvPr>
            <p:ph sz="half" idx="2"/>
          </p:nvPr>
        </p:nvPicPr>
        <p:blipFill>
          <a:blip r:embed="rId2"/>
          <a:stretch>
            <a:fillRect/>
          </a:stretch>
        </p:blipFill>
        <p:spPr>
          <a:xfrm>
            <a:off x="4823366" y="1996159"/>
            <a:ext cx="6227064" cy="2873623"/>
          </a:xfrm>
          <a:prstGeom prst="rect">
            <a:avLst/>
          </a:prstGeom>
        </p:spPr>
      </p:pic>
      <p:sp>
        <p:nvSpPr>
          <p:cNvPr id="2" name="Title 1"/>
          <p:cNvSpPr>
            <a:spLocks noGrp="1"/>
          </p:cNvSpPr>
          <p:nvPr>
            <p:ph type="title"/>
          </p:nvPr>
        </p:nvSpPr>
        <p:spPr>
          <a:xfrm>
            <a:off x="804672" y="964692"/>
            <a:ext cx="3066937" cy="1188720"/>
          </a:xfrm>
        </p:spPr>
        <p:txBody>
          <a:bodyPr vert="horz" lIns="182880" tIns="182880" rIns="182880" bIns="182880" rtlCol="0" anchor="ctr">
            <a:normAutofit/>
          </a:bodyPr>
          <a:lstStyle/>
          <a:p>
            <a:r>
              <a:rPr lang="en-US"/>
              <a:t>Unit Test convention</a:t>
            </a:r>
          </a:p>
        </p:txBody>
      </p:sp>
      <p:sp>
        <p:nvSpPr>
          <p:cNvPr id="3" name="Content Placeholder 2"/>
          <p:cNvSpPr>
            <a:spLocks noGrp="1"/>
          </p:cNvSpPr>
          <p:nvPr>
            <p:ph sz="half" idx="1"/>
          </p:nvPr>
        </p:nvSpPr>
        <p:spPr>
          <a:xfrm>
            <a:off x="803244" y="2638044"/>
            <a:ext cx="3063765" cy="3263206"/>
          </a:xfrm>
        </p:spPr>
        <p:txBody>
          <a:bodyPr vert="horz" lIns="91440" tIns="45720" rIns="91440" bIns="45720" rtlCol="0">
            <a:normAutofit/>
          </a:bodyPr>
          <a:lstStyle/>
          <a:p>
            <a:r>
              <a:rPr lang="en-US"/>
              <a:t>All objects and methods</a:t>
            </a:r>
          </a:p>
          <a:p>
            <a:r>
              <a:rPr lang="en-US"/>
              <a:t>Look for 100% coverage</a:t>
            </a:r>
          </a:p>
          <a:p>
            <a:pPr lvl="1"/>
            <a:r>
              <a:rPr lang="en-US"/>
              <a:t>Although property getters/setters are sometimes omitted</a:t>
            </a:r>
          </a:p>
          <a:p>
            <a:r>
              <a:rPr lang="en-US"/>
              <a:t>All tests should pass before commits?</a:t>
            </a:r>
          </a:p>
          <a:p>
            <a:pPr marL="0"/>
            <a:endParaRPr lang="en-US"/>
          </a:p>
        </p:txBody>
      </p:sp>
    </p:spTree>
    <p:extLst>
      <p:ext uri="{BB962C8B-B14F-4D97-AF65-F5344CB8AC3E}">
        <p14:creationId xmlns:p14="http://schemas.microsoft.com/office/powerpoint/2010/main" val="30901104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73349-FA2D-44BC-B020-1ECFB548DB4F}"/>
              </a:ext>
            </a:extLst>
          </p:cNvPr>
          <p:cNvSpPr>
            <a:spLocks noGrp="1"/>
          </p:cNvSpPr>
          <p:nvPr>
            <p:ph type="title"/>
          </p:nvPr>
        </p:nvSpPr>
        <p:spPr>
          <a:xfrm>
            <a:off x="804672" y="964692"/>
            <a:ext cx="3066937" cy="1188720"/>
          </a:xfrm>
        </p:spPr>
        <p:txBody>
          <a:bodyPr vert="horz" lIns="182880" tIns="182880" rIns="182880" bIns="182880" rtlCol="0" anchor="ctr">
            <a:normAutofit/>
          </a:bodyPr>
          <a:lstStyle/>
          <a:p>
            <a:r>
              <a:rPr lang="en-US"/>
              <a:t>Integration testing</a:t>
            </a:r>
          </a:p>
        </p:txBody>
      </p:sp>
      <p:sp>
        <p:nvSpPr>
          <p:cNvPr id="3" name="Content Placeholder 2">
            <a:extLst>
              <a:ext uri="{FF2B5EF4-FFF2-40B4-BE49-F238E27FC236}">
                <a16:creationId xmlns:a16="http://schemas.microsoft.com/office/drawing/2014/main" id="{73077AA4-BF55-4FB3-BE04-6C0ED2313501}"/>
              </a:ext>
            </a:extLst>
          </p:cNvPr>
          <p:cNvSpPr>
            <a:spLocks noGrp="1"/>
          </p:cNvSpPr>
          <p:nvPr>
            <p:ph sz="half" idx="1"/>
          </p:nvPr>
        </p:nvSpPr>
        <p:spPr>
          <a:xfrm>
            <a:off x="803244" y="2638044"/>
            <a:ext cx="3063765" cy="3263206"/>
          </a:xfrm>
        </p:spPr>
        <p:txBody>
          <a:bodyPr vert="horz" lIns="91440" tIns="45720" rIns="91440" bIns="45720" rtlCol="0">
            <a:normAutofit/>
          </a:bodyPr>
          <a:lstStyle/>
          <a:p>
            <a:r>
              <a:rPr lang="en-US" dirty="0"/>
              <a:t>Combines several components into a test</a:t>
            </a:r>
          </a:p>
          <a:p>
            <a:r>
              <a:rPr lang="en-US" dirty="0"/>
              <a:t>Exposes faults in interaction between integrated components</a:t>
            </a:r>
          </a:p>
          <a:p>
            <a:r>
              <a:rPr lang="en-US" dirty="0"/>
              <a:t>Usually done after unit testing</a:t>
            </a:r>
          </a:p>
          <a:p>
            <a:r>
              <a:rPr lang="en-US" dirty="0"/>
              <a:t>Performed by </a:t>
            </a:r>
            <a:r>
              <a:rPr lang="en-US" dirty="0" err="1"/>
              <a:t>devs</a:t>
            </a:r>
            <a:r>
              <a:rPr lang="en-US" dirty="0"/>
              <a:t> and independent testers</a:t>
            </a:r>
          </a:p>
        </p:txBody>
      </p:sp>
      <p:sp>
        <p:nvSpPr>
          <p:cNvPr id="17" name="Rectangle 10">
            <a:extLst>
              <a:ext uri="{FF2B5EF4-FFF2-40B4-BE49-F238E27FC236}">
                <a16:creationId xmlns:a16="http://schemas.microsoft.com/office/drawing/2014/main" id="{6515FC82-3453-4CBE-8895-4CCFF33952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4182" y="964692"/>
            <a:ext cx="6885432"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2">
            <a:extLst>
              <a:ext uri="{FF2B5EF4-FFF2-40B4-BE49-F238E27FC236}">
                <a16:creationId xmlns:a16="http://schemas.microsoft.com/office/drawing/2014/main" id="{C5FD847B-65C0-4027-8DFC-70CB42451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802" y="1128683"/>
            <a:ext cx="6558192"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10E3F528-CB1D-480A-B060-A87C3708F96F}"/>
              </a:ext>
            </a:extLst>
          </p:cNvPr>
          <p:cNvPicPr>
            <a:picLocks noChangeAspect="1"/>
          </p:cNvPicPr>
          <p:nvPr/>
        </p:nvPicPr>
        <p:blipFill>
          <a:blip r:embed="rId2"/>
          <a:stretch>
            <a:fillRect/>
          </a:stretch>
        </p:blipFill>
        <p:spPr>
          <a:xfrm>
            <a:off x="4823366" y="1642690"/>
            <a:ext cx="6227064" cy="3580561"/>
          </a:xfrm>
          <a:prstGeom prst="rect">
            <a:avLst/>
          </a:prstGeom>
        </p:spPr>
      </p:pic>
    </p:spTree>
    <p:extLst>
      <p:ext uri="{BB962C8B-B14F-4D97-AF65-F5344CB8AC3E}">
        <p14:creationId xmlns:p14="http://schemas.microsoft.com/office/powerpoint/2010/main" val="27136783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7F213-72D3-43DC-AC4A-0167ABB418F1}"/>
              </a:ext>
            </a:extLst>
          </p:cNvPr>
          <p:cNvSpPr>
            <a:spLocks noGrp="1"/>
          </p:cNvSpPr>
          <p:nvPr>
            <p:ph type="title"/>
          </p:nvPr>
        </p:nvSpPr>
        <p:spPr/>
        <p:txBody>
          <a:bodyPr/>
          <a:lstStyle/>
          <a:p>
            <a:endParaRPr lang="en-IE"/>
          </a:p>
        </p:txBody>
      </p:sp>
      <p:sp>
        <p:nvSpPr>
          <p:cNvPr id="3" name="Content Placeholder 2">
            <a:extLst>
              <a:ext uri="{FF2B5EF4-FFF2-40B4-BE49-F238E27FC236}">
                <a16:creationId xmlns:a16="http://schemas.microsoft.com/office/drawing/2014/main" id="{E8743E7C-01FE-4FDF-806D-AF3061C35661}"/>
              </a:ext>
            </a:extLst>
          </p:cNvPr>
          <p:cNvSpPr>
            <a:spLocks noGrp="1"/>
          </p:cNvSpPr>
          <p:nvPr>
            <p:ph sz="half" idx="1"/>
          </p:nvPr>
        </p:nvSpPr>
        <p:spPr/>
        <p:txBody>
          <a:bodyPr/>
          <a:lstStyle/>
          <a:p>
            <a:endParaRPr lang="en-IE"/>
          </a:p>
        </p:txBody>
      </p:sp>
      <p:sp>
        <p:nvSpPr>
          <p:cNvPr id="4" name="Content Placeholder 3">
            <a:extLst>
              <a:ext uri="{FF2B5EF4-FFF2-40B4-BE49-F238E27FC236}">
                <a16:creationId xmlns:a16="http://schemas.microsoft.com/office/drawing/2014/main" id="{24F81A1D-7151-4B94-A6F9-C35A54F490E0}"/>
              </a:ext>
            </a:extLst>
          </p:cNvPr>
          <p:cNvSpPr>
            <a:spLocks noGrp="1"/>
          </p:cNvSpPr>
          <p:nvPr>
            <p:ph sz="half" idx="2"/>
          </p:nvPr>
        </p:nvSpPr>
        <p:spPr/>
        <p:txBody>
          <a:bodyPr/>
          <a:lstStyle/>
          <a:p>
            <a:endParaRPr lang="en-IE"/>
          </a:p>
        </p:txBody>
      </p:sp>
      <p:pic>
        <p:nvPicPr>
          <p:cNvPr id="6" name="Picture 5">
            <a:extLst>
              <a:ext uri="{FF2B5EF4-FFF2-40B4-BE49-F238E27FC236}">
                <a16:creationId xmlns:a16="http://schemas.microsoft.com/office/drawing/2014/main" id="{0B433927-66B4-49BF-8E4B-0A60152793DC}"/>
              </a:ext>
            </a:extLst>
          </p:cNvPr>
          <p:cNvPicPr>
            <a:picLocks noChangeAspect="1"/>
          </p:cNvPicPr>
          <p:nvPr/>
        </p:nvPicPr>
        <p:blipFill>
          <a:blip r:embed="rId2"/>
          <a:stretch>
            <a:fillRect/>
          </a:stretch>
        </p:blipFill>
        <p:spPr>
          <a:xfrm>
            <a:off x="358228" y="614598"/>
            <a:ext cx="11868779" cy="5760443"/>
          </a:xfrm>
          <a:prstGeom prst="rect">
            <a:avLst/>
          </a:prstGeom>
        </p:spPr>
      </p:pic>
    </p:spTree>
    <p:extLst>
      <p:ext uri="{BB962C8B-B14F-4D97-AF65-F5344CB8AC3E}">
        <p14:creationId xmlns:p14="http://schemas.microsoft.com/office/powerpoint/2010/main" val="25912667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err="1"/>
              <a:t>Asside</a:t>
            </a:r>
            <a:r>
              <a:rPr lang="en-IE" dirty="0"/>
              <a:t> – TDD and BDD</a:t>
            </a:r>
          </a:p>
        </p:txBody>
      </p:sp>
      <p:sp>
        <p:nvSpPr>
          <p:cNvPr id="3" name="Content Placeholder 2"/>
          <p:cNvSpPr>
            <a:spLocks noGrp="1"/>
          </p:cNvSpPr>
          <p:nvPr>
            <p:ph sz="half" idx="1"/>
          </p:nvPr>
        </p:nvSpPr>
        <p:spPr/>
        <p:txBody>
          <a:bodyPr/>
          <a:lstStyle/>
          <a:p>
            <a:r>
              <a:rPr lang="en-IE" dirty="0"/>
              <a:t>Test Driven Development</a:t>
            </a:r>
          </a:p>
          <a:p>
            <a:pPr lvl="1"/>
            <a:r>
              <a:rPr lang="en-IE" dirty="0"/>
              <a:t>define tests </a:t>
            </a:r>
            <a:r>
              <a:rPr lang="en-IE" i="1" dirty="0"/>
              <a:t>first</a:t>
            </a:r>
          </a:p>
          <a:p>
            <a:pPr lvl="1"/>
            <a:r>
              <a:rPr lang="en-IE" dirty="0"/>
              <a:t>tests will fail</a:t>
            </a:r>
          </a:p>
          <a:p>
            <a:pPr lvl="1"/>
            <a:r>
              <a:rPr lang="en-IE" dirty="0"/>
              <a:t>implement the unit</a:t>
            </a:r>
          </a:p>
          <a:p>
            <a:pPr lvl="1"/>
            <a:r>
              <a:rPr lang="en-IE" dirty="0"/>
              <a:t>tests will pass</a:t>
            </a:r>
          </a:p>
          <a:p>
            <a:pPr lvl="1"/>
            <a:r>
              <a:rPr lang="en-IE" dirty="0"/>
              <a:t>Developer from requirements spec.</a:t>
            </a:r>
          </a:p>
          <a:p>
            <a:pPr lvl="1"/>
            <a:endParaRPr lang="en-IE" dirty="0"/>
          </a:p>
          <a:p>
            <a:pPr marL="228600" lvl="1" indent="0">
              <a:buNone/>
            </a:pPr>
            <a:r>
              <a:rPr lang="en-IE" b="1" dirty="0" err="1">
                <a:latin typeface="Courier New" panose="02070309020205020404" pitchFamily="49" charset="0"/>
                <a:cs typeface="Courier New" panose="02070309020205020404" pitchFamily="49" charset="0"/>
              </a:rPr>
              <a:t>assertTheSame</a:t>
            </a:r>
            <a:r>
              <a:rPr lang="en-IE" b="1" dirty="0">
                <a:latin typeface="Courier New" panose="02070309020205020404" pitchFamily="49" charset="0"/>
                <a:cs typeface="Courier New" panose="02070309020205020404" pitchFamily="49" charset="0"/>
              </a:rPr>
              <a:t>(user.name,’</a:t>
            </a:r>
            <a:r>
              <a:rPr lang="en-IE" b="1" dirty="0" err="1">
                <a:latin typeface="Courier New" panose="02070309020205020404" pitchFamily="49" charset="0"/>
                <a:cs typeface="Courier New" panose="02070309020205020404" pitchFamily="49" charset="0"/>
              </a:rPr>
              <a:t>tj</a:t>
            </a:r>
            <a:r>
              <a:rPr lang="en-IE" b="1" dirty="0">
                <a:latin typeface="Courier New" panose="02070309020205020404" pitchFamily="49" charset="0"/>
                <a:cs typeface="Courier New" panose="02070309020205020404" pitchFamily="49" charset="0"/>
              </a:rPr>
              <a:t>’)</a:t>
            </a:r>
          </a:p>
        </p:txBody>
      </p:sp>
      <p:pic>
        <p:nvPicPr>
          <p:cNvPr id="6" name="Picture 5">
            <a:extLst>
              <a:ext uri="{FF2B5EF4-FFF2-40B4-BE49-F238E27FC236}">
                <a16:creationId xmlns:a16="http://schemas.microsoft.com/office/drawing/2014/main" id="{6738F08F-7DB8-44D0-BDE0-FD86C181044D}"/>
              </a:ext>
            </a:extLst>
          </p:cNvPr>
          <p:cNvPicPr>
            <a:picLocks noChangeAspect="1"/>
          </p:cNvPicPr>
          <p:nvPr/>
        </p:nvPicPr>
        <p:blipFill>
          <a:blip r:embed="rId2"/>
          <a:stretch>
            <a:fillRect/>
          </a:stretch>
        </p:blipFill>
        <p:spPr>
          <a:xfrm>
            <a:off x="1587268" y="853942"/>
            <a:ext cx="9017463" cy="5150115"/>
          </a:xfrm>
          <a:prstGeom prst="rect">
            <a:avLst/>
          </a:prstGeom>
        </p:spPr>
      </p:pic>
      <p:sp>
        <p:nvSpPr>
          <p:cNvPr id="8" name="TextBox 7">
            <a:extLst>
              <a:ext uri="{FF2B5EF4-FFF2-40B4-BE49-F238E27FC236}">
                <a16:creationId xmlns:a16="http://schemas.microsoft.com/office/drawing/2014/main" id="{934D7671-1B1E-4498-8917-B6BA67B5ABF1}"/>
              </a:ext>
            </a:extLst>
          </p:cNvPr>
          <p:cNvSpPr txBox="1"/>
          <p:nvPr/>
        </p:nvSpPr>
        <p:spPr>
          <a:xfrm>
            <a:off x="6265625" y="4788057"/>
            <a:ext cx="7556731" cy="246221"/>
          </a:xfrm>
          <a:prstGeom prst="rect">
            <a:avLst/>
          </a:prstGeom>
          <a:noFill/>
        </p:spPr>
        <p:txBody>
          <a:bodyPr wrap="square">
            <a:spAutoFit/>
          </a:bodyPr>
          <a:lstStyle/>
          <a:p>
            <a:r>
              <a:rPr lang="en-IE" sz="1000" b="1" dirty="0">
                <a:latin typeface="Courier New" panose="02070309020205020404" pitchFamily="49" charset="0"/>
                <a:cs typeface="Courier New" panose="02070309020205020404" pitchFamily="49" charset="0"/>
              </a:rPr>
              <a:t>expect(user).</a:t>
            </a:r>
            <a:r>
              <a:rPr lang="en-IE" sz="1000" b="1" dirty="0" err="1">
                <a:latin typeface="Courier New" panose="02070309020205020404" pitchFamily="49" charset="0"/>
                <a:cs typeface="Courier New" panose="02070309020205020404" pitchFamily="49" charset="0"/>
              </a:rPr>
              <a:t>to.have.property</a:t>
            </a:r>
            <a:r>
              <a:rPr lang="en-IE" sz="1000" b="1" dirty="0">
                <a:latin typeface="Courier New" panose="02070309020205020404" pitchFamily="49" charset="0"/>
                <a:cs typeface="Courier New" panose="02070309020205020404" pitchFamily="49" charset="0"/>
              </a:rPr>
              <a:t>(‘name’).equal(‘</a:t>
            </a:r>
            <a:r>
              <a:rPr lang="en-IE" sz="1000" b="1" dirty="0" err="1">
                <a:latin typeface="Courier New" panose="02070309020205020404" pitchFamily="49" charset="0"/>
                <a:cs typeface="Courier New" panose="02070309020205020404" pitchFamily="49" charset="0"/>
              </a:rPr>
              <a:t>tj</a:t>
            </a:r>
            <a:r>
              <a:rPr lang="en-IE" sz="1000" b="1" dirty="0">
                <a:latin typeface="Courier New" panose="02070309020205020404" pitchFamily="49" charset="0"/>
                <a:cs typeface="Courier New" panose="02070309020205020404" pitchFamily="49" charset="0"/>
              </a:rPr>
              <a:t>’)</a:t>
            </a:r>
            <a:endParaRPr lang="en-IE" sz="1000" b="1" dirty="0"/>
          </a:p>
        </p:txBody>
      </p:sp>
    </p:spTree>
    <p:extLst>
      <p:ext uri="{BB962C8B-B14F-4D97-AF65-F5344CB8AC3E}">
        <p14:creationId xmlns:p14="http://schemas.microsoft.com/office/powerpoint/2010/main" val="286639574"/>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TM10001115[[fn=Parcel]]</Template>
  <TotalTime>1553</TotalTime>
  <Words>1541</Words>
  <Application>Microsoft Office PowerPoint</Application>
  <PresentationFormat>Widescreen</PresentationFormat>
  <Paragraphs>202</Paragraphs>
  <Slides>29</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Arial</vt:lpstr>
      <vt:lpstr>Calibri</vt:lpstr>
      <vt:lpstr>Courier New</vt:lpstr>
      <vt:lpstr>Gill Sans MT</vt:lpstr>
      <vt:lpstr>Inter-400</vt:lpstr>
      <vt:lpstr>Söhne</vt:lpstr>
      <vt:lpstr>Parcel</vt:lpstr>
      <vt:lpstr>Testing Web APIs</vt:lpstr>
      <vt:lpstr>aGenda</vt:lpstr>
      <vt:lpstr>Test Categories</vt:lpstr>
      <vt:lpstr>Unit Testing</vt:lpstr>
      <vt:lpstr>Unit Tests</vt:lpstr>
      <vt:lpstr>Unit Test convention</vt:lpstr>
      <vt:lpstr>Integration testing</vt:lpstr>
      <vt:lpstr>PowerPoint Presentation</vt:lpstr>
      <vt:lpstr>Asside – TDD and BDD</vt:lpstr>
      <vt:lpstr>PowerPoint Presentation</vt:lpstr>
      <vt:lpstr>PowerPoint Presentation</vt:lpstr>
      <vt:lpstr>Automated Testing with Postman</vt:lpstr>
      <vt:lpstr>Postman Testing</vt:lpstr>
      <vt:lpstr>Chai</vt:lpstr>
      <vt:lpstr>Testing Over HTTP with postman</vt:lpstr>
      <vt:lpstr>Assertions with Chai expect</vt:lpstr>
      <vt:lpstr>How CHAI works with Postman…</vt:lpstr>
      <vt:lpstr>Example – get authentication token</vt:lpstr>
      <vt:lpstr>Postman Collections</vt:lpstr>
      <vt:lpstr>Postman variables</vt:lpstr>
      <vt:lpstr>Variable Scopes</vt:lpstr>
      <vt:lpstr>Postman Testing Example </vt:lpstr>
      <vt:lpstr>Running the test Externally using Newman</vt:lpstr>
      <vt:lpstr>Testing Strategies</vt:lpstr>
      <vt:lpstr>Mocking/Stubbing</vt:lpstr>
      <vt:lpstr>PowerPoint Presentation</vt:lpstr>
      <vt:lpstr>Improvements - Mocking</vt:lpstr>
      <vt:lpstr>Mocking Mongodb</vt:lpstr>
      <vt:lpstr>Mockgoose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Testing Web APIs</dc:title>
  <dc:creator>fxwalsh@wit.ie</dc:creator>
  <cp:lastModifiedBy>Frank X Walsh</cp:lastModifiedBy>
  <cp:revision>46</cp:revision>
  <dcterms:created xsi:type="dcterms:W3CDTF">2017-03-27T09:31:13Z</dcterms:created>
  <dcterms:modified xsi:type="dcterms:W3CDTF">2023-04-25T13:15:43Z</dcterms:modified>
</cp:coreProperties>
</file>