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1" r:id="rId3"/>
    <p:sldId id="282" r:id="rId4"/>
    <p:sldId id="283" r:id="rId5"/>
    <p:sldId id="290" r:id="rId6"/>
    <p:sldId id="269" r:id="rId7"/>
    <p:sldId id="285" r:id="rId8"/>
    <p:sldId id="284" r:id="rId9"/>
    <p:sldId id="270" r:id="rId10"/>
    <p:sldId id="286" r:id="rId11"/>
    <p:sldId id="271" r:id="rId12"/>
    <p:sldId id="272" r:id="rId13"/>
    <p:sldId id="288" r:id="rId14"/>
    <p:sldId id="274" r:id="rId15"/>
    <p:sldId id="275" r:id="rId16"/>
    <p:sldId id="277" r:id="rId17"/>
    <p:sldId id="276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5375" autoAdjust="0"/>
  </p:normalViewPr>
  <p:slideViewPr>
    <p:cSldViewPr snapToGrid="0">
      <p:cViewPr varScale="1">
        <p:scale>
          <a:sx n="115" d="100"/>
          <a:sy n="115" d="100"/>
        </p:scale>
        <p:origin x="8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2T13:36:36.8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1481 286 9216 0 0,'-4'-3'380'0'0,"-2"-3"127"0"0,0 0-1 0 0,0-1 0 0 0,1 1 1 0 0,0-1-1 0 0,-8-13 0 0 0,-22-26 8649 0 0,32 41-9057 0 0,-1 1 1 0 0,1-1 0 0 0,-1 1 0 0 0,-6-6-1 0 0,-9-13 2 0 0,11 13-110 0 0,-1 0-1 0 0,0 1 1 0 0,0 0-1 0 0,0 0 1 0 0,-1 1-1 0 0,-21-13 1 0 0,18 12-76 0 0,0 2-91 0 0,0 0 0 0 0,-1 1-1 0 0,0 0 1 0 0,0 1 0 0 0,0 1-1 0 0,0 0 1 0 0,-30-3 0 0 0,14 5-56 0 0,-1 1 1 0 0,-53 5-1 0 0,66-1 197 0 0,1 0 0 0 0,0 0 0 0 0,0 2 0 0 0,0 0 0 0 0,1 1 0 0 0,-21 10 0 0 0,3 5 60 0 0,1 0 0 0 0,0 2 0 0 0,2 2 0 0 0,-35 33 0 0 0,24-13 72 0 0,-65 89-1 0 0,98-122-94 0 0,-13 18-5 0 0,-115 169-126 0 0,106-146 91 0 0,7-11 18 0 0,-30 65-1 0 0,-25 57 55 0 0,51-111 3 0 0,-39 103-1 0 0,61-134 13 0 0,1-1-1 0 0,-3 35 0 0 0,0 2 35 0 0,2-24-44 0 0,3 0-1 0 0,0 0 0 0 0,4 48 0 0 0,19 102 12 0 0,-7-112-17 0 0,35 113 0 0 0,-35-150-18 0 0,1 0 0 0 0,1 0 0 0 0,2-2 1 0 0,2 0-1 0 0,1-1 0 0 0,1 0 0 0 0,2-2 0 0 0,35 37 1 0 0,-36-43 5 0 0,22 24 148 0 0,2-2-1 0 0,60 47 0 0 0,-95-85-129 0 0,0-1 0 0 0,1-1 0 0 0,0 0 0 0 0,0-1-1 0 0,1 0 1 0 0,-1 0 0 0 0,1-2 0 0 0,24 5 0 0 0,9-2 132 0 0,55-1 0 0 0,-84-4-123 0 0,10-1 25 0 0,1-2 0 0 0,-1 0 0 0 0,1-2 0 0 0,-1 0 0 0 0,34-12-1 0 0,-8-1 146 0 0,81-40-1 0 0,24-33 237 0 0,-91 49-170 0 0,-32 20-164 0 0,-1-2-1 0 0,-1-1 1 0 0,-1-1-1 0 0,-2-2 0 0 0,42-46 1 0 0,174-240 53 0 0,-197 246-107 0 0,33-51 99 0 0,35-76 110 0 0,-97 155-188 0 0,-3 0 0 0 0,-1-1 0 0 0,15-57 0 0 0,-14 43 18 0 0,-7 14 6 0 0,-1-1 1 0 0,-2 0 0 0 0,-2 0 0 0 0,-2-1 0 0 0,-1 1 0 0 0,-3-1-1 0 0,-6-53 1 0 0,-1 43 25 0 0,-2 1 0 0 0,-26-83 0 0 0,22 98-32 0 0,-1 1 0 0 0,-2 0-1 0 0,-26-38 1 0 0,27 45-23 0 0,1 5-14 0 0,-1 0 1 0 0,-1 2-1 0 0,-1-1 0 0 0,-1 2 0 0 0,0 1 0 0 0,-2 0 0 0 0,0 1 1 0 0,-1 2-1 0 0,-1 0 0 0 0,0 1 0 0 0,-2 1 0 0 0,1 2 1 0 0,-1 0-1 0 0,-1 2 0 0 0,0 0 0 0 0,0 2 0 0 0,-30-5 0 0 0,7 7-146 0 0,-99 1-1 0 0,76 4 11 0 0,-34-1-82 0 0,0 5-1 0 0,-127 18 1 0 0,188-15-360 0 0,-88 1-1 0 0,117-7 223 0 0,0 1 1 0 0,-19 3-1 0 0,-8 9-7009 0 0,15-2-657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2T13:36:38.2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1770 468 13824 0 0,'-25'-7'629'0'0,"24"7"-573"0"0,0 0 0 0 0,1-1 0 0 0,-1 1-1 0 0,0-1 1 0 0,1 1 0 0 0,-1 0 0 0 0,0-1 0 0 0,1 1 0 0 0,-1-1 0 0 0,1 0 0 0 0,-1 1 0 0 0,1-1 0 0 0,-1 1-1 0 0,1-1 1 0 0,-1-1 0 0 0,-6-6-83 0 0,-4 1-272 0 0,1 0 1092 0 0,-1 1-1 0 0,0-1 1 0 0,0 2 0 0 0,0-1 0 0 0,-1 2-1 0 0,-15-5 1 0 0,-6 2-296 0 0,1 2 0 0 0,-43-2-1 0 0,57 6-540 0 0,0 2 0 0 0,1 0-1 0 0,-1 1 1 0 0,0 0-1 0 0,-32 10 1 0 0,36-6-104 0 0,2 0 0 0 0,-1 1 0 0 0,1 1 0 0 0,0 0 1 0 0,-17 15-1 0 0,-12 7-66 0 0,5-8 54 0 0,-72 31 0 0 0,-1-1 91 0 0,92-42 71 0 0,1 0-1 0 0,1 1 1 0 0,0 0-1 0 0,-20 20 0 0 0,-122 145 227 0 0,-32 33 144 0 0,124-146-159 0 0,-78 100 1 0 0,113-124-164 0 0,2 2 0 0 0,2 1 0 0 0,1 1 0 0 0,-21 54 1 0 0,13-19-26 0 0,3 1-1 0 0,-21 95 1 0 0,38-115 14 0 0,3 2 0 0 0,-5 116-1 0 0,15-152-26 0 0,2 1 0 0 0,0-1-1 0 0,1 0 1 0 0,2 0-1 0 0,0 0 1 0 0,2-1 0 0 0,0 0-1 0 0,2 0 1 0 0,21 41-1 0 0,-19-48 1 0 0,1-1 1 0 0,1 0-1 0 0,0-1 0 0 0,16 14 0 0 0,-1 0 14 0 0,-7-9 23 0 0,0-1 0 0 0,1 0 0 0 0,41 25 0 0 0,80 37-13 0 0,-108-63-87 0 0,6 3 37 0 0,2-2 0 0 0,0-3 0 0 0,1-1 0 0 0,1-2-1 0 0,50 8 1 0 0,2-7-9 0 0,134 4-1 0 0,-177-18 53 0 0,-1-3 0 0 0,1-1 0 0 0,-1-3 0 0 0,0-3 0 0 0,95-29 0 0 0,-110 26 41 0 0,1-2 1 0 0,-2-2-1 0 0,0-1 1 0 0,-1-2-1 0 0,-1-1 1 0 0,-1-2-1 0 0,-1-1 0 0 0,-1-2 1 0 0,-2-1-1 0 0,0-1 1 0 0,-2-1-1 0 0,-1-2 1 0 0,27-40-1 0 0,-27 28 188 0 0,-1-1 0 0 0,-2-1 0 0 0,-3-2-1 0 0,-1 0 1 0 0,26-96 0 0 0,24-118 707 0 0,-63 219-776 0 0,-2 1-1 0 0,0-76 1 0 0,-3 44-44 0 0,1 22-21 0 0,-2 0 0 0 0,-3 0 0 0 0,-9-63 0 0 0,-69-221 429 0 0,52 252-301 0 0,-48-104-1 0 0,62 155-186 0 0,-23-41 203 0 0,-78-116-1 0 0,115 189-266 0 0,-30-43 102 0 0,-2 0-1 0 0,-3 3 1 0 0,0 0 0 0 0,-3 3-1 0 0,-66-53 1 0 0,77 71-85 0 0,0 1 1 0 0,-1 1-1 0 0,0 1 1 0 0,-48-18-1 0 0,57 26-61 0 0,-1 2 0 0 0,0 0 0 0 0,-1 1 0 0 0,0 1-1 0 0,1 1 1 0 0,-1 1 0 0 0,0 0 0 0 0,-27 3 0 0 0,31 1-383 0 0,1 1 1 0 0,-1 0-1 0 0,-30 12 1 0 0,-2 4-1313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9A2A-9079-40FA-BFF1-B86DED55A545}" type="datetimeFigureOut">
              <a:rPr lang="en-US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E7F9E-E769-4E57-83F1-54A11C11F94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Web application framework for Node</a:t>
            </a:r>
            <a:r>
              <a:rPr lang="en-GB" dirty="0"/>
              <a:t> </a:t>
            </a:r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Built on the Connect middleware package</a:t>
            </a:r>
            <a:endParaRPr lang="en-GB" dirty="0"/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It's popular because it‘s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Minimalist,</a:t>
            </a:r>
            <a:endParaRPr lang="en-GB" dirty="0"/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Fast </a:t>
            </a:r>
            <a:r>
              <a:rPr lang="en-GB" dirty="0"/>
              <a:t>	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Simple</a:t>
            </a:r>
            <a:endParaRPr lang="en-GB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433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6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request is authenticated, </a:t>
            </a:r>
          </a:p>
          <a:p>
            <a:r>
              <a:rPr lang="en-GB" dirty="0"/>
              <a:t>parse body</a:t>
            </a:r>
          </a:p>
          <a:p>
            <a:r>
              <a:rPr lang="en-GB" dirty="0"/>
              <a:t>“inject” as an extra param in the request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97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7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55555"/>
                </a:solidFill>
                <a:effectLst/>
                <a:latin typeface="Open Sans"/>
              </a:rPr>
              <a:t>DEMO!</a:t>
            </a:r>
            <a:br>
              <a:rPr lang="en-GB" b="0" i="0" dirty="0">
                <a:solidFill>
                  <a:srgbClr val="555555"/>
                </a:solidFill>
                <a:effectLst/>
                <a:latin typeface="Open Sans"/>
              </a:rPr>
            </a:br>
            <a:r>
              <a:rPr lang="en-GB" b="0" i="0" dirty="0">
                <a:solidFill>
                  <a:srgbClr val="555555"/>
                </a:solidFill>
                <a:effectLst/>
                <a:latin typeface="Open Sans"/>
              </a:rPr>
              <a:t>Use the </a:t>
            </a:r>
            <a:r>
              <a:rPr lang="en-GB" dirty="0" err="1"/>
              <a:t>express.Router</a:t>
            </a:r>
            <a:r>
              <a:rPr lang="en-GB" b="0" i="0" dirty="0">
                <a:solidFill>
                  <a:srgbClr val="555555"/>
                </a:solidFill>
                <a:effectLst/>
                <a:latin typeface="Open Sans"/>
              </a:rPr>
              <a:t> class to create modular, mountable route handlers. A </a:t>
            </a:r>
            <a:r>
              <a:rPr lang="en-GB" dirty="0"/>
              <a:t>Router</a:t>
            </a:r>
            <a:r>
              <a:rPr lang="en-GB" b="0" i="0" dirty="0">
                <a:solidFill>
                  <a:srgbClr val="555555"/>
                </a:solidFill>
                <a:effectLst/>
                <a:latin typeface="Open Sans"/>
              </a:rPr>
              <a:t> instance is a complete middleware and routing system; for this reason, it is often referred to as a “mini-app”.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93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customXml" Target="../ink/ink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B077F30D-AC60-47BB-BFCB-06BBB8F2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17" y="307731"/>
            <a:ext cx="8933267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cs typeface="Calibri Light"/>
              </a:rPr>
              <a:t>Express, Middleware &amp; Routing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2"/>
                </a:solidFill>
                <a:cs typeface="Calibri"/>
              </a:rPr>
              <a:t>Frank Walsh</a:t>
            </a:r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E3C7-EF6E-444D-B707-D5F1E69F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Middleware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6122-61C8-4BB2-B573-CF3D803B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App level, 3</a:t>
            </a:r>
            <a:r>
              <a:rPr lang="en-IE" baseline="30000" dirty="0"/>
              <a:t>rd</a:t>
            </a:r>
            <a:r>
              <a:rPr lang="en-IE" dirty="0"/>
              <a:t> party receive 3 arguments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Error Handling  middleware receive 4 arguments(error first)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F95B4-F00B-4AAF-9563-34C5425E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96" y="2427143"/>
            <a:ext cx="6674269" cy="167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8EA8B-C6CD-4ECB-BC03-0CA09701C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996" y="4931179"/>
            <a:ext cx="6629380" cy="16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2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9247-9663-4BBE-8FC8-D17C5A91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Express Middleware – Error Middleware</a:t>
            </a:r>
            <a:endParaRPr lang="en-US"/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8F12D4D5-BA2C-49C2-BE01-EA4A8E644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8300"/>
            <a:ext cx="7607161" cy="477991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3038B2-7AB6-4895-82AC-E579CDEC1EAF}"/>
              </a:ext>
            </a:extLst>
          </p:cNvPr>
          <p:cNvSpPr/>
          <p:nvPr/>
        </p:nvSpPr>
        <p:spPr>
          <a:xfrm>
            <a:off x="9067800" y="187642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Raise error and pass on to next error  handling middleware in middleware stack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C178D5-E1DF-4C7E-8BBF-1B5BEF08BED4}"/>
              </a:ext>
            </a:extLst>
          </p:cNvPr>
          <p:cNvCxnSpPr/>
          <p:nvPr/>
        </p:nvCxnSpPr>
        <p:spPr>
          <a:xfrm flipH="1" flipV="1">
            <a:off x="4930223" y="2380007"/>
            <a:ext cx="4061377" cy="3155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9EB5D2-5EA5-4E5B-B760-28E361270272}"/>
              </a:ext>
            </a:extLst>
          </p:cNvPr>
          <p:cNvSpPr/>
          <p:nvPr/>
        </p:nvSpPr>
        <p:spPr>
          <a:xfrm>
            <a:off x="8810625" y="479107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NOTE: Middleware stack processed in the order it appears in script.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9F0127A-6B07-45CD-A18E-3C918DD7A648}"/>
              </a:ext>
            </a:extLst>
          </p:cNvPr>
          <p:cNvSpPr/>
          <p:nvPr/>
        </p:nvSpPr>
        <p:spPr>
          <a:xfrm>
            <a:off x="6467475" y="5038725"/>
            <a:ext cx="603250" cy="136207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5C4AEE-5A62-4830-8E4D-3816BEBC19ED}"/>
              </a:ext>
            </a:extLst>
          </p:cNvPr>
          <p:cNvCxnSpPr/>
          <p:nvPr/>
        </p:nvCxnSpPr>
        <p:spPr>
          <a:xfrm flipV="1">
            <a:off x="7335179" y="5666012"/>
            <a:ext cx="1436205" cy="5466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9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71C7F8-E7A2-45C1-A0BF-ADBBFAEE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5" y="1239480"/>
            <a:ext cx="4311872" cy="14732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bg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9C9E9F-3688-4562-BDDB-F2B03687C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551" y="3319392"/>
            <a:ext cx="4042410" cy="2408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B8A34-59A5-4C80-A2EA-04E80EAA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Express Routers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768A-6D3E-4FB8-8AA9-39F85AB9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Can have several "routers" to  implement your APIs.</a:t>
            </a:r>
          </a:p>
          <a:p>
            <a:r>
              <a:rPr lang="en-US" sz="2400" dirty="0">
                <a:cs typeface="Calibri"/>
              </a:rPr>
              <a:t>Router can have its own routing and middleware</a:t>
            </a:r>
          </a:p>
          <a:p>
            <a:pPr lvl="1"/>
            <a:r>
              <a:rPr lang="en-US" dirty="0">
                <a:cs typeface="Calibri"/>
              </a:rPr>
              <a:t>Good for multiple APIs/ versioning</a:t>
            </a:r>
          </a:p>
          <a:p>
            <a:r>
              <a:rPr lang="en-US" sz="2400" dirty="0">
                <a:cs typeface="Calibri"/>
              </a:rPr>
              <a:t>Still uses the application level middleware of express app.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CF6F0-4833-4183-AA75-797E6E21266B}"/>
              </a:ext>
            </a:extLst>
          </p:cNvPr>
          <p:cNvSpPr txBox="1"/>
          <p:nvPr/>
        </p:nvSpPr>
        <p:spPr>
          <a:xfrm>
            <a:off x="7493980" y="751888"/>
            <a:ext cx="469802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/</a:t>
            </a:r>
            <a:r>
              <a:rPr lang="en-US" b="1" dirty="0" err="1">
                <a:cs typeface="Calibri"/>
              </a:rPr>
              <a:t>src</a:t>
            </a:r>
            <a:r>
              <a:rPr lang="en-US" b="1" dirty="0">
                <a:cs typeface="Calibri"/>
              </a:rPr>
              <a:t>/contacts/routes/index.js (contacts router)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64BE6-16D3-449C-AD49-AF19BA83A22F}"/>
              </a:ext>
            </a:extLst>
          </p:cNvPr>
          <p:cNvSpPr txBox="1"/>
          <p:nvPr/>
        </p:nvSpPr>
        <p:spPr>
          <a:xfrm>
            <a:off x="7667625" y="294558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/</a:t>
            </a:r>
            <a:r>
              <a:rPr lang="en-US" b="1">
                <a:cs typeface="Calibri"/>
              </a:rPr>
              <a:t>index.js (express app)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264336-ECE3-42B2-91A3-67EDE0F25FF4}"/>
              </a:ext>
            </a:extLst>
          </p:cNvPr>
          <p:cNvSpPr/>
          <p:nvPr/>
        </p:nvSpPr>
        <p:spPr>
          <a:xfrm>
            <a:off x="5504624" y="1105622"/>
            <a:ext cx="1995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Exports router instance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97F5B2-4372-42FD-9DE2-326295C3F750}"/>
              </a:ext>
            </a:extLst>
          </p:cNvPr>
          <p:cNvSpPr/>
          <p:nvPr/>
        </p:nvSpPr>
        <p:spPr>
          <a:xfrm>
            <a:off x="3798405" y="4976813"/>
            <a:ext cx="318818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Mount router to URL.</a:t>
            </a:r>
          </a:p>
          <a:p>
            <a:pPr algn="ctr"/>
            <a:r>
              <a:rPr lang="en-US" dirty="0">
                <a:cs typeface="Calibri"/>
              </a:rPr>
              <a:t>/</a:t>
            </a:r>
            <a:r>
              <a:rPr lang="en-US" b="1" dirty="0" err="1">
                <a:cs typeface="Calibri"/>
              </a:rPr>
              <a:t>api</a:t>
            </a:r>
            <a:r>
              <a:rPr lang="en-US" b="1" dirty="0">
                <a:cs typeface="Calibri"/>
              </a:rPr>
              <a:t>/contacts</a:t>
            </a:r>
            <a:r>
              <a:rPr lang="en-US" dirty="0">
                <a:cs typeface="Calibri"/>
              </a:rPr>
              <a:t> becomes </a:t>
            </a:r>
            <a:r>
              <a:rPr lang="en-US" b="1" dirty="0">
                <a:cs typeface="Calibri"/>
              </a:rPr>
              <a:t>Base Route </a:t>
            </a:r>
            <a:r>
              <a:rPr lang="en-US" dirty="0">
                <a:cs typeface="Calibri"/>
              </a:rPr>
              <a:t>for router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530706-1023-4582-A149-6749E1C1FC3E}"/>
              </a:ext>
            </a:extLst>
          </p:cNvPr>
          <p:cNvCxnSpPr/>
          <p:nvPr/>
        </p:nvCxnSpPr>
        <p:spPr>
          <a:xfrm>
            <a:off x="7442316" y="1565531"/>
            <a:ext cx="9144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73661F-4488-443A-B25B-809E4605027D}"/>
              </a:ext>
            </a:extLst>
          </p:cNvPr>
          <p:cNvCxnSpPr>
            <a:cxnSpLocks/>
          </p:cNvCxnSpPr>
          <p:nvPr/>
        </p:nvCxnSpPr>
        <p:spPr>
          <a:xfrm>
            <a:off x="6943725" y="5314950"/>
            <a:ext cx="1287117" cy="12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4E6562-86B7-4563-BD06-0DF1E8BB2D33}"/>
              </a:ext>
            </a:extLst>
          </p:cNvPr>
          <p:cNvSpPr/>
          <p:nvPr/>
        </p:nvSpPr>
        <p:spPr>
          <a:xfrm>
            <a:off x="8175625" y="5153025"/>
            <a:ext cx="3430242" cy="261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3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4C2DF2-FE4D-4972-A1E9-8E1870576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104" y="3269346"/>
            <a:ext cx="6903888" cy="1176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E0328-BB7D-45C4-A4A2-9FD58FD0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 Routers – Parameters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65E8-404C-471B-B49A-2D39150A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912"/>
            <a:ext cx="4679373" cy="4351338"/>
          </a:xfrm>
        </p:spPr>
        <p:txBody>
          <a:bodyPr/>
          <a:lstStyle/>
          <a:p>
            <a:r>
              <a:rPr lang="en-GB" dirty="0"/>
              <a:t>Route parameters are named URL segments that capture the values specified at their position in the URL. </a:t>
            </a:r>
          </a:p>
          <a:p>
            <a:r>
              <a:rPr lang="en-GB" dirty="0"/>
              <a:t>The </a:t>
            </a:r>
            <a:r>
              <a:rPr lang="en-GB" b="1" dirty="0" err="1"/>
              <a:t>req.params</a:t>
            </a:r>
            <a:r>
              <a:rPr lang="en-GB" b="1" dirty="0"/>
              <a:t> </a:t>
            </a:r>
            <a:r>
              <a:rPr lang="en-GB" dirty="0"/>
              <a:t>object contains the parameter values, with the name of the route parameter specified in the path as their respective keys.</a:t>
            </a:r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2A7B7-58CE-48AB-9875-6A37C597F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573" y="1690688"/>
            <a:ext cx="6334125" cy="100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4A699-11D0-4F10-A218-66AE02CE3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534" y="5431227"/>
            <a:ext cx="6362700" cy="7810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9EC6F-AD85-4CF4-A957-75795889A860}"/>
              </a:ext>
            </a:extLst>
          </p:cNvPr>
          <p:cNvCxnSpPr/>
          <p:nvPr/>
        </p:nvCxnSpPr>
        <p:spPr>
          <a:xfrm flipH="1">
            <a:off x="11117580" y="2400300"/>
            <a:ext cx="144780" cy="1508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9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50638DC-FECD-429E-B617-0BA2E568F0EA}"/>
              </a:ext>
            </a:extLst>
          </p:cNvPr>
          <p:cNvSpPr/>
          <p:nvPr/>
        </p:nvSpPr>
        <p:spPr>
          <a:xfrm>
            <a:off x="224678" y="3038981"/>
            <a:ext cx="5349240" cy="3696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3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E" sz="4400" dirty="0">
                <a:solidFill>
                  <a:srgbClr val="000000"/>
                </a:solidFill>
                <a:latin typeface="Arial"/>
                <a:ea typeface="DejaVu Sans"/>
              </a:rPr>
              <a:t>Express Request Object</a:t>
            </a:r>
            <a:endParaRPr lang="en-US" sz="44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E" sz="4400" dirty="0" err="1">
                <a:solidFill>
                  <a:srgbClr val="000000"/>
                </a:solidFill>
                <a:latin typeface="Arial"/>
                <a:ea typeface="DejaVu Sans"/>
              </a:rPr>
              <a:t>req.body</a:t>
            </a:r>
            <a:endParaRPr dirty="0" err="1">
              <a:cs typeface="Calibri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1418400"/>
            <a:ext cx="6301740" cy="15774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Contains data submitted in the request body. </a:t>
            </a:r>
            <a:r>
              <a:rPr lang="en-US" b="0" i="0" dirty="0">
                <a:latin typeface="Arial"/>
                <a:ea typeface="Arial"/>
                <a:cs typeface="Arial"/>
              </a:rPr>
              <a:t>​​</a:t>
            </a:r>
          </a:p>
          <a:p>
            <a:pPr lvl="0" algn="l" rtl="0">
              <a:buChar char="•"/>
            </a:pPr>
            <a:r>
              <a:rPr lang="en-US" dirty="0">
                <a:latin typeface="Arial"/>
                <a:ea typeface="Arial"/>
                <a:cs typeface="Arial"/>
              </a:rPr>
              <a:t>Need express json parsing middleware.</a:t>
            </a:r>
            <a:endParaRPr lang="en-US" b="0" i="0" dirty="0">
              <a:latin typeface="Arial"/>
              <a:ea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E1AE0-0680-4B30-9EEE-50119CB1C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26"/>
          <a:stretch/>
        </p:blipFill>
        <p:spPr>
          <a:xfrm>
            <a:off x="670532" y="3347578"/>
            <a:ext cx="3114675" cy="441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03DDE-04C3-4E1D-AD36-9B6019898C88}"/>
              </a:ext>
            </a:extLst>
          </p:cNvPr>
          <p:cNvSpPr txBox="1"/>
          <p:nvPr/>
        </p:nvSpPr>
        <p:spPr>
          <a:xfrm>
            <a:off x="490978" y="5217429"/>
            <a:ext cx="463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/controllers/index.js code snip (</a:t>
            </a:r>
            <a:r>
              <a:rPr lang="en-GB" dirty="0" err="1"/>
              <a:t>contactsRouter</a:t>
            </a:r>
            <a:r>
              <a:rPr lang="en-GB" dirty="0"/>
              <a:t>)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A6A32-C632-449E-B28E-A52A5706D96A}"/>
              </a:ext>
            </a:extLst>
          </p:cNvPr>
          <p:cNvSpPr txBox="1"/>
          <p:nvPr/>
        </p:nvSpPr>
        <p:spPr>
          <a:xfrm>
            <a:off x="784860" y="2989183"/>
            <a:ext cx="31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index.js code snip (express app)</a:t>
            </a:r>
            <a:endParaRPr lang="en-I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04823-9B96-4623-B214-3865B8210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930" y="1405526"/>
            <a:ext cx="3391155" cy="442281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6460506-A3E0-4C07-AE03-7142A590FB26}"/>
              </a:ext>
            </a:extLst>
          </p:cNvPr>
          <p:cNvSpPr/>
          <p:nvPr/>
        </p:nvSpPr>
        <p:spPr>
          <a:xfrm>
            <a:off x="5200082" y="3296353"/>
            <a:ext cx="2283558" cy="140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Testing using Postman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8DB4D2-DB5E-4D69-8090-D360ED044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05" y="4106333"/>
            <a:ext cx="3660371" cy="114691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7E7CFA-72F7-4455-9637-BE5327BF7718}"/>
              </a:ext>
            </a:extLst>
          </p:cNvPr>
          <p:cNvCxnSpPr>
            <a:cxnSpLocks/>
          </p:cNvCxnSpPr>
          <p:nvPr/>
        </p:nvCxnSpPr>
        <p:spPr>
          <a:xfrm flipH="1">
            <a:off x="2993816" y="3664939"/>
            <a:ext cx="554029" cy="521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984899-C30B-4706-8B05-88F26B61A3B4}"/>
              </a:ext>
            </a:extLst>
          </p:cNvPr>
          <p:cNvSpPr txBox="1"/>
          <p:nvPr/>
        </p:nvSpPr>
        <p:spPr>
          <a:xfrm>
            <a:off x="711045" y="3747837"/>
            <a:ext cx="387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routes/index.js code snip (express app)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18BDAB-9036-4BA1-94B2-33C9FFC8D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09" y="5632931"/>
            <a:ext cx="3845950" cy="88978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5076CC-69BC-4F87-9333-7C18210C6024}"/>
              </a:ext>
            </a:extLst>
          </p:cNvPr>
          <p:cNvCxnSpPr>
            <a:cxnSpLocks/>
          </p:cNvCxnSpPr>
          <p:nvPr/>
        </p:nvCxnSpPr>
        <p:spPr>
          <a:xfrm flipH="1">
            <a:off x="2864567" y="5188444"/>
            <a:ext cx="554029" cy="521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11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9" grpId="0"/>
      <p:bldP spid="13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IE" sz="4400" dirty="0">
                <a:solidFill>
                  <a:srgbClr val="000000"/>
                </a:solidFill>
                <a:latin typeface="Calibri"/>
              </a:rPr>
              <a:t>Express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Response Object</a:t>
            </a:r>
            <a:endParaRPr lang="en-US" dirty="0">
              <a:cs typeface="Calibri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The 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res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 object represents the HTTP response that an Express app sends when it gets an HTTP request.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198F9-2770-4B73-9BDA-55760878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32" y="3264700"/>
            <a:ext cx="9688192" cy="224143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76D6AA-F9E8-476C-B1A0-10DE677BC855}"/>
              </a:ext>
            </a:extLst>
          </p:cNvPr>
          <p:cNvCxnSpPr>
            <a:cxnSpLocks/>
          </p:cNvCxnSpPr>
          <p:nvPr/>
        </p:nvCxnSpPr>
        <p:spPr>
          <a:xfrm flipH="1">
            <a:off x="6946200" y="3425040"/>
            <a:ext cx="59040" cy="73440"/>
          </a:xfrm>
          <a:prstGeom prst="straightConnector1">
            <a:avLst/>
          </a:prstGeom>
          <a:solidFill>
            <a:srgbClr val="E71224">
              <a:alpha val="5000"/>
            </a:srgbClr>
          </a:solidFill>
          <a:ln w="9000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3901BB-331C-4353-9178-96323A807FDA}"/>
                  </a:ext>
                </a:extLst>
              </p14:cNvPr>
              <p14:cNvContentPartPr/>
              <p14:nvPr/>
            </p14:nvContentPartPr>
            <p14:xfrm>
              <a:off x="6684884" y="3154342"/>
              <a:ext cx="819000" cy="928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3901BB-331C-4353-9178-96323A807F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0564" y="3150022"/>
                <a:ext cx="827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6C239C2-F3AE-4DA0-89ED-E3FD4B2DC393}"/>
                  </a:ext>
                </a:extLst>
              </p14:cNvPr>
              <p14:cNvContentPartPr/>
              <p14:nvPr/>
            </p14:nvContentPartPr>
            <p14:xfrm>
              <a:off x="1345724" y="4262422"/>
              <a:ext cx="821520" cy="1054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6C239C2-F3AE-4DA0-89ED-E3FD4B2DC3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1404" y="4258102"/>
                <a:ext cx="830160" cy="106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869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Express Response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Properties</a:t>
            </a:r>
            <a:endParaRPr dirty="0"/>
          </a:p>
        </p:txBody>
      </p:sp>
      <p:sp>
        <p:nvSpPr>
          <p:cNvPr id="3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res.send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The body parameter can be a String, an object, or an Array. 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For example: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7" y="4503821"/>
            <a:ext cx="7742715" cy="7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39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Response Properties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2800" dirty="0">
                <a:cs typeface="Calibri"/>
              </a:rPr>
              <a:t> actually calls </a:t>
            </a:r>
            <a:r>
              <a:rPr lang="en-GB" sz="2800" dirty="0" err="1">
                <a:cs typeface="Calibri"/>
              </a:rPr>
              <a:t>res.send</a:t>
            </a:r>
            <a:r>
              <a:rPr lang="en-GB" sz="2800" dirty="0">
                <a:cs typeface="Calibri"/>
              </a:rPr>
              <a:t>(), but before that it:</a:t>
            </a:r>
          </a:p>
          <a:p>
            <a:pPr lvl="1">
              <a:buFont typeface="Arial"/>
              <a:buChar char="•"/>
            </a:pPr>
            <a:r>
              <a:rPr lang="en-GB" sz="2800" dirty="0">
                <a:cs typeface="Calibri"/>
              </a:rPr>
              <a:t>ensures the response will have </a:t>
            </a:r>
            <a:r>
              <a:rPr lang="en-GB" sz="2800" b="1" dirty="0">
                <a:cs typeface="Calibri"/>
              </a:rPr>
              <a:t>utf8</a:t>
            </a:r>
            <a:r>
              <a:rPr lang="en-GB" sz="2800" dirty="0">
                <a:cs typeface="Calibri"/>
              </a:rPr>
              <a:t> charset and </a:t>
            </a:r>
            <a:r>
              <a:rPr lang="en-GB" sz="2800" b="1" dirty="0">
                <a:cs typeface="Calibri"/>
              </a:rPr>
              <a:t>application/json </a:t>
            </a:r>
            <a:r>
              <a:rPr lang="en-GB" sz="2800" dirty="0">
                <a:cs typeface="Calibri"/>
              </a:rPr>
              <a:t>content-type</a:t>
            </a:r>
            <a:br>
              <a:rPr lang="en-US" sz="2800" dirty="0">
                <a:latin typeface="Calibri"/>
                <a:cs typeface="Calibri"/>
              </a:rPr>
            </a:br>
            <a:br>
              <a:rPr lang="en-US" sz="2800" dirty="0">
                <a:latin typeface="Calibri"/>
              </a:rPr>
            </a:br>
            <a:r>
              <a:rPr lang="en-US" sz="3600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({ user: '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tobi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' }) </a:t>
            </a:r>
            <a:endParaRPr lang="en-US" sz="3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3600" dirty="0" err="1">
                <a:solidFill>
                  <a:srgbClr val="000000"/>
                </a:solidFill>
                <a:latin typeface="Calibri"/>
              </a:rPr>
              <a:t>res.status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(500).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json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({ error: 'message' }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)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702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Response Properties</a:t>
            </a:r>
            <a:endParaRPr lang="en-US" dirty="0"/>
          </a:p>
        </p:txBody>
      </p:sp>
      <p:sp>
        <p:nvSpPr>
          <p:cNvPr id="352" name="TextShape 2"/>
          <p:cNvSpPr txBox="1"/>
          <p:nvPr/>
        </p:nvSpPr>
        <p:spPr>
          <a:xfrm>
            <a:off x="457200" y="1600200"/>
            <a:ext cx="4223856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dirty="0" err="1">
                <a:solidFill>
                  <a:srgbClr val="000000"/>
                </a:solidFill>
                <a:latin typeface="Calibri"/>
              </a:rPr>
              <a:t>res.format</a:t>
            </a:r>
            <a:r>
              <a:rPr lang="en-US" sz="3600" b="1" dirty="0">
                <a:solidFill>
                  <a:srgbClr val="000000"/>
                </a:solidFill>
                <a:latin typeface="Calibri"/>
              </a:rPr>
              <a:t>(object)</a:t>
            </a:r>
            <a:endParaRPr lang="en-US" sz="3600" dirty="0"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Performs content-negotiation on the Accept HTTP header on the request object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buFont typeface="Arial"/>
              <a:buChar char="–"/>
            </a:pPr>
            <a:r>
              <a:rPr lang="en-US" sz="2800" dirty="0">
                <a:cs typeface="Calibri"/>
              </a:rPr>
              <a:t>Addresses "multiple representations" REST principle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0200"/>
            <a:ext cx="4390884" cy="48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9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94" y="1687842"/>
            <a:ext cx="4908950" cy="4512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48617" y="1414020"/>
            <a:ext cx="4444240" cy="4815479"/>
          </a:xfrm>
        </p:spPr>
        <p:txBody>
          <a:bodyPr>
            <a:normAutofit/>
          </a:bodyPr>
          <a:lstStyle/>
          <a:p>
            <a:r>
              <a:rPr lang="en-IE" dirty="0"/>
              <a:t>If you want to authenticate for access to resources you can use multiple </a:t>
            </a:r>
            <a:r>
              <a:rPr lang="en-IE" dirty="0" err="1"/>
              <a:t>callbacks</a:t>
            </a:r>
            <a:r>
              <a:rPr lang="en-IE" dirty="0"/>
              <a:t> built into express routing</a:t>
            </a:r>
            <a:r>
              <a:rPr lang="en-IE" sz="2800" dirty="0"/>
              <a:t>. </a:t>
            </a:r>
            <a:endParaRPr lang="en-US" sz="2800" dirty="0"/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2463040" y="5625148"/>
            <a:ext cx="2935705" cy="397042"/>
          </a:xfrm>
          <a:prstGeom prst="wedgeRoundRectCallout">
            <a:avLst>
              <a:gd name="adj1" fmla="val 174017"/>
              <a:gd name="adj2" fmla="val -395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Multiple </a:t>
            </a:r>
            <a:r>
              <a:rPr lang="en-IE" err="1"/>
              <a:t>Callbacks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750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980848" y="274742"/>
            <a:ext cx="8228105" cy="1141386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>
                <a:solidFill>
                  <a:srgbClr val="000000"/>
                </a:solidFill>
                <a:latin typeface="Calibri"/>
                <a:ea typeface="DejaVu Sans"/>
              </a:rPr>
              <a:t>What is Express?</a:t>
            </a:r>
            <a:endParaRPr sz="1633"/>
          </a:p>
        </p:txBody>
      </p:sp>
      <p:sp>
        <p:nvSpPr>
          <p:cNvPr id="157" name="CustomShape 2"/>
          <p:cNvSpPr/>
          <p:nvPr/>
        </p:nvSpPr>
        <p:spPr>
          <a:xfrm>
            <a:off x="1980521" y="1599991"/>
            <a:ext cx="8469772" cy="4524723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sz="16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B09C29-2842-4825-AE55-7A5A3448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620"/>
            <a:ext cx="12192000" cy="665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980522" y="274742"/>
            <a:ext cx="8228431" cy="1141386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>
                <a:solidFill>
                  <a:srgbClr val="000000"/>
                </a:solidFill>
                <a:latin typeface="Calibri"/>
                <a:ea typeface="DejaVu Sans"/>
              </a:rPr>
              <a:t>What Express Gives Us...</a:t>
            </a:r>
            <a:endParaRPr sz="1633"/>
          </a:p>
        </p:txBody>
      </p:sp>
      <p:sp>
        <p:nvSpPr>
          <p:cNvPr id="159" name="CustomShape 2"/>
          <p:cNvSpPr/>
          <p:nvPr/>
        </p:nvSpPr>
        <p:spPr>
          <a:xfrm>
            <a:off x="1472356" y="1582900"/>
            <a:ext cx="8228431" cy="4524723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Parses arguments and headers</a:t>
            </a:r>
            <a:endParaRPr sz="1633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Easy Routing</a:t>
            </a:r>
            <a:endParaRPr lang="en-IE" sz="1633" dirty="0"/>
          </a:p>
          <a:p>
            <a:pPr lvl="1"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Route a URL to a </a:t>
            </a:r>
            <a:r>
              <a:rPr lang="en-IE" sz="2903" dirty="0" err="1">
                <a:solidFill>
                  <a:srgbClr val="000000"/>
                </a:solidFill>
                <a:latin typeface="Calibri"/>
                <a:ea typeface="DejaVu Sans"/>
              </a:rPr>
              <a:t>callback</a:t>
            </a: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 function</a:t>
            </a:r>
            <a:endParaRPr sz="1633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Sessions</a:t>
            </a:r>
            <a:endParaRPr sz="1633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  <a:ea typeface="DejaVu Sans"/>
              </a:rPr>
              <a:t>File Uploads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903" dirty="0">
                <a:solidFill>
                  <a:srgbClr val="000000"/>
                </a:solidFill>
                <a:latin typeface="Calibri"/>
              </a:rPr>
              <a:t>Middleware…</a:t>
            </a:r>
            <a:endParaRPr sz="163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EB2BE8-FFD4-4831-93E7-B3701AB0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76" y="1371224"/>
            <a:ext cx="7163124" cy="3240255"/>
          </a:xfrm>
          <a:prstGeom prst="rect">
            <a:avLst/>
          </a:prstGeom>
        </p:spPr>
      </p:pic>
      <p:sp>
        <p:nvSpPr>
          <p:cNvPr id="160" name="CustomShape 1"/>
          <p:cNvSpPr/>
          <p:nvPr/>
        </p:nvSpPr>
        <p:spPr>
          <a:xfrm>
            <a:off x="1980848" y="274415"/>
            <a:ext cx="8228105" cy="1141713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>
                <a:solidFill>
                  <a:srgbClr val="000000"/>
                </a:solidFill>
                <a:latin typeface="Calibri"/>
                <a:ea typeface="DejaVu Sans"/>
              </a:rPr>
              <a:t>Simple Express App (index.js)</a:t>
            </a:r>
            <a:endParaRPr sz="1633"/>
          </a:p>
        </p:txBody>
      </p:sp>
      <p:sp>
        <p:nvSpPr>
          <p:cNvPr id="162" name="CustomShape 3"/>
          <p:cNvSpPr/>
          <p:nvPr/>
        </p:nvSpPr>
        <p:spPr>
          <a:xfrm>
            <a:off x="8778383" y="1371224"/>
            <a:ext cx="2861140" cy="363480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Loads Express module</a:t>
            </a:r>
            <a:endParaRPr sz="1633" dirty="0"/>
          </a:p>
        </p:txBody>
      </p:sp>
      <p:sp>
        <p:nvSpPr>
          <p:cNvPr id="163" name="CustomShape 4"/>
          <p:cNvSpPr/>
          <p:nvPr/>
        </p:nvSpPr>
        <p:spPr>
          <a:xfrm>
            <a:off x="8778383" y="2168795"/>
            <a:ext cx="2589428" cy="637805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Instantiates Express server</a:t>
            </a:r>
            <a:endParaRPr sz="1633" dirty="0"/>
          </a:p>
        </p:txBody>
      </p:sp>
      <p:sp>
        <p:nvSpPr>
          <p:cNvPr id="164" name="CustomShape 5"/>
          <p:cNvSpPr/>
          <p:nvPr/>
        </p:nvSpPr>
        <p:spPr>
          <a:xfrm>
            <a:off x="8778383" y="3110424"/>
            <a:ext cx="2589428" cy="637152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Define static content for HTTP GET</a:t>
            </a:r>
            <a:endParaRPr sz="1633" dirty="0"/>
          </a:p>
        </p:txBody>
      </p:sp>
      <p:sp>
        <p:nvSpPr>
          <p:cNvPr id="165" name="CustomShape 6"/>
          <p:cNvSpPr/>
          <p:nvPr/>
        </p:nvSpPr>
        <p:spPr>
          <a:xfrm>
            <a:off x="7933038" y="3637177"/>
            <a:ext cx="2589755" cy="11858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73C1F8-1F8C-4500-A31F-0AB741205A01}"/>
              </a:ext>
            </a:extLst>
          </p:cNvPr>
          <p:cNvCxnSpPr/>
          <p:nvPr/>
        </p:nvCxnSpPr>
        <p:spPr>
          <a:xfrm flipH="1">
            <a:off x="4722950" y="1494695"/>
            <a:ext cx="3534739" cy="239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3CBE8-AAA7-4433-8633-AB84999365EE}"/>
              </a:ext>
            </a:extLst>
          </p:cNvPr>
          <p:cNvCxnSpPr>
            <a:cxnSpLocks/>
          </p:cNvCxnSpPr>
          <p:nvPr/>
        </p:nvCxnSpPr>
        <p:spPr>
          <a:xfrm flipH="1">
            <a:off x="4162474" y="2325273"/>
            <a:ext cx="4248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05DD9-7414-451F-8951-1609E3482107}"/>
              </a:ext>
            </a:extLst>
          </p:cNvPr>
          <p:cNvCxnSpPr>
            <a:cxnSpLocks/>
          </p:cNvCxnSpPr>
          <p:nvPr/>
        </p:nvCxnSpPr>
        <p:spPr>
          <a:xfrm flipH="1" flipV="1">
            <a:off x="5156385" y="2991351"/>
            <a:ext cx="3542213" cy="437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980848" y="274742"/>
            <a:ext cx="8228105" cy="1141386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 anchor="ctr"/>
          <a:lstStyle/>
          <a:p>
            <a:pPr algn="ctr">
              <a:lnSpc>
                <a:spcPct val="100000"/>
              </a:lnSpc>
            </a:pPr>
            <a:r>
              <a:rPr lang="en-IE" sz="3992">
                <a:solidFill>
                  <a:srgbClr val="000000"/>
                </a:solidFill>
                <a:latin typeface="Calibri"/>
                <a:ea typeface="DejaVu Sans"/>
              </a:rPr>
              <a:t>Routing Examples</a:t>
            </a:r>
            <a:endParaRPr sz="1633"/>
          </a:p>
        </p:txBody>
      </p:sp>
      <p:sp>
        <p:nvSpPr>
          <p:cNvPr id="172" name="CustomShape 2"/>
          <p:cNvSpPr/>
          <p:nvPr/>
        </p:nvSpPr>
        <p:spPr>
          <a:xfrm>
            <a:off x="2190093" y="5086006"/>
            <a:ext cx="8228105" cy="3199147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361" dirty="0">
                <a:solidFill>
                  <a:srgbClr val="808080"/>
                </a:solidFill>
                <a:latin typeface="Courier New"/>
                <a:ea typeface="DejaVu Sans"/>
              </a:rPr>
              <a:t>// Other Route examples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361" dirty="0" err="1">
                <a:solidFill>
                  <a:srgbClr val="000000"/>
                </a:solidFill>
                <a:latin typeface="Courier New"/>
                <a:ea typeface="DejaVu Sans"/>
              </a:rPr>
              <a:t>app.post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(‘/contacts’, </a:t>
            </a:r>
            <a:r>
              <a:rPr lang="en-IE" sz="1361" dirty="0" err="1">
                <a:solidFill>
                  <a:srgbClr val="000000"/>
                </a:solidFill>
                <a:latin typeface="Courier New"/>
                <a:ea typeface="DejaVu Sans"/>
              </a:rPr>
              <a:t>createContact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361" dirty="0" err="1">
                <a:solidFill>
                  <a:srgbClr val="000000"/>
                </a:solidFill>
                <a:latin typeface="Courier New"/>
                <a:ea typeface="DejaVu Sans"/>
              </a:rPr>
              <a:t>app.get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(‘/contacts/:id’, </a:t>
            </a:r>
            <a:r>
              <a:rPr lang="en-IE" sz="1361" dirty="0" err="1">
                <a:solidFill>
                  <a:srgbClr val="000000"/>
                </a:solidFill>
                <a:latin typeface="Courier New"/>
                <a:ea typeface="DejaVu Sans"/>
              </a:rPr>
              <a:t>contactsRouter</a:t>
            </a:r>
            <a:r>
              <a:rPr lang="en-IE" sz="136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sz="1633" dirty="0"/>
          </a:p>
          <a:p>
            <a:pPr>
              <a:lnSpc>
                <a:spcPct val="100000"/>
              </a:lnSpc>
            </a:pPr>
            <a:endParaRPr lang="en-IE" sz="1633" dirty="0"/>
          </a:p>
          <a:p>
            <a:pPr>
              <a:lnSpc>
                <a:spcPct val="100000"/>
              </a:lnSpc>
            </a:pPr>
            <a:r>
              <a:rPr lang="en-IE" sz="1633" dirty="0">
                <a:solidFill>
                  <a:srgbClr val="808080"/>
                </a:solidFill>
                <a:latin typeface="Courier New"/>
              </a:rPr>
              <a:t>//Catch-all</a:t>
            </a:r>
            <a:endParaRPr lang="en-IE" sz="1633" dirty="0"/>
          </a:p>
          <a:p>
            <a:pPr>
              <a:lnSpc>
                <a:spcPct val="100000"/>
              </a:lnSpc>
            </a:pPr>
            <a:r>
              <a:rPr lang="en-IE" sz="1633" dirty="0" err="1">
                <a:solidFill>
                  <a:srgbClr val="000000"/>
                </a:solidFill>
                <a:latin typeface="Courier New"/>
              </a:rPr>
              <a:t>app.all</a:t>
            </a:r>
            <a:r>
              <a:rPr lang="en-IE" sz="1633" dirty="0">
                <a:solidFill>
                  <a:srgbClr val="000000"/>
                </a:solidFill>
                <a:latin typeface="Courier New"/>
              </a:rPr>
              <a:t>(‘/private(/*)?', </a:t>
            </a:r>
            <a:r>
              <a:rPr lang="en-IE" sz="1633" dirty="0" err="1">
                <a:solidFill>
                  <a:srgbClr val="000000"/>
                </a:solidFill>
                <a:latin typeface="Courier New"/>
              </a:rPr>
              <a:t>requiresLogin</a:t>
            </a:r>
            <a:r>
              <a:rPr lang="en-IE" sz="1633" dirty="0">
                <a:solidFill>
                  <a:srgbClr val="000000"/>
                </a:solidFill>
                <a:latin typeface="Courier New"/>
              </a:rPr>
              <a:t>);</a:t>
            </a:r>
            <a:endParaRPr lang="en-IE" sz="1633" dirty="0"/>
          </a:p>
          <a:p>
            <a:pPr>
              <a:lnSpc>
                <a:spcPct val="100000"/>
              </a:lnSpc>
            </a:pPr>
            <a:endParaRPr sz="1633" dirty="0"/>
          </a:p>
        </p:txBody>
      </p:sp>
      <p:sp>
        <p:nvSpPr>
          <p:cNvPr id="173" name="CustomShape 3"/>
          <p:cNvSpPr/>
          <p:nvPr/>
        </p:nvSpPr>
        <p:spPr>
          <a:xfrm>
            <a:off x="1980848" y="1097225"/>
            <a:ext cx="7619039" cy="637805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0000"/>
                </a:solidFill>
                <a:latin typeface="Calibri"/>
                <a:ea typeface="DejaVu Sans"/>
              </a:rPr>
              <a:t>Syntax follows the pattern:</a:t>
            </a:r>
            <a:endParaRPr sz="1633" dirty="0"/>
          </a:p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E" sz="1805" b="1" dirty="0">
                <a:solidFill>
                  <a:srgbClr val="000000"/>
                </a:solidFill>
                <a:latin typeface="Calibri"/>
                <a:ea typeface="DejaVu Sans"/>
              </a:rPr>
              <a:t>App.[verb](path, (</a:t>
            </a:r>
            <a:r>
              <a:rPr lang="en-IE" sz="1805" b="1" dirty="0" err="1">
                <a:solidFill>
                  <a:srgbClr val="000000"/>
                </a:solidFill>
                <a:latin typeface="Calibri"/>
                <a:ea typeface="DejaVu Sans"/>
              </a:rPr>
              <a:t>req,res</a:t>
            </a:r>
            <a:r>
              <a:rPr lang="en-IE" sz="1805" b="1" dirty="0">
                <a:solidFill>
                  <a:srgbClr val="000000"/>
                </a:solidFill>
                <a:latin typeface="Calibri"/>
                <a:ea typeface="DejaVu Sans"/>
              </a:rPr>
              <a:t>)=&gt;{});</a:t>
            </a:r>
            <a:endParaRPr sz="1633" b="1" dirty="0"/>
          </a:p>
        </p:txBody>
      </p:sp>
      <p:sp>
        <p:nvSpPr>
          <p:cNvPr id="174" name="CustomShape 4"/>
          <p:cNvSpPr/>
          <p:nvPr/>
        </p:nvSpPr>
        <p:spPr>
          <a:xfrm>
            <a:off x="7749165" y="6269982"/>
            <a:ext cx="4037144" cy="637152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Catch-all – works for all HTTP verbs</a:t>
            </a:r>
            <a:endParaRPr sz="1633" dirty="0"/>
          </a:p>
        </p:txBody>
      </p:sp>
      <p:sp>
        <p:nvSpPr>
          <p:cNvPr id="176" name="CustomShape 6"/>
          <p:cNvSpPr/>
          <p:nvPr/>
        </p:nvSpPr>
        <p:spPr>
          <a:xfrm>
            <a:off x="7749165" y="4949795"/>
            <a:ext cx="4037144" cy="363480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HTTP POST request</a:t>
            </a:r>
            <a:endParaRPr sz="1633" dirty="0"/>
          </a:p>
        </p:txBody>
      </p:sp>
      <p:sp>
        <p:nvSpPr>
          <p:cNvPr id="177" name="CustomShape 7"/>
          <p:cNvSpPr/>
          <p:nvPr/>
        </p:nvSpPr>
        <p:spPr>
          <a:xfrm>
            <a:off x="7749165" y="5449486"/>
            <a:ext cx="4037144" cy="363480"/>
          </a:xfrm>
          <a:prstGeom prst="rect">
            <a:avLst/>
          </a:prstGeom>
          <a:noFill/>
          <a:ln>
            <a:noFill/>
          </a:ln>
        </p:spPr>
        <p:txBody>
          <a:bodyPr lIns="81644" tIns="40822" rIns="81644" bIns="40822"/>
          <a:lstStyle/>
          <a:p>
            <a:pPr>
              <a:lnSpc>
                <a:spcPct val="100000"/>
              </a:lnSpc>
            </a:pPr>
            <a:r>
              <a:rPr lang="en-IE" sz="1805" dirty="0" err="1">
                <a:solidFill>
                  <a:srgbClr val="00B050"/>
                </a:solidFill>
                <a:latin typeface="Calibri"/>
                <a:ea typeface="DejaVu Sans"/>
              </a:rPr>
              <a:t>Parametised</a:t>
            </a:r>
            <a:r>
              <a:rPr lang="en-IE" sz="1805" dirty="0">
                <a:solidFill>
                  <a:srgbClr val="00B050"/>
                </a:solidFill>
                <a:latin typeface="Calibri"/>
                <a:ea typeface="DejaVu Sans"/>
              </a:rPr>
              <a:t> URL. Accepts :app route argument</a:t>
            </a:r>
            <a:endParaRPr sz="16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0028D-338C-4D7F-83C3-9193DEB0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48" y="2084354"/>
            <a:ext cx="7786889" cy="233342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03FB82F-AFC8-40FB-8F70-15AC15EF6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18" y="144693"/>
            <a:ext cx="288541" cy="12554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295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16">
                <a:solidFill>
                  <a:srgbClr val="242729"/>
                </a:solidFill>
                <a:latin typeface="Consolas" panose="020B0609020204030204" pitchFamily="49" charset="0"/>
              </a:rPr>
              <a:t>(/*)?</a:t>
            </a:r>
            <a:endParaRPr lang="en-US" altLang="en-US" sz="1633"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D03CE-D1AB-466D-94C7-6556DBB46F99}"/>
              </a:ext>
            </a:extLst>
          </p:cNvPr>
          <p:cNvCxnSpPr>
            <a:cxnSpLocks/>
            <a:stCxn id="176" idx="1"/>
          </p:cNvCxnSpPr>
          <p:nvPr/>
        </p:nvCxnSpPr>
        <p:spPr>
          <a:xfrm flipH="1">
            <a:off x="6073582" y="5131535"/>
            <a:ext cx="1675583" cy="309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8507FE-4D24-4084-97D9-83CB7513E339}"/>
              </a:ext>
            </a:extLst>
          </p:cNvPr>
          <p:cNvCxnSpPr>
            <a:cxnSpLocks/>
          </p:cNvCxnSpPr>
          <p:nvPr/>
        </p:nvCxnSpPr>
        <p:spPr>
          <a:xfrm flipH="1" flipV="1">
            <a:off x="6094901" y="5707726"/>
            <a:ext cx="1654264" cy="53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DDA3BE-6056-42F2-A793-E7CB74C32476}"/>
              </a:ext>
            </a:extLst>
          </p:cNvPr>
          <p:cNvCxnSpPr>
            <a:cxnSpLocks/>
          </p:cNvCxnSpPr>
          <p:nvPr/>
        </p:nvCxnSpPr>
        <p:spPr>
          <a:xfrm flipH="1" flipV="1">
            <a:off x="7278723" y="6383123"/>
            <a:ext cx="470443" cy="78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373FDFB3-4CDF-41F8-839D-C9F8A01A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89" y="2573477"/>
            <a:ext cx="4163991" cy="156149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91439-95CC-40D0-A34A-B890EE2E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Express Middleware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DA9F-8A28-4C16-8AEF-AF40853C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cs typeface="Calibri"/>
              </a:rPr>
              <a:t>Express is a Routing and Middleware framework.</a:t>
            </a:r>
          </a:p>
          <a:p>
            <a:r>
              <a:rPr lang="en-US" sz="1500" dirty="0">
                <a:cs typeface="Calibri"/>
              </a:rPr>
              <a:t>Middleware functions have access to the </a:t>
            </a:r>
            <a:r>
              <a:rPr lang="en-US" sz="1500" dirty="0" err="1">
                <a:cs typeface="Calibri"/>
              </a:rPr>
              <a:t>Request,Response</a:t>
            </a:r>
            <a:r>
              <a:rPr lang="en-US" sz="1500" dirty="0">
                <a:cs typeface="Calibri"/>
              </a:rPr>
              <a:t> and the </a:t>
            </a:r>
            <a:r>
              <a:rPr lang="en-US" sz="1500" b="1" dirty="0">
                <a:cs typeface="Calibri"/>
              </a:rPr>
              <a:t>next() </a:t>
            </a:r>
            <a:r>
              <a:rPr lang="en-US" sz="1500" dirty="0">
                <a:cs typeface="Calibri"/>
              </a:rPr>
              <a:t>function</a:t>
            </a:r>
          </a:p>
          <a:p>
            <a:pPr lvl="1"/>
            <a:r>
              <a:rPr lang="en-US" sz="1500" dirty="0">
                <a:cs typeface="Calibri"/>
              </a:rPr>
              <a:t>The next function calls the next middleware function.</a:t>
            </a:r>
          </a:p>
          <a:p>
            <a:r>
              <a:rPr lang="en-US" sz="1500" dirty="0">
                <a:cs typeface="Calibri"/>
              </a:rPr>
              <a:t>Use middleware to</a:t>
            </a:r>
          </a:p>
          <a:p>
            <a:pPr lvl="1"/>
            <a:r>
              <a:rPr lang="en-US" sz="1500" dirty="0">
                <a:cs typeface="Calibri"/>
              </a:rPr>
              <a:t>Change the request/response</a:t>
            </a:r>
          </a:p>
          <a:p>
            <a:pPr lvl="1"/>
            <a:r>
              <a:rPr lang="en-US" sz="1500" dirty="0">
                <a:cs typeface="Calibri"/>
              </a:rPr>
              <a:t>End the request/response cycle</a:t>
            </a:r>
          </a:p>
          <a:p>
            <a:pPr lvl="1"/>
            <a:r>
              <a:rPr lang="en-US" sz="1500" dirty="0">
                <a:cs typeface="Calibri"/>
              </a:rPr>
              <a:t>Call the next middleware in the stack.</a:t>
            </a:r>
          </a:p>
          <a:p>
            <a:r>
              <a:rPr lang="en-US" sz="1500" dirty="0">
                <a:cs typeface="Calibri"/>
              </a:rPr>
              <a:t>If middleware does not call next() or return, express will just hang</a:t>
            </a:r>
          </a:p>
          <a:p>
            <a:pPr lvl="1"/>
            <a:r>
              <a:rPr lang="en-US" sz="1500" dirty="0">
                <a:cs typeface="Calibri"/>
              </a:rPr>
              <a:t>Can be an issue with promises but can be resolved</a:t>
            </a:r>
          </a:p>
        </p:txBody>
      </p:sp>
    </p:spTree>
    <p:extLst>
      <p:ext uri="{BB962C8B-B14F-4D97-AF65-F5344CB8AC3E}">
        <p14:creationId xmlns:p14="http://schemas.microsoft.com/office/powerpoint/2010/main" val="7322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3E0A-79B0-4DBD-8480-06899242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 Middleware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80B5-BEEE-4A4F-9F25-D9BE60AF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HTTP request (also the response) passes through a pipeline/stack of middleware functions</a:t>
            </a:r>
          </a:p>
          <a:p>
            <a:r>
              <a:rPr lang="en-GB" dirty="0"/>
              <a:t>Some task is executed at each stage: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710BB-F6EF-483C-A976-751848D943A1}"/>
              </a:ext>
            </a:extLst>
          </p:cNvPr>
          <p:cNvSpPr/>
          <p:nvPr/>
        </p:nvSpPr>
        <p:spPr>
          <a:xfrm>
            <a:off x="3697332" y="3221182"/>
            <a:ext cx="5918530" cy="26184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AFC79-570D-426E-B4A9-C1026F509C21}"/>
              </a:ext>
            </a:extLst>
          </p:cNvPr>
          <p:cNvSpPr/>
          <p:nvPr/>
        </p:nvSpPr>
        <p:spPr>
          <a:xfrm>
            <a:off x="4247326" y="3764575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Authenticate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4F59C6-9EB7-4185-A336-1A559A610CC0}"/>
              </a:ext>
            </a:extLst>
          </p:cNvPr>
          <p:cNvSpPr/>
          <p:nvPr/>
        </p:nvSpPr>
        <p:spPr>
          <a:xfrm>
            <a:off x="5989535" y="3793476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Parse Body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2E47F7-E89B-4780-83DD-D4D4055A847F}"/>
              </a:ext>
            </a:extLst>
          </p:cNvPr>
          <p:cNvSpPr/>
          <p:nvPr/>
        </p:nvSpPr>
        <p:spPr>
          <a:xfrm>
            <a:off x="7771690" y="3793476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Main Task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424F3B8-7A13-4E27-ACBD-132914FDBB87}"/>
              </a:ext>
            </a:extLst>
          </p:cNvPr>
          <p:cNvSpPr/>
          <p:nvPr/>
        </p:nvSpPr>
        <p:spPr>
          <a:xfrm>
            <a:off x="1783913" y="3896748"/>
            <a:ext cx="1668934" cy="1564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HTTP Request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4250209-B24C-4120-9A0C-AE0EC07C9521}"/>
              </a:ext>
            </a:extLst>
          </p:cNvPr>
          <p:cNvSpPr/>
          <p:nvPr/>
        </p:nvSpPr>
        <p:spPr>
          <a:xfrm>
            <a:off x="3737279" y="4560981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FFD1F9-107E-4353-BB87-551180B1495E}"/>
              </a:ext>
            </a:extLst>
          </p:cNvPr>
          <p:cNvSpPr/>
          <p:nvPr/>
        </p:nvSpPr>
        <p:spPr>
          <a:xfrm>
            <a:off x="5561280" y="4571372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8B7FEB1-417E-42F5-9544-40C5B48CD8A6}"/>
              </a:ext>
            </a:extLst>
          </p:cNvPr>
          <p:cNvSpPr/>
          <p:nvPr/>
        </p:nvSpPr>
        <p:spPr>
          <a:xfrm>
            <a:off x="7323660" y="4560981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9D0EBDA0-84D9-4B30-BCB0-476C4ED8E9F2}"/>
              </a:ext>
            </a:extLst>
          </p:cNvPr>
          <p:cNvSpPr/>
          <p:nvPr/>
        </p:nvSpPr>
        <p:spPr>
          <a:xfrm rot="10800000">
            <a:off x="1880754" y="5630104"/>
            <a:ext cx="6758577" cy="977033"/>
          </a:xfrm>
          <a:prstGeom prst="bentArrow">
            <a:avLst>
              <a:gd name="adj1" fmla="val 25000"/>
              <a:gd name="adj2" fmla="val 30318"/>
              <a:gd name="adj3" fmla="val 25000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43D464F-76DF-4524-A560-8F64470FB5E8}"/>
              </a:ext>
            </a:extLst>
          </p:cNvPr>
          <p:cNvSpPr/>
          <p:nvPr/>
        </p:nvSpPr>
        <p:spPr>
          <a:xfrm>
            <a:off x="6535881" y="5593375"/>
            <a:ext cx="259278" cy="6011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E554EF5-4009-495D-8F1E-51B72A44CD74}"/>
              </a:ext>
            </a:extLst>
          </p:cNvPr>
          <p:cNvSpPr/>
          <p:nvPr/>
        </p:nvSpPr>
        <p:spPr>
          <a:xfrm>
            <a:off x="4784749" y="5593374"/>
            <a:ext cx="259278" cy="6011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97DD5A-2A2B-41CB-981A-6650CC9A7CE0}"/>
              </a:ext>
            </a:extLst>
          </p:cNvPr>
          <p:cNvSpPr txBox="1"/>
          <p:nvPr/>
        </p:nvSpPr>
        <p:spPr>
          <a:xfrm>
            <a:off x="3377045" y="6118621"/>
            <a:ext cx="148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8947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2581-1CF9-4C8B-BF4D-26026B7E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C9DE-DAD4-49E5-ABCC-4EBF3D37C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512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Middleware functions have access to the request object (</a:t>
            </a:r>
            <a:r>
              <a:rPr lang="en-GB" dirty="0" err="1"/>
              <a:t>req</a:t>
            </a:r>
            <a:r>
              <a:rPr lang="en-GB" dirty="0"/>
              <a:t>), the response object (res), and the next middleware function in an express application’s request-response cycle.</a:t>
            </a:r>
          </a:p>
          <a:p>
            <a:r>
              <a:rPr lang="en-GB" dirty="0"/>
              <a:t>Your express app will have a ‘stack’ of middleware functions that can</a:t>
            </a:r>
          </a:p>
          <a:p>
            <a:pPr lvl="1"/>
            <a:r>
              <a:rPr lang="en-GB" dirty="0"/>
              <a:t>Execute any code.</a:t>
            </a:r>
          </a:p>
          <a:p>
            <a:pPr lvl="1"/>
            <a:r>
              <a:rPr lang="en-GB" dirty="0"/>
              <a:t>Make changes to the request and the response objects.</a:t>
            </a:r>
          </a:p>
          <a:p>
            <a:pPr lvl="1"/>
            <a:r>
              <a:rPr lang="en-GB" dirty="0"/>
              <a:t>End the request-response cycle.</a:t>
            </a:r>
          </a:p>
          <a:p>
            <a:pPr lvl="1"/>
            <a:r>
              <a:rPr lang="en-GB" dirty="0"/>
              <a:t>Call the next middleware function in the stack.</a:t>
            </a:r>
            <a:endParaRPr lang="en-IE" dirty="0"/>
          </a:p>
        </p:txBody>
      </p:sp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72406F09-E737-4685-A601-4F91DC32D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462" y="2706362"/>
            <a:ext cx="4195258" cy="15732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41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6">
            <a:extLst>
              <a:ext uri="{FF2B5EF4-FFF2-40B4-BE49-F238E27FC236}">
                <a16:creationId xmlns:a16="http://schemas.microsoft.com/office/drawing/2014/main" id="{B5CDDB95-5F1F-4D59-8A36-073E14EE6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EDBC8-24E5-4449-BC9F-41160063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Express Middleware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1324-FFD9-4F35-92F3-340F3632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3rd Party (e.g. </a:t>
            </a:r>
            <a:r>
              <a:rPr lang="en-US" dirty="0" err="1">
                <a:cs typeface="Calibri"/>
              </a:rPr>
              <a:t>dotenv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Router level </a:t>
            </a:r>
          </a:p>
          <a:p>
            <a:r>
              <a:rPr lang="en-US" dirty="0">
                <a:cs typeface="Calibri"/>
              </a:rPr>
              <a:t>App level (</a:t>
            </a:r>
            <a:r>
              <a:rPr lang="en-US" dirty="0" err="1">
                <a:cs typeface="Calibri"/>
              </a:rPr>
              <a:t>app.use</a:t>
            </a:r>
            <a:r>
              <a:rPr lang="en-US" dirty="0">
                <a:cs typeface="Calibri"/>
              </a:rPr>
              <a:t>(…))</a:t>
            </a:r>
          </a:p>
          <a:p>
            <a:pPr lvl="2"/>
            <a:r>
              <a:rPr lang="en-US" dirty="0">
                <a:cs typeface="Calibri"/>
              </a:rPr>
              <a:t>Every request is handled</a:t>
            </a:r>
          </a:p>
          <a:p>
            <a:r>
              <a:rPr lang="en-US" dirty="0">
                <a:cs typeface="Calibri"/>
              </a:rPr>
              <a:t>Error handlers</a:t>
            </a:r>
          </a:p>
          <a:p>
            <a:pPr lvl="1"/>
            <a:r>
              <a:rPr lang="en-US" dirty="0">
                <a:cs typeface="Calibri"/>
              </a:rPr>
              <a:t>Takes error as first parameter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err,req,res,next</a:t>
            </a:r>
            <a:r>
              <a:rPr lang="en-US" dirty="0">
                <a:cs typeface="Calibri"/>
              </a:rPr>
              <a:t>) =&gt; { …. }</a:t>
            </a:r>
          </a:p>
          <a:p>
            <a:r>
              <a:rPr lang="en-US" dirty="0">
                <a:cs typeface="Calibri"/>
              </a:rPr>
              <a:t>Baked in</a:t>
            </a:r>
          </a:p>
          <a:p>
            <a:pPr lvl="2"/>
            <a:r>
              <a:rPr lang="en-US" dirty="0" err="1">
                <a:cs typeface="Calibri"/>
              </a:rPr>
              <a:t>Express.static</a:t>
            </a:r>
            <a:r>
              <a:rPr lang="en-US" dirty="0">
                <a:cs typeface="Calibri"/>
              </a:rPr>
              <a:t>()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4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846</Words>
  <Application>Microsoft Office PowerPoint</Application>
  <PresentationFormat>Widescreen</PresentationFormat>
  <Paragraphs>133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Open Sans</vt:lpstr>
      <vt:lpstr>office theme</vt:lpstr>
      <vt:lpstr>Express, Middleware &amp; Routing</vt:lpstr>
      <vt:lpstr>PowerPoint Presentation</vt:lpstr>
      <vt:lpstr>PowerPoint Presentation</vt:lpstr>
      <vt:lpstr>PowerPoint Presentation</vt:lpstr>
      <vt:lpstr>PowerPoint Presentation</vt:lpstr>
      <vt:lpstr>Express Middleware</vt:lpstr>
      <vt:lpstr>Express Middleware stack</vt:lpstr>
      <vt:lpstr>Express Middleware</vt:lpstr>
      <vt:lpstr>Express Middleware Types</vt:lpstr>
      <vt:lpstr>Middleware Functions</vt:lpstr>
      <vt:lpstr>Express Middleware – Error Middleware</vt:lpstr>
      <vt:lpstr>Express Routers</vt:lpstr>
      <vt:lpstr>Express Routers –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 &amp; Web API Design</dc:title>
  <dc:creator>Frank X Walsh</dc:creator>
  <cp:lastModifiedBy>Frank X Walsh</cp:lastModifiedBy>
  <cp:revision>13</cp:revision>
  <dcterms:created xsi:type="dcterms:W3CDTF">2019-03-13T10:01:51Z</dcterms:created>
  <dcterms:modified xsi:type="dcterms:W3CDTF">2022-03-22T13:36:57Z</dcterms:modified>
</cp:coreProperties>
</file>