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1" r:id="rId3"/>
    <p:sldId id="292" r:id="rId4"/>
    <p:sldId id="273" r:id="rId5"/>
    <p:sldId id="299" r:id="rId6"/>
    <p:sldId id="300" r:id="rId7"/>
    <p:sldId id="314" r:id="rId8"/>
    <p:sldId id="308" r:id="rId9"/>
    <p:sldId id="310" r:id="rId10"/>
    <p:sldId id="306" r:id="rId11"/>
    <p:sldId id="307" r:id="rId12"/>
    <p:sldId id="311" r:id="rId13"/>
    <p:sldId id="312" r:id="rId14"/>
    <p:sldId id="313" r:id="rId15"/>
    <p:sldId id="260" r:id="rId16"/>
    <p:sldId id="263" r:id="rId17"/>
    <p:sldId id="264" r:id="rId18"/>
    <p:sldId id="301" r:id="rId19"/>
    <p:sldId id="267" r:id="rId20"/>
    <p:sldId id="271" r:id="rId21"/>
    <p:sldId id="295" r:id="rId22"/>
    <p:sldId id="269" r:id="rId23"/>
    <p:sldId id="303" r:id="rId24"/>
    <p:sldId id="272" r:id="rId25"/>
    <p:sldId id="274" r:id="rId26"/>
    <p:sldId id="276" r:id="rId27"/>
    <p:sldId id="278" r:id="rId28"/>
    <p:sldId id="281" r:id="rId29"/>
    <p:sldId id="282" r:id="rId30"/>
    <p:sldId id="283" r:id="rId31"/>
    <p:sldId id="290" r:id="rId32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xwalsh@wit.ie" initials="f" lastIdx="1" clrIdx="0">
    <p:extLst>
      <p:ext uri="{19B8F6BF-5375-455C-9EA6-DF929625EA0E}">
        <p15:presenceInfo xmlns:p15="http://schemas.microsoft.com/office/powerpoint/2012/main" userId="f619e97340dcf5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88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0:19: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12707 1376 0 0,'0'0'1149'0'0,"-7"-18"3346"0"0,6 15-4422 0 0,-1 0 405 0 0,0 0-1 0 0,1 1 0 0 0,-1-1 0 0 0,0 0 1 0 0,-1 1-1 0 0,1-1 0 0 0,-4-2 1 0 0,5 4 1134 0 0,1 1-1584 0 0,0 0 1 0 0,0 0-1 0 0,0 0 0 0 0,0 0 1 0 0,0 1-1 0 0,0-1 1 0 0,-1 0-1 0 0,1 0 1 0 0,0 0-1 0 0,0 0 1 0 0,0 0-1 0 0,0 0 1 0 0,0 0-1 0 0,0 0 1 0 0,0 0-1 0 0,-1 0 1 0 0,1 0-1 0 0,0 0 1 0 0,0 0-1 0 0,0 0 0 0 0,0 0 1 0 0,0 0-1 0 0,0 0 1 0 0,0 0-1 0 0,-1 0 1 0 0,1 0-1 0 0,0 0 1 0 0,0 0-1 0 0,0 0 1 0 0,0 0-1 0 0,0 0 1 0 0,0 0-1 0 0,0 0 1 0 0,-1 0-1 0 0,1-1 0 0 0,0 1 1 0 0,0 0-1 0 0,0 0 1 0 0,0 0-1 0 0,0 0 1 0 0,0 0-1 0 0,0 0 1 0 0,0 0-1 0 0,0 0 1 0 0,0 0-1 0 0,0-1 1 0 0,0 1-1 0 0,0 0 1 0 0,0 0-1 0 0,-1 0 0 0 0,1 0 1 0 0,0 0-1 0 0,0 0 1 0 0,0 0-1 0 0,0-1 1 0 0,0 1-1 0 0,0 0 1 0 0,0 0-1 0 0,0 0 1 0 0,0 0-1 0 0,0 0 1 0 0,1 0-1 0 0,-1 0 1 0 0,0-1-1 0 0,0 1 0 0 0,0 0 1 0 0,0 0-1 0 0,0 0 1 0 0,-5 8 484 0 0,4-5-498 0 0,1 1 0 0 0,0-1 0 0 0,0 1 0 0 0,0-1 0 0 0,0 1 1 0 0,1-1-1 0 0,-1 1 0 0 0,1-1 0 0 0,2 6 0 0 0,2 21 283 0 0,-3-16-153 0 0,0-1 0 0 0,1 0 1 0 0,0 1-1 0 0,1-1 0 0 0,1-1 0 0 0,0 1 0 0 0,9 16 0 0 0,-5-9 11 0 0,24 63 380 0 0,-21-49-221 0 0,28 55 1 0 0,-11-35-129 0 0,-16-26-41 0 0,3-1 0 0 0,32 46 0 0 0,0-13 83 0 0,51 59 182 0 0,-50-63-203 0 0,39 39 200 0 0,-55-62-288 0 0,16 15 4 0 0,2-2 0 0 0,1-3 0 0 0,64 41 0 0 0,-20-27 47 0 0,2-3 0 0 0,2-6-1 0 0,210 72 1 0 0,-159-78 480 0 0,257 38-1 0 0,-96-48-81 0 0,3-30-187 0 0,-248-7-319 0 0,308-30 291 0 0,-312 25-281 0 0,365-68 233 0 0,-314 51-230 0 0,186-68 0 0 0,-183 49-46 0 0,238-106 77 0 0,-56-18-11 0 0,-206 111-23 0 0,93-80 0 0 0,275-298 123 0 0,-44-45-107 0 0,-294 325-2 0 0,-7-6 0 0 0,96-181 0 0 0,-53-1 151 0 0,-117 232-158 0 0,-5-1 1 0 0,26-134-1 0 0,-34 92 2 0 0,9-178 0 0 0,-34 227-52 0 0,-4 1 0 0 0,-20-152 1 0 0,-66-207 121 0 0,53 341-76 0 0,-59-148 0 0 0,-71-111 150 0 0,31 105-127 0 0,55 120-59 0 0,13 32-12 0 0,-29-65-3 0 0,-396-1178 103 0 0,421 1123-153 0 0,52 170 29 0 0,-10-103 0 0 0,-20-558 296 0 0,44 638-274 0 0,14-117 1 0 0,29-94 53 0 0,33-29-12 0 0,28 3-24 0 0,164-396-44 0 0,23 164 0 0 0,-281 554 0 0 0,178-299 0 0 0,-54 92 0 0 0,117-143 0 0 0,32 26 0 0 0,-57 105 0 0 0,-146 157 0 0 0,303-256 0 0 0,29 37 0 0 0,58 15 0 0 0,-331 212-16 0 0,2 7 0 0 0,2 5 0 0 0,232-57 0 0 0,-167 69-20 0 0,360-30 0 0 0,110 56 36 0 0,-611 23 32 0 0,127 26 0 0 0,-171-27-113 0 0,36 15 0 0 0,-49-16 52 0 0,0 0 1 0 0,-1 1-1 0 0,1 0 0 0 0,-1 1 0 0 0,0-1 1 0 0,0 1-1 0 0,10 9 0 0 0,21 26-1988 0 0,-20-16-94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0:19:23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719 0 8288 0 0,'0'0'756'0'0,"-1"0"-623"0"0,-4 0 2386 0 0,5 3-1126 0 0,0 2-1272 0 0,1 1-1 0 0,0-1 1 0 0,0 1 0 0 0,1-1 0 0 0,0 1-1 0 0,0-1 1 0 0,0 0 0 0 0,0 0 0 0 0,1 0-1 0 0,0 0 1 0 0,0 0 0 0 0,0-1-1 0 0,0 1 1 0 0,1-1 0 0 0,6 6 0 0 0,3 2-133 0 0,0 0 0 0 0,1-1 0 0 0,28 17 0 0 0,97 59 48 0 0,73 43 3 0 0,-156-99 105 0 0,-2 2 0 0 0,-1 2 0 0 0,-2 3 0 0 0,77 75 0 0 0,-116-100-9 0 0,0 0 0 0 0,-2 1 1 0 0,1 1-1 0 0,-2-1 0 0 0,0 2 1 0 0,-1-1-1 0 0,0 1 0 0 0,-1 0 1 0 0,-1 1-1 0 0,-1 0 0 0 0,0 0 1 0 0,-1 0-1 0 0,2 23 1 0 0,-4-17 51 0 0,-1 0 0 0 0,-1 0 0 0 0,-2 0 0 0 0,0-1 0 0 0,-1 1 0 0 0,-1 0 1 0 0,-1-1-1 0 0,-2 0 0 0 0,-14 37 0 0 0,4-25 10 0 0,-1-1 0 0 0,-1-1 0 0 0,-2 0 0 0 0,-1-2 0 0 0,-1 0 0 0 0,-2-2 0 0 0,-1 0-1 0 0,-1-2 1 0 0,-36 27 0 0 0,42-36-100 0 0,-96 79 751 0 0,-179 113-1 0 0,-83-2-55 0 0,234-140-729 0 0,-36 17-425 0 0,60-31-5973 0 0,41-21-1166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0:06:54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3675 345 0,'0'0'15'0,"0"0"4"0,0 0-19 0,0 0 0 0,0 0 0 0,0 0 0 15,10-4 132-15,-10 4 24 0,0 0 4 0,5-4 0 16,0-5-108-16,-1 0-23 0,-4 1-4 0,0 8-1 16,10-9-5-16,-5 0-2 0,-5 9 0 0,0-4 0 15,0 4 9-15,0 0 2 0,5-9 0 0,-5 9 0 16,0-8 13-16,0 8 3 0,0 0 1 0,5-5 0 15,-5 5-2-15,0 0-1 0,5-4 0 0,-5 4 0 16,0 0-12-16,4-13-2 0,1 9-1 0,0-5 0 16,-5 9-10-16,5-8-1 0,0-1-1 0,0 0 0 15,4 5 1-15,-4-5 0 0,5 1 0 0,0-1 0 16,-1 0 9-16,1-4 3 0,5 0 0 0,-6 1 0 0,6-6-10 16,0 5-2-16,4-4 0 0,-4-5 0 0,4 1-2 0,0-5-1 15,6 4 0-15,-1-4 0 0,0 1-5 0,1-6 0 16,4 1-8-16,0 0 12 0,5 0-12 0,0-5 0 15,-5 0 8-15,5 1-8 0,5-1 0 0,-5-3 0 16,5-1 8-16,0 4-8 0,0-4 13 0,4 0 0 16,1 1 0-16,0-6 0 0,0 5 9 0,4-4 2 15,1 4 0-15,-1 1 0 0,6-6 0 0,-1 5 0 16,-4-4 0-16,4 4 0 0,1-4-9 0,-1 4-2 16,1 1 0-16,4-1 0 0,0-5-4 0,5 6-1 15,-9 3 0-15,9-4 0 0,0 0-8 0,-5 5 10 0,1-1-10 16,-6 5 10-16,5-5-1 0,-4 1 0 0,-1-1 0 15,1 5 0-15,4-4 0 0,-5-1 0 0,6 5 0 0,-1-5 0 16,0 5-9-16,1-5 12 0,-1 5-12 0,0-4 12 16,1 3-12-16,-1 6 10 0,-5-6-10 0,6 1 10 15,-6 4-10-15,5 0 0 0,1 0 9 0,4 0-9 16,-5-8 0-16,0 8 0 0,1 0 0 0,-6 4 0 16,5-3 0-16,1-1 8 0,-11 4-8 0,6-4 0 15,-6 5 12-15,6-5-3 0,-6 4 0 0,1 0 0 16,4 9 9-16,-4-4 2 0,0-4 0 0,-1 3 0 15,1 1-20-15,-1 4 0 0,-9 0 0 0,0-4 0 16,0 4 0-16,-5 4 0 0,0 1-10 0,-5-1 10 16,0 0 0-16,-4 1 0 0,4-1 0 0,-5 5 8 15,-5-5 0-15,6 1 0 0,9 3 0 0,-10-3 0 0,0 3-8 16,-4 1 0-16,4-5 9 0,0 5-9 0,5 0 0 16,-4-1 0-16,-6-3 0 0,5 3 8 0,6 1-8 0,-11 0 0 15,-4-5 0-15,-1 5 8 16,6-1-68-16,-1-3-14 0,1 4-2 0,-6-5-971 15</inkml:trace>
  <inkml:trace contextRef="#ctx0" brushRef="#br0" timeOffset="1078">4470 462 460 0,'0'0'41'15,"0"0"-33"-15,0 0-8 0,0 0 0 16,0 0 138-16,0 0 26 0,0 0 4 0,0 0 2 16,0 0-98-16,0 0-20 0,0 0-4 0,0 0-1 15,0 0 3-15,0 0 1 0,0 0 0 0,10 0 0 0,-1 0-11 16,1 0-1-16,-10 0-1 0,10 4 0 0,4 1-15 0,1-5-3 15,-5 4-1-15,-1 0 0 0,6 1 9 0,4-5 3 16,1 4 0-16,-6-4 0 0,-4 4 4 0,9-4 1 16,11 5 0-16,-11-1 0 0,0-4-8 0,6 0 0 15,9 0-1-15,0 0 0 0,0 0-3 0,5 0 0 16,-5 0 0-16,0 0 0 0,5 4-10 0,-5 1-2 16,-10-1-1-16,5-4 0 0,10 4-11 0,-5 1 0 15,-10-1 9-15,-4 0-9 0,4 1 0 0,0 7 0 16,0-7 0-16,-4 3 8 0,-1 5-8 0,6-4 0 0,-1 4 0 15,-9-4 0-15,-6 4 0 0,1-5 0 0,9 5 0 16,-9-4 0-16,-5-1 8 0,0 1-8 0,5 4 10 16,-6-4-10-16,-4 4 32 0,-4 0 0 0,-6-5 0 15,5 5 0-15,5 0-12 0,-10 0-3 0,-9-4 0 0,4 8 0 16,6 0-2-16,-6-4-1 0,-4 0 0 0,-1 4 0 16,-4-4-14-16,4 5 9 0,1-5-9 0,-5 4 8 15,-6 0 12-15,6 0 3 0,5 1 0 0,-6-1 0 16,-4 0-23-16,5-4 9 0,0 5-9 0,4 3 0 15,-4-8 0-15,-5 9 0 0,0-9 0 0,9 4 0 16,6 0 0-16,-6 0 0 0,-9-4 0 0,10 5 0 16,14-5 0-16,-10-5 0 0,-4 5 0 0,4-4 0 15,6 0-82 1,9-9-14-16,0 0-2 0,0 0-1 0,0 0-113 0,0 0-22 0,19 0-5 0,-19 0-1 0</inkml:trace>
  <inkml:trace contextRef="#ctx0" brushRef="#br0" timeOffset="43822">5918 449 338 0,'0'0'0'0,"0"0"14"0,0 0-4 0,0 0 1 0,0 0-11 0,0 0 0 0,0 0 0 0,0 0 0 16,0 0 93-16,0 0 17 0,0 0 3 0,9 0 1 16,-9 0-33-16,0 0-6 0,0 0-2 0,0 0 0 15,10-4 4-15,-10 4 1 0,0 0 0 0,0 0 0 16,10-4-18-16,-10 4-3 0,0 0-1 0,0 0 0 16,0-9 7-16,0 9 1 0,0 0 0 15,0 0 0-15,0 0-22 0,0 0-4 0,0 0-1 0,0 0 0 0,-10-4-9 0,10 4-1 16,0 0-1-16,0 0 0 0,-10 0-13 15,10 0-2-15,0 0-1 0,0 0 0 0,-4 8-10 0,-6-3-11 16,0 3 3-16,5-4 0 0,5-4 8 0,-9 9 0 16,-1 0 0-16,0-1 0 0,0 1 38 0,6 4 10 15,-6 0 1-15,5 0 1 0,-10 0-38 0,6 0-12 16,4 4 8-16,-5 0-8 0,0 1 0 0,1-5 0 16,-1 0 8-16,0 4-8 0,0-4 11 0,6 4-2 0,-1-4 0 15,5 4 0-15,-10-8-9 0,5 4 0 0,0 4 0 0,0-4 0 16,5 0 0-16,-4 4 0 0,-6-4 0 15,5 5-11-15,5-1 11 0,0 0 0 0,-5 0 0 0,0 1 0 16,5-1 0-16,0 5 0 0,0-5 0 0,0 0 0 16,-5 5 0-16,5-5-8 0,5-4 8 15,0 4-8-15,-5-4 8 0,5 0 0 0,5-4 0 0,4 4 0 16,-9-5 0-16,0-3 0 0,5 3 0 0,-1 1 0 16,6 0 0-16,-5-5 0 0,-10-4 0 0,9 9 0 15,11-1 0-15,-10 1 9 0,4-5-9 0,-4 9 0 16,5-9 0-16,-6 1 0 0,-9-5 0 0,10 4 0 15,5 0 0-15,-6-4 0 0,6 5 0 0,-1-5 0 16,-14 0 9-16,15-5-9 0,0 5 0 0,-1-4 9 16,-14 4-9-16,15-4 0 0,4-1 0 0,1-3 0 15,-6-1-155-15,-4 0-29 0,9-12-7 0,10 4-1 16</inkml:trace>
  <inkml:trace contextRef="#ctx0" brushRef="#br0" timeOffset="44868">6563 644 172 0,'0'0'16'0,"0"0"-16"15,0 0 0-15,0 0 0 0,0 0 186 0,0 0 34 16,0 0 8-16,0 0 0 0,0 0-102 0,0 0-21 16,0 0-4-16,-5-5-1 0,-5 1-7 0,1 0-1 15,-1-1-1-15,5 5 0 0,-9 0-19 0,9 0-4 16,5 0-1-16,-15 0 0 0,1 0-47 0,4 0-8 15,-5 5-3-15,6 3 0 0,-1-3 44 0,0 3 9 16,-4 1 2-16,4-1 0 0,0 1-52 0,0 4-12 16,-4-4 0-16,4 4 0 0,-5 0-14 0,1 0-6 0,-1-1 0 0,1 1-1 15,4 5 21-15,0-1 0 0,1 0 0 16,-1 9 0-16,-5-4 0 0,6-1 0 0,9 5 0 16,-5 0 0-16,-10 0 12 0,5 4 8 0,10-8 0 0,0 4 1 15,0 0-33-15,-4-5-8 0,-1 1 0 0,10-5-1 16,-1 0 13-16,6 1 8 0,-10-5-10 0,10 0 10 15,4-5-8-15,1 5 8 0,-15-13 0 0,5 5-9 16,9-1 9-16,-4 5 0 0,5-9 0 0,-15 0 0 16,0 0 0-16,14-5-8 0,6-3 8 0,-1-1 0 15,-9 0 0-15,4-4 0 0,1-4 0 0,0 0 0 16,-1 0 0-16,1-5-8 0,4 0 8 0,1-4 0 16,-11 0 0-16,6-4 0 0,-5 9 0 15,4-5-8-15,1-4 8 0,-5 8 0 0,-1-4 0 0,-4 4 0 16,0 1 28-16,5-1 5 0,-5 1 1 0,-1 3 0 15,1 1-53-15,-5 4-10 0,5 0-3 0,-5 5 0 0,5-5 32 0,-5 8 0 16,0 5 0-16,0 0 0 0,0 0 8 0,0 0 0 16,0 0 1-16,0 0 0 0,0 0 10 0,0 0 1 15,0 0 1-15,0 0 0 0,0 0-21 0,0 0 0 16,0 0-10-16,0 0 10 0,-5 5-8 0,-5 3 8 16,6 1 0-16,-1 4 0 0,-5 0 0 0,10-5 0 15,-5 10 0-15,5-5 0 0,0 4 0 0,0 0 0 16,0 0 0-16,0 5 0 0,0-5 0 0,0-4 0 15,5 5 12-15,-5-1-3 0,5-4-9 0,0 4 0 16,0-4-10-16,4 0 10 0,-4 0 0 0,5 0 0 16,0 0-8-16,-1 0 8 0,6 0 0 0,-5 0 0 0,-1-5 12 0,6 1-12 15,-5 0 0-15,-1-5 0 16,1 0 0-16,5 1-9 0,-6-1 9 0,6-4 0 0,-5 0 0 16,4-4 0-16,1-1-14 0,-6 1-7 0,1-5-2 0,5-4 0 31,-1 0-153-31,1 0-32 0,4-21-5 0,6 4-2 0</inkml:trace>
  <inkml:trace contextRef="#ctx0" brushRef="#br0" timeOffset="45243">7016 212 288 0,'0'0'12'0,"0"0"4"0,0 13-16 0,-5 0 0 16,0 4 0-16,5 0 0 0,-5 0 259 0,5 1 49 15,-5 3 9-15,0 1 3 0,1-1-220 0,4 1-43 16,-10 4-9-16,5-4-1 0,0 8-18 0,5-4-3 0,0 4-1 0,0 4 0 16,-5 5-4-16,0-4-1 0,5-1 0 15,0 5 0-15,0 4-1 0,0 1-1 0,0 3 0 0,0 1 0 16,0 3-18-16,0-3 0 0,5-5 8 0,0 5-8 16,-5-5 0-16,5-9-16 0,5 1 4 0,-5-5 0 31,-1 5-40-31,1-9-7 0,-5-5-1 0,5-8-678 0</inkml:trace>
  <inkml:trace contextRef="#ctx0" brushRef="#br0" timeOffset="45571">7327 268 864 0,'0'0'76'0,"0"13"-60"16,0 0-16-16,0 4 0 0,0-4 92 0,-5 9 15 16,0-5 3-16,0 9 1 0,-5-5-39 0,5 5-7 15,5 4-1-15,0 1-1 0,-4 3-19 0,-1 5-4 16,0-4-1-16,0 4 0 0,5 4-17 0,0-4-3 15,0 4-1-15,0 0 0 0,0 0-7 0,0 5-2 16,0-5 0-16,5 0 0 0,-5 0-9 0,5-4 0 16,-5 0 0-16,5-5 0 0,-1-8 0 0,1 0 0 15,0 0 0-15,0 0-512 0,-5-4-101 16</inkml:trace>
  <inkml:trace contextRef="#ctx0" brushRef="#br0" timeOffset="46415">7662 307 633 0,'0'13'56'0,"0"0"-44"16,0 8-12-16,0 1 0 0,0-1 120 0,0 5 23 15,0-4 4-15,0 4 1 0,0 0-78 0,-5 8-15 0,0-4-3 16,5 5-1-16,0 0-15 0,0-5-2 0,10 0-1 0,-10 0 0 16,-5 5-20-16,5-1-4 0,5 10-1 0,-5-1 0 15,-5-4 19-15,0 4 3 0,5-4 1 0,0-1 0 16,0 1-15-16,0-4-4 0,0-5 0 0,0-4 0 15,0 0 4-15,0 0 0 0,-5-5 0 0,5-3 0 16,0-5 7-16,-5 0 1 0,5-5 1 0,-9 1 0 16,9-9 15-16,0 0 4 0,0 0 0 0,0 0 0 15,0 0-2-15,-5-4 0 0,5 4 0 0,-5-13 0 16,0 0-19-16,5-9-4 0,0 5-1 0,0-5 0 16,5 1-18-16,0-5 10 0,-5 0-10 0,0 0 8 15,14 0-8-15,-9 0 0 0,5 4 0 0,-5-3 0 16,-10 3 0-16,10 5 0 0,-5-5 0 0,5 9 0 15,4-4 0-15,-4 4 0 0,0 0 0 0,0 0 0 16,0 4 0-16,0 1 0 0,0-1 0 0,-1 0 0 0,6 1 0 16,-5-1 0-16,0 5 0 0,0-5 0 0,4 5 0 0,-9 4 0 15,10-4 0-15,0 4 0 0,0 0 0 16,-10 0 0-16,9 4 0 0,1 0 0 0,5 5 0 0,-1 0 0 16,-4-1 0-16,0 5 0 0,4 0-8 0,-4 4 8 15,0-4 0-15,-6 9 0 0,6-5 0 0,-5 0 0 16,0 1 0-16,0 3 0 0,0-3 0 0,-5-1 0 15,4 4 0-15,-4-3 0 0,0 3 8 0,0-3-8 16,0 3 0-16,0-4 8 0,-4 5-8 0,4 8 0 16,-10-8 0-16,10-9 0 0,-5 4 0 0,0-4 0 15,-5 0 12-15,6 0-4 0,-6 4-8 0,0-4 10 16,-4 0-10-16,-1 0 10 0,0 0-10 0,6-4 8 0,-6-5-8 16,1 5 8-16,-6-9 2 0,1 0 0 0,9 0 0 0,-9-9 0 15,-1 0-10-15,-4 1 8 0,4-5-8 0,6 0 8 16,-6-4-20-16,6-1-5 0,-1 1-1 15,6 4 0 1,-1-4-46-16,0 0-10 0,5-1-2 0,5 1 0 16,0-5-41-16,5 5-9 0,0-4-2 0,5-1-614 0</inkml:trace>
  <inkml:trace contextRef="#ctx0" brushRef="#br0" timeOffset="47055">8274 851 1598 0,'0'0'35'0,"0"0"7"0,0 0 2 0,0 0 1 0,0 0-36 0,-5 4-9 15,5-4 0-15,-10 9 0 0,-4-1 57 0,4-3 10 16,0 8 1-16,6-5 1 0,-11 1-30 0,5 4-7 16,1 0 0-16,-1 0-1 0,-5 4 13 0,6-4 2 15,-6 4 1-15,5 1 0 0,1-1-14 0,-1 4-2 16,0-3-1-16,0 3 0 0,1 1-17 0,4-5-3 16,-5 0-1-16,5 5 0 0,0-5-9 0,5 1 0 0,-5-1 0 15,5 0 0-15,0-4 0 0,0 0 0 16,0 4-8-16,5-4 8 0,-5-13 0 0,5 9-9 0,0-5 9 0,0 5 0 15,5 0-11-15,-1-1 11 0,-9-8-10 0,10 0 10 16,0 0 0-16,0 0-9 0,-1-4 9 16,1 0 0-16,0-1 0 0,4-3 0 0,-4 3 0 0,0-8 0 15,4 5 0-15,-4-5 0 0,5 4 0 0,-6-8 0 16,-4 0-12-16,5-1 4 0,0-3 0 0,-6 3 0 16,6 1 8-16,-5-4 14 0,5-1-3 0,-1 5-1 15,-4-5-10-15,0 0 0 0,0 5 9 0,-5-4-9 16,0 3 0-16,5 1-16 0,-5 0 2 0,-5 4 1 15,5-4 13-15,-5 8 0 0,0-4 0 0,0 4 0 16,1 1 28-16,-1-1 9 0,5 9 2 0,0 0 0 16,-5-4-23-16,5 4-5 0,0 0-1 0,0 0 0 15,0 0-10-15,-5 13 0 0,0-5 0 0,0 5 0 0,5 5 0 16,0-1 0-16,0 0 0 0,0 5 0 0,0-1 0 0,0 1 0 16,5-1 9-16,0 5-9 0,0-4 0 0,0 4 9 15,-5-5-9-15,0 5 0 0,5-4 0 0,4 0 0 16,-4 3 0-16,5-7 0 0,-5-5 14 0,0 0-4 15,4 0-1-15,-4 0 0 0,0-5-9 0,5 1-12 16,-1-5 2-16,6 0 1 0,-15-4 9 0,10 5 0 16,-1-5 0-16,6-5 0 15,-5 5-132-15,-1-8-25 0,6-1-5 0</inkml:trace>
  <inkml:trace contextRef="#ctx0" brushRef="#br0" timeOffset="47446">8823 846 806 0,'0'0'72'0,"0"0"-58"0,0 0-14 0,0 0 0 15,-5 9 186-15,-5 0 34 0,6-1 8 0,-1 1 0 16,-5 0-105-16,5-1-22 0,-5 1-4 0,6 4-1 16,-6 0-47-16,5-5-9 0,-5 5-3 0,1 5 0 0,-6-5-12 15,10 0-2-15,-5 4-1 0,6-4 0 16,-6 4 6-16,0 0 2 0,0 1 0 0,6-1 0 0,-6 0-8 0,5 1-2 16,-5 3 0-16,10-4 0 0,0 1-4 0,0-1 0 15,0-4-1-15,0 8 0 0,5-3-7 0,0-1-8 16,0-4 11-16,0 0-11 0,4 0 8 0,-4 0-8 15,5 0 0-15,5 0 0 0,-6-5 0 0,6 5-9 16,-5 0 1-16,4 0 0 0,-4-13 8 0,4 5 0 16,1-5 0-16,0 0 0 15,4 0-40-15,-4-5-7 0,4-8-1 0,0 5 0 16,1-5-157-16,-1 0-32 0</inkml:trace>
  <inkml:trace contextRef="#ctx0" brushRef="#br0" timeOffset="47852">9353 0 288 0,'0'0'25'0,"-5"13"-25"0,0 0 0 0,0-4 0 0,5 8 260 0,-5 0 48 16,0 5 8-16,5-1 3 0,-5-3-191 0,1 8-37 15,-1 4-8-15,5 4-2 0,-5 5-8 0,0-4-1 16,0-1-1-16,5 5 0 0,-5 0-32 0,0 4-7 15,1 0 0-15,-1 1-1 0,0-6-17 0,0 6-3 16,0-1-1-16,0 4 0 0,-4-4-10 0,4 5 0 16,-5-1 9-16,5 5-9 0,0 0 0 0,0-4 9 15,1-1-9-15,-1-4 0 0,0 1 0 0,5-6 0 16,-5-3 0-16,0-5-12 16,5 5-81-16,-5-9-16 0,0 0-3 0,1-5-723 0</inkml:trace>
  <inkml:trace contextRef="#ctx0" brushRef="#br0" timeOffset="48368">9110 769 864 0,'0'0'38'0,"0"0"8"0,0 0-37 0,0 0-9 0,0 0 0 0,9 8 0 16,-9-8 102-16,10 5 18 0,-10-5 4 0,0 0 1 16,0 0-61-16,10 0-13 0,4 0-3 0,1 0 0 15,4 0-13-15,-4 0-3 0,4 0-1 0,1 0 0 16,-6 4-19-16,11 0-4 0,-6 5-8 0,1-5 12 16,-6 5-4-16,6 0-8 0,-1-1 11 0,-4 1-11 0,-1-1 9 0,1 1-9 15,-6-5 0-15,1 5 9 0,0 0-9 0,0-1 8 16,-6-3-8-16,1 3 8 0,0 1 0 0,-5 4-8 15,0-4 12-15,0 3-4 0,-5 1-8 0,0-4 12 16,1 4-12-16,-1 0 12 0,-10 0-12 0,5 0 0 16,1-4 0-16,-1 3 0 0,-5-3 0 0,6 0 0 15,-1-1 0-15,0-3 8 0,-4 3 1 0,4-3 0 16,5 3 0-16,-5-3 0 0,6 3 15 0,4-8 4 16,-5 0 0-16,5 0 0 0,0 0 2 0,0 0 1 15,0 0 0-15,0 9 0 0,0-9-7 0,5 13-2 16,-5-13 0-16,4 9 0 0,1-5-2 0,0 4 0 0,5 5 0 15,-5-4 0-15,4 0-3 0,-4-1-1 0,5 1 0 16,0 4 0-16,4 0 8 0,-4-4 0 0,5 8 1 16,-1 0 0-16,1 5 5 0,-6-1 1 0,6 9 0 0,0 1 0 15,-1-1-13-15,1 0-2 0,-1-4-1 0,1 9 0 16,-1-5-7-16,-4-4-8 0,0 0 11 0,0 0-11 16,-1-1 0-16,-4 1 0 0,5-8 0 0,-5-5 0 31,9 4-116-31,-4-8-21 0,-5-5-4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2:46:51.3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2308 166 885 0,'0'0'39'0,"0"0"9"0,0 0-39 0,0 0-9 0,0 0 0 0,13-6 0 16,0 1 11-16,0-1 0 0,-13 6 0 0,0 0 0 15,20-17-11-15,-13 5 0 0,-14 0 0 0,0 1 0 16,7 11 0-16,0 0 0 0,7-12 0 0,-7 12 0 16,-7-11 42-16,7 11 6 0,0 0 2 0,0 0 0 15,-13-12 23-15,13 12 5 0,0 0 1 0,0 0 0 16,-13-12-19-16,7 7-3 0,6 5-1 0,0 0 0 16,0 0-34-16,-13-6-7 0,-7 0-2 0,7-6 0 15,0 7 0-15,0 5 0 0,0-6 0 0,0 0 0 16,0 6 6-16,-7 0 1 0,1 0 0 0,6-6 0 0,-7 6 4 15,1 0 0-15,-1 6 1 0,-6-6 0 16,6 6-5-16,1 0 0 0,-7-1-1 0,0 1 0 0,6 0-11 0,-6 6-8 16,0-1 9-16,0-5-9 0,6 6 0 0,-6-7 0 15,0 7 0-15,-6 0 0 0,-1-1 8 0,0-5-8 16,1 6 0-16,-1-1 0 0,-6 6 8 0,-7-5-8 16,7 5 0-16,-6 7 0 0,5-7 23 0,1 0-2 15,0 7 0-15,-6-7 0 0,5 12-13 0,1-6-8 16,-6 0 8-16,12 1-8 0,-6 5 8 0,6 0-8 0,1-6 10 15,6 0-10-15,-7 0 8 0,0-6-8 0,1 7 0 0,6-1 9 16,-7 0-9-16,7-6 8 0,-7 7-8 0,7-7 8 16,0 6 1-16,-6 0 0 0,-1-5 0 0,7 5 0 15,-7 6 3-15,7-6 1 0,0 0 0 0,0 1 0 16,0 5-13-16,0-6 11 0,6 6-11 0,7 0 10 16,-6 0-10-16,6 0 0 0,0 0 0 0,0 0 0 15,0-6 0-15,6 6 0 0,-6-6 0 0,0 6 0 16,13 6 0-16,-7 0 0 0,7-6 0 0,-6-1 0 15,-1 7 0-15,1 6 0 0,-1-12 0 0,1 6 0 16,6-1 0-16,0 1 8 0,-7 0-8 0,7-6 8 16,0 0-8-16,7 6 8 0,-7 0-8 0,6-1 8 15,1 1-8-15,-1-6 0 0,1 6 9 0,-1-6-9 16,-6 6 11-16,0-1-3 0,0 1 0 0,0 0 0 16,7 0-8-16,6 0 0 0,-13-7 0 0,13 1 0 0,0 12 11 15,0-6-3-15,0-6-8 0,0 6 12 0,7-6-12 0,-1 0 0 16,-6 0-9-16,7 0 9 0,-1 0 0 0,8 0 0 15,-8-6 0-15,1 0 10 0,-1 6-10 0,7-6 10 16,-6-6-10-16,6 7 10 0,0-1-10 0,0 0 0 16,-6-6 9-16,6 7-9 0,6-1 0 0,-5-6 0 15,-1 1 0-15,0-1 8 0,6-5-8 0,1 5 0 16,0-5 8-16,-1 5-8 0,1 0 0 0,6-5 9 16,0 5-9-16,7-5 0 0,-1 5 8 0,1-5-8 15,-7 5 0-15,7-5 0 0,6 5 9 0,0-5-9 16,-6 5 0-16,-1-5 9 0,1 5-9 0,6-5 0 15,-6-1 9-15,0-5-9 0,-1 6 0 0,7-1 8 16,1 1-8-16,-1-6 0 0,0 5 0 0,7-5 0 0,-1 0 0 0,1 0 8 16,-7 5-8-16,7-5 0 0,-7 6 0 0,7-1 0 15,-7 1 0-15,7-6 0 0,-7 5 0 0,0 1 0 16,0 0 0-16,0-1 0 0,0 1 0 0,1-1 8 16,-1-5-8-16,0 6 0 0,0-6 0 0,7-1 0 15,6-5 0-15,0 0 0 0,-6 0 0 0,0 0 0 16,6 0 0-16,0 0 8 0,0 0-8 0,0-5 0 15,-6 5 0-15,0 0 0 0,6-6 0 0,-6 0 8 16,-1 6-8-16,1 0 9 0,-7-12-9 0,14 1 10 16,-14 5-10-16,13 0 8 0,-6 0-8 0,-1 1 8 15,8-7 7-15,-8 6 1 0,7-11 0 0,1 5 0 16,-1 1-16-16,-6-7-12 0,-1 1 3 0,1-1 0 16,0 1 9-16,-1 0 0 0,1-7 10 0,0 7-10 15,-1-6 0-15,1 0 8 0,6-1-8 0,-6 7 0 16,-7 0 8-16,7-1-8 0,-7-11 11 0,7 12-11 15,-14-6 13-15,8 0-4 0,-1-1-1 0,-7 1 0 0,1 0 1 16,0 6 0-16,-1-7 0 0,1-5 0 0,-7 0-9 16,0 6 12-16,0-6-12 0,1 6 12 0,-1-12-12 0,0 6 10 15,-7 6-10-15,1-6 10 0,0 0-2 0,-1 0 0 16,1 0 0-16,-7 0 0 0,0 6 3 0,0 0 0 16,-13-6 0-16,0 6 0 0,-6-1 8 0,12-5 1 15,1 0 1-15,-7 0 0 0,-7 1-11 0,7 4-2 16,1-5-8-16,-1 0 12 0,0 6-4 0,-7-6-8 15,1 6 11-15,-1-6-11 0,1 6 10 0,-1 0-10 0,-6-1 8 16,0-5-8-16,0 6 11 0,0 0-3 16,-6 0-8-16,-1 0 12 0,1 0 19 0,-7-1 3 15,6 1 1-15,1-6 0 0,-14 6-23 0,13 0-12 0,1-6 12 16,-1 6-12-16,-6-1 12 0,0-5-12 0,0 0 12 16,-6 0-12-16,6 0 10 0,-7 0-10 0,1 1 8 0,-1-1-8 15,0 5 10-15,-6 1-10 0,0 0 12 0,0-6-12 16,7 0 12-16,-14 6-4 0,7-6 0 15,0 0-8-15,-7 6 12 0,7-1-4 0,-6 1 0 0,5 0-8 16,-5 0 9-16,-1 0-9 0,1 0 0 0,-1 5 9 16,0 1-9-16,1-6 0 0,-7 11 0 0,0-5 0 15,-1-7 0-15,1 7 0 0,0 0 0 0,-7-1 0 16,7 1 0-16,-6-1 0 0,-1 1 0 0,0 5 0 16,1-5 0-16,-1 5 0 0,7-5 8 0,-7 5-8 15,7 1 0-15,-6-7 8 0,-1 7-8 0,7-7 8 16,-7 7-8-16,0-6 0 0,7-1 0 0,0 1 0 0,-6-1 0 15,-1 1 0-15,7 0 0 0,-7 5 0 0,-6-11 0 0,13 5 0 16,-7 1 0-16,-6 0 0 0,13-1 0 0,-7 7 0 16,7-1 0-16,-7 0 0 0,-6 1 8 0,0 5-8 15,6-6 8-15,1 1-8 0,-7-1 0 16,-1 6 8-16,1 1-8 0,0-1 0 0,0 0 0 0,0 0 0 16,-7 0 0-16,-6 1 0 0,13-7 0 0,-7 12 0 15,0-6 0-15,1 0 0 0,-1 6 0 0,0-5 0 16,0 5 0-16,1 0 0 0,-1 0 0 0,-6 0 0 15,6 5 8-15,0-5-8 0,-6 6 0 0,0 0 0 16,0 6 0-16,-7-7 8 0,-6 1-8 0,6 6 0 0,7-6 0 16,-13 5 8-16,6-5-8 0,-6 6 0 0,-1-7 0 15,8 1 0-15,5 0 0 0,-12 0 0 0,6-6 0 16,-6 0 0-16,6 0 0 0,-6 0 0 0,-7 0 8 16,7 0-8-16,-13 6 0 0,6-1 0 0,0-5 0 0,0 6 0 15,-6 0 0-15,0 0 0 0,0 5 0 0,-14 1-11 31,1 0-17-31,-7 5-4 0,13 6-1 0,-13 0 0 16,-6 6-165-16,6 6-33 0,-6-6-6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82A87-1ED2-486D-BB61-3F2936C23B09}" type="datetimeFigureOut">
              <a:rPr lang="en-IE" smtClean="0"/>
              <a:t>15/03/2022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F189-F5D7-424A-8239-9221ED55AA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935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modules.htm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717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Web application framework for Node</a:t>
            </a:r>
            <a:r>
              <a:rPr lang="en-GB" dirty="0"/>
              <a:t> </a:t>
            </a:r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Built on the Connect middleware package</a:t>
            </a:r>
            <a:endParaRPr lang="en-GB" dirty="0"/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It's popular because it‘s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Minimalist,</a:t>
            </a:r>
            <a:endParaRPr lang="en-GB" dirty="0"/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Fast </a:t>
            </a:r>
            <a:r>
              <a:rPr lang="en-GB" dirty="0"/>
              <a:t>	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Simple</a:t>
            </a:r>
            <a:endParaRPr lang="en-GB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4338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6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 THIS BEFORE EXAMOPLES</a:t>
            </a:r>
            <a:br>
              <a:rPr lang="en-IE" dirty="0"/>
            </a:br>
            <a:r>
              <a:rPr lang="en-GB" dirty="0"/>
              <a:t>babel/</a:t>
            </a:r>
            <a:r>
              <a:rPr lang="en-GB" dirty="0" err="1"/>
              <a:t>preset</a:t>
            </a:r>
            <a:r>
              <a:rPr lang="en-GB" dirty="0"/>
              <a:t>-env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 is a smart </a:t>
            </a: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preset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 that allows you to use the latest JavaScript without needing to micromanage which syntax transforms (and optionally, browser </a:t>
            </a: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polyfills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) are needed by your target environment(s). This both makes your life easier and JavaScript bundles smaller!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0036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 input output is relatively slow. What I’m talking about here is reading/writing to a data store, any kind of access to resources over a network, even within your organisation. And I mean relative in relation to CPU operations. For example, referencing  L1 and L2 cache takes a couple of </a:t>
            </a:r>
            <a:r>
              <a:rPr lang="en-IE" dirty="0" err="1"/>
              <a:t>nano</a:t>
            </a:r>
            <a:r>
              <a:rPr lang="en-IE" dirty="0"/>
              <a:t> seconds (extremely fast). Accessing 4K from an SSD takes about 150,000 ns. However, sending a packet from the US to the Netherlands and back could take  150 million ns (.15 of a second).</a:t>
            </a:r>
          </a:p>
          <a:p>
            <a:r>
              <a:rPr lang="en-IE" dirty="0"/>
              <a:t>So IO operations can be detrimental to highly concurrent apps  yet we  do need them (for example, I’ll probably need to access a DB.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437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A </a:t>
            </a:r>
            <a:r>
              <a:rPr lang="en-IE" b="1" dirty="0" err="1"/>
              <a:t>Callback</a:t>
            </a:r>
            <a:r>
              <a:rPr lang="en-IE" dirty="0"/>
              <a:t> is a function called at the completion of a given task. This prevents any blocking, and allows other code to be run in the meantime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81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71717"/>
                </a:solidFill>
                <a:effectLst/>
                <a:latin typeface="IBM Plex Sans"/>
              </a:rPr>
              <a:t>Lots of different “phases” in the event loop.  </a:t>
            </a:r>
          </a:p>
          <a:p>
            <a:r>
              <a:rPr lang="en-GB" b="0" i="0" dirty="0" err="1">
                <a:solidFill>
                  <a:srgbClr val="171717"/>
                </a:solidFill>
                <a:effectLst/>
                <a:latin typeface="IBM Plex Sans"/>
              </a:rPr>
              <a:t>Callback</a:t>
            </a:r>
            <a:r>
              <a:rPr lang="en-GB" b="0" i="0" dirty="0">
                <a:solidFill>
                  <a:srgbClr val="171717"/>
                </a:solidFill>
                <a:effectLst/>
                <a:latin typeface="IBM Plex Sans"/>
              </a:rPr>
              <a:t> executes during the poll phase after the I/O operation is complete.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651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Most node applications are waiting for “events” to occur. The event loop waits for events to occur, and then triggers the associated </a:t>
            </a:r>
            <a:r>
              <a:rPr lang="en-IE" dirty="0" err="1"/>
              <a:t>callback</a:t>
            </a:r>
            <a:r>
              <a:rPr lang="en-IE" dirty="0"/>
              <a:t> function when that event is detected. Node has many built-in events, such as the request event. An instance of Server can emit request events. Here we associate/attach  a request listener which is called every time a request evet occurs.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200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75F71-B2AF-4042-95B7-30C457E706E0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2652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5F5F6F"/>
                </a:solidFill>
                <a:effectLst/>
                <a:latin typeface="Nunito"/>
              </a:rPr>
              <a:t>For everyday use, modules allow us to compose bigger programs out of smaller pieces. </a:t>
            </a:r>
            <a:r>
              <a:rPr lang="en-GB" b="0" i="0" u="none" strike="noStrike" dirty="0">
                <a:solidFill>
                  <a:srgbClr val="F16334"/>
                </a:solidFill>
                <a:effectLst/>
                <a:latin typeface="Nunito"/>
                <a:hlinkClick r:id="rId3"/>
              </a:rPr>
              <a:t>Modules</a:t>
            </a:r>
            <a:r>
              <a:rPr lang="en-GB" b="0" i="0" dirty="0">
                <a:solidFill>
                  <a:srgbClr val="5F5F6F"/>
                </a:solidFill>
                <a:effectLst/>
                <a:latin typeface="Nunito"/>
              </a:rPr>
              <a:t> become the basic building blocks of the larger piece of software that collectively, they define.</a:t>
            </a:r>
          </a:p>
          <a:p>
            <a:pPr algn="l"/>
            <a:r>
              <a:rPr lang="en-GB" b="0" i="0" dirty="0">
                <a:solidFill>
                  <a:srgbClr val="5F5F6F"/>
                </a:solidFill>
                <a:effectLst/>
                <a:latin typeface="Nunito"/>
              </a:rPr>
              <a:t>Under the covers, the module keeps track of itself through an object named module. Inside each module, therefore,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75F71-B2AF-4042-95B7-30C457E706E0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3946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094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12094568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4568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71947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96118" y="6887160"/>
            <a:ext cx="4259665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635721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0D557C4-C153-4CF3-9CD5-48834D33B246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etando.it/3115/mangiare-lentamente-per-dimagrire-non-serv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agickriver.org/2010_07_25_archive.html" TargetMode="External"/><Relationship Id="rId5" Type="http://schemas.openxmlformats.org/officeDocument/2006/relationships/image" Target="../media/image19.jpg"/><Relationship Id="rId4" Type="http://schemas.openxmlformats.org/officeDocument/2006/relationships/hyperlink" Target="https://creativecommons.org/licenses/by-nc/3.0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ibm.com/tutorials/learn-nodejs-the-event-loop/" TargetMode="Externa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tackoverflow.com/questions/21596172/what-function-gets-put-into-eventloop-in-nodejs-and-j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tomsquest.com/blog/2018/10/better-npm-ing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30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www.tomsquest.com/blog/2018/10/better-npm-ing/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92170" y="5107627"/>
            <a:ext cx="9457856" cy="20329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6688" y="6325844"/>
            <a:ext cx="642639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290454" y="339216"/>
            <a:ext cx="8813308" cy="4406654"/>
          </a:xfrm>
          <a:prstGeom prst="rect">
            <a:avLst/>
          </a:prstGeom>
        </p:spPr>
      </p:pic>
      <p:sp>
        <p:nvSpPr>
          <p:cNvPr id="78" name="TextShape 1"/>
          <p:cNvSpPr txBox="1"/>
          <p:nvPr/>
        </p:nvSpPr>
        <p:spPr>
          <a:xfrm>
            <a:off x="2115756" y="5243312"/>
            <a:ext cx="9210687" cy="102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Node.js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Frank Walsh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Diarmuid O'Connor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88275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942A2-BE3A-4A7F-A315-78944869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69" y="403182"/>
            <a:ext cx="11867182" cy="13307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Babel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52773-7BDD-4DED-859F-80C0B1B3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95" y="3245046"/>
            <a:ext cx="7936613" cy="36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6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24" y="-2"/>
            <a:ext cx="4486467" cy="75596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3347B-9355-4289-880B-AFCCE5FC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21" y="705569"/>
            <a:ext cx="3413327" cy="6187553"/>
          </a:xfrm>
        </p:spPr>
        <p:txBody>
          <a:bodyPr anchor="ctr"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Node.js and Babel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8BCB1-40EC-4D44-8E1D-796184925BB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180814" y="705571"/>
            <a:ext cx="7549639" cy="2739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000" dirty="0"/>
              <a:t>We’re using ES6+ syntax for front end development</a:t>
            </a:r>
          </a:p>
          <a:p>
            <a:pPr lvl="1">
              <a:spcAft>
                <a:spcPts val="600"/>
              </a:spcAft>
            </a:pPr>
            <a:r>
              <a:rPr lang="en-IE" sz="2000" dirty="0"/>
              <a:t>E.g. imports, spread operator, arrow functions, export default</a:t>
            </a:r>
          </a:p>
          <a:p>
            <a:pPr>
              <a:spcAft>
                <a:spcPts val="600"/>
              </a:spcAft>
            </a:pPr>
            <a:r>
              <a:rPr lang="en-IE" sz="2000" b="1" dirty="0"/>
              <a:t>Node.js, as yet,  does not support all of the latest and greatest ES6+ features</a:t>
            </a:r>
          </a:p>
          <a:p>
            <a:pPr lvl="1">
              <a:spcAft>
                <a:spcPts val="600"/>
              </a:spcAft>
            </a:pPr>
            <a:r>
              <a:rPr lang="en-IE" sz="2000" dirty="0"/>
              <a:t>We can use Babel to </a:t>
            </a:r>
            <a:r>
              <a:rPr lang="en-IE" sz="2000" i="1" dirty="0"/>
              <a:t>“</a:t>
            </a:r>
            <a:r>
              <a:rPr lang="en-IE" sz="2000" i="1" dirty="0" err="1"/>
              <a:t>Transpile</a:t>
            </a:r>
            <a:r>
              <a:rPr lang="en-IE" sz="2000" i="1" dirty="0"/>
              <a:t>” </a:t>
            </a:r>
            <a:r>
              <a:rPr lang="en-IE" sz="2000" dirty="0"/>
              <a:t>code from ES6+ to ES5 before we run it</a:t>
            </a:r>
          </a:p>
          <a:p>
            <a:pPr>
              <a:spcAft>
                <a:spcPts val="600"/>
              </a:spcAft>
            </a:pPr>
            <a:r>
              <a:rPr lang="en-IE" sz="2000" dirty="0"/>
              <a:t>We will install as </a:t>
            </a:r>
            <a:r>
              <a:rPr lang="en-IE" sz="2000" b="1" dirty="0"/>
              <a:t>Development Dependency </a:t>
            </a:r>
            <a:r>
              <a:rPr lang="en-IE" sz="2000" dirty="0"/>
              <a:t>for our project</a:t>
            </a:r>
          </a:p>
          <a:p>
            <a:pPr>
              <a:spcAft>
                <a:spcPts val="600"/>
              </a:spcAft>
            </a:pPr>
            <a:endParaRPr lang="en-IE" sz="2000" dirty="0"/>
          </a:p>
          <a:p>
            <a:pPr marL="0" indent="0">
              <a:spcAft>
                <a:spcPts val="600"/>
              </a:spcAft>
              <a:buNone/>
            </a:pP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398D4-4778-4F7D-9289-19ED863E7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35" y="4572324"/>
            <a:ext cx="7599818" cy="119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88275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781CD-2EEF-46EA-AAFF-F73E0E02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69" y="403182"/>
            <a:ext cx="11867182" cy="13307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Nodemon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7D743-2FBE-445E-B848-54838FFE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83" y="3245046"/>
            <a:ext cx="7602438" cy="36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4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88275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3D0D-3AB2-429A-98C6-D8C67167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69" y="403182"/>
            <a:ext cx="11867182" cy="13307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ESLint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00C6-0433-462E-BC11-2B51731B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269" y="3245046"/>
            <a:ext cx="7642666" cy="36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677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5FE38-744D-4E42-9A6D-926479E8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4" y="331251"/>
            <a:ext cx="11581726" cy="1320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dirty="0">
                <a:solidFill>
                  <a:schemeClr val="bg1"/>
                </a:solidFill>
              </a:rPr>
              <a:t>Testing(Maybe…)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B81FA-8E2E-4494-B093-62F7138F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73" y="3591080"/>
            <a:ext cx="6024487" cy="2831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1AAD55-2344-485A-90A5-1C9302F50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715" y="4080569"/>
            <a:ext cx="6024486" cy="18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Input/Output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686168" y="1661899"/>
            <a:ext cx="5782138" cy="2859652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) is slow.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Reading/writing to data store, network access.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Read 4K randomly from SSD* 150,000 ns ~1GB/sec SSD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Round trip over network within same </a:t>
            </a:r>
            <a:r>
              <a:rPr lang="en-GB" dirty="0" err="1"/>
              <a:t>datacenter</a:t>
            </a:r>
            <a:r>
              <a:rPr lang="en-GB" dirty="0"/>
              <a:t> 500,000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Send packet US-&gt;Netherlands-&gt;US 150,000,000 ns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3D689-F836-4C32-B054-64949D70E121}"/>
              </a:ext>
            </a:extLst>
          </p:cNvPr>
          <p:cNvSpPr txBox="1"/>
          <p:nvPr/>
        </p:nvSpPr>
        <p:spPr>
          <a:xfrm>
            <a:off x="11090773" y="2036113"/>
            <a:ext cx="176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3" tooltip="http://www.dietando.it/3115/mangiare-lentamente-per-dimagrire-non-serve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nc/3.0/"/>
              </a:rPr>
              <a:t>CC BY-NC</a:t>
            </a:r>
            <a:endParaRPr lang="en-IE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F81F2-48DE-4BC5-B7B2-96E4E9F5A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28515" y="101361"/>
            <a:ext cx="1958631" cy="191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7F521-1580-425C-BD1D-68474762FF2C}"/>
              </a:ext>
            </a:extLst>
          </p:cNvPr>
          <p:cNvSpPr txBox="1"/>
          <p:nvPr/>
        </p:nvSpPr>
        <p:spPr>
          <a:xfrm>
            <a:off x="1730959" y="6750531"/>
            <a:ext cx="4651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/>
              <a:t>Source: https://gist.github.com/jboner/2841832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9BDC0279-94C7-41B4-ACA8-13970CDD6534}"/>
              </a:ext>
            </a:extLst>
          </p:cNvPr>
          <p:cNvSpPr txBox="1"/>
          <p:nvPr/>
        </p:nvSpPr>
        <p:spPr>
          <a:xfrm>
            <a:off x="686168" y="5150593"/>
            <a:ext cx="5155531" cy="1454507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CPU operations are fast.</a:t>
            </a:r>
            <a:endParaRPr lang="en-I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L1 cache reference 0.5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L2 cache reference 7 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8A72E-313E-4031-8831-7D3FDD27B7FD}"/>
              </a:ext>
            </a:extLst>
          </p:cNvPr>
          <p:cNvSpPr txBox="1"/>
          <p:nvPr/>
        </p:nvSpPr>
        <p:spPr>
          <a:xfrm>
            <a:off x="7259018" y="2800080"/>
            <a:ext cx="623605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400" dirty="0"/>
              <a:t>I/O operations detrimental to highly concurrent apps (e.g. web applications)</a:t>
            </a:r>
          </a:p>
          <a:p>
            <a:pPr lvl="1">
              <a:buSzPct val="109000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Solutions to deal with this are: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Blocking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combined with multiple threads of execution (e.g. Apache, IIS)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Non-blocking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event-based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in single thread (e.g. NGINX, Node.js)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C6125-68B7-4DAE-9A16-E6CBF8794366}"/>
              </a:ext>
            </a:extLst>
          </p:cNvPr>
          <p:cNvSpPr txBox="1"/>
          <p:nvPr/>
        </p:nvSpPr>
        <p:spPr>
          <a:xfrm>
            <a:off x="4942888" y="668128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1ns = 10</a:t>
            </a:r>
            <a:r>
              <a:rPr lang="en-IE" baseline="30000" dirty="0"/>
              <a:t>-9 </a:t>
            </a:r>
            <a:r>
              <a:rPr lang="en-IE" dirty="0"/>
              <a:t>s (0.000000001s)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2183575" y="1769040"/>
            <a:ext cx="4426920" cy="5061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Read from </a:t>
            </a:r>
            <a:r>
              <a:rPr lang="en-IE" sz="3200" dirty="0" err="1">
                <a:latin typeface="Arial"/>
              </a:rPr>
              <a:t>db</a:t>
            </a:r>
            <a:r>
              <a:rPr lang="en-IE" sz="3200" dirty="0">
                <a:latin typeface="Arial"/>
              </a:rPr>
              <a:t> and set equal to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Print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C05A49-C1D9-403B-9B8E-4FDE9F775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11" r="-202" b="-8"/>
          <a:stretch/>
        </p:blipFill>
        <p:spPr>
          <a:xfrm>
            <a:off x="2255035" y="5513771"/>
            <a:ext cx="4284000" cy="972000"/>
          </a:xfrm>
          <a:prstGeom prst="rect">
            <a:avLst/>
          </a:prstGeom>
        </p:spPr>
      </p:pic>
      <p:sp>
        <p:nvSpPr>
          <p:cNvPr id="9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Blocking/Non-blocking Example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6832255" y="1769040"/>
            <a:ext cx="4426920" cy="506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Non-blocking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Read from </a:t>
            </a:r>
            <a:r>
              <a:rPr lang="en-IE" sz="3200" dirty="0" err="1">
                <a:latin typeface="Arial"/>
              </a:rPr>
              <a:t>db</a:t>
            </a:r>
            <a:endParaRPr lang="en-IE" sz="3200" dirty="0">
              <a:latin typeface="Arial"/>
            </a:endParaRPr>
          </a:p>
          <a:p>
            <a:pPr lvl="1">
              <a:buSzPct val="45000"/>
            </a:pPr>
            <a:r>
              <a:rPr lang="en-IE" sz="2800" dirty="0">
                <a:latin typeface="Arial"/>
              </a:rPr>
              <a:t>	Whenever read is  	complete, print 	contents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CBDDF-D29B-44D9-8D2B-62549E875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0722" b="38494"/>
          <a:stretch/>
        </p:blipFill>
        <p:spPr>
          <a:xfrm>
            <a:off x="6908049" y="4109315"/>
            <a:ext cx="4275333" cy="248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Blocking/Non-blocking example:</a:t>
            </a:r>
            <a:br>
              <a:rPr lang="en-IE" sz="4400" dirty="0">
                <a:latin typeface="Arial"/>
              </a:rPr>
            </a:br>
            <a:r>
              <a:rPr lang="en-IE" sz="4400" dirty="0" err="1">
                <a:latin typeface="Arial"/>
              </a:rPr>
              <a:t>Javascript</a:t>
            </a:r>
            <a:endParaRPr dirty="0"/>
          </a:p>
        </p:txBody>
      </p:sp>
      <p:sp>
        <p:nvSpPr>
          <p:cNvPr id="101" name="TextShape 2"/>
          <p:cNvSpPr txBox="1"/>
          <p:nvPr/>
        </p:nvSpPr>
        <p:spPr>
          <a:xfrm>
            <a:off x="2244584" y="2184988"/>
            <a:ext cx="9071640" cy="2046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IE"/>
          </a:p>
        </p:txBody>
      </p:sp>
      <p:sp>
        <p:nvSpPr>
          <p:cNvPr id="102" name="TextShape 3"/>
          <p:cNvSpPr txBox="1"/>
          <p:nvPr/>
        </p:nvSpPr>
        <p:spPr>
          <a:xfrm>
            <a:off x="785230" y="5211298"/>
            <a:ext cx="7818722" cy="1594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'./text.txt’,’uft8’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E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3" name="TextShape 4"/>
          <p:cNvSpPr txBox="1"/>
          <p:nvPr/>
        </p:nvSpPr>
        <p:spPr>
          <a:xfrm>
            <a:off x="785230" y="1703631"/>
            <a:ext cx="2322000" cy="659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</p:txBody>
      </p:sp>
      <p:sp>
        <p:nvSpPr>
          <p:cNvPr id="104" name="TextShape 5"/>
          <p:cNvSpPr txBox="1"/>
          <p:nvPr/>
        </p:nvSpPr>
        <p:spPr>
          <a:xfrm>
            <a:off x="470502" y="4493109"/>
            <a:ext cx="3851280" cy="659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  Non-blocking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85230" y="2522751"/>
            <a:ext cx="7818722" cy="1477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readFileSync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‘./text.txt’, ‘utf8’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B9EBA-FBB8-4880-A83E-72677321AF13}"/>
              </a:ext>
            </a:extLst>
          </p:cNvPr>
          <p:cNvSpPr txBox="1"/>
          <p:nvPr/>
        </p:nvSpPr>
        <p:spPr>
          <a:xfrm>
            <a:off x="11114937" y="2355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6B469-91D4-4EF7-BEB1-E4F5A4BB6FEA}"/>
              </a:ext>
            </a:extLst>
          </p:cNvPr>
          <p:cNvSpPr txBox="1"/>
          <p:nvPr/>
        </p:nvSpPr>
        <p:spPr>
          <a:xfrm>
            <a:off x="10672485" y="2912087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Hello World……</a:t>
            </a:r>
          </a:p>
          <a:p>
            <a:r>
              <a:rPr lang="en-GB" dirty="0"/>
              <a:t>Doing something else</a:t>
            </a:r>
            <a:endParaRPr lang="en-I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D9E791E-DE39-49F6-AB20-CA7E7F343AC1}"/>
              </a:ext>
            </a:extLst>
          </p:cNvPr>
          <p:cNvSpPr/>
          <p:nvPr/>
        </p:nvSpPr>
        <p:spPr>
          <a:xfrm>
            <a:off x="8710684" y="3005119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D73D01E-9968-4235-8ADB-D69DB2849235}"/>
              </a:ext>
            </a:extLst>
          </p:cNvPr>
          <p:cNvSpPr/>
          <p:nvPr/>
        </p:nvSpPr>
        <p:spPr>
          <a:xfrm>
            <a:off x="8763905" y="5876623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8021-212D-4563-BFCE-1B9611F191DC}"/>
              </a:ext>
            </a:extLst>
          </p:cNvPr>
          <p:cNvSpPr txBox="1"/>
          <p:nvPr/>
        </p:nvSpPr>
        <p:spPr>
          <a:xfrm>
            <a:off x="10949829" y="5783591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Doing something else</a:t>
            </a:r>
          </a:p>
          <a:p>
            <a:r>
              <a:rPr lang="en-GB" dirty="0"/>
              <a:t>Hello World ……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2AF62D-58EC-4EF3-815D-94EDBE1BA60D}"/>
              </a:ext>
            </a:extLst>
          </p:cNvPr>
          <p:cNvGrpSpPr/>
          <p:nvPr/>
        </p:nvGrpSpPr>
        <p:grpSpPr>
          <a:xfrm>
            <a:off x="638239" y="5443442"/>
            <a:ext cx="7069723" cy="986480"/>
            <a:chOff x="638239" y="5443442"/>
            <a:chExt cx="7069723" cy="9864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D2DFF8-AA91-4974-8F26-E56D0EA73105}"/>
                </a:ext>
              </a:extLst>
            </p:cNvPr>
            <p:cNvCxnSpPr/>
            <p:nvPr/>
          </p:nvCxnSpPr>
          <p:spPr>
            <a:xfrm>
              <a:off x="4829750" y="5443442"/>
              <a:ext cx="0" cy="3401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A006E2-568E-44F3-A659-0BF4B2505CE9}"/>
                </a:ext>
              </a:extLst>
            </p:cNvPr>
            <p:cNvCxnSpPr/>
            <p:nvPr/>
          </p:nvCxnSpPr>
          <p:spPr>
            <a:xfrm flipH="1">
              <a:off x="687334" y="5783591"/>
              <a:ext cx="41424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8441B4-4722-4F60-9379-82ED7BB39914}"/>
                </a:ext>
              </a:extLst>
            </p:cNvPr>
            <p:cNvCxnSpPr/>
            <p:nvPr/>
          </p:nvCxnSpPr>
          <p:spPr>
            <a:xfrm>
              <a:off x="668923" y="5783591"/>
              <a:ext cx="0" cy="553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DBB9C4-E390-423F-A531-F4F6995A0112}"/>
                </a:ext>
              </a:extLst>
            </p:cNvPr>
            <p:cNvCxnSpPr/>
            <p:nvPr/>
          </p:nvCxnSpPr>
          <p:spPr>
            <a:xfrm>
              <a:off x="638239" y="6382389"/>
              <a:ext cx="70390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7FB09F-D6A6-4F93-832C-7CBD440B73A2}"/>
                </a:ext>
              </a:extLst>
            </p:cNvPr>
            <p:cNvCxnSpPr/>
            <p:nvPr/>
          </p:nvCxnSpPr>
          <p:spPr>
            <a:xfrm>
              <a:off x="4829750" y="5443442"/>
              <a:ext cx="287821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79BE515-1140-4DF2-B8C5-E3E27002A076}"/>
                </a:ext>
              </a:extLst>
            </p:cNvPr>
            <p:cNvCxnSpPr/>
            <p:nvPr/>
          </p:nvCxnSpPr>
          <p:spPr>
            <a:xfrm>
              <a:off x="7677278" y="5443442"/>
              <a:ext cx="0" cy="98648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14:cNvPr>
              <p14:cNvContentPartPr/>
              <p14:nvPr/>
            </p14:nvContentPartPr>
            <p14:xfrm>
              <a:off x="6175123" y="4086843"/>
              <a:ext cx="3474000" cy="1323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6123" y="4077843"/>
                <a:ext cx="3491640" cy="134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BB6E-ADB6-4A52-BD89-F5127E72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Node Event Loop and </a:t>
            </a:r>
            <a:r>
              <a:rPr lang="en-IE" dirty="0" err="1"/>
              <a:t>Callbacks</a:t>
            </a:r>
            <a:endParaRPr lang="en-I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4D33AC-1733-4649-92D4-A9DCA17B91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545" t="4627" r="5532" b="-1"/>
          <a:stretch/>
        </p:blipFill>
        <p:spPr>
          <a:xfrm>
            <a:off x="4718325" y="1821131"/>
            <a:ext cx="8539143" cy="515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21EAD-9345-42BE-ABF5-FB97BC3C6CB0}"/>
              </a:ext>
            </a:extLst>
          </p:cNvPr>
          <p:cNvSpPr txBox="1"/>
          <p:nvPr/>
        </p:nvSpPr>
        <p:spPr>
          <a:xfrm>
            <a:off x="1679576" y="6972779"/>
            <a:ext cx="10080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4" tooltip="http://stackoverflow.com/questions/21596172/what-function-gets-put-into-eventloop-in-nodejs-and-js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5" tooltip="https://creativecommons.org/licenses/by-sa/3.0/"/>
              </a:rPr>
              <a:t>CC BY-SA</a:t>
            </a:r>
            <a:endParaRPr lang="en-IE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3A3B3-6C0E-4F43-AA88-2AB3D697AB38}"/>
              </a:ext>
            </a:extLst>
          </p:cNvPr>
          <p:cNvSpPr/>
          <p:nvPr/>
        </p:nvSpPr>
        <p:spPr>
          <a:xfrm>
            <a:off x="671947" y="1974554"/>
            <a:ext cx="39115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 </a:t>
            </a:r>
            <a:r>
              <a:rPr lang="en-IE" b="1" dirty="0" err="1"/>
              <a:t>Callback</a:t>
            </a:r>
            <a:r>
              <a:rPr lang="en-IE" dirty="0"/>
              <a:t> is a function called at the completion of a given task. This prevents any blocking, and allows other code to be run in the meantime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Event Loop checks for known events, registers </a:t>
            </a:r>
            <a:r>
              <a:rPr lang="en-IE" dirty="0" err="1"/>
              <a:t>Callbacks</a:t>
            </a:r>
            <a:r>
              <a:rPr lang="en-IE" dirty="0"/>
              <a:t> and triggers </a:t>
            </a:r>
            <a:r>
              <a:rPr lang="en-IE" dirty="0" err="1"/>
              <a:t>callback</a:t>
            </a:r>
            <a:r>
              <a:rPr lang="en-IE" dirty="0"/>
              <a:t> on completion of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More info here: </a:t>
            </a:r>
            <a:r>
              <a:rPr lang="en-IE" dirty="0">
                <a:hlinkClick r:id="rId6"/>
              </a:rPr>
              <a:t>https://developer.ibm.com/tutorials/learn-nodejs-the-event-loop/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6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895575" y="4464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Event Queue</a:t>
            </a:r>
            <a:endParaRPr dirty="0"/>
          </a:p>
        </p:txBody>
      </p:sp>
      <p:sp>
        <p:nvSpPr>
          <p:cNvPr id="113" name="TextShape 2"/>
          <p:cNvSpPr txBox="1"/>
          <p:nvPr/>
        </p:nvSpPr>
        <p:spPr>
          <a:xfrm>
            <a:off x="1964990" y="222124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Node.js - </a:t>
            </a:r>
            <a:r>
              <a:rPr lang="en-IE" sz="4400" dirty="0">
                <a:cs typeface="Arial"/>
              </a:rPr>
              <a:t>Simple HTTP Server</a:t>
            </a:r>
            <a:endParaRPr dirty="0"/>
          </a:p>
        </p:txBody>
      </p:sp>
      <p:sp>
        <p:nvSpPr>
          <p:cNvPr id="115" name="CustomShape 4"/>
          <p:cNvSpPr/>
          <p:nvPr/>
        </p:nvSpPr>
        <p:spPr>
          <a:xfrm>
            <a:off x="8303575" y="4536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>
                <a:latin typeface="Arial"/>
              </a:rPr>
              <a:t>Known Events</a:t>
            </a:r>
            <a:endParaRPr/>
          </a:p>
        </p:txBody>
      </p:sp>
      <p:sp>
        <p:nvSpPr>
          <p:cNvPr id="120" name="CustomShape 9"/>
          <p:cNvSpPr/>
          <p:nvPr/>
        </p:nvSpPr>
        <p:spPr>
          <a:xfrm>
            <a:off x="8869107" y="4700025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121" name="CustomShape 10"/>
          <p:cNvSpPr/>
          <p:nvPr/>
        </p:nvSpPr>
        <p:spPr>
          <a:xfrm>
            <a:off x="2399575" y="4608000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498D8C6-D170-49CE-870E-EBD96F4E311D}"/>
              </a:ext>
            </a:extLst>
          </p:cNvPr>
          <p:cNvSpPr/>
          <p:nvPr/>
        </p:nvSpPr>
        <p:spPr>
          <a:xfrm>
            <a:off x="5303177" y="4564803"/>
            <a:ext cx="2544796" cy="49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1BF780A5-4625-4D13-8647-BB56C2E2E2EB}"/>
              </a:ext>
            </a:extLst>
          </p:cNvPr>
          <p:cNvSpPr/>
          <p:nvPr/>
        </p:nvSpPr>
        <p:spPr>
          <a:xfrm>
            <a:off x="5810693" y="6100091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BB7E889C-3608-4C86-8BDF-C5EA9C558DE1}"/>
              </a:ext>
            </a:extLst>
          </p:cNvPr>
          <p:cNvSpPr/>
          <p:nvPr/>
        </p:nvSpPr>
        <p:spPr>
          <a:xfrm rot="10589938">
            <a:off x="5735928" y="5359637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0ED6E-45BF-472A-9130-138F6A5F62E7}"/>
              </a:ext>
            </a:extLst>
          </p:cNvPr>
          <p:cNvSpPr txBox="1"/>
          <p:nvPr/>
        </p:nvSpPr>
        <p:spPr>
          <a:xfrm>
            <a:off x="6108049" y="5694157"/>
            <a:ext cx="10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Event Loop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EE9BBC-D571-4C26-97A7-D52268D54EBA}"/>
              </a:ext>
            </a:extLst>
          </p:cNvPr>
          <p:cNvGrpSpPr/>
          <p:nvPr/>
        </p:nvGrpSpPr>
        <p:grpSpPr>
          <a:xfrm>
            <a:off x="8507296" y="1494488"/>
            <a:ext cx="3342357" cy="2055549"/>
            <a:chOff x="8108396" y="1555575"/>
            <a:chExt cx="3342357" cy="205554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865A18-A1A0-490F-9176-971B96AAC6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108396" y="1555575"/>
              <a:ext cx="3342357" cy="20555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BB513A-DF5E-4402-82B6-865B68D7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6395" y="2886012"/>
              <a:ext cx="1989975" cy="29109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C11B4F5-CCBC-4F7D-BAF2-B583EF346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232" y="1219152"/>
            <a:ext cx="4840519" cy="2710691"/>
          </a:xfrm>
          <a:prstGeom prst="rect">
            <a:avLst/>
          </a:prstGeom>
        </p:spPr>
      </p:pic>
      <p:cxnSp>
        <p:nvCxnSpPr>
          <p:cNvPr id="118" name="Line 7"/>
          <p:cNvCxnSpPr>
            <a:cxnSpLocks/>
          </p:cNvCxnSpPr>
          <p:nvPr/>
        </p:nvCxnSpPr>
        <p:spPr>
          <a:xfrm rot="10800000">
            <a:off x="6500810" y="2356022"/>
            <a:ext cx="3386766" cy="23959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5" grpId="0" animBg="1"/>
      <p:bldP spid="120" grpId="0" animBg="1"/>
      <p:bldP spid="121" grpId="0" animBg="1"/>
      <p:bldP spid="2" grpId="0" animBg="1"/>
      <p:bldP spid="3" grpId="0" animBg="1"/>
      <p:bldP spid="3" grpId="1" animBg="1"/>
      <p:bldP spid="15" grpId="0" animBg="1"/>
      <p:bldP spid="15" grpId="1" animBg="1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9267" y="539591"/>
            <a:ext cx="6343874" cy="18381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6DE48DBC-7364-475D-967F-6E9F6FAE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7446" y="1096774"/>
            <a:ext cx="4272866" cy="48902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69269" y="2652052"/>
            <a:ext cx="6343873" cy="3524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What is node.js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Dev Env for the Labs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Event-based processes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Callbacks in node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Introduction to Express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7055695"/>
            <a:ext cx="13439775" cy="503508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51925" y="7055695"/>
            <a:ext cx="8987847" cy="503507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7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58117" y="354038"/>
            <a:ext cx="5931832" cy="65000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620" y="3224689"/>
            <a:ext cx="3342356" cy="1595974"/>
          </a:xfrm>
          <a:prstGeom prst="rect">
            <a:avLst/>
          </a:prstGeom>
        </p:spPr>
      </p:pic>
      <p:sp>
        <p:nvSpPr>
          <p:cNvPr id="131" name="TextShape 1"/>
          <p:cNvSpPr txBox="1"/>
          <p:nvPr/>
        </p:nvSpPr>
        <p:spPr>
          <a:xfrm>
            <a:off x="2358824" y="705771"/>
            <a:ext cx="5130423" cy="148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Emittin</a:t>
            </a:r>
            <a:r>
              <a:rPr lang="en-US" sz="3800" dirty="0">
                <a:latin typeface="+mj-lt"/>
                <a:ea typeface="+mj-ea"/>
                <a:cs typeface="+mj-cs"/>
              </a:rPr>
              <a:t>g Event in Node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457014" y="2188357"/>
            <a:ext cx="5130423" cy="3998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45000"/>
            </a:pPr>
            <a:r>
              <a:rPr lang="en-US" sz="2300" dirty="0"/>
              <a:t>Many objects can emit events in node.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01" y="2017111"/>
            <a:ext cx="7853030" cy="3879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cs typeface="Arial"/>
              </a:rPr>
              <a:t>Example – Hello/Goodbye </a:t>
            </a:r>
            <a:br>
              <a:rPr lang="en-US" dirty="0">
                <a:latin typeface="+mj-ea"/>
                <a:cs typeface="+mj-ea"/>
              </a:rPr>
            </a:br>
            <a:r>
              <a:rPr lang="en-IE" dirty="0" err="1">
                <a:cs typeface="Arial"/>
              </a:rPr>
              <a:t>Callback</a:t>
            </a:r>
            <a:endParaRPr lang="en-IE" dirty="0"/>
          </a:p>
        </p:txBody>
      </p:sp>
      <p:sp>
        <p:nvSpPr>
          <p:cNvPr id="7" name="Speech Bubble: Oval 6"/>
          <p:cNvSpPr/>
          <p:nvPr/>
        </p:nvSpPr>
        <p:spPr>
          <a:xfrm>
            <a:off x="8326373" y="542926"/>
            <a:ext cx="3276440" cy="1553029"/>
          </a:xfrm>
          <a:prstGeom prst="wedgeEllipseCallout">
            <a:avLst>
              <a:gd name="adj1" fmla="val -5103"/>
              <a:gd name="adj2" fmla="val 7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“Request”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8" name="Speech Bubble: Oval 7"/>
          <p:cNvSpPr/>
          <p:nvPr/>
        </p:nvSpPr>
        <p:spPr>
          <a:xfrm>
            <a:off x="8815635" y="4499829"/>
            <a:ext cx="3276440" cy="1553029"/>
          </a:xfrm>
          <a:prstGeom prst="wedgeEllipseCallout">
            <a:avLst>
              <a:gd name="adj1" fmla="val -144891"/>
              <a:gd name="adj2" fmla="val -93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“Timeout” </a:t>
            </a:r>
            <a:r>
              <a:rPr lang="en-IE" err="1"/>
              <a:t>Callback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1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 err="1">
                <a:latin typeface="Arial"/>
              </a:rPr>
              <a:t>Callback</a:t>
            </a:r>
            <a:r>
              <a:rPr lang="en-IE" sz="4400" dirty="0">
                <a:latin typeface="Arial"/>
              </a:rPr>
              <a:t> Timeline, Non Blocking</a:t>
            </a:r>
            <a:endParaRPr dirty="0"/>
          </a:p>
        </p:txBody>
      </p:sp>
      <p:pic>
        <p:nvPicPr>
          <p:cNvPr id="128" name="Picture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091" y="2417895"/>
            <a:ext cx="7916206" cy="4617218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5806B-70B0-4171-8837-AA40003623B2}"/>
              </a:ext>
            </a:extLst>
          </p:cNvPr>
          <p:cNvSpPr txBox="1"/>
          <p:nvPr/>
        </p:nvSpPr>
        <p:spPr>
          <a:xfrm>
            <a:off x="2364259" y="1664043"/>
            <a:ext cx="878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Timing example: 2 requests to web application (indicated by red and blue in diagram)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407-1A0A-4DEF-A9CD-CB495674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</p:spPr>
        <p:txBody>
          <a:bodyPr/>
          <a:lstStyle/>
          <a:p>
            <a:r>
              <a:rPr lang="en-IE" b="1" dirty="0"/>
              <a:t>Avoid Blocking Calls in Node.js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5C5D-C4F4-4183-B0FB-6C44FAE58E7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55823" y="1921192"/>
            <a:ext cx="5557403" cy="43844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in previous slide is an example of an asynchronous, non-blocking call.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Avoid potential blocking/ synchronous calls</a:t>
            </a:r>
          </a:p>
          <a:p>
            <a:endParaRPr lang="en-GB" sz="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Activity likely to be blocking should be called asynchronously.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Calls to 3</a:t>
            </a:r>
            <a:r>
              <a:rPr lang="en-GB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party Web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Database queries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Computationally expensive operations (image file processing)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98120-4DC2-4F25-ABC7-EC776BFD76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1642" y="1999267"/>
            <a:ext cx="7052310" cy="450603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43685-103F-471B-ABC0-570B59FD0343}"/>
              </a:ext>
            </a:extLst>
          </p:cNvPr>
          <p:cNvSpPr txBox="1"/>
          <p:nvPr/>
        </p:nvSpPr>
        <p:spPr>
          <a:xfrm>
            <a:off x="7290486" y="1491049"/>
            <a:ext cx="35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What if </a:t>
            </a:r>
            <a:r>
              <a:rPr lang="en-IE" b="1" dirty="0" err="1"/>
              <a:t>setTimeout</a:t>
            </a:r>
            <a:r>
              <a:rPr lang="en-IE" b="1" dirty="0"/>
              <a:t>() blocked…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14:cNvPr>
              <p14:cNvContentPartPr/>
              <p14:nvPr/>
            </p14:nvContentPartPr>
            <p14:xfrm>
              <a:off x="6444292" y="3894850"/>
              <a:ext cx="2334600" cy="115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5292" y="3885850"/>
                <a:ext cx="2352240" cy="11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37500" y="309060"/>
            <a:ext cx="12609482" cy="2032951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Shape 1"/>
          <p:cNvSpPr txBox="1"/>
          <p:nvPr/>
        </p:nvSpPr>
        <p:spPr>
          <a:xfrm>
            <a:off x="602266" y="477903"/>
            <a:ext cx="12279949" cy="10256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61"/>
              </a:spcAft>
            </a:pPr>
            <a:r>
              <a:rPr lang="en-US" sz="59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 Modules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58312" y="1678045"/>
            <a:ext cx="8567857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 descr="USB">
            <a:extLst>
              <a:ext uri="{FF2B5EF4-FFF2-40B4-BE49-F238E27FC236}">
                <a16:creationId xmlns:a16="http://schemas.microsoft.com/office/drawing/2014/main" id="{1AF4E606-428F-4879-A05A-53BA49C07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321" y="2675117"/>
            <a:ext cx="4406654" cy="4406654"/>
          </a:xfrm>
          <a:prstGeom prst="rect">
            <a:avLst/>
          </a:prstGeom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42240" y="2862530"/>
            <a:ext cx="0" cy="4031827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red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A5F55596-394F-4EC2-9C2A-1656CFD98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04685" y="2873679"/>
            <a:ext cx="6014296" cy="4009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FB9165-9D92-4DDA-A144-890567708A8B}"/>
              </a:ext>
            </a:extLst>
          </p:cNvPr>
          <p:cNvSpPr txBox="1"/>
          <p:nvPr/>
        </p:nvSpPr>
        <p:spPr>
          <a:xfrm>
            <a:off x="10395158" y="6683154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6" tooltip="http://www.tomsquest.com/blog/2018/10/better-npm-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7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1069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Shape 1"/>
          <p:cNvSpPr txBox="1"/>
          <p:nvPr/>
        </p:nvSpPr>
        <p:spPr>
          <a:xfrm>
            <a:off x="923984" y="402482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 Modules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923984" y="2687884"/>
            <a:ext cx="11591806" cy="4121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To install NPM modules, navigate to the  application folder and run “npm install”. For example 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900"/>
              <a:t>    </a:t>
            </a:r>
            <a:r>
              <a:rPr lang="en-US" sz="2900" b="1"/>
              <a:t>npm install express --save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This installs into a “</a:t>
            </a:r>
            <a:r>
              <a:rPr lang="en-US" sz="2900" b="1"/>
              <a:t>node_module</a:t>
            </a:r>
            <a:r>
              <a:rPr lang="en-US" sz="2900"/>
              <a:t>” folder in the current folder.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The </a:t>
            </a:r>
            <a:r>
              <a:rPr lang="en-US" sz="2900" b="1"/>
              <a:t>--save </a:t>
            </a:r>
            <a:r>
              <a:rPr lang="en-US" sz="2900"/>
              <a:t>bit updates your </a:t>
            </a:r>
            <a:r>
              <a:rPr lang="en-US" sz="2900" b="1"/>
              <a:t>package.json </a:t>
            </a:r>
            <a:r>
              <a:rPr lang="en-US" sz="2900"/>
              <a:t>with the dependency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To use the module in your code, use: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900"/>
              <a:t>     </a:t>
            </a:r>
            <a:r>
              <a:rPr lang="en-US" sz="2900" b="1"/>
              <a:t>import express from 'express';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This loads express from local </a:t>
            </a:r>
            <a:r>
              <a:rPr lang="en-US" sz="2900" b="1"/>
              <a:t>node_modules</a:t>
            </a:r>
            <a:r>
              <a:rPr lang="en-US" sz="2900"/>
              <a:t> folder.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endParaRPr lang="en-US" sz="2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319" y="2761138"/>
            <a:ext cx="4799959" cy="2144663"/>
          </a:xfrm>
          <a:prstGeom prst="rect">
            <a:avLst/>
          </a:prstGeom>
        </p:spPr>
      </p:pic>
      <p:sp>
        <p:nvSpPr>
          <p:cNvPr id="143" name="TextShape 1"/>
          <p:cNvSpPr txBox="1"/>
          <p:nvPr/>
        </p:nvSpPr>
        <p:spPr>
          <a:xfrm>
            <a:off x="2183694" y="301412"/>
            <a:ext cx="9071402" cy="1262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Creating your own Node Modules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2183694" y="1769092"/>
            <a:ext cx="9071402" cy="4384325"/>
          </a:xfrm>
          <a:prstGeom prst="rect">
            <a:avLst/>
          </a:prstGeom>
        </p:spPr>
        <p:txBody>
          <a:bodyPr lIns="0" tIns="0" rIns="0" bIns="0"/>
          <a:lstStyle/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We want to create the following module called </a:t>
            </a:r>
            <a:r>
              <a:rPr lang="en-IE" sz="3200" b="1" dirty="0">
                <a:latin typeface="Arial"/>
              </a:rPr>
              <a:t>custom_hello.js:</a:t>
            </a: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To access in our application, </a:t>
            </a:r>
            <a:r>
              <a:rPr lang="en-IE" sz="3200" b="1" dirty="0">
                <a:latin typeface="Arial"/>
              </a:rPr>
              <a:t>index.js:</a:t>
            </a:r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lvl="4">
              <a:buSzPct val="75000"/>
            </a:pPr>
            <a:r>
              <a:rPr lang="en-IE" sz="2800" dirty="0">
                <a:latin typeface="Arial"/>
              </a:rPr>
              <a:t>import hello from './</a:t>
            </a:r>
            <a:r>
              <a:rPr lang="en-IE" sz="2800" dirty="0" err="1">
                <a:latin typeface="Arial"/>
              </a:rPr>
              <a:t>custom_hello</a:t>
            </a:r>
            <a:r>
              <a:rPr lang="en-IE" sz="2800" dirty="0">
                <a:latin typeface="Arial"/>
              </a:rPr>
              <a:t>';
hello();
</a:t>
            </a:r>
            <a:endParaRPr dirty="0"/>
          </a:p>
          <a:p>
            <a:endParaRPr dirty="0"/>
          </a:p>
        </p:txBody>
      </p:sp>
      <p:sp>
        <p:nvSpPr>
          <p:cNvPr id="145" name="CustomShape 3"/>
          <p:cNvSpPr/>
          <p:nvPr/>
        </p:nvSpPr>
        <p:spPr>
          <a:xfrm>
            <a:off x="9012899" y="2789010"/>
            <a:ext cx="2645571" cy="1943949"/>
          </a:xfrm>
          <a:prstGeom prst="borderCallout1">
            <a:avLst>
              <a:gd name="adj1" fmla="val 71203"/>
              <a:gd name="adj2" fmla="val -193492"/>
              <a:gd name="adj3" fmla="val -734"/>
              <a:gd name="adj4" fmla="val 2215"/>
            </a:avLst>
          </a:prstGeom>
          <a:solidFill>
            <a:srgbClr val="729FCF"/>
          </a:solidFill>
          <a:ln>
            <a:solidFill>
              <a:srgbClr val="FF0000"/>
            </a:solidFill>
          </a:ln>
        </p:spPr>
        <p:txBody>
          <a:bodyPr wrap="none" lIns="89997" tIns="44999" rIns="89997" bIns="44999" anchor="ctr"/>
          <a:lstStyle/>
          <a:p>
            <a:pPr algn="ctr"/>
            <a:r>
              <a:rPr lang="en-IE" dirty="0">
                <a:latin typeface="Arial"/>
              </a:rPr>
              <a:t>Export defines what </a:t>
            </a:r>
            <a:endParaRPr dirty="0"/>
          </a:p>
          <a:p>
            <a:pPr algn="ctr"/>
            <a:r>
              <a:rPr lang="en-IE" dirty="0">
                <a:latin typeface="Arial"/>
              </a:rPr>
              <a:t>import returns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372731" y="402572"/>
            <a:ext cx="8694312" cy="1461149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Creating your own Node Modules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2372731" y="2012460"/>
            <a:ext cx="4146809" cy="479641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marL="457203" indent="-228602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Exporting Multiple Properties</a:t>
            </a:r>
          </a:p>
          <a:p>
            <a:pPr marL="457203" indent="-228602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2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2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2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2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Accessing in other scripts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5144712" y="2164486"/>
            <a:ext cx="1828752" cy="642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rrow: Right 9"/>
          <p:cNvSpPr/>
          <p:nvPr/>
        </p:nvSpPr>
        <p:spPr>
          <a:xfrm rot="5400000">
            <a:off x="3536129" y="4340474"/>
            <a:ext cx="1820014" cy="698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53B91-A2CE-4F17-BFD6-6EA78ED9D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80" y="5830946"/>
            <a:ext cx="7886493" cy="14953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B6DF0-0025-4303-90A1-8DCE9FC0CC21}"/>
              </a:ext>
            </a:extLst>
          </p:cNvPr>
          <p:cNvGrpSpPr/>
          <p:nvPr/>
        </p:nvGrpSpPr>
        <p:grpSpPr>
          <a:xfrm>
            <a:off x="6973464" y="1371823"/>
            <a:ext cx="4195248" cy="3949734"/>
            <a:chOff x="6973470" y="1371759"/>
            <a:chExt cx="4195358" cy="39498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3470" y="1724078"/>
              <a:ext cx="4195358" cy="35975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5B35DD-4D50-40A1-BD36-42AA740418B7}"/>
                </a:ext>
              </a:extLst>
            </p:cNvPr>
            <p:cNvSpPr txBox="1"/>
            <p:nvPr/>
          </p:nvSpPr>
          <p:spPr>
            <a:xfrm>
              <a:off x="6973470" y="1371759"/>
              <a:ext cx="1082376" cy="646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Config.js</a:t>
              </a:r>
            </a:p>
            <a:p>
              <a:endParaRPr lang="en-I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183695" y="302852"/>
            <a:ext cx="9069962" cy="1258167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What is Express?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2183334" y="1763694"/>
            <a:ext cx="9336355" cy="4987669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B09C29-2842-4825-AE55-7A5A3448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" y="109812"/>
            <a:ext cx="13439422" cy="734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183335" y="302852"/>
            <a:ext cx="9070321" cy="1258167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What Express Gives Us...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623176" y="1744854"/>
            <a:ext cx="9070321" cy="4987669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Parses arguments and headers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Easy Routing</a:t>
            </a:r>
            <a:endParaRPr lang="en-IE" dirty="0"/>
          </a:p>
          <a:p>
            <a:pPr lvl="1"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Route a URL to a </a:t>
            </a:r>
            <a:r>
              <a:rPr lang="en-IE" sz="3200" dirty="0" err="1">
                <a:solidFill>
                  <a:srgbClr val="000000"/>
                </a:solidFill>
                <a:latin typeface="Calibri"/>
                <a:ea typeface="DejaVu Sans"/>
              </a:rPr>
              <a:t>callback</a:t>
            </a: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 function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Sessions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File Uploads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</a:rPr>
              <a:t>Middleware…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882" y="2746434"/>
            <a:ext cx="5461633" cy="2677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What's Node: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FAB57-FBCB-47B3-9AD0-E2A825AC373A}"/>
              </a:ext>
            </a:extLst>
          </p:cNvPr>
          <p:cNvSpPr txBox="1"/>
          <p:nvPr/>
        </p:nvSpPr>
        <p:spPr>
          <a:xfrm>
            <a:off x="1656080" y="1960880"/>
            <a:ext cx="584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</a:t>
            </a:r>
            <a:r>
              <a:rPr lang="en-GB" sz="2400" dirty="0" err="1"/>
              <a:t>Javascript</a:t>
            </a:r>
            <a:r>
              <a:rPr lang="en-GB" sz="2400" dirty="0"/>
              <a:t> runtime. “Server side JS”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“.</a:t>
            </a:r>
            <a:r>
              <a:rPr lang="en-GB" sz="2400" dirty="0" err="1"/>
              <a:t>js</a:t>
            </a:r>
            <a:r>
              <a:rPr lang="en-GB" sz="2400" dirty="0"/>
              <a:t>” doesn’t mean that it’s written completely in JavaScript.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approx. 40% JS and 60%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Ecosystem of packages (</a:t>
            </a:r>
            <a:r>
              <a:rPr lang="en-GB" sz="2400" b="1" dirty="0"/>
              <a:t>NPM</a:t>
            </a:r>
            <a:r>
              <a:rPr lang="en-GB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Official site: “Node's goal is to provide an easy way to build scalable network programs”.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Single Threaded, Event based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Supports concurrency using events and </a:t>
            </a:r>
            <a:r>
              <a:rPr lang="en-GB" sz="2400" dirty="0" err="1"/>
              <a:t>callbacks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67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EB2BE8-FFD4-4831-93E7-B3701AB0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39" y="1511521"/>
            <a:ext cx="7896018" cy="3571781"/>
          </a:xfrm>
          <a:prstGeom prst="rect">
            <a:avLst/>
          </a:prstGeom>
        </p:spPr>
      </p:pic>
      <p:sp>
        <p:nvSpPr>
          <p:cNvPr id="160" name="CustomShape 1"/>
          <p:cNvSpPr/>
          <p:nvPr/>
        </p:nvSpPr>
        <p:spPr>
          <a:xfrm>
            <a:off x="2183695" y="302492"/>
            <a:ext cx="9069962" cy="1258527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Simple Express App (index.js)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9676718" y="1511520"/>
            <a:ext cx="3153877" cy="400669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Loads Express module</a:t>
            </a:r>
            <a:endParaRPr dirty="0"/>
          </a:p>
        </p:txBody>
      </p:sp>
      <p:sp>
        <p:nvSpPr>
          <p:cNvPr id="163" name="CustomShape 4"/>
          <p:cNvSpPr/>
          <p:nvPr/>
        </p:nvSpPr>
        <p:spPr>
          <a:xfrm>
            <a:off x="9676717" y="2390695"/>
            <a:ext cx="2854365" cy="703062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Instantiates Express server</a:t>
            </a:r>
            <a:endParaRPr dirty="0"/>
          </a:p>
        </p:txBody>
      </p:sp>
      <p:sp>
        <p:nvSpPr>
          <p:cNvPr id="164" name="CustomShape 5"/>
          <p:cNvSpPr/>
          <p:nvPr/>
        </p:nvSpPr>
        <p:spPr>
          <a:xfrm>
            <a:off x="9676717" y="3428666"/>
            <a:ext cx="2854365" cy="702342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Define static content for HTTP GET</a:t>
            </a:r>
            <a:endParaRPr dirty="0"/>
          </a:p>
        </p:txBody>
      </p:sp>
      <p:sp>
        <p:nvSpPr>
          <p:cNvPr id="165" name="CustomShape 6"/>
          <p:cNvSpPr/>
          <p:nvPr/>
        </p:nvSpPr>
        <p:spPr>
          <a:xfrm>
            <a:off x="8744882" y="4009314"/>
            <a:ext cx="2854725" cy="1307126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73C1F8-1F8C-4500-A31F-0AB741205A01}"/>
              </a:ext>
            </a:extLst>
          </p:cNvPr>
          <p:cNvCxnSpPr/>
          <p:nvPr/>
        </p:nvCxnSpPr>
        <p:spPr>
          <a:xfrm flipH="1">
            <a:off x="5206354" y="1647624"/>
            <a:ext cx="3896395" cy="263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23CBE8-AAA7-4433-8633-AB84999365EE}"/>
              </a:ext>
            </a:extLst>
          </p:cNvPr>
          <p:cNvCxnSpPr>
            <a:cxnSpLocks/>
          </p:cNvCxnSpPr>
          <p:nvPr/>
        </p:nvCxnSpPr>
        <p:spPr>
          <a:xfrm flipH="1">
            <a:off x="4588533" y="2563182"/>
            <a:ext cx="4683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705DD9-7414-451F-8951-1609E3482107}"/>
              </a:ext>
            </a:extLst>
          </p:cNvPr>
          <p:cNvCxnSpPr>
            <a:cxnSpLocks/>
          </p:cNvCxnSpPr>
          <p:nvPr/>
        </p:nvCxnSpPr>
        <p:spPr>
          <a:xfrm flipH="1" flipV="1">
            <a:off x="5684136" y="3297411"/>
            <a:ext cx="3904634" cy="482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183695" y="302852"/>
            <a:ext cx="9069962" cy="1258167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Routing Examples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2414348" y="5606380"/>
            <a:ext cx="9069962" cy="3526467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/>
          <a:lstStyle/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808080"/>
                </a:solidFill>
                <a:latin typeface="Courier New"/>
                <a:ea typeface="DejaVu Sans"/>
              </a:rPr>
              <a:t>// Other Route examples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app.post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(‘/contacts’, 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createContact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app.get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(‘/contacts/:id’, 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contactsRouter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endParaRPr lang="en-IE" dirty="0"/>
          </a:p>
          <a:p>
            <a:pPr>
              <a:lnSpc>
                <a:spcPct val="100000"/>
              </a:lnSpc>
            </a:pPr>
            <a:r>
              <a:rPr lang="en-IE" dirty="0">
                <a:solidFill>
                  <a:srgbClr val="808080"/>
                </a:solidFill>
                <a:latin typeface="Courier New"/>
              </a:rPr>
              <a:t>//Catch-all</a:t>
            </a:r>
            <a:endParaRPr lang="en-IE" dirty="0"/>
          </a:p>
          <a:p>
            <a:pPr>
              <a:lnSpc>
                <a:spcPct val="100000"/>
              </a:lnSpc>
            </a:pPr>
            <a:r>
              <a:rPr lang="en-IE" dirty="0" err="1">
                <a:solidFill>
                  <a:srgbClr val="000000"/>
                </a:solidFill>
                <a:latin typeface="Courier New"/>
              </a:rPr>
              <a:t>app.all</a:t>
            </a:r>
            <a:r>
              <a:rPr lang="en-IE" dirty="0">
                <a:solidFill>
                  <a:srgbClr val="000000"/>
                </a:solidFill>
                <a:latin typeface="Courier New"/>
              </a:rPr>
              <a:t>(‘/private(/*)?', </a:t>
            </a:r>
            <a:r>
              <a:rPr lang="en-IE" dirty="0" err="1">
                <a:solidFill>
                  <a:srgbClr val="000000"/>
                </a:solidFill>
                <a:latin typeface="Courier New"/>
              </a:rPr>
              <a:t>requiresLogin</a:t>
            </a:r>
            <a:r>
              <a:rPr lang="en-IE" dirty="0">
                <a:solidFill>
                  <a:srgbClr val="000000"/>
                </a:solidFill>
                <a:latin typeface="Courier New"/>
              </a:rPr>
              <a:t>);</a:t>
            </a:r>
            <a:endParaRPr lang="en-IE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73" name="CustomShape 3"/>
          <p:cNvSpPr/>
          <p:nvPr/>
        </p:nvSpPr>
        <p:spPr>
          <a:xfrm>
            <a:off x="2183694" y="1209487"/>
            <a:ext cx="8398580" cy="703062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0000"/>
                </a:solidFill>
                <a:latin typeface="Calibri"/>
                <a:ea typeface="DejaVu Sans"/>
              </a:rPr>
              <a:t>Syntax follows the pattern: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App.[verb](path, (</a:t>
            </a:r>
            <a:r>
              <a:rPr lang="en-IE" sz="1990" b="1" dirty="0" err="1">
                <a:solidFill>
                  <a:srgbClr val="000000"/>
                </a:solidFill>
                <a:latin typeface="Calibri"/>
                <a:ea typeface="DejaVu Sans"/>
              </a:rPr>
              <a:t>req,res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)=&gt;{});</a:t>
            </a:r>
            <a:endParaRPr b="1" dirty="0"/>
          </a:p>
        </p:txBody>
      </p:sp>
      <p:sp>
        <p:nvSpPr>
          <p:cNvPr id="174" name="CustomShape 4"/>
          <p:cNvSpPr/>
          <p:nvPr/>
        </p:nvSpPr>
        <p:spPr>
          <a:xfrm>
            <a:off x="8542195" y="6911494"/>
            <a:ext cx="4450204" cy="702342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Catch-all – works for all HTTP verbs</a:t>
            </a:r>
            <a:endParaRPr dirty="0"/>
          </a:p>
        </p:txBody>
      </p:sp>
      <p:sp>
        <p:nvSpPr>
          <p:cNvPr id="176" name="CustomShape 6"/>
          <p:cNvSpPr/>
          <p:nvPr/>
        </p:nvSpPr>
        <p:spPr>
          <a:xfrm>
            <a:off x="8542195" y="5456232"/>
            <a:ext cx="4450204" cy="400669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HTTP POST request</a:t>
            </a:r>
            <a:endParaRPr dirty="0"/>
          </a:p>
        </p:txBody>
      </p:sp>
      <p:sp>
        <p:nvSpPr>
          <p:cNvPr id="177" name="CustomShape 7"/>
          <p:cNvSpPr/>
          <p:nvPr/>
        </p:nvSpPr>
        <p:spPr>
          <a:xfrm>
            <a:off x="8542195" y="6007049"/>
            <a:ext cx="4450204" cy="400669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/>
          <a:lstStyle/>
          <a:p>
            <a:pPr>
              <a:lnSpc>
                <a:spcPct val="100000"/>
              </a:lnSpc>
            </a:pP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Parametised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URL. Accepts :app route argument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0028D-338C-4D7F-83C3-9193DEB0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694" y="2297614"/>
            <a:ext cx="8583603" cy="257217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03FB82F-AFC8-40FB-8F70-15AC15EF6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535" y="159507"/>
            <a:ext cx="320601" cy="1383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99">
                <a:solidFill>
                  <a:srgbClr val="242729"/>
                </a:solidFill>
                <a:latin typeface="Consolas" panose="020B0609020204030204" pitchFamily="49" charset="0"/>
              </a:rPr>
              <a:t>(/*)?</a:t>
            </a:r>
            <a:endParaRPr lang="en-US" altLang="en-US"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D03CE-D1AB-466D-94C7-6556DBB46F99}"/>
              </a:ext>
            </a:extLst>
          </p:cNvPr>
          <p:cNvCxnSpPr>
            <a:cxnSpLocks/>
            <a:stCxn id="176" idx="1"/>
          </p:cNvCxnSpPr>
          <p:nvPr/>
        </p:nvCxnSpPr>
        <p:spPr>
          <a:xfrm flipH="1">
            <a:off x="6695176" y="5656567"/>
            <a:ext cx="1847020" cy="341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8507FE-4D24-4084-97D9-83CB7513E339}"/>
              </a:ext>
            </a:extLst>
          </p:cNvPr>
          <p:cNvCxnSpPr>
            <a:cxnSpLocks/>
          </p:cNvCxnSpPr>
          <p:nvPr/>
        </p:nvCxnSpPr>
        <p:spPr>
          <a:xfrm flipH="1" flipV="1">
            <a:off x="6718675" y="6291710"/>
            <a:ext cx="1823520" cy="58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DDA3BE-6056-42F2-A793-E7CB74C32476}"/>
              </a:ext>
            </a:extLst>
          </p:cNvPr>
          <p:cNvCxnSpPr>
            <a:cxnSpLocks/>
          </p:cNvCxnSpPr>
          <p:nvPr/>
        </p:nvCxnSpPr>
        <p:spPr>
          <a:xfrm flipH="1" flipV="1">
            <a:off x="8023621" y="7036211"/>
            <a:ext cx="518576" cy="86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3" cy="75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1594"/>
            <a:ext cx="806385" cy="74236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588" y="723283"/>
            <a:ext cx="6162969" cy="1578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Shape 1"/>
          <p:cNvSpPr txBox="1"/>
          <p:nvPr/>
        </p:nvSpPr>
        <p:spPr>
          <a:xfrm>
            <a:off x="1150440" y="963357"/>
            <a:ext cx="5432670" cy="1141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NPM – the Package Manager 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1151981" y="2783037"/>
            <a:ext cx="5502491" cy="405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Node has a small core API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Most applications depend on third party modules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Curated in online registry called the Node Package Manager system (NPM)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NPM downloads and installs modules, placing them into a </a:t>
            </a:r>
            <a:r>
              <a:rPr lang="en-US" sz="2000" b="1" dirty="0" err="1"/>
              <a:t>node_modules</a:t>
            </a:r>
            <a:r>
              <a:rPr lang="en-US" sz="2000" dirty="0"/>
              <a:t> folder in your current folder.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3409" y="725727"/>
            <a:ext cx="5202381" cy="2953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E35063-C89C-49B4-96CB-E67313495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522" y="928044"/>
            <a:ext cx="1621954" cy="2554259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3409" y="3892236"/>
            <a:ext cx="5202381" cy="2953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1DFF4E7C-D81E-41A7-9865-6108A4BB4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98805" y="4082598"/>
            <a:ext cx="3831388" cy="2554259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23984" y="7156492"/>
            <a:ext cx="1159180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EAC0E75-844F-4938-A97E-7D828F4D1D91}"/>
              </a:ext>
            </a:extLst>
          </p:cNvPr>
          <p:cNvSpPr txBox="1"/>
          <p:nvPr/>
        </p:nvSpPr>
        <p:spPr>
          <a:xfrm>
            <a:off x="9106370" y="6436802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www.tomsquest.com/blog/2018/10/better-npm-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FC758A-CE65-415D-A004-0A10E9A6F086}"/>
              </a:ext>
            </a:extLst>
          </p:cNvPr>
          <p:cNvGrpSpPr/>
          <p:nvPr/>
        </p:nvGrpSpPr>
        <p:grpSpPr>
          <a:xfrm>
            <a:off x="4744125" y="931489"/>
            <a:ext cx="4312080" cy="5390640"/>
            <a:chOff x="4744125" y="931489"/>
            <a:chExt cx="4312080" cy="539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B8EF8FF-C41D-4B1D-AAC7-E6F221C515A4}"/>
                    </a:ext>
                  </a:extLst>
                </p14:cNvPr>
                <p14:cNvContentPartPr/>
                <p14:nvPr/>
              </p14:nvContentPartPr>
              <p14:xfrm>
                <a:off x="4744125" y="1179889"/>
                <a:ext cx="4037040" cy="5142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B8EF8FF-C41D-4B1D-AAC7-E6F221C515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39805" y="1175569"/>
                  <a:ext cx="4045680" cy="51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A779D04-8F94-4E06-AA4F-CA45E913430B}"/>
                    </a:ext>
                  </a:extLst>
                </p14:cNvPr>
                <p14:cNvContentPartPr/>
                <p14:nvPr/>
              </p14:nvContentPartPr>
              <p14:xfrm>
                <a:off x="8463645" y="931489"/>
                <a:ext cx="592560" cy="797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A779D04-8F94-4E06-AA4F-CA45E91343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59325" y="927169"/>
                  <a:ext cx="601200" cy="805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1069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402482"/>
            <a:ext cx="11591806" cy="1461188"/>
          </a:xfrm>
        </p:spPr>
        <p:txBody>
          <a:bodyPr>
            <a:normAutofit/>
          </a:bodyPr>
          <a:lstStyle/>
          <a:p>
            <a:r>
              <a:rPr lang="en-IE" sz="5100">
                <a:solidFill>
                  <a:srgbClr val="FFFFFF"/>
                </a:solidFill>
              </a:rPr>
              <a:t>NPM init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923984" y="2687884"/>
            <a:ext cx="11591806" cy="4121072"/>
          </a:xfrm>
        </p:spPr>
        <p:txBody>
          <a:bodyPr>
            <a:normAutofit/>
          </a:bodyPr>
          <a:lstStyle/>
          <a:p>
            <a:pPr marL="342902" indent="-342902">
              <a:spcAft>
                <a:spcPts val="600"/>
              </a:spcAft>
              <a:buFont typeface="Arial"/>
              <a:buChar char="•"/>
            </a:pPr>
            <a:r>
              <a:rPr lang="en-IE" sz="2900" dirty="0"/>
              <a:t>You can use NPM to manage your node projects</a:t>
            </a:r>
            <a:endParaRPr lang="en-US" sz="2900" dirty="0"/>
          </a:p>
          <a:p>
            <a:pPr marL="342902" indent="-342902">
              <a:spcAft>
                <a:spcPts val="600"/>
              </a:spcAft>
              <a:buFont typeface="Arial"/>
              <a:buChar char="•"/>
            </a:pPr>
            <a:r>
              <a:rPr lang="en-IE" sz="2900" dirty="0"/>
              <a:t>Run the following in the root folder of your app/project:</a:t>
            </a:r>
            <a:endParaRPr lang="en-IE" sz="2900" dirty="0"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IE" sz="2900" dirty="0"/>
              <a:t>		</a:t>
            </a:r>
            <a:r>
              <a:rPr lang="en-IE" sz="2900" b="1" dirty="0" err="1"/>
              <a:t>npm</a:t>
            </a:r>
            <a:r>
              <a:rPr lang="en-IE" sz="2900" b="1" dirty="0"/>
              <a:t> </a:t>
            </a:r>
            <a:r>
              <a:rPr lang="en-IE" sz="2900" b="1" dirty="0" err="1"/>
              <a:t>init</a:t>
            </a:r>
            <a:endParaRPr lang="en-IE" sz="2900" b="1" dirty="0">
              <a:cs typeface="Arial"/>
            </a:endParaRPr>
          </a:p>
          <a:p>
            <a:pPr marL="342902" indent="-342902">
              <a:spcAft>
                <a:spcPts val="600"/>
              </a:spcAft>
              <a:buFont typeface="Arial"/>
              <a:buChar char="•"/>
            </a:pPr>
            <a:r>
              <a:rPr lang="en-IE" sz="2900" dirty="0"/>
              <a:t>This will ask you a bunch of questions, and then create a </a:t>
            </a:r>
            <a:r>
              <a:rPr lang="en-IE" sz="2900" b="1" dirty="0" err="1"/>
              <a:t>package.json</a:t>
            </a:r>
            <a:r>
              <a:rPr lang="en-IE" sz="2900" b="1" dirty="0"/>
              <a:t> </a:t>
            </a:r>
            <a:r>
              <a:rPr lang="en-IE" sz="2900" dirty="0"/>
              <a:t>for you.</a:t>
            </a:r>
            <a:endParaRPr lang="en-IE" sz="2900" dirty="0">
              <a:cs typeface="Arial"/>
            </a:endParaRPr>
          </a:p>
          <a:p>
            <a:pPr marL="342902" indent="-342902">
              <a:spcAft>
                <a:spcPts val="600"/>
              </a:spcAft>
              <a:buFont typeface="Arial"/>
              <a:buChar char="•"/>
            </a:pPr>
            <a:r>
              <a:rPr lang="en-IE" sz="2900" dirty="0"/>
              <a:t>It attempts to make reasonable guesses about what you want things to be set to, and then writes a </a:t>
            </a:r>
            <a:r>
              <a:rPr lang="en-IE" sz="2900" dirty="0" err="1"/>
              <a:t>package.json</a:t>
            </a:r>
            <a:r>
              <a:rPr lang="en-IE" sz="2900" dirty="0"/>
              <a:t> file with the options you've selected.</a:t>
            </a:r>
            <a:endParaRPr lang="en-IE" sz="2900" dirty="0">
              <a:cs typeface="Arial"/>
            </a:endParaRPr>
          </a:p>
          <a:p>
            <a:pPr>
              <a:spcAft>
                <a:spcPts val="600"/>
              </a:spcAft>
            </a:pPr>
            <a:endParaRPr lang="en-IE" sz="2900" dirty="0"/>
          </a:p>
          <a:p>
            <a:pPr>
              <a:spcAft>
                <a:spcPts val="600"/>
              </a:spcAft>
            </a:pPr>
            <a:endParaRPr lang="en-IE" sz="2900" dirty="0"/>
          </a:p>
        </p:txBody>
      </p:sp>
    </p:spTree>
    <p:extLst>
      <p:ext uri="{BB962C8B-B14F-4D97-AF65-F5344CB8AC3E}">
        <p14:creationId xmlns:p14="http://schemas.microsoft.com/office/powerpoint/2010/main" val="324580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34" y="691773"/>
            <a:ext cx="8239107" cy="1461187"/>
          </a:xfrm>
        </p:spPr>
        <p:txBody>
          <a:bodyPr>
            <a:normAutofit/>
          </a:bodyPr>
          <a:lstStyle/>
          <a:p>
            <a:r>
              <a:rPr lang="en-IE"/>
              <a:t>NPM Common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1252735" y="2511263"/>
            <a:ext cx="7129813" cy="3803662"/>
          </a:xfrm>
        </p:spPr>
        <p:txBody>
          <a:bodyPr anchor="ctr"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1800" b="1"/>
              <a:t>npm init </a:t>
            </a:r>
            <a:br>
              <a:rPr lang="en-IE" sz="1800" b="1"/>
            </a:br>
            <a:r>
              <a:rPr lang="en-IE" sz="1800" b="1"/>
              <a:t>	</a:t>
            </a:r>
            <a:r>
              <a:rPr lang="en-IE" sz="1800" i="1"/>
              <a:t>initialize a package.json file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1800" b="1"/>
              <a:t>npm install &lt;package name&gt; -g </a:t>
            </a:r>
            <a:br>
              <a:rPr lang="en-IE" sz="1800" b="1"/>
            </a:br>
            <a:r>
              <a:rPr lang="en-IE" sz="1800" b="1"/>
              <a:t>	</a:t>
            </a:r>
            <a:r>
              <a:rPr lang="en-IE" sz="1800" i="1"/>
              <a:t>install a package, if –g option is given package will be installed globally,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1800" b="1" i="1"/>
              <a:t>--save </a:t>
            </a:r>
            <a:r>
              <a:rPr lang="en-IE" sz="1800" i="1"/>
              <a:t>and </a:t>
            </a:r>
            <a:r>
              <a:rPr lang="en-IE" sz="1800" b="1" i="1"/>
              <a:t>--save-dev </a:t>
            </a:r>
          </a:p>
          <a:p>
            <a:pPr>
              <a:spcAft>
                <a:spcPts val="600"/>
              </a:spcAft>
            </a:pPr>
            <a:r>
              <a:rPr lang="en-IE" sz="1800" i="1"/>
              <a:t>	add package to your dependencies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1800" b="1"/>
              <a:t>npm install </a:t>
            </a:r>
            <a:br>
              <a:rPr lang="en-IE" sz="1800" b="1"/>
            </a:br>
            <a:r>
              <a:rPr lang="en-IE" sz="1800" b="1"/>
              <a:t>	</a:t>
            </a:r>
            <a:r>
              <a:rPr lang="en-IE" sz="1800" i="1"/>
              <a:t>install packages listed in package.json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1800" b="1"/>
              <a:t>npm ls –g </a:t>
            </a:r>
            <a:br>
              <a:rPr lang="en-IE" sz="1800" b="1"/>
            </a:br>
            <a:r>
              <a:rPr lang="en-IE" sz="1800" b="1"/>
              <a:t>	</a:t>
            </a:r>
            <a:r>
              <a:rPr lang="en-IE" sz="1800" i="1"/>
              <a:t>list local packages (without –g) or global packages (with –g)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1800" b="1"/>
              <a:t>npm update &lt;package name&gt; </a:t>
            </a:r>
            <a:r>
              <a:rPr lang="en-IE" sz="1800" i="1"/>
              <a:t>update a package</a:t>
            </a:r>
            <a:endParaRPr lang="en-IE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21413" y="0"/>
            <a:ext cx="2318362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27835" y="2600264"/>
            <a:ext cx="2359205" cy="2359144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ownload">
            <a:extLst>
              <a:ext uri="{FF2B5EF4-FFF2-40B4-BE49-F238E27FC236}">
                <a16:creationId xmlns:a16="http://schemas.microsoft.com/office/drawing/2014/main" id="{CDD05221-8BED-AB37-6CFC-94602BAAD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7465" y="3149865"/>
            <a:ext cx="1259944" cy="12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4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1069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AC9D8-DD0C-43DC-A5D8-987C2A42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84" y="402482"/>
            <a:ext cx="11591806" cy="1461188"/>
          </a:xfrm>
        </p:spPr>
        <p:txBody>
          <a:bodyPr>
            <a:normAutofit/>
          </a:bodyPr>
          <a:lstStyle/>
          <a:p>
            <a:r>
              <a:rPr lang="en-IE" sz="5100">
                <a:solidFill>
                  <a:srgbClr val="FFFFFF"/>
                </a:solidFill>
              </a:rPr>
              <a:t>NPX - the package runner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3BB4C-1677-4D03-BC40-9F8747B0E91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23984" y="2687884"/>
            <a:ext cx="11591806" cy="4121072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900" b="0" i="0" dirty="0">
                <a:effectLst/>
                <a:latin typeface="Lato"/>
              </a:rPr>
              <a:t> Makes it easy to run a Node.js based executable that you would normally install via </a:t>
            </a:r>
            <a:r>
              <a:rPr lang="en-GB" sz="2900" b="0" i="0" dirty="0" err="1">
                <a:effectLst/>
                <a:latin typeface="Lato"/>
              </a:rPr>
              <a:t>npm</a:t>
            </a:r>
            <a:r>
              <a:rPr lang="en-GB" sz="2900" b="0" i="0" dirty="0">
                <a:effectLst/>
                <a:latin typeface="Lato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900" dirty="0">
                <a:latin typeface="Lato"/>
              </a:rPr>
              <a:t>Can use it at command line to execute packages, even if they are not previously installed.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900" dirty="0">
                <a:latin typeface="Lato"/>
              </a:rPr>
              <a:t>Very good for one-off commands/tests (like in-class demos!)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900" dirty="0">
                <a:latin typeface="Lato"/>
              </a:rPr>
              <a:t>Comes with the latest versions of NPM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900" dirty="0">
                <a:latin typeface="Lato"/>
              </a:rPr>
              <a:t>The following example will execute the babel-node package to </a:t>
            </a:r>
            <a:r>
              <a:rPr lang="en-GB" sz="2900" dirty="0" err="1">
                <a:latin typeface="Lato"/>
              </a:rPr>
              <a:t>transpile</a:t>
            </a:r>
            <a:r>
              <a:rPr lang="en-GB" sz="2900" dirty="0">
                <a:latin typeface="Lato"/>
              </a:rPr>
              <a:t> and run index.js.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2900" b="1" dirty="0">
                <a:latin typeface="Lato"/>
              </a:rPr>
              <a:t>				</a:t>
            </a:r>
            <a:r>
              <a:rPr lang="en-GB" sz="2900" b="1" dirty="0" err="1">
                <a:latin typeface="Lato"/>
              </a:rPr>
              <a:t>npx</a:t>
            </a:r>
            <a:r>
              <a:rPr lang="en-GB" sz="2900" b="1" dirty="0">
                <a:latin typeface="Lato"/>
              </a:rPr>
              <a:t> babel-node index.js</a:t>
            </a:r>
          </a:p>
          <a:p>
            <a:pPr>
              <a:spcAft>
                <a:spcPts val="600"/>
              </a:spcAft>
            </a:pPr>
            <a:endParaRPr lang="en-GB" sz="2900" dirty="0">
              <a:latin typeface="Lato"/>
            </a:endParaRPr>
          </a:p>
          <a:p>
            <a:pPr>
              <a:spcAft>
                <a:spcPts val="600"/>
              </a:spcAft>
            </a:pPr>
            <a:endParaRPr lang="en-GB" sz="29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8941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346" y="496285"/>
            <a:ext cx="9918554" cy="4319005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809C6-CBDB-4BE3-8F2E-09AED478DF6C}"/>
              </a:ext>
            </a:extLst>
          </p:cNvPr>
          <p:cNvSpPr txBox="1"/>
          <p:nvPr/>
        </p:nvSpPr>
        <p:spPr>
          <a:xfrm>
            <a:off x="1213315" y="1224766"/>
            <a:ext cx="8477138" cy="2892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 Development 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91" y="4983861"/>
            <a:ext cx="12431792" cy="2069939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3824" y="496285"/>
            <a:ext cx="2331959" cy="2083600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42AE6F8-098B-43A5-9ECD-FEED9692A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6625" y="2879991"/>
            <a:ext cx="1799692" cy="17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3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209E4-6F9E-4C4C-9A42-84F36B51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21" y="1871919"/>
            <a:ext cx="4367554" cy="4978450"/>
          </a:xfrm>
        </p:spPr>
        <p:txBody>
          <a:bodyPr anchor="t">
            <a:normAutofit/>
          </a:bodyPr>
          <a:lstStyle/>
          <a:p>
            <a:r>
              <a:rPr lang="en-IE" sz="4000" dirty="0"/>
              <a:t>Development Environment Setup for Labs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57962" y="722161"/>
            <a:ext cx="757811" cy="75783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3125538" cy="1632348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38456" y="-279644"/>
            <a:ext cx="2014632" cy="1517915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744159" y="465328"/>
            <a:ext cx="711399" cy="71141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1CE48-7D0B-4A65-BA22-42AE68EEABD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588904" y="1871917"/>
            <a:ext cx="7141549" cy="497845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200" b="1" dirty="0"/>
              <a:t>Node.js:</a:t>
            </a:r>
          </a:p>
          <a:p>
            <a:pPr lvl="1">
              <a:spcAft>
                <a:spcPts val="600"/>
              </a:spcAft>
            </a:pPr>
            <a:r>
              <a:rPr lang="en-IE" sz="2200" dirty="0"/>
              <a:t>We just talked about it</a:t>
            </a:r>
          </a:p>
          <a:p>
            <a:pPr>
              <a:spcAft>
                <a:spcPts val="600"/>
              </a:spcAft>
            </a:pPr>
            <a:r>
              <a:rPr lang="en-IE" sz="2200" b="1" dirty="0"/>
              <a:t>Babel:</a:t>
            </a:r>
          </a:p>
          <a:p>
            <a:pPr lvl="1">
              <a:spcAft>
                <a:spcPts val="600"/>
              </a:spcAft>
            </a:pPr>
            <a:r>
              <a:rPr lang="en-IE" sz="2200" dirty="0"/>
              <a:t>Allow us to use up-to-date </a:t>
            </a:r>
            <a:r>
              <a:rPr lang="en-IE" sz="2200" dirty="0" err="1"/>
              <a:t>Javascript</a:t>
            </a:r>
            <a:r>
              <a:rPr lang="en-IE" sz="2200" dirty="0"/>
              <a:t> features, according to ECMAScript Standardisation</a:t>
            </a:r>
          </a:p>
          <a:p>
            <a:pPr>
              <a:spcAft>
                <a:spcPts val="600"/>
              </a:spcAft>
            </a:pPr>
            <a:r>
              <a:rPr lang="en-IE" sz="2200" b="1" dirty="0" err="1"/>
              <a:t>Nodemon</a:t>
            </a:r>
            <a:r>
              <a:rPr lang="en-IE" sz="2200" b="1" dirty="0"/>
              <a:t>:</a:t>
            </a:r>
          </a:p>
          <a:p>
            <a:pPr lvl="1">
              <a:spcAft>
                <a:spcPts val="600"/>
              </a:spcAft>
            </a:pPr>
            <a:r>
              <a:rPr lang="en-GB" sz="2200" dirty="0"/>
              <a:t>monitor for any changes in your source and automatically restart your node app. </a:t>
            </a:r>
          </a:p>
          <a:p>
            <a:pPr>
              <a:spcAft>
                <a:spcPts val="600"/>
              </a:spcAft>
            </a:pPr>
            <a:r>
              <a:rPr lang="en-GB" sz="2200" b="1" dirty="0" err="1"/>
              <a:t>ESLint</a:t>
            </a:r>
            <a:r>
              <a:rPr lang="en-GB" sz="2200" b="1" dirty="0"/>
              <a:t>:</a:t>
            </a:r>
          </a:p>
          <a:p>
            <a:pPr lvl="1">
              <a:spcAft>
                <a:spcPts val="600"/>
              </a:spcAft>
            </a:pPr>
            <a:r>
              <a:rPr lang="en-GB" sz="2200" dirty="0"/>
              <a:t>Find, report and fix problems in your </a:t>
            </a:r>
            <a:r>
              <a:rPr lang="en-GB" sz="2200" dirty="0" err="1"/>
              <a:t>javascript</a:t>
            </a:r>
            <a:endParaRPr lang="en-GB" sz="2200" dirty="0"/>
          </a:p>
          <a:p>
            <a:pPr>
              <a:spcAft>
                <a:spcPts val="600"/>
              </a:spcAft>
            </a:pPr>
            <a:r>
              <a:rPr lang="en-GB" sz="2200" b="1" dirty="0"/>
              <a:t>Testing:</a:t>
            </a:r>
          </a:p>
          <a:p>
            <a:pPr lvl="1">
              <a:spcAft>
                <a:spcPts val="600"/>
              </a:spcAft>
            </a:pPr>
            <a:r>
              <a:rPr lang="en-GB" sz="2200" dirty="0"/>
              <a:t>Manual: Postman</a:t>
            </a:r>
          </a:p>
          <a:p>
            <a:pPr lvl="1">
              <a:spcAft>
                <a:spcPts val="600"/>
              </a:spcAft>
            </a:pPr>
            <a:r>
              <a:rPr lang="en-GB" sz="2200" dirty="0"/>
              <a:t>Automated: Mocha, Should, </a:t>
            </a:r>
            <a:r>
              <a:rPr lang="en-GB" sz="2200" dirty="0" err="1"/>
              <a:t>Sinon</a:t>
            </a:r>
            <a:r>
              <a:rPr lang="en-GB" sz="2200" dirty="0"/>
              <a:t> (maybe…)</a:t>
            </a:r>
            <a:endParaRPr lang="en-IE" sz="2200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5985" y="6741207"/>
            <a:ext cx="1647467" cy="818468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5512" y="7113395"/>
            <a:ext cx="898303" cy="44628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1735</Words>
  <Application>Microsoft Office PowerPoint</Application>
  <PresentationFormat>Custom</PresentationFormat>
  <Paragraphs>222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-apple-system</vt:lpstr>
      <vt:lpstr>Arial</vt:lpstr>
      <vt:lpstr>Calibri</vt:lpstr>
      <vt:lpstr>Consolas</vt:lpstr>
      <vt:lpstr>Courier New</vt:lpstr>
      <vt:lpstr>DejaVu Sans</vt:lpstr>
      <vt:lpstr>IBM Plex Sans</vt:lpstr>
      <vt:lpstr>Lato</vt:lpstr>
      <vt:lpstr>Nunito</vt:lpstr>
      <vt:lpstr>StarSymbol</vt:lpstr>
      <vt:lpstr>Times New Roman</vt:lpstr>
      <vt:lpstr>Office Theme</vt:lpstr>
      <vt:lpstr>PowerPoint Presentation</vt:lpstr>
      <vt:lpstr>Agenda</vt:lpstr>
      <vt:lpstr>What's Node: Basics</vt:lpstr>
      <vt:lpstr>PowerPoint Presentation</vt:lpstr>
      <vt:lpstr>NPM init</vt:lpstr>
      <vt:lpstr>NPM Common Commands</vt:lpstr>
      <vt:lpstr>NPX - the package runner</vt:lpstr>
      <vt:lpstr>PowerPoint Presentation</vt:lpstr>
      <vt:lpstr>Development Environment Setup for Labs</vt:lpstr>
      <vt:lpstr>Babel</vt:lpstr>
      <vt:lpstr>Node.js and Babel</vt:lpstr>
      <vt:lpstr>Nodemon</vt:lpstr>
      <vt:lpstr>ESLint</vt:lpstr>
      <vt:lpstr>Testing(Maybe…)</vt:lpstr>
      <vt:lpstr>PowerPoint Presentation</vt:lpstr>
      <vt:lpstr>PowerPoint Presentation</vt:lpstr>
      <vt:lpstr>PowerPoint Presentation</vt:lpstr>
      <vt:lpstr>The Node Event Loop and Callbacks</vt:lpstr>
      <vt:lpstr>PowerPoint Presentation</vt:lpstr>
      <vt:lpstr>PowerPoint Presentation</vt:lpstr>
      <vt:lpstr>Example – Hello/Goodbye  Callback</vt:lpstr>
      <vt:lpstr>PowerPoint Presentation</vt:lpstr>
      <vt:lpstr>Avoid Blocking Calls in Node.js apps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Frank X Walsh</cp:lastModifiedBy>
  <cp:revision>30</cp:revision>
  <dcterms:created xsi:type="dcterms:W3CDTF">2019-03-06T12:25:15Z</dcterms:created>
  <dcterms:modified xsi:type="dcterms:W3CDTF">2022-03-15T13:02:21Z</dcterms:modified>
</cp:coreProperties>
</file>