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25" r:id="rId2"/>
    <p:sldId id="627" r:id="rId3"/>
    <p:sldId id="552" r:id="rId4"/>
    <p:sldId id="264" r:id="rId5"/>
    <p:sldId id="531" r:id="rId6"/>
    <p:sldId id="571" r:id="rId7"/>
    <p:sldId id="572" r:id="rId8"/>
    <p:sldId id="632" r:id="rId9"/>
    <p:sldId id="677" r:id="rId10"/>
    <p:sldId id="674" r:id="rId11"/>
    <p:sldId id="591" r:id="rId12"/>
    <p:sldId id="615" r:id="rId13"/>
    <p:sldId id="541" r:id="rId14"/>
    <p:sldId id="610" r:id="rId15"/>
    <p:sldId id="609" r:id="rId16"/>
    <p:sldId id="594" r:id="rId17"/>
    <p:sldId id="678" r:id="rId18"/>
    <p:sldId id="679" r:id="rId19"/>
    <p:sldId id="633" r:id="rId20"/>
    <p:sldId id="618" r:id="rId21"/>
    <p:sldId id="617" r:id="rId22"/>
    <p:sldId id="619" r:id="rId23"/>
    <p:sldId id="620" r:id="rId24"/>
    <p:sldId id="675" r:id="rId25"/>
    <p:sldId id="680" r:id="rId26"/>
    <p:sldId id="629" r:id="rId27"/>
    <p:sldId id="622" r:id="rId28"/>
    <p:sldId id="623" r:id="rId29"/>
    <p:sldId id="575" r:id="rId30"/>
    <p:sldId id="583" r:id="rId31"/>
    <p:sldId id="595" r:id="rId32"/>
    <p:sldId id="592" r:id="rId33"/>
    <p:sldId id="554" r:id="rId34"/>
    <p:sldId id="597" r:id="rId35"/>
    <p:sldId id="631" r:id="rId36"/>
    <p:sldId id="616" r:id="rId37"/>
    <p:sldId id="62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856" autoAdjust="0"/>
  </p:normalViewPr>
  <p:slideViewPr>
    <p:cSldViewPr>
      <p:cViewPr varScale="1">
        <p:scale>
          <a:sx n="74" d="100"/>
          <a:sy n="74" d="100"/>
        </p:scale>
        <p:origin x="26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30A8D-F1B9-41BD-9173-049264EDAF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61BC1D-E620-44A1-9E62-83A406AA8D45}">
      <dgm:prSet/>
      <dgm:spPr/>
      <dgm:t>
        <a:bodyPr/>
        <a:lstStyle/>
        <a:p>
          <a:r>
            <a:rPr lang="en-US" dirty="0"/>
            <a:t>Background.</a:t>
          </a:r>
        </a:p>
      </dgm:t>
    </dgm:pt>
    <dgm:pt modelId="{C0833E6C-C969-447A-B3F6-C9F6D55BC67F}" type="parTrans" cxnId="{C8E2BC74-7873-4717-B439-A323B712A156}">
      <dgm:prSet/>
      <dgm:spPr/>
      <dgm:t>
        <a:bodyPr/>
        <a:lstStyle/>
        <a:p>
          <a:endParaRPr lang="en-US"/>
        </a:p>
      </dgm:t>
    </dgm:pt>
    <dgm:pt modelId="{BBB867D6-A248-4DCE-BD09-96524A49D413}" type="sibTrans" cxnId="{C8E2BC74-7873-4717-B439-A323B712A156}">
      <dgm:prSet/>
      <dgm:spPr/>
      <dgm:t>
        <a:bodyPr/>
        <a:lstStyle/>
        <a:p>
          <a:endParaRPr lang="en-US"/>
        </a:p>
      </dgm:t>
    </dgm:pt>
    <dgm:pt modelId="{A07A45DD-9E6F-4829-8EFC-07B658212489}">
      <dgm:prSet/>
      <dgm:spPr/>
      <dgm:t>
        <a:bodyPr/>
        <a:lstStyle/>
        <a:p>
          <a:r>
            <a:rPr lang="en-US"/>
            <a:t>The V in MVC</a:t>
          </a:r>
        </a:p>
      </dgm:t>
    </dgm:pt>
    <dgm:pt modelId="{0297EBB9-BC43-40BA-A7DB-00B33C344A4C}" type="parTrans" cxnId="{2BC06932-1EFD-46EE-BEF9-973C0255A9A9}">
      <dgm:prSet/>
      <dgm:spPr/>
      <dgm:t>
        <a:bodyPr/>
        <a:lstStyle/>
        <a:p>
          <a:endParaRPr lang="en-US"/>
        </a:p>
      </dgm:t>
    </dgm:pt>
    <dgm:pt modelId="{87F619CB-F3E0-45F5-84AE-0A2C5D1A0361}" type="sibTrans" cxnId="{2BC06932-1EFD-46EE-BEF9-973C0255A9A9}">
      <dgm:prSet/>
      <dgm:spPr/>
      <dgm:t>
        <a:bodyPr/>
        <a:lstStyle/>
        <a:p>
          <a:endParaRPr lang="en-US"/>
        </a:p>
      </dgm:t>
    </dgm:pt>
    <dgm:pt modelId="{50FF6EC8-6CE2-4833-AF34-1196640265B0}">
      <dgm:prSet/>
      <dgm:spPr/>
      <dgm:t>
        <a:bodyPr/>
        <a:lstStyle/>
        <a:p>
          <a:r>
            <a:rPr lang="en-US" dirty="0"/>
            <a:t>TSX (JavaScript Extension Syntax).</a:t>
          </a:r>
        </a:p>
      </dgm:t>
    </dgm:pt>
    <dgm:pt modelId="{80D2A28A-C756-4155-974A-2CE554A5CFAB}" type="parTrans" cxnId="{2FEB35B4-7301-423A-846D-DE77D8736ABE}">
      <dgm:prSet/>
      <dgm:spPr/>
      <dgm:t>
        <a:bodyPr/>
        <a:lstStyle/>
        <a:p>
          <a:endParaRPr lang="en-US"/>
        </a:p>
      </dgm:t>
    </dgm:pt>
    <dgm:pt modelId="{AD99C5B0-1D0C-4B28-A1C6-F45B1F250571}" type="sibTrans" cxnId="{2FEB35B4-7301-423A-846D-DE77D8736ABE}">
      <dgm:prSet/>
      <dgm:spPr/>
      <dgm:t>
        <a:bodyPr/>
        <a:lstStyle/>
        <a:p>
          <a:endParaRPr lang="en-US"/>
        </a:p>
      </dgm:t>
    </dgm:pt>
    <dgm:pt modelId="{0ACF323E-7B8F-4AF7-A8A7-6E39BEE10F47}">
      <dgm:prSet/>
      <dgm:spPr/>
      <dgm:t>
        <a:bodyPr/>
        <a:lstStyle/>
        <a:p>
          <a:r>
            <a:rPr lang="en-US"/>
            <a:t>Developer tools..</a:t>
          </a:r>
        </a:p>
      </dgm:t>
    </dgm:pt>
    <dgm:pt modelId="{83073247-BC4C-490E-B305-C70ADF8E1346}" type="parTrans" cxnId="{0606E767-0206-41A1-8E5F-F44DE608929A}">
      <dgm:prSet/>
      <dgm:spPr/>
      <dgm:t>
        <a:bodyPr/>
        <a:lstStyle/>
        <a:p>
          <a:endParaRPr lang="en-US"/>
        </a:p>
      </dgm:t>
    </dgm:pt>
    <dgm:pt modelId="{575BCE44-BE22-4D8A-8A65-6A4D0504FE8E}" type="sibTrans" cxnId="{0606E767-0206-41A1-8E5F-F44DE608929A}">
      <dgm:prSet/>
      <dgm:spPr/>
      <dgm:t>
        <a:bodyPr/>
        <a:lstStyle/>
        <a:p>
          <a:endParaRPr lang="en-US"/>
        </a:p>
      </dgm:t>
    </dgm:pt>
    <dgm:pt modelId="{3AF6F45F-844F-41AA-AAD4-E2264C72E11D}">
      <dgm:prSet/>
      <dgm:spPr/>
      <dgm:t>
        <a:bodyPr/>
        <a:lstStyle/>
        <a:p>
          <a:r>
            <a:rPr lang="en-US"/>
            <a:t>React Component basics.</a:t>
          </a:r>
        </a:p>
      </dgm:t>
    </dgm:pt>
    <dgm:pt modelId="{3E3311DE-D94A-4BFE-AFB0-E13794A29FBF}" type="parTrans" cxnId="{F10AD739-FBA5-4F24-9200-E8A50E2F2AE7}">
      <dgm:prSet/>
      <dgm:spPr/>
      <dgm:t>
        <a:bodyPr/>
        <a:lstStyle/>
        <a:p>
          <a:endParaRPr lang="en-US"/>
        </a:p>
      </dgm:t>
    </dgm:pt>
    <dgm:pt modelId="{9479D76B-E424-42CE-AAB7-8B8E5FB9B500}" type="sibTrans" cxnId="{F10AD739-FBA5-4F24-9200-E8A50E2F2AE7}">
      <dgm:prSet/>
      <dgm:spPr/>
      <dgm:t>
        <a:bodyPr/>
        <a:lstStyle/>
        <a:p>
          <a:endParaRPr lang="en-US"/>
        </a:p>
      </dgm:t>
    </dgm:pt>
    <dgm:pt modelId="{5FBDC38D-1805-439A-AC52-DBF7F0341BBD}">
      <dgm:prSet/>
      <dgm:spPr/>
      <dgm:t>
        <a:bodyPr/>
        <a:lstStyle/>
        <a:p>
          <a:r>
            <a:rPr lang="en-US"/>
            <a:t>Material Design.</a:t>
          </a:r>
        </a:p>
      </dgm:t>
    </dgm:pt>
    <dgm:pt modelId="{0A1783D9-1D8F-47C7-B550-421EF11416C3}" type="parTrans" cxnId="{F938B21E-E6F8-4B83-8B32-9E5B2087E2EA}">
      <dgm:prSet/>
      <dgm:spPr/>
      <dgm:t>
        <a:bodyPr/>
        <a:lstStyle/>
        <a:p>
          <a:endParaRPr lang="en-US"/>
        </a:p>
      </dgm:t>
    </dgm:pt>
    <dgm:pt modelId="{849167E6-4363-486E-87C2-C2CB40A46C43}" type="sibTrans" cxnId="{F938B21E-E6F8-4B83-8B32-9E5B2087E2EA}">
      <dgm:prSet/>
      <dgm:spPr/>
      <dgm:t>
        <a:bodyPr/>
        <a:lstStyle/>
        <a:p>
          <a:endParaRPr lang="en-US"/>
        </a:p>
      </dgm:t>
    </dgm:pt>
    <dgm:pt modelId="{8E447645-FA3C-4BA8-AAF9-D253DE22B51A}" type="pres">
      <dgm:prSet presAssocID="{7CD30A8D-F1B9-41BD-9173-049264EDAF02}" presName="vert0" presStyleCnt="0">
        <dgm:presLayoutVars>
          <dgm:dir/>
          <dgm:animOne val="branch"/>
          <dgm:animLvl val="lvl"/>
        </dgm:presLayoutVars>
      </dgm:prSet>
      <dgm:spPr/>
    </dgm:pt>
    <dgm:pt modelId="{212D45B2-2726-40A8-8643-AE97731A403F}" type="pres">
      <dgm:prSet presAssocID="{8D61BC1D-E620-44A1-9E62-83A406AA8D45}" presName="thickLine" presStyleLbl="alignNode1" presStyleIdx="0" presStyleCnt="6"/>
      <dgm:spPr/>
    </dgm:pt>
    <dgm:pt modelId="{0980EF97-6AAA-4EA5-9549-ADF2C0030515}" type="pres">
      <dgm:prSet presAssocID="{8D61BC1D-E620-44A1-9E62-83A406AA8D45}" presName="horz1" presStyleCnt="0"/>
      <dgm:spPr/>
    </dgm:pt>
    <dgm:pt modelId="{1C855CC1-4856-4D7E-BFD3-81F2CA30FE88}" type="pres">
      <dgm:prSet presAssocID="{8D61BC1D-E620-44A1-9E62-83A406AA8D45}" presName="tx1" presStyleLbl="revTx" presStyleIdx="0" presStyleCnt="6"/>
      <dgm:spPr/>
    </dgm:pt>
    <dgm:pt modelId="{19394F19-CD91-4416-863C-CBCBD64BAE21}" type="pres">
      <dgm:prSet presAssocID="{8D61BC1D-E620-44A1-9E62-83A406AA8D45}" presName="vert1" presStyleCnt="0"/>
      <dgm:spPr/>
    </dgm:pt>
    <dgm:pt modelId="{D028AE6C-846D-456A-A76B-D86B37E30609}" type="pres">
      <dgm:prSet presAssocID="{A07A45DD-9E6F-4829-8EFC-07B658212489}" presName="thickLine" presStyleLbl="alignNode1" presStyleIdx="1" presStyleCnt="6"/>
      <dgm:spPr/>
    </dgm:pt>
    <dgm:pt modelId="{A5AA2F7C-FA80-4DC9-B339-0D224C444A6C}" type="pres">
      <dgm:prSet presAssocID="{A07A45DD-9E6F-4829-8EFC-07B658212489}" presName="horz1" presStyleCnt="0"/>
      <dgm:spPr/>
    </dgm:pt>
    <dgm:pt modelId="{B32AA866-1327-4887-AAAA-B3FE92981ED8}" type="pres">
      <dgm:prSet presAssocID="{A07A45DD-9E6F-4829-8EFC-07B658212489}" presName="tx1" presStyleLbl="revTx" presStyleIdx="1" presStyleCnt="6"/>
      <dgm:spPr/>
    </dgm:pt>
    <dgm:pt modelId="{52C55179-B541-4438-B756-564D79563EE4}" type="pres">
      <dgm:prSet presAssocID="{A07A45DD-9E6F-4829-8EFC-07B658212489}" presName="vert1" presStyleCnt="0"/>
      <dgm:spPr/>
    </dgm:pt>
    <dgm:pt modelId="{DD03608B-DE48-40DF-BAF9-17E01BFB95C9}" type="pres">
      <dgm:prSet presAssocID="{50FF6EC8-6CE2-4833-AF34-1196640265B0}" presName="thickLine" presStyleLbl="alignNode1" presStyleIdx="2" presStyleCnt="6"/>
      <dgm:spPr/>
    </dgm:pt>
    <dgm:pt modelId="{20D304C5-86AD-47F5-8553-2EA4178521E7}" type="pres">
      <dgm:prSet presAssocID="{50FF6EC8-6CE2-4833-AF34-1196640265B0}" presName="horz1" presStyleCnt="0"/>
      <dgm:spPr/>
    </dgm:pt>
    <dgm:pt modelId="{E8E8CCDE-A701-4711-AB17-92A99CF7B0B0}" type="pres">
      <dgm:prSet presAssocID="{50FF6EC8-6CE2-4833-AF34-1196640265B0}" presName="tx1" presStyleLbl="revTx" presStyleIdx="2" presStyleCnt="6"/>
      <dgm:spPr/>
    </dgm:pt>
    <dgm:pt modelId="{E73A4173-2B2E-4BDD-A767-A69C04FCF4A8}" type="pres">
      <dgm:prSet presAssocID="{50FF6EC8-6CE2-4833-AF34-1196640265B0}" presName="vert1" presStyleCnt="0"/>
      <dgm:spPr/>
    </dgm:pt>
    <dgm:pt modelId="{D783B391-C6E4-484B-85AB-BF8F2FAC3CBE}" type="pres">
      <dgm:prSet presAssocID="{0ACF323E-7B8F-4AF7-A8A7-6E39BEE10F47}" presName="thickLine" presStyleLbl="alignNode1" presStyleIdx="3" presStyleCnt="6"/>
      <dgm:spPr/>
    </dgm:pt>
    <dgm:pt modelId="{2E05030F-3073-4BD1-9E2E-ABA27BAF22BF}" type="pres">
      <dgm:prSet presAssocID="{0ACF323E-7B8F-4AF7-A8A7-6E39BEE10F47}" presName="horz1" presStyleCnt="0"/>
      <dgm:spPr/>
    </dgm:pt>
    <dgm:pt modelId="{D69992A6-4AFD-49B7-9BDB-A47BFF24B020}" type="pres">
      <dgm:prSet presAssocID="{0ACF323E-7B8F-4AF7-A8A7-6E39BEE10F47}" presName="tx1" presStyleLbl="revTx" presStyleIdx="3" presStyleCnt="6"/>
      <dgm:spPr/>
    </dgm:pt>
    <dgm:pt modelId="{2391327C-3BF2-4786-84B8-AFDD8CCA4D7A}" type="pres">
      <dgm:prSet presAssocID="{0ACF323E-7B8F-4AF7-A8A7-6E39BEE10F47}" presName="vert1" presStyleCnt="0"/>
      <dgm:spPr/>
    </dgm:pt>
    <dgm:pt modelId="{249C5AB3-B868-45B7-8BA6-643A20AC5EC4}" type="pres">
      <dgm:prSet presAssocID="{3AF6F45F-844F-41AA-AAD4-E2264C72E11D}" presName="thickLine" presStyleLbl="alignNode1" presStyleIdx="4" presStyleCnt="6"/>
      <dgm:spPr/>
    </dgm:pt>
    <dgm:pt modelId="{6A313C5D-D087-41A6-A154-FAAC42AB4C5B}" type="pres">
      <dgm:prSet presAssocID="{3AF6F45F-844F-41AA-AAD4-E2264C72E11D}" presName="horz1" presStyleCnt="0"/>
      <dgm:spPr/>
    </dgm:pt>
    <dgm:pt modelId="{9F8770A5-EA16-4224-88CC-23BC7A7DE598}" type="pres">
      <dgm:prSet presAssocID="{3AF6F45F-844F-41AA-AAD4-E2264C72E11D}" presName="tx1" presStyleLbl="revTx" presStyleIdx="4" presStyleCnt="6"/>
      <dgm:spPr/>
    </dgm:pt>
    <dgm:pt modelId="{29330AEE-DE11-4F57-B7DF-A70729A90AF3}" type="pres">
      <dgm:prSet presAssocID="{3AF6F45F-844F-41AA-AAD4-E2264C72E11D}" presName="vert1" presStyleCnt="0"/>
      <dgm:spPr/>
    </dgm:pt>
    <dgm:pt modelId="{D19E2F39-9807-4BBD-9445-60A01965B6B9}" type="pres">
      <dgm:prSet presAssocID="{5FBDC38D-1805-439A-AC52-DBF7F0341BBD}" presName="thickLine" presStyleLbl="alignNode1" presStyleIdx="5" presStyleCnt="6"/>
      <dgm:spPr/>
    </dgm:pt>
    <dgm:pt modelId="{DCE01B7E-36BA-4343-9084-BA25A52B0555}" type="pres">
      <dgm:prSet presAssocID="{5FBDC38D-1805-439A-AC52-DBF7F0341BBD}" presName="horz1" presStyleCnt="0"/>
      <dgm:spPr/>
    </dgm:pt>
    <dgm:pt modelId="{229B6664-654C-4F40-9762-1B4D55DA5C35}" type="pres">
      <dgm:prSet presAssocID="{5FBDC38D-1805-439A-AC52-DBF7F0341BBD}" presName="tx1" presStyleLbl="revTx" presStyleIdx="5" presStyleCnt="6"/>
      <dgm:spPr/>
    </dgm:pt>
    <dgm:pt modelId="{062B540E-8DCC-4748-85CE-EAA5ADDB2243}" type="pres">
      <dgm:prSet presAssocID="{5FBDC38D-1805-439A-AC52-DBF7F0341BBD}" presName="vert1" presStyleCnt="0"/>
      <dgm:spPr/>
    </dgm:pt>
  </dgm:ptLst>
  <dgm:cxnLst>
    <dgm:cxn modelId="{F938B21E-E6F8-4B83-8B32-9E5B2087E2EA}" srcId="{7CD30A8D-F1B9-41BD-9173-049264EDAF02}" destId="{5FBDC38D-1805-439A-AC52-DBF7F0341BBD}" srcOrd="5" destOrd="0" parTransId="{0A1783D9-1D8F-47C7-B550-421EF11416C3}" sibTransId="{849167E6-4363-486E-87C2-C2CB40A46C43}"/>
    <dgm:cxn modelId="{20879A28-46B7-401B-8522-CC982B376943}" type="presOf" srcId="{5FBDC38D-1805-439A-AC52-DBF7F0341BBD}" destId="{229B6664-654C-4F40-9762-1B4D55DA5C35}" srcOrd="0" destOrd="0" presId="urn:microsoft.com/office/officeart/2008/layout/LinedList"/>
    <dgm:cxn modelId="{2BC06932-1EFD-46EE-BEF9-973C0255A9A9}" srcId="{7CD30A8D-F1B9-41BD-9173-049264EDAF02}" destId="{A07A45DD-9E6F-4829-8EFC-07B658212489}" srcOrd="1" destOrd="0" parTransId="{0297EBB9-BC43-40BA-A7DB-00B33C344A4C}" sibTransId="{87F619CB-F3E0-45F5-84AE-0A2C5D1A0361}"/>
    <dgm:cxn modelId="{F9125C33-901F-47DC-8F97-0CC1AD269C6E}" type="presOf" srcId="{8D61BC1D-E620-44A1-9E62-83A406AA8D45}" destId="{1C855CC1-4856-4D7E-BFD3-81F2CA30FE88}" srcOrd="0" destOrd="0" presId="urn:microsoft.com/office/officeart/2008/layout/LinedList"/>
    <dgm:cxn modelId="{3BEF5C33-D41C-448F-AD54-7C3C9A78C009}" type="presOf" srcId="{0ACF323E-7B8F-4AF7-A8A7-6E39BEE10F47}" destId="{D69992A6-4AFD-49B7-9BDB-A47BFF24B020}" srcOrd="0" destOrd="0" presId="urn:microsoft.com/office/officeart/2008/layout/LinedList"/>
    <dgm:cxn modelId="{F10AD739-FBA5-4F24-9200-E8A50E2F2AE7}" srcId="{7CD30A8D-F1B9-41BD-9173-049264EDAF02}" destId="{3AF6F45F-844F-41AA-AAD4-E2264C72E11D}" srcOrd="4" destOrd="0" parTransId="{3E3311DE-D94A-4BFE-AFB0-E13794A29FBF}" sibTransId="{9479D76B-E424-42CE-AAB7-8B8E5FB9B500}"/>
    <dgm:cxn modelId="{0606E767-0206-41A1-8E5F-F44DE608929A}" srcId="{7CD30A8D-F1B9-41BD-9173-049264EDAF02}" destId="{0ACF323E-7B8F-4AF7-A8A7-6E39BEE10F47}" srcOrd="3" destOrd="0" parTransId="{83073247-BC4C-490E-B305-C70ADF8E1346}" sibTransId="{575BCE44-BE22-4D8A-8A65-6A4D0504FE8E}"/>
    <dgm:cxn modelId="{C8E2BC74-7873-4717-B439-A323B712A156}" srcId="{7CD30A8D-F1B9-41BD-9173-049264EDAF02}" destId="{8D61BC1D-E620-44A1-9E62-83A406AA8D45}" srcOrd="0" destOrd="0" parTransId="{C0833E6C-C969-447A-B3F6-C9F6D55BC67F}" sibTransId="{BBB867D6-A248-4DCE-BD09-96524A49D413}"/>
    <dgm:cxn modelId="{685359A2-B676-4796-A9C7-8AB7ECAB030F}" type="presOf" srcId="{A07A45DD-9E6F-4829-8EFC-07B658212489}" destId="{B32AA866-1327-4887-AAAA-B3FE92981ED8}" srcOrd="0" destOrd="0" presId="urn:microsoft.com/office/officeart/2008/layout/LinedList"/>
    <dgm:cxn modelId="{2FEB35B4-7301-423A-846D-DE77D8736ABE}" srcId="{7CD30A8D-F1B9-41BD-9173-049264EDAF02}" destId="{50FF6EC8-6CE2-4833-AF34-1196640265B0}" srcOrd="2" destOrd="0" parTransId="{80D2A28A-C756-4155-974A-2CE554A5CFAB}" sibTransId="{AD99C5B0-1D0C-4B28-A1C6-F45B1F250571}"/>
    <dgm:cxn modelId="{201C71CF-A94B-4EE3-81A2-951BDC1D700E}" type="presOf" srcId="{7CD30A8D-F1B9-41BD-9173-049264EDAF02}" destId="{8E447645-FA3C-4BA8-AAF9-D253DE22B51A}" srcOrd="0" destOrd="0" presId="urn:microsoft.com/office/officeart/2008/layout/LinedList"/>
    <dgm:cxn modelId="{81C800E3-FD93-4737-8A5D-3D48CA0D1CC4}" type="presOf" srcId="{3AF6F45F-844F-41AA-AAD4-E2264C72E11D}" destId="{9F8770A5-EA16-4224-88CC-23BC7A7DE598}" srcOrd="0" destOrd="0" presId="urn:microsoft.com/office/officeart/2008/layout/LinedList"/>
    <dgm:cxn modelId="{45C8A5EC-B472-48CC-BD8F-DB2582C8E385}" type="presOf" srcId="{50FF6EC8-6CE2-4833-AF34-1196640265B0}" destId="{E8E8CCDE-A701-4711-AB17-92A99CF7B0B0}" srcOrd="0" destOrd="0" presId="urn:microsoft.com/office/officeart/2008/layout/LinedList"/>
    <dgm:cxn modelId="{63031F90-C987-4C61-82CA-0C1C33B8F909}" type="presParOf" srcId="{8E447645-FA3C-4BA8-AAF9-D253DE22B51A}" destId="{212D45B2-2726-40A8-8643-AE97731A403F}" srcOrd="0" destOrd="0" presId="urn:microsoft.com/office/officeart/2008/layout/LinedList"/>
    <dgm:cxn modelId="{15813C09-8080-4C68-B3EA-CDD2B4D23E73}" type="presParOf" srcId="{8E447645-FA3C-4BA8-AAF9-D253DE22B51A}" destId="{0980EF97-6AAA-4EA5-9549-ADF2C0030515}" srcOrd="1" destOrd="0" presId="urn:microsoft.com/office/officeart/2008/layout/LinedList"/>
    <dgm:cxn modelId="{CC638E8F-807D-4FE0-9D35-0041FF5010F2}" type="presParOf" srcId="{0980EF97-6AAA-4EA5-9549-ADF2C0030515}" destId="{1C855CC1-4856-4D7E-BFD3-81F2CA30FE88}" srcOrd="0" destOrd="0" presId="urn:microsoft.com/office/officeart/2008/layout/LinedList"/>
    <dgm:cxn modelId="{4E0D8D37-099F-4978-B2B5-4152E55C5908}" type="presParOf" srcId="{0980EF97-6AAA-4EA5-9549-ADF2C0030515}" destId="{19394F19-CD91-4416-863C-CBCBD64BAE21}" srcOrd="1" destOrd="0" presId="urn:microsoft.com/office/officeart/2008/layout/LinedList"/>
    <dgm:cxn modelId="{B35E87FC-3B97-49B1-A88E-F69F85CACAB8}" type="presParOf" srcId="{8E447645-FA3C-4BA8-AAF9-D253DE22B51A}" destId="{D028AE6C-846D-456A-A76B-D86B37E30609}" srcOrd="2" destOrd="0" presId="urn:microsoft.com/office/officeart/2008/layout/LinedList"/>
    <dgm:cxn modelId="{357685DD-279B-4977-A5CA-470A4EE29B30}" type="presParOf" srcId="{8E447645-FA3C-4BA8-AAF9-D253DE22B51A}" destId="{A5AA2F7C-FA80-4DC9-B339-0D224C444A6C}" srcOrd="3" destOrd="0" presId="urn:microsoft.com/office/officeart/2008/layout/LinedList"/>
    <dgm:cxn modelId="{2D6FB282-7E71-4666-9B4B-5479D4B57BA0}" type="presParOf" srcId="{A5AA2F7C-FA80-4DC9-B339-0D224C444A6C}" destId="{B32AA866-1327-4887-AAAA-B3FE92981ED8}" srcOrd="0" destOrd="0" presId="urn:microsoft.com/office/officeart/2008/layout/LinedList"/>
    <dgm:cxn modelId="{6546712D-A16E-4E61-9539-C0741C558004}" type="presParOf" srcId="{A5AA2F7C-FA80-4DC9-B339-0D224C444A6C}" destId="{52C55179-B541-4438-B756-564D79563EE4}" srcOrd="1" destOrd="0" presId="urn:microsoft.com/office/officeart/2008/layout/LinedList"/>
    <dgm:cxn modelId="{34B494AE-3EC8-4AEF-BCED-08F97E08E082}" type="presParOf" srcId="{8E447645-FA3C-4BA8-AAF9-D253DE22B51A}" destId="{DD03608B-DE48-40DF-BAF9-17E01BFB95C9}" srcOrd="4" destOrd="0" presId="urn:microsoft.com/office/officeart/2008/layout/LinedList"/>
    <dgm:cxn modelId="{BEA330C5-08F2-4B42-ABCA-47986DA60465}" type="presParOf" srcId="{8E447645-FA3C-4BA8-AAF9-D253DE22B51A}" destId="{20D304C5-86AD-47F5-8553-2EA4178521E7}" srcOrd="5" destOrd="0" presId="urn:microsoft.com/office/officeart/2008/layout/LinedList"/>
    <dgm:cxn modelId="{1B41EF88-C7FA-4266-A7CE-DB7CBC66C9A4}" type="presParOf" srcId="{20D304C5-86AD-47F5-8553-2EA4178521E7}" destId="{E8E8CCDE-A701-4711-AB17-92A99CF7B0B0}" srcOrd="0" destOrd="0" presId="urn:microsoft.com/office/officeart/2008/layout/LinedList"/>
    <dgm:cxn modelId="{AAE87492-D3FD-4F72-8A65-7154F2D445EF}" type="presParOf" srcId="{20D304C5-86AD-47F5-8553-2EA4178521E7}" destId="{E73A4173-2B2E-4BDD-A767-A69C04FCF4A8}" srcOrd="1" destOrd="0" presId="urn:microsoft.com/office/officeart/2008/layout/LinedList"/>
    <dgm:cxn modelId="{E2F6F0B2-42DC-41B9-B04F-AD18A107C166}" type="presParOf" srcId="{8E447645-FA3C-4BA8-AAF9-D253DE22B51A}" destId="{D783B391-C6E4-484B-85AB-BF8F2FAC3CBE}" srcOrd="6" destOrd="0" presId="urn:microsoft.com/office/officeart/2008/layout/LinedList"/>
    <dgm:cxn modelId="{31E15FAE-CCBB-4B5E-821D-A95AFC1B44EE}" type="presParOf" srcId="{8E447645-FA3C-4BA8-AAF9-D253DE22B51A}" destId="{2E05030F-3073-4BD1-9E2E-ABA27BAF22BF}" srcOrd="7" destOrd="0" presId="urn:microsoft.com/office/officeart/2008/layout/LinedList"/>
    <dgm:cxn modelId="{F5DFAA5D-8CE1-48E9-B663-BFC7C8CC4D65}" type="presParOf" srcId="{2E05030F-3073-4BD1-9E2E-ABA27BAF22BF}" destId="{D69992A6-4AFD-49B7-9BDB-A47BFF24B020}" srcOrd="0" destOrd="0" presId="urn:microsoft.com/office/officeart/2008/layout/LinedList"/>
    <dgm:cxn modelId="{5DD7CF02-C207-47C4-9A7B-BDEEB5A59AD6}" type="presParOf" srcId="{2E05030F-3073-4BD1-9E2E-ABA27BAF22BF}" destId="{2391327C-3BF2-4786-84B8-AFDD8CCA4D7A}" srcOrd="1" destOrd="0" presId="urn:microsoft.com/office/officeart/2008/layout/LinedList"/>
    <dgm:cxn modelId="{D2F16A94-3FD5-4C0E-A9A2-AEF5C9A3412A}" type="presParOf" srcId="{8E447645-FA3C-4BA8-AAF9-D253DE22B51A}" destId="{249C5AB3-B868-45B7-8BA6-643A20AC5EC4}" srcOrd="8" destOrd="0" presId="urn:microsoft.com/office/officeart/2008/layout/LinedList"/>
    <dgm:cxn modelId="{A3F37BA2-92AA-441D-84A6-E1EA4D2B1CF9}" type="presParOf" srcId="{8E447645-FA3C-4BA8-AAF9-D253DE22B51A}" destId="{6A313C5D-D087-41A6-A154-FAAC42AB4C5B}" srcOrd="9" destOrd="0" presId="urn:microsoft.com/office/officeart/2008/layout/LinedList"/>
    <dgm:cxn modelId="{1228A522-10EF-4C87-8751-F8FAC6D5D281}" type="presParOf" srcId="{6A313C5D-D087-41A6-A154-FAAC42AB4C5B}" destId="{9F8770A5-EA16-4224-88CC-23BC7A7DE598}" srcOrd="0" destOrd="0" presId="urn:microsoft.com/office/officeart/2008/layout/LinedList"/>
    <dgm:cxn modelId="{084D14E1-A245-451C-AB79-9CDAD2D9D6BA}" type="presParOf" srcId="{6A313C5D-D087-41A6-A154-FAAC42AB4C5B}" destId="{29330AEE-DE11-4F57-B7DF-A70729A90AF3}" srcOrd="1" destOrd="0" presId="urn:microsoft.com/office/officeart/2008/layout/LinedList"/>
    <dgm:cxn modelId="{9C7B812E-6FFF-4249-A9C1-C78FB9DD8748}" type="presParOf" srcId="{8E447645-FA3C-4BA8-AAF9-D253DE22B51A}" destId="{D19E2F39-9807-4BBD-9445-60A01965B6B9}" srcOrd="10" destOrd="0" presId="urn:microsoft.com/office/officeart/2008/layout/LinedList"/>
    <dgm:cxn modelId="{8A111AFD-8DA2-41D6-96C9-6EE43F6AACFE}" type="presParOf" srcId="{8E447645-FA3C-4BA8-AAF9-D253DE22B51A}" destId="{DCE01B7E-36BA-4343-9084-BA25A52B0555}" srcOrd="11" destOrd="0" presId="urn:microsoft.com/office/officeart/2008/layout/LinedList"/>
    <dgm:cxn modelId="{CBB83878-B0E5-42B0-9220-C1799C98323B}" type="presParOf" srcId="{DCE01B7E-36BA-4343-9084-BA25A52B0555}" destId="{229B6664-654C-4F40-9762-1B4D55DA5C35}" srcOrd="0" destOrd="0" presId="urn:microsoft.com/office/officeart/2008/layout/LinedList"/>
    <dgm:cxn modelId="{E71F6ED7-83D9-4D9C-9174-90C489865EF4}" type="presParOf" srcId="{DCE01B7E-36BA-4343-9084-BA25A52B0555}" destId="{062B540E-8DCC-4748-85CE-EAA5ADDB22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D45B2-2726-40A8-8643-AE97731A403F}">
      <dsp:nvSpPr>
        <dsp:cNvPr id="0" name=""/>
        <dsp:cNvSpPr/>
      </dsp:nvSpPr>
      <dsp:spPr>
        <a:xfrm>
          <a:off x="0" y="234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CC1-4856-4D7E-BFD3-81F2CA30FE88}">
      <dsp:nvSpPr>
        <dsp:cNvPr id="0" name=""/>
        <dsp:cNvSpPr/>
      </dsp:nvSpPr>
      <dsp:spPr>
        <a:xfrm>
          <a:off x="0" y="2344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Background.</a:t>
          </a:r>
        </a:p>
      </dsp:txBody>
      <dsp:txXfrm>
        <a:off x="0" y="2344"/>
        <a:ext cx="8229600" cy="799318"/>
      </dsp:txXfrm>
    </dsp:sp>
    <dsp:sp modelId="{D028AE6C-846D-456A-A76B-D86B37E30609}">
      <dsp:nvSpPr>
        <dsp:cNvPr id="0" name=""/>
        <dsp:cNvSpPr/>
      </dsp:nvSpPr>
      <dsp:spPr>
        <a:xfrm>
          <a:off x="0" y="8016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AA866-1327-4887-AAAA-B3FE92981ED8}">
      <dsp:nvSpPr>
        <dsp:cNvPr id="0" name=""/>
        <dsp:cNvSpPr/>
      </dsp:nvSpPr>
      <dsp:spPr>
        <a:xfrm>
          <a:off x="0" y="801662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The V in MVC</a:t>
          </a:r>
        </a:p>
      </dsp:txBody>
      <dsp:txXfrm>
        <a:off x="0" y="801662"/>
        <a:ext cx="8229600" cy="799318"/>
      </dsp:txXfrm>
    </dsp:sp>
    <dsp:sp modelId="{DD03608B-DE48-40DF-BAF9-17E01BFB95C9}">
      <dsp:nvSpPr>
        <dsp:cNvPr id="0" name=""/>
        <dsp:cNvSpPr/>
      </dsp:nvSpPr>
      <dsp:spPr>
        <a:xfrm>
          <a:off x="0" y="1600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8CCDE-A701-4711-AB17-92A99CF7B0B0}">
      <dsp:nvSpPr>
        <dsp:cNvPr id="0" name=""/>
        <dsp:cNvSpPr/>
      </dsp:nvSpPr>
      <dsp:spPr>
        <a:xfrm>
          <a:off x="0" y="1600981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TSX (JavaScript Extension Syntax).</a:t>
          </a:r>
        </a:p>
      </dsp:txBody>
      <dsp:txXfrm>
        <a:off x="0" y="1600981"/>
        <a:ext cx="8229600" cy="799318"/>
      </dsp:txXfrm>
    </dsp:sp>
    <dsp:sp modelId="{D783B391-C6E4-484B-85AB-BF8F2FAC3CBE}">
      <dsp:nvSpPr>
        <dsp:cNvPr id="0" name=""/>
        <dsp:cNvSpPr/>
      </dsp:nvSpPr>
      <dsp:spPr>
        <a:xfrm>
          <a:off x="0" y="240029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992A6-4AFD-49B7-9BDB-A47BFF24B020}">
      <dsp:nvSpPr>
        <dsp:cNvPr id="0" name=""/>
        <dsp:cNvSpPr/>
      </dsp:nvSpPr>
      <dsp:spPr>
        <a:xfrm>
          <a:off x="0" y="2400300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Developer tools..</a:t>
          </a:r>
        </a:p>
      </dsp:txBody>
      <dsp:txXfrm>
        <a:off x="0" y="2400300"/>
        <a:ext cx="8229600" cy="799318"/>
      </dsp:txXfrm>
    </dsp:sp>
    <dsp:sp modelId="{249C5AB3-B868-45B7-8BA6-643A20AC5EC4}">
      <dsp:nvSpPr>
        <dsp:cNvPr id="0" name=""/>
        <dsp:cNvSpPr/>
      </dsp:nvSpPr>
      <dsp:spPr>
        <a:xfrm>
          <a:off x="0" y="319961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770A5-EA16-4224-88CC-23BC7A7DE598}">
      <dsp:nvSpPr>
        <dsp:cNvPr id="0" name=""/>
        <dsp:cNvSpPr/>
      </dsp:nvSpPr>
      <dsp:spPr>
        <a:xfrm>
          <a:off x="0" y="3199618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React Component basics.</a:t>
          </a:r>
        </a:p>
      </dsp:txBody>
      <dsp:txXfrm>
        <a:off x="0" y="3199618"/>
        <a:ext cx="8229600" cy="799318"/>
      </dsp:txXfrm>
    </dsp:sp>
    <dsp:sp modelId="{D19E2F39-9807-4BBD-9445-60A01965B6B9}">
      <dsp:nvSpPr>
        <dsp:cNvPr id="0" name=""/>
        <dsp:cNvSpPr/>
      </dsp:nvSpPr>
      <dsp:spPr>
        <a:xfrm>
          <a:off x="0" y="399893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B6664-654C-4F40-9762-1B4D55DA5C35}">
      <dsp:nvSpPr>
        <dsp:cNvPr id="0" name=""/>
        <dsp:cNvSpPr/>
      </dsp:nvSpPr>
      <dsp:spPr>
        <a:xfrm>
          <a:off x="0" y="3998937"/>
          <a:ext cx="8229600" cy="79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Material Design.</a:t>
          </a:r>
        </a:p>
      </dsp:txBody>
      <dsp:txXfrm>
        <a:off x="0" y="3998937"/>
        <a:ext cx="8229600" cy="799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2:39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148 789 24575,'4'1'0,"1"0"0,0-1 0,-1 2 0,1-1 0,0 1 0,7 3 0,18 5 0,79 10 0,1-5 0,140 1 0,-221-14 0,1 1 0,43 9 0,-39-5 0,43 3 0,434-7 0,-264-5 0,1441 2 0,-1655-2 0,1-1 0,44-11 0,-42 7 0,63-5 0,83-5 0,-113 8 0,73 0 0,-89 10 0,-27 1 0,-1-2 0,1 0 0,0-2 0,-1-1 0,30-8 0,-22 2 0,5-1 0,-1-1 0,69-33 0,-98 40 0,0-1 0,1 0 0,-2 0 0,1-1 0,-1 0 0,1 0 0,-2-1 0,1 0 0,-1 0 0,0-1 0,-1 1 0,1-1 0,-1-1 0,-1 1 0,0-1 0,0 1 0,-1-1 0,0 0 0,0-1 0,-1 1 0,0 0 0,-1-1 0,1-16 0,0-3 0,-1 0 0,-1 1 0,-1-1 0,-2 0 0,-1 1 0,-1-1 0,-11-37 0,12 60 0,1 0 0,-1-1 0,0 1 0,-1 0 0,1 1 0,-1-1 0,0 1 0,-1 0 0,1 0 0,-1 1 0,0-1 0,-11-5 0,-12-6 0,-48-17 0,40 17 0,17 9 0,0 1 0,-1 1 0,0 1 0,-39-4 0,-9-1 0,-40-5 0,-1 6 0,-185 8 0,121 2 0,-1588-2 0,1723-2 0,-73-13 0,-15-2 0,-100 19 0,-54-5 0,195-14 0,65 11 0,-1 1 0,-29-2 0,-285 4 0,172 5 0,155-2 0,0 0 0,0 1 0,0 0 0,0 0 0,0 1 0,0 0 0,-13 5 0,18-5 0,0 0 0,0 1 0,0-1 0,0 1 0,1 0 0,-1 0 0,1 0 0,0 0 0,-1 0 0,2 1 0,-1 0 0,0-1 0,1 1 0,-1 0 0,1 0 0,-2 7 0,-19 46 0,-25 100 0,35-105 0,6-22 0,0 0 0,2 0 0,-2 41 0,7-48 0,-2 2 0,2-1 0,1 1 0,7 42 0,-6-59 0,0-1 0,0-1 0,1 1 0,-1 0 0,1 0 0,1-1 0,-1 0 0,1 1 0,0-1 0,1-1 0,0 1 0,-1-1 0,2 0 0,-1 0 0,1 0 0,-1-1 0,9 5 0,11 4-195,0-2 0,1 0 0,1-2 0,-1-1 0,1-1 0,40 4 0,-30-5-6631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4:41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6:23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1212 75 24575,'-70'-1'0,"5"0"0,1 2 0,-1 3 0,-77 15 0,104-13 0,0-2 0,0-1 0,-40-3 0,-40 3 0,89 1 0,-50 13 0,40-8 0,12 0 0,1 0 0,0 2 0,1 0 0,0 2 0,1 1 0,0 1 0,-33 28 0,45-32 0,0 2 0,2 0 0,-1 0 0,1 1 0,1 0 0,1 0 0,0 1 0,1 0 0,0 1 0,-7 25 0,13-36 0,-1 0 0,1 0 0,0 0 0,1 0 0,-1 0 0,1 1 0,0-1 0,0 0 0,0 0 0,1 0 0,0 0 0,0 0 0,0 0 0,1 0 0,0 0 0,0 0 0,0-1 0,0 1 0,1 0 0,-1-1 0,1 0 0,0 0 0,1 0 0,-1 0 0,1 0 0,0-1 0,-1 1 0,2-1 0,-1 0 0,0-1 0,1 1 0,7 3 0,11 5 0,1-2 0,0 0 0,1-2 0,-1 0 0,31 3 0,14 4 0,-40-7 0,1-1 0,55 3 0,638-8 0,-336-3 0,-365 4 0,0 0 0,0 1 0,28 8 0,-25-4 0,49 4 0,384-7 0,-237-7 0,531 3 0,-746 0 0,-1 0 0,1 0 0,-1 0 0,1 0 0,-1-1 0,1 0 0,-1 0 0,0-1 0,1 0 0,-1 1 0,0-2 0,0 1 0,0-1 0,0 1 0,-1-1 0,1-1 0,-1 1 0,0-1 0,0 1 0,0-1 0,0 0 0,0-1 0,-1 1 0,0-1 0,0 1 0,0-1 0,-1 0 0,1 0 0,-1 0 0,-1 0 0,1-1 0,0 1 0,0-9 0,3-30 0,-3 1 0,-1-1 0,-8-73 0,5 107 0,1-1 0,-2 1 0,1-1 0,-1 1 0,-1 0 0,0 0 0,-1 1 0,1-1 0,-2 1 0,1 0 0,-1 0 0,-1 1 0,0 0 0,0 0 0,0 0 0,-1 1 0,0 0 0,-1 0 0,1 1 0,-1 0 0,-1 1 0,-12-6 0,-37-22 0,40 21 0,0 2 0,0 0 0,-2 1 0,-28-9 0,-12 4 0,-73-6 0,50 8 0,-86-4 0,-322 9 0,260 10 0,-518-3 0,738 0-227,-1 1-1,0 0 1,0 1-1,1 1 1,-16 4-1,5 1-6598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C36C520-98C5-907F-5E3B-CFD72C256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03E93E6-DEEC-F4F8-DAC8-99C6C691E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664D733-B5EB-8215-4043-90D62CC70F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B71BBAA-FAAD-CAD6-E4F5-80850E04FD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3896649-3404-66F5-A615-D544AC3B22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01619DA4-3E82-E83C-6536-323AA2323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B5789E-C2A1-4F06-AD49-D6F9F59FB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1F0C7D93-A75C-3E38-CF5F-481A04C74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6F94B827-F64F-AEF4-49CB-977A1FD1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9BC71902-A966-2777-E815-3D38ECCC6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2A726A-D51D-4AE8-B09C-6FDB164DFB5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52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C4C9F126-2F5B-8CE0-6119-39B76F7C4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82B4F511-1DBB-748C-081C-EC35EAEB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9EF22EB6-8FE7-8DEC-9A16-D5DC28A16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CE248C-6DB5-4726-97B2-58685FB119F3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709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1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TSX in React refers to TypeScript XML. It is a syntax extension for JavaScript, similar to JSX (JavaScript XML),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77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3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Templating: Handlebars, </a:t>
            </a:r>
            <a:br>
              <a:rPr lang="en-IE" dirty="0"/>
            </a:br>
            <a:r>
              <a:rPr lang="en-IE" dirty="0"/>
              <a:t>Angular 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has its own built-in templating syntax that allows developers to easily define dynamic and interactive user interfaces.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12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Where is business logic – in the functional components and Contexts</a:t>
            </a:r>
            <a:br>
              <a:rPr lang="en-IE" dirty="0"/>
            </a:b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Functional Components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functional components can now manage state and side effects, which allows embedding business logic directly within the component. Hooks like </a:t>
            </a:r>
            <a:r>
              <a:rPr lang="en-GB" dirty="0" err="1"/>
              <a:t>useState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GB" dirty="0" err="1"/>
              <a:t>useEffect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and custom hooks enable components to handle data fetching, state management, and more.</a:t>
            </a:r>
            <a:br>
              <a:rPr lang="en-GB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Middleware???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63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6B326C48-0925-FD7D-BE0E-9062D58B9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566A7F73-8D66-73D6-CCA7-59BE3B66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3634FD05-291D-773B-A7FF-B11C6B1F9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F2117E-EA09-4191-91CB-5C9296EDC92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04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E3438"/>
                </a:solidFill>
                <a:effectLst/>
                <a:latin typeface="Nunito Sans" panose="020F0502020204030204" pitchFamily="2" charset="0"/>
              </a:rPr>
              <a:t>Storybook Controls gives you a graphical UI to interact with a component's arguments dynamically without needing to code. It creates an addon panel next to your component examples ("stories"), so you can edit them live.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04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Meta&lt;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typeof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Button&gt;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This type annotation specifies that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should conform to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type.</a:t>
            </a:r>
            <a:br>
              <a:rPr lang="en-GB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.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 is generic, meaning it can operate on different types of inputs. In this case, it's being used with </a:t>
            </a:r>
            <a:r>
              <a:rPr lang="en-GB" dirty="0"/>
              <a:t>our Component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making it specific to the </a:t>
            </a:r>
            <a:r>
              <a:rPr lang="en-GB" dirty="0"/>
              <a:t>Dynamic Languages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component.</a:t>
            </a:r>
            <a:endParaRPr lang="en-I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2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CAC3C-8CEB-2DC4-B1C4-B054AF3BB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EDF0A1-91B4-DCA4-00D5-F32A3488F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0B0A90-DBF6-0496-8495-0D5A24918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20D2-2BF6-49CA-90B7-49C64759F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3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C11314-3FF4-0961-7D99-547622C0B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2D633F-75E0-5231-3740-452A50B0C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8B562A-2C8E-F7D8-F9C7-86432D8B3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E005-0825-468C-AA99-4AB4DD8BA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3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77DF65-A5AD-8727-8CBC-C3FC89A79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6BA96-1802-458A-C0E1-623100BAE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A3FD2-D7D7-99B7-FAA6-8B3772BDE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6A2D5-EAC8-4371-8A68-90031EF61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4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FE69D-0692-57C7-6CF7-FD6675CA8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A6078B-279C-060D-FA23-32E2541E4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98B6A2-F994-455D-EC86-AA35D3185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FD76-2600-470C-B220-FCD85C8E1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7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AB5B60-5E70-2793-D663-89EB83378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DDA92E-5AD2-D0A0-1FFE-9A2F75FC3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B3A473-E8C4-62CB-0078-919A260EC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10F8-678A-4CCD-9011-EC89267EF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F7271-BF35-C6FB-8535-1AEFF6FB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D9C61-CB4C-EBB5-A86F-E139D9178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5033B-9A8C-2E81-A28C-37E6C743E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C9AB-7780-4925-9113-F166AE943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8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F255F5-A0E9-3203-E31A-6C55F01D0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C3C23B-23E5-A773-3240-08A3997E2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186354-6450-081E-8CB7-2919E23D1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E753F-9DF2-4429-B732-01A0D9F79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1295F0-206B-596F-5026-D555AAA33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49AE1D-A07B-1D98-CC8C-72A72CDC1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EF6B31-CBE4-BF23-8161-06580DDA9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525B3-71AC-4963-81CC-476B7FE86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89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B624AA2-02FF-CA5D-F444-3D6D82BB0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B7697-4918-E7B1-698C-2422F3199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05B89D-73D0-5568-F271-60638419E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5493-4DFD-48CE-B16B-51EAE3415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96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64AD7-EC52-B387-16BB-A3AC6A295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C383D-810C-4004-31B5-BB289BE04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9CD3F-FDDE-2330-AD88-F1C0C2932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51C0-D0C3-46A2-8DD8-2EC8E5C38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2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94987-4571-63E7-A934-3472F2898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C234E-49A4-B932-C44F-902279986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28F58-7B12-0995-1D2D-9E3CF7808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84A79-2C5D-45ED-A6A5-1FF48B1A5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5AEBEA2-D9EB-CC8D-A919-64363336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A56DD5-BDC5-53E8-80C5-F964BD143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B3E009-3B8B-F744-6A03-F273E005F2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FB350D-6452-8CB9-B03B-8BDD92C57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7C7E1B-36B3-9FED-8D96-F7F1BB8C7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E8ADBAE-735E-4A49-8731-3E835CBBF1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blogforlearning.com/2019/06/codeigniter-tutorial-2-mvc-and-routin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damiandeluca.com.ar/5-caracteristicas-de-react-que-deberias-conoc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eact-weekly/react-native-and-typescript-ad57b7413ea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9" name="Rectangle 1434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C6174-1C11-0422-5EB7-78A8F1166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82" b="4124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4350" name="Group 14349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345" name="Freeform: Shape 14344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46" name="Freeform: Shape 14345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7" name="Freeform: Shape 14346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8" name="Freeform: Shape 14347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E9600F9D-551E-2956-4945-4145D0F8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580785"/>
            <a:ext cx="7062673" cy="484374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A1FD5BD3-F9F0-5445-A350-949B2A5A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70F9CE2F-452B-4868-A26A-442188FCB8B9}" type="slidenum">
              <a:rPr lang="en-US" altLang="en-US" sz="1000" b="0">
                <a:solidFill>
                  <a:prstClr val="black">
                    <a:tint val="75000"/>
                  </a:prstClr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</a:t>
            </a:fld>
            <a:endParaRPr lang="en-US" altLang="en-US" sz="1000" b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B294181-88DF-308E-C729-DF8997E23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UI description implementation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(the imperative way)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8BC8000-507E-DD4C-952C-0629D3C6A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5025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See the demos: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Ref.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01-UIDescription.html.</a:t>
            </a:r>
          </a:p>
          <a:p>
            <a:pPr lvl="1">
              <a:defRPr/>
            </a:pP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Nesting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createElement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 calls (Ref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02-UIDescription.html)</a:t>
            </a:r>
          </a:p>
          <a:p>
            <a:pPr marL="457200" lvl="1" indent="0">
              <a:buFontTx/>
              <a:buNone/>
              <a:defRPr/>
            </a:pP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57150" indent="0"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----------------------------------------------------------------------</a:t>
            </a:r>
          </a:p>
          <a:p>
            <a:pPr>
              <a:defRPr/>
            </a:pPr>
            <a:r>
              <a:rPr lang="en-IE" sz="2000" dirty="0"/>
              <a:t>Imperative programming </a:t>
            </a:r>
            <a:r>
              <a:rPr lang="en-IE" sz="2000" b="0" dirty="0"/>
              <a:t>is a programming paradigm that uses statements that change a program's state.</a:t>
            </a:r>
          </a:p>
          <a:p>
            <a:pPr marL="457200" lvl="1" indent="0">
              <a:buFontTx/>
              <a:buNone/>
              <a:defRPr/>
            </a:pPr>
            <a:r>
              <a:rPr lang="en-IE" sz="2000" b="0" i="1" dirty="0"/>
              <a:t>	</a:t>
            </a:r>
            <a:r>
              <a:rPr lang="en-GB" sz="2000" b="0" i="1" dirty="0"/>
              <a:t>focuses on describing how a program operates, step by step.</a:t>
            </a:r>
          </a:p>
          <a:p>
            <a:pPr>
              <a:defRPr/>
            </a:pPr>
            <a:r>
              <a:rPr lang="en-IE" sz="2000" dirty="0"/>
              <a:t>Declarative programming </a:t>
            </a:r>
            <a:r>
              <a:rPr lang="en-IE" sz="2000" b="0" dirty="0"/>
              <a:t>is a programming paradigm … that expresses the logic of a computation without describing its control flow. </a:t>
            </a:r>
          </a:p>
          <a:p>
            <a:pPr marL="914400" lvl="2" indent="0">
              <a:buNone/>
              <a:defRPr/>
            </a:pPr>
            <a:r>
              <a:rPr lang="en-GB" sz="2000" b="0" i="1" dirty="0"/>
              <a:t>focuses on what the result should be without specifying how it should achieve the results</a:t>
            </a:r>
            <a:endParaRPr lang="en-IE" sz="2000" b="0" i="1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74EAAFA2-C472-BB3B-E62F-9E5085F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6617E-8F6D-456A-8AFD-6FA9EA3C877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E4FFC9E-1E09-F49C-0A60-64334BA35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UI description implementation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(the declarative way)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902FFE2-8B55-6F78-225F-1A5B47BBA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3388" y="1417638"/>
            <a:ext cx="8229600" cy="4602162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TSX – TypeScript XML.</a:t>
            </a:r>
          </a:p>
          <a:p>
            <a:endParaRPr lang="en-US" altLang="en-US" sz="2000" u="sng" dirty="0">
              <a:ea typeface="ＭＳ Ｐゴシック" panose="020B0600070205080204" pitchFamily="34" charset="-128"/>
            </a:endParaRPr>
          </a:p>
          <a:p>
            <a:r>
              <a:rPr lang="en-US" altLang="en-US" sz="2000" b="0" u="sng" dirty="0">
                <a:ea typeface="ＭＳ Ｐゴシック" panose="020B0600070205080204" pitchFamily="34" charset="-128"/>
              </a:rPr>
              <a:t>Declarative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u="sng" dirty="0">
                <a:ea typeface="ＭＳ Ｐゴシック" panose="020B0600070205080204" pitchFamily="34" charset="-128"/>
              </a:rPr>
              <a:t>syntax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for coding UI descriptions.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Retains the full power of Typescript.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Allows tight coupling between UI behavior and UI description. 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However, must be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transpiled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being sent to browser.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Reference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03-JSX-error.html and 04-JSX.html</a:t>
            </a:r>
          </a:p>
          <a:p>
            <a:pPr>
              <a:buFontTx/>
              <a:buNone/>
            </a:pP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1295DDD-61BE-D74B-29C6-A86DB86B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6F284-7BA2-4D94-A890-DEE79CF7DFB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7331F-9750-6601-6CA2-B9A65CC3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1" y="1143000"/>
            <a:ext cx="9034507" cy="4724400"/>
          </a:xfrm>
          <a:prstGeom prst="rect">
            <a:avLst/>
          </a:prstGeom>
        </p:spPr>
      </p:pic>
      <p:sp>
        <p:nvSpPr>
          <p:cNvPr id="24577" name="Title 1">
            <a:extLst>
              <a:ext uri="{FF2B5EF4-FFF2-40B4-BE49-F238E27FC236}">
                <a16:creationId xmlns:a16="http://schemas.microsoft.com/office/drawing/2014/main" id="{BD3F028B-03F8-10AD-0D30-A768B0165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REPL </a:t>
            </a:r>
            <a:r>
              <a:rPr lang="en-US" altLang="en-US" sz="1400">
                <a:ea typeface="ＭＳ Ｐゴシック" panose="020B0600070205080204" pitchFamily="34" charset="-128"/>
              </a:rPr>
              <a:t>(Read-Evaluate-Print-Loop) </a:t>
            </a:r>
            <a:r>
              <a:rPr lang="en-US" altLang="en-US">
                <a:ea typeface="ＭＳ Ｐゴシック" panose="020B0600070205080204" pitchFamily="34" charset="-128"/>
              </a:rPr>
              <a:t>transpiler.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FA53CAA-D2BA-F420-7E69-AD22DFAC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369E6652-87D2-16E3-1B3D-F2248B8E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70FC0-6E6A-44B9-9C10-F69319239F7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b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7D2A3-C831-F03A-56CD-4788C983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4783138"/>
            <a:ext cx="2163762" cy="703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  <a:ea typeface="+mn-ea"/>
              </a:rPr>
              <a:t>Reference </a:t>
            </a:r>
          </a:p>
          <a:p>
            <a:pPr eaLnBrk="1" hangingPunct="1">
              <a:defRPr/>
            </a:pPr>
            <a:r>
              <a:rPr lang="en-US" dirty="0">
                <a:latin typeface="+mn-lt"/>
                <a:ea typeface="+mn-ea"/>
              </a:rPr>
              <a:t>       04-JSX.html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10" name="Rectangle 2560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2" name="Freeform: Shape 256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01" name="Rectangle 2">
            <a:extLst>
              <a:ext uri="{FF2B5EF4-FFF2-40B4-BE49-F238E27FC236}">
                <a16:creationId xmlns:a16="http://schemas.microsoft.com/office/drawing/2014/main" id="{E19BFEBC-63BC-A87B-9036-EACA78B43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TSX.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D427BE2-6932-1899-6E45-FADBB40AC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775" y="2198362"/>
            <a:ext cx="3719225" cy="391777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TypeScript XML</a:t>
            </a: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HTML-like markup.</a:t>
            </a:r>
          </a:p>
          <a:p>
            <a:pPr lvl="1"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It’s actually XML code.</a:t>
            </a:r>
          </a:p>
          <a:p>
            <a:pPr marL="0" indent="0">
              <a:buFontTx/>
              <a:buNone/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Some minor HTML tag attributes differences, e.g.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className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 (class),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htmlFor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(for).</a:t>
            </a:r>
          </a:p>
          <a:p>
            <a:pPr>
              <a:buFontTx/>
              <a:buNone/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Allows UI description to be coded </a:t>
            </a:r>
            <a:r>
              <a:rPr lang="en-US" altLang="en-US" sz="1600" dirty="0">
                <a:ea typeface="ＭＳ Ｐゴシック" panose="020B0600070205080204" pitchFamily="34" charset="-128"/>
              </a:rPr>
              <a:t>in a declarative style 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and be </a:t>
            </a:r>
            <a:r>
              <a:rPr lang="en-US" altLang="en-US" sz="1600" b="0" dirty="0" err="1">
                <a:ea typeface="ＭＳ Ｐゴシック" panose="020B0600070205080204" pitchFamily="34" charset="-128"/>
              </a:rPr>
              <a:t>inlined</a:t>
            </a:r>
            <a:r>
              <a:rPr lang="en-US" altLang="en-US" sz="1600" b="0" dirty="0">
                <a:ea typeface="ＭＳ Ｐゴシック" panose="020B0600070205080204" pitchFamily="34" charset="-128"/>
              </a:rPr>
              <a:t> in TypeScript. </a:t>
            </a:r>
          </a:p>
          <a:p>
            <a:pPr>
              <a:defRPr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Combines templating with the power of TS.</a:t>
            </a:r>
          </a:p>
        </p:txBody>
      </p:sp>
      <p:pic>
        <p:nvPicPr>
          <p:cNvPr id="25607" name="Graphic 25606" descr="Web Design">
            <a:extLst>
              <a:ext uri="{FF2B5EF4-FFF2-40B4-BE49-F238E27FC236}">
                <a16:creationId xmlns:a16="http://schemas.microsoft.com/office/drawing/2014/main" id="{CE14CCE5-7EA0-977F-75C6-03BDAF02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9525" y="2267182"/>
            <a:ext cx="3591379" cy="3591379"/>
          </a:xfrm>
          <a:prstGeom prst="rect">
            <a:avLst/>
          </a:prstGeom>
        </p:spPr>
      </p:pic>
      <p:sp>
        <p:nvSpPr>
          <p:cNvPr id="25614" name="Freeform: Shape 256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03" name="Slide Number Placeholder 1">
            <a:extLst>
              <a:ext uri="{FF2B5EF4-FFF2-40B4-BE49-F238E27FC236}">
                <a16:creationId xmlns:a16="http://schemas.microsoft.com/office/drawing/2014/main" id="{281C14CF-AE93-45F2-5F5D-E20A3DA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3C66460B-7E7A-453B-A3E2-929CC9AEE0BF}" type="slidenum">
              <a:rPr lang="en-US" altLang="en-US" sz="900" b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13</a:t>
            </a:fld>
            <a:endParaRPr lang="en-US" altLang="en-US" sz="9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41C991F1-C59A-2BE8-43B1-8A0A15E3F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Transpiling</a:t>
            </a:r>
            <a:r>
              <a:rPr lang="en-US" altLang="en-US" dirty="0">
                <a:ea typeface="ＭＳ Ｐゴシック" panose="020B0600070205080204" pitchFamily="34" charset="-128"/>
              </a:rPr>
              <a:t> TSX.</a:t>
            </a:r>
            <a:endParaRPr lang="en-US" altLang="en-US" dirty="0">
              <a:solidFill>
                <a:srgbClr val="99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280A556-9A4C-6D51-6CC4-BF252C0C1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Browsers don’t do Typescript!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Needs to be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Transpiled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Javascript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What can we use to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Transpile</a:t>
            </a:r>
            <a:r>
              <a:rPr lang="en-US" altLang="en-US" sz="2000" dirty="0">
                <a:ea typeface="ＭＳ Ｐゴシック" panose="020B0600070205080204" pitchFamily="34" charset="-128"/>
              </a:rPr>
              <a:t>?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Babel platform.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library.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How?</a:t>
            </a:r>
          </a:p>
          <a:p>
            <a:pPr lvl="1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Manually, via REPL or command line. 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When experimenting only.</a:t>
            </a:r>
          </a:p>
          <a:p>
            <a:pPr lvl="1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Using an instrumented web server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library instrumentation.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Ideal for development.</a:t>
            </a:r>
          </a:p>
          <a:p>
            <a:pPr lvl="1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Using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bundler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tools as part of the build process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Vite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again.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Production standard.</a:t>
            </a:r>
          </a:p>
        </p:txBody>
      </p:sp>
      <p:sp>
        <p:nvSpPr>
          <p:cNvPr id="26627" name="Slide Number Placeholder 1">
            <a:extLst>
              <a:ext uri="{FF2B5EF4-FFF2-40B4-BE49-F238E27FC236}">
                <a16:creationId xmlns:a16="http://schemas.microsoft.com/office/drawing/2014/main" id="{216F69B7-262F-7B19-22F3-E150711F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F2E32-AF2C-4BD6-A92A-0C2FD06272D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63F8ABD-1C69-747E-546E-A5AE56DC0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React Components.</a:t>
            </a:r>
            <a:endParaRPr lang="en-US" altLang="en-US">
              <a:solidFill>
                <a:srgbClr val="99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E1DFF3E-3F05-3EB7-281B-827663C50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We develop COMPONENTS.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function that returns a UI description, i.e. TSX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We reference a component like a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HTML tag.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e.g.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r>
              <a:rPr lang="en-IE" sz="2000" b="0" dirty="0"/>
              <a:t>   </a:t>
            </a:r>
            <a:r>
              <a:rPr lang="en-IE" sz="2000" b="0" dirty="0" err="1"/>
              <a:t>const</a:t>
            </a:r>
            <a:r>
              <a:rPr lang="en-IE" sz="2000" b="0" dirty="0"/>
              <a:t> </a:t>
            </a:r>
            <a:r>
              <a:rPr lang="en-IE" sz="2000" b="0" dirty="0" err="1"/>
              <a:t>rootElement</a:t>
            </a:r>
            <a:r>
              <a:rPr lang="en-IE" sz="2000" b="0" dirty="0"/>
              <a:t> = </a:t>
            </a:r>
          </a:p>
          <a:p>
            <a:pPr marL="0" indent="0">
              <a:buFontTx/>
              <a:buNone/>
              <a:defRPr/>
            </a:pPr>
            <a:r>
              <a:rPr lang="en-IE" sz="2000" b="0" dirty="0"/>
              <a:t>        </a:t>
            </a:r>
            <a:r>
              <a:rPr lang="en-IE" sz="2000" b="0" dirty="0" err="1"/>
              <a:t>ReactDOM.createRoot</a:t>
            </a:r>
            <a:r>
              <a:rPr lang="en-IE" sz="2000" b="0" dirty="0"/>
              <a:t>(</a:t>
            </a:r>
            <a:r>
              <a:rPr lang="en-IE" sz="2000" b="0" dirty="0" err="1"/>
              <a:t>document.getElementById</a:t>
            </a:r>
            <a:r>
              <a:rPr lang="en-IE" sz="2000" b="0" dirty="0"/>
              <a:t>("mount-point"));</a:t>
            </a:r>
          </a:p>
          <a:p>
            <a:pPr marL="0" indent="0">
              <a:buFontTx/>
              <a:buNone/>
              <a:defRPr/>
            </a:pPr>
            <a:r>
              <a:rPr lang="en-IE" sz="2000" b="0" dirty="0"/>
              <a:t>   </a:t>
            </a:r>
            <a:r>
              <a:rPr lang="en-IE" sz="2000" b="0" dirty="0" err="1"/>
              <a:t>rootElement.render</a:t>
            </a:r>
            <a:r>
              <a:rPr lang="en-IE" sz="2000" dirty="0"/>
              <a:t>( &lt;</a:t>
            </a:r>
            <a:r>
              <a:rPr lang="en-IE" sz="2000" dirty="0" err="1"/>
              <a:t>DynamicLanguages</a:t>
            </a:r>
            <a:r>
              <a:rPr lang="en-IE" sz="2000" dirty="0"/>
              <a:t>/&gt; );</a:t>
            </a:r>
          </a:p>
          <a:p>
            <a:pPr marL="0" indent="0">
              <a:buFontTx/>
              <a:buNone/>
              <a:defRPr/>
            </a:pPr>
            <a:endParaRPr lang="en-IE" sz="2000" b="0" dirty="0"/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Reference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05-simpleComponent.html</a:t>
            </a:r>
          </a:p>
        </p:txBody>
      </p:sp>
      <p:sp>
        <p:nvSpPr>
          <p:cNvPr id="28675" name="Slide Number Placeholder 1">
            <a:extLst>
              <a:ext uri="{FF2B5EF4-FFF2-40B4-BE49-F238E27FC236}">
                <a16:creationId xmlns:a16="http://schemas.microsoft.com/office/drawing/2014/main" id="{7A51B9EA-93FA-0E7B-0DF1-778B29CF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B6CB2-E0B5-4F44-8340-AE0468E9CA2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75300F-BC54-43B4-2662-F5E710BB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US" altLang="en-US" dirty="0" err="1">
                <a:ea typeface="ＭＳ Ｐゴシック" panose="020B0600070205080204" pitchFamily="34" charset="-128"/>
              </a:rPr>
              <a:t>Vite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F7D46D75-0D14-666A-51C8-E9B8B8B17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Scaffolding/Generator.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Development web server: auto-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on file change + live reloading (HMR – Hot Module Replacement).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Builder: build production standard version of app, i.e. minification, bundling.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7792851-979F-838C-2F87-9BAD53F7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42AB8-BD47-411C-9C4B-5E6E0AC5806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083D5-851E-4E90-2D3C-79890CFF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58381"/>
            <a:ext cx="7467984" cy="254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B663-CD6F-3BC4-E5F4-09877D51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GB" dirty="0"/>
              <a:t>Storybook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AAC-E170-2E11-6CE7-1A365DC4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 development environment for React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Allows components be developed in isolation.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Promotes more reusable, testable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Quicker development – ignore app-specific dependencies.          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6BEBD-FB34-B459-044B-AA1D7B4F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F15E1-854A-76F3-7E15-5BF1D064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21767"/>
            <a:ext cx="7969660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B306-F194-E843-F97E-3972DB64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2160-2F9E-4EA0-D923-12D5C8130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to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8C53-ACAD-5E7F-4852-A93BF649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310F8-678A-4CCD-9011-EC89267EF9E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D47B5-B032-DE0A-3FFA-97DBD9A7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389967"/>
            <a:ext cx="7379079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1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0734E30-CC0F-E0B0-1E4C-3BBDDD903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F7C4EBDF-084C-42BF-4D05-E82316B0A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Installation:</a:t>
            </a:r>
          </a:p>
          <a:p>
            <a:pPr marL="800100" lvl="2" indent="0">
              <a:buFontTx/>
              <a:buNone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$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npm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install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@storybook/react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tool has two aspects: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 web server.</a:t>
            </a:r>
          </a:p>
          <a:p>
            <a:pPr marL="800100" lvl="2" indent="0"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$ 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./</a:t>
            </a:r>
            <a:r>
              <a:rPr lang="en-IE" altLang="en-US" sz="14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node_modules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/.bin/</a:t>
            </a:r>
            <a:r>
              <a:rPr lang="en-IE" altLang="en-US" sz="1400" b="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start-storybook -p 6006 -c ./.storybo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ok</a:t>
            </a:r>
          </a:p>
          <a:p>
            <a:pPr marL="800100" lvl="2" indent="0"/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Performs live re-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and re-loading.</a:t>
            </a:r>
          </a:p>
          <a:p>
            <a:pPr marL="800100" lvl="2" indent="0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Web browser user interface.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Start up using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package.json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script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80ADBD2-B108-4951-4CEA-F61ADC8B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F9233-244A-4B2D-B441-ABDDE1C3F43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4B164-9A22-D77C-2F62-78EEF232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79043-36C2-ED94-1A81-D6849BFD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025" y="5569724"/>
            <a:ext cx="2609984" cy="38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A4F1CC7-6DE0-07A6-BEA3-1188BCBE4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Agenda</a:t>
            </a:r>
          </a:p>
        </p:txBody>
      </p:sp>
      <p:graphicFrame>
        <p:nvGraphicFramePr>
          <p:cNvPr id="17415" name="Content Placeholder 2">
            <a:extLst>
              <a:ext uri="{FF2B5EF4-FFF2-40B4-BE49-F238E27FC236}">
                <a16:creationId xmlns:a16="http://schemas.microsoft.com/office/drawing/2014/main" id="{0C5E272E-023C-1DC0-0EA4-2E4C059B2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135831"/>
              </p:ext>
            </p:extLst>
          </p:nvPr>
        </p:nvGraphicFramePr>
        <p:xfrm>
          <a:off x="457200" y="1371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B106262-7E11-3209-3C0A-CDE1E572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C4905-533D-426E-8630-066A8E6C74E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5FF08C-5FCB-6B93-B65C-2B0899F6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1955631"/>
            <a:ext cx="7964582" cy="4765844"/>
          </a:xfrm>
          <a:prstGeom prst="rect">
            <a:avLst/>
          </a:prstGeom>
        </p:spPr>
      </p:pic>
      <p:sp>
        <p:nvSpPr>
          <p:cNvPr id="31745" name="Title 1">
            <a:extLst>
              <a:ext uri="{FF2B5EF4-FFF2-40B4-BE49-F238E27FC236}">
                <a16:creationId xmlns:a16="http://schemas.microsoft.com/office/drawing/2014/main" id="{18CFB461-76C1-241F-975C-27FCAEAE9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940C6D0-8CF3-C8AA-D31F-59CDED6E1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Storybook User interface.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909AA6C0-F3DD-D1CC-2605-1FA1AA6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58A53-2D9D-4F64-860F-9387A852474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b="0" dirty="0"/>
          </a:p>
        </p:txBody>
      </p:sp>
      <p:pic>
        <p:nvPicPr>
          <p:cNvPr id="31748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5C44B44-1481-2176-2188-9A9E29D8D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4810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D4BBFE9-146E-249E-A98E-E32C63B9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605" y="3727450"/>
            <a:ext cx="1579563" cy="774700"/>
          </a:xfrm>
          <a:prstGeom prst="wedgeRoundRectCallout">
            <a:avLst>
              <a:gd name="adj1" fmla="val -71273"/>
              <a:gd name="adj2" fmla="val -83903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Rendering.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BCCFF4B-463F-E6B0-A6CA-F70C6393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85" y="5671344"/>
            <a:ext cx="1884363" cy="774700"/>
          </a:xfrm>
          <a:prstGeom prst="wedgeRoundRectCallout">
            <a:avLst>
              <a:gd name="adj1" fmla="val -26477"/>
              <a:gd name="adj2" fmla="val -92097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catalogue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BDDD1D-2BFC-ECF5-4E59-7D4DABA571B0}"/>
              </a:ext>
            </a:extLst>
          </p:cNvPr>
          <p:cNvCxnSpPr>
            <a:cxnSpLocks/>
          </p:cNvCxnSpPr>
          <p:nvPr/>
        </p:nvCxnSpPr>
        <p:spPr>
          <a:xfrm>
            <a:off x="2895600" y="4114800"/>
            <a:ext cx="137160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3147C9-5E5E-8F0A-7D16-09228B106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  <p:sp>
        <p:nvSpPr>
          <p:cNvPr id="11" name="Rounded Rectangular Callout 7">
            <a:extLst>
              <a:ext uri="{FF2B5EF4-FFF2-40B4-BE49-F238E27FC236}">
                <a16:creationId xmlns:a16="http://schemas.microsoft.com/office/drawing/2014/main" id="{DF24D1ED-B1AB-855F-56C9-1DCC5047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07" y="5217319"/>
            <a:ext cx="2209800" cy="1228725"/>
          </a:xfrm>
          <a:prstGeom prst="wedgeRoundRectCallout">
            <a:avLst>
              <a:gd name="adj1" fmla="val -119617"/>
              <a:gd name="adj2" fmla="val -10240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arguments and actions (callbacks)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89D6354-131C-3A35-E142-C94F2B7BC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9CF8855-FEB2-5AF4-64B6-1D6F64AAB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4463"/>
            <a:ext cx="8229600" cy="48307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What is a Story?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 component may have several </a:t>
            </a:r>
            <a:r>
              <a:rPr lang="en-US" altLang="en-US" sz="2000" dirty="0">
                <a:ea typeface="ＭＳ Ｐゴシック" panose="020B0600070205080204" pitchFamily="34" charset="-128"/>
              </a:rPr>
              <a:t>STATES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tate affects how it renders.</a:t>
            </a: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Each state case termed a “STORY”</a:t>
            </a: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DynamicLanguages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component.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States might be: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Default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5 or less languages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full list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Boundary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empty list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‘No languages’ message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Exceptional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– More than 5 languages  Render first 5 and a ‘See More…’ link to display next 5.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Stories are a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design consideration </a:t>
            </a: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written in </a:t>
            </a:r>
            <a:r>
              <a:rPr lang="en-IE" sz="2000" dirty="0"/>
              <a:t>Component Story Format (CSF)</a:t>
            </a:r>
          </a:p>
          <a:p>
            <a:pPr lvl="1"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They are functions </a:t>
            </a:r>
            <a:r>
              <a:rPr lang="en-GB" altLang="en-US" sz="2000" dirty="0">
                <a:ea typeface="ＭＳ Ｐゴシック" panose="020B0600070205080204" pitchFamily="34" charset="-128"/>
              </a:rPr>
              <a:t>that describes how to render components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23B9CEA5-3097-F7F4-C768-7996422F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11584-8EAF-476E-A2D8-9FA6547F49E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b="0"/>
          </a:p>
        </p:txBody>
      </p:sp>
      <p:pic>
        <p:nvPicPr>
          <p:cNvPr id="32772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FE390CEA-32DD-0FB9-DA74-2F842376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638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4BC8ED-276B-8AFA-CFEF-DDDA90C2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1CF76-2DE4-BE80-7747-AC438A9C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314559"/>
            <a:ext cx="8146879" cy="3347255"/>
          </a:xfrm>
          <a:prstGeom prst="rect">
            <a:avLst/>
          </a:prstGeom>
        </p:spPr>
      </p:pic>
      <p:sp>
        <p:nvSpPr>
          <p:cNvPr id="33793" name="Title 1">
            <a:extLst>
              <a:ext uri="{FF2B5EF4-FFF2-40B4-BE49-F238E27FC236}">
                <a16:creationId xmlns:a16="http://schemas.microsoft.com/office/drawing/2014/main" id="{A34FCE09-AF81-4CF3-26AC-21D238AB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66E0762A-FF0F-FFD3-B827-FDB7D735A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List a component’s states/stories under its name: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F44329C9-CAF4-8B11-4746-0257AE48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6F8D1-71DF-4CC4-B627-2F470AC072F0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b="0"/>
          </a:p>
        </p:txBody>
      </p:sp>
      <p:pic>
        <p:nvPicPr>
          <p:cNvPr id="33796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87B6827E-683D-FBBD-5EA4-5D514191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86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767816-A542-A6C8-815E-15C4716E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274464"/>
            <a:ext cx="3067050" cy="774700"/>
          </a:xfrm>
          <a:prstGeom prst="wedgeRoundRectCallout">
            <a:avLst>
              <a:gd name="adj1" fmla="val 16630"/>
              <a:gd name="adj2" fmla="val -70278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Set of Component Stories:</a:t>
            </a:r>
            <a:b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(i.e. Basic, Boundary, Exceptional)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99F7A-1803-C381-F606-46DD89535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98EE07CF-C71C-E163-0310-BD0ADE33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C8A59C3-9792-69F4-FC98-C67EF3B9A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Define component </a:t>
            </a:r>
            <a:r>
              <a:rPr lang="en-US" altLang="en-US" sz="2000" b="0">
                <a:ea typeface="ＭＳ Ｐゴシック" panose="020B0600070205080204" pitchFamily="34" charset="-128"/>
              </a:rPr>
              <a:t>groups when </a:t>
            </a:r>
            <a:r>
              <a:rPr lang="en-US" altLang="en-US" sz="2000">
                <a:ea typeface="ＭＳ Ｐゴシック" panose="020B0600070205080204" pitchFamily="34" charset="-128"/>
              </a:rPr>
              <a:t>component catalogue is large.</a:t>
            </a:r>
            <a:endParaRPr lang="en-US" altLang="en-US" sz="2000" b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helps others team members with searching</a:t>
            </a:r>
            <a:r>
              <a:rPr lang="en-US" altLang="en-US" sz="2000" b="0">
                <a:ea typeface="ＭＳ Ｐゴシック" panose="020B0600070205080204" pitchFamily="34" charset="-128"/>
              </a:rPr>
              <a:t>.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489A1F13-0B63-256F-552B-F520978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75D7A-3FC9-43C2-B6E2-9D258BC8938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b="0"/>
          </a:p>
        </p:txBody>
      </p:sp>
      <p:pic>
        <p:nvPicPr>
          <p:cNvPr id="34820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45F4FCE-2B52-04AE-CAF6-CE574D56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06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8-12-20 at 16.51.38.png">
            <a:extLst>
              <a:ext uri="{FF2B5EF4-FFF2-40B4-BE49-F238E27FC236}">
                <a16:creationId xmlns:a16="http://schemas.microsoft.com/office/drawing/2014/main" id="{7F8F995A-6747-E4AB-4ABD-360FEB49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506663"/>
            <a:ext cx="7340600" cy="37385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ADC8F0-D8E4-7F04-3DA1-EE238A42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FF2B5EF4-FFF2-40B4-BE49-F238E27FC236}">
                <a16:creationId xmlns:a16="http://schemas.microsoft.com/office/drawing/2014/main" id="{F8D00431-FF1B-2950-117E-2C3885D9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225675"/>
            <a:ext cx="73660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D5760-158A-8EFE-0FBD-646217755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2" y="1260274"/>
            <a:ext cx="7506248" cy="5597725"/>
          </a:xfrm>
          <a:prstGeom prst="rect">
            <a:avLst/>
          </a:prstGeom>
        </p:spPr>
      </p:pic>
      <p:sp>
        <p:nvSpPr>
          <p:cNvPr id="36865" name="Rectangle 2">
            <a:extLst>
              <a:ext uri="{FF2B5EF4-FFF2-40B4-BE49-F238E27FC236}">
                <a16:creationId xmlns:a16="http://schemas.microsoft.com/office/drawing/2014/main" id="{10D961A3-FED4-1FEC-F142-9E223A946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34061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Writing stories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6066D5BD-5AEC-E53C-3BAD-4D5B7EC79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" y="428625"/>
            <a:ext cx="8229600" cy="4724400"/>
          </a:xfrm>
        </p:spPr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.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stories.ts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file extension (convention)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1 Stories file per component</a:t>
            </a:r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547E0938-18BE-7FDD-D4A4-B74394C1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F4345-6792-4382-AA4B-CA50B241E32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b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6615D25-F82A-8D58-42A2-5AB1A736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474018"/>
            <a:ext cx="2819400" cy="534988"/>
          </a:xfrm>
          <a:prstGeom prst="wedgeRoundRectCallout">
            <a:avLst>
              <a:gd name="adj1" fmla="val -139347"/>
              <a:gd name="adj2" fmla="val 5702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400" dirty="0"/>
              <a:t>default export; Metadata; How Storybook lists components.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B815A71-242B-1A03-F181-FFE2C5E4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38913"/>
            <a:ext cx="2819400" cy="1317625"/>
          </a:xfrm>
          <a:prstGeom prst="wedgeRoundRectCallout">
            <a:avLst>
              <a:gd name="adj1" fmla="val -135836"/>
              <a:gd name="adj2" fmla="val -4580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Story implemented as a function.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Named exports.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UpperCamelCase</a:t>
            </a:r>
            <a:endParaRPr 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3 stories for this component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2BEEBCC-B5F7-E978-A149-C5B257F8B2FB}"/>
              </a:ext>
            </a:extLst>
          </p:cNvPr>
          <p:cNvSpPr>
            <a:spLocks/>
          </p:cNvSpPr>
          <p:nvPr/>
        </p:nvSpPr>
        <p:spPr bwMode="auto">
          <a:xfrm>
            <a:off x="6096000" y="3759200"/>
            <a:ext cx="1308100" cy="990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C683-3612-D12E-BE77-8B1491A0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Aside: The satisfies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9435-B707-828F-91C6-0E64556D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TypeScript 4.9 introduces a new operator,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satisfies</a:t>
            </a:r>
          </a:p>
          <a:p>
            <a:r>
              <a:rPr lang="en-GB" b="0" dirty="0"/>
              <a:t>Allows you to check that an expression matches a particular type.</a:t>
            </a:r>
          </a:p>
          <a:p>
            <a:r>
              <a:rPr lang="en-GB" b="0" dirty="0"/>
              <a:t>Used in Stories to ensure an object conforms to a type without casting</a:t>
            </a:r>
            <a:br>
              <a:rPr lang="en-GB" b="0" dirty="0"/>
            </a:br>
            <a:endParaRPr lang="en-IE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5353-4631-D0D5-1613-946AED54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4326-619E-9975-AA09-953CF877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7276310" cy="29105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6A4122-D941-D217-0390-63CC16E051F8}"/>
              </a:ext>
            </a:extLst>
          </p:cNvPr>
          <p:cNvSpPr/>
          <p:nvPr/>
        </p:nvSpPr>
        <p:spPr>
          <a:xfrm>
            <a:off x="4114800" y="5257800"/>
            <a:ext cx="2286000" cy="1143000"/>
          </a:xfrm>
          <a:prstGeom prst="wedgeRectCallout">
            <a:avLst>
              <a:gd name="adj1" fmla="val -110974"/>
              <a:gd name="adj2" fmla="val -61444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accent3"/>
                </a:solidFill>
              </a:rPr>
              <a:t>Would cause a compile error if age was missing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14:cNvPr>
              <p14:cNvContentPartPr/>
              <p14:nvPr/>
            </p14:nvContentPartPr>
            <p14:xfrm>
              <a:off x="693842" y="5537054"/>
              <a:ext cx="1665720" cy="32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842" y="5519054"/>
                <a:ext cx="170136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54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A613ADD-19BA-4055-D2D9-5073089B1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Grouping stories.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192367D-C85A-CF89-DC15-FF4978C70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Use directory pathname symbol ( / ) to indicate component grouping (i.e.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group</a:t>
            </a:r>
            <a:r>
              <a:rPr lang="en-US" altLang="en-US" sz="2000" b="0" i="1" dirty="0">
                <a:ea typeface="ＭＳ Ｐゴシック" panose="020B0600070205080204" pitchFamily="34" charset="-128"/>
              </a:rPr>
              <a:t>/subgroup/….).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419FE6E-71C4-0504-693F-ABDA063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05FE6-9F48-49FD-9FF2-9C66181538C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14:cNvPr>
              <p14:cNvContentPartPr/>
              <p14:nvPr/>
            </p14:nvContentPartPr>
            <p14:xfrm>
              <a:off x="2098922" y="301345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282" y="299581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9C79E0-4D37-3CB7-571D-9D17174F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90800"/>
            <a:ext cx="7463359" cy="1402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7DA73-661A-3D7C-26EE-26EDFE24B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590122" cy="5562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14:cNvPr>
              <p14:cNvContentPartPr/>
              <p14:nvPr/>
            </p14:nvContentPartPr>
            <p14:xfrm>
              <a:off x="5758357" y="5330530"/>
              <a:ext cx="1211400" cy="260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0717" y="5312890"/>
                <a:ext cx="1247040" cy="295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6DA9332-7E60-92BD-26AB-5DD10A7166D6}"/>
              </a:ext>
            </a:extLst>
          </p:cNvPr>
          <p:cNvSpPr/>
          <p:nvPr/>
        </p:nvSpPr>
        <p:spPr>
          <a:xfrm rot="5400000">
            <a:off x="4044925" y="4308153"/>
            <a:ext cx="1402139" cy="1485900"/>
          </a:xfrm>
          <a:prstGeom prst="bentUp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443F0A97-707B-20F2-EA35-5D5EA53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707C30-3088-4643-97F5-71E36F98CD5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b="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7437358-DC11-25DB-E2AC-37CB41DC6F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b="0">
                <a:ea typeface="ＭＳ Ｐゴシック" panose="020B0600070205080204" pitchFamily="34" charset="-128"/>
              </a:rPr>
              <a:t>… back to components . . 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5">
            <a:extLst>
              <a:ext uri="{FF2B5EF4-FFF2-40B4-BE49-F238E27FC236}">
                <a16:creationId xmlns:a16="http://schemas.microsoft.com/office/drawing/2014/main" id="{00806A90-146A-AD18-869E-46277DA8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17638"/>
            <a:ext cx="32131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14249-E3C7-745C-EC8C-5F08F8BF2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75" y="1356263"/>
            <a:ext cx="3545377" cy="5165724"/>
          </a:xfrm>
          <a:prstGeom prst="rect">
            <a:avLst/>
          </a:prstGeom>
        </p:spPr>
      </p:pic>
      <p:sp>
        <p:nvSpPr>
          <p:cNvPr id="40961" name="Rectangle 2">
            <a:extLst>
              <a:ext uri="{FF2B5EF4-FFF2-40B4-BE49-F238E27FC236}">
                <a16:creationId xmlns:a16="http://schemas.microsoft.com/office/drawing/2014/main" id="{7BEE0A9C-F8C2-9452-86FE-73778CA20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  <a:ea typeface="ＭＳ Ｐゴシック" panose="020B0600070205080204" pitchFamily="34" charset="-128"/>
              </a:rPr>
              <a:t>Demo Samples</a:t>
            </a:r>
            <a:br>
              <a:rPr lang="en-US" altLang="en-US">
                <a:solidFill>
                  <a:srgbClr val="990000"/>
                </a:solidFill>
                <a:ea typeface="ＭＳ Ｐゴシック" panose="020B0600070205080204" pitchFamily="34" charset="-128"/>
              </a:rPr>
            </a:br>
            <a:r>
              <a:rPr lang="en-US" altLang="en-US" sz="2000">
                <a:solidFill>
                  <a:srgbClr val="990000"/>
                </a:solidFill>
                <a:ea typeface="ＭＳ Ｐゴシック" panose="020B0600070205080204" pitchFamily="34" charset="-128"/>
              </a:rPr>
              <a:t>(See lab exercise)</a:t>
            </a:r>
          </a:p>
        </p:txBody>
      </p:sp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91E7B6C9-91DC-DEEC-231F-AEC3DDAF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69BCF5-0E18-452E-AFF7-0F521E91B80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b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13BB3700-6898-33EC-7278-826D075B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728788"/>
            <a:ext cx="1600200" cy="682625"/>
          </a:xfrm>
          <a:prstGeom prst="wedgeRoundRectCallout">
            <a:avLst>
              <a:gd name="adj1" fmla="val -117316"/>
              <a:gd name="adj2" fmla="val -52730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Configuration – boilerplate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6F39256-5BA4-523F-B027-AF0F780C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3325813"/>
            <a:ext cx="1600200" cy="682625"/>
          </a:xfrm>
          <a:prstGeom prst="wedgeRoundRectCallout">
            <a:avLst>
              <a:gd name="adj1" fmla="val -144870"/>
              <a:gd name="adj2" fmla="val 128937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Sample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0F05E8B-04BE-00F0-A6C5-CBCDD48D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4422775"/>
            <a:ext cx="990600" cy="396875"/>
          </a:xfrm>
          <a:prstGeom prst="wedgeRoundRectCallout">
            <a:avLst>
              <a:gd name="adj1" fmla="val -248485"/>
              <a:gd name="adj2" fmla="val 75563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Stories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F734286-13CB-D890-D01F-7CD07AD2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2554288"/>
            <a:ext cx="1600200" cy="442912"/>
          </a:xfrm>
          <a:prstGeom prst="wedgeRoundRectCallout">
            <a:avLst>
              <a:gd name="adj1" fmla="val -130990"/>
              <a:gd name="adj2" fmla="val 305450"/>
              <a:gd name="adj3" fmla="val 16667"/>
            </a:avLst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/>
              <a:t>Lab exercise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57F6-CD9F-4F8B-FC99-BF4637E5D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37" y="1305283"/>
            <a:ext cx="2804206" cy="530383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9A628CC-77F1-4843-D892-92665679F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TSX - embedded variables.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0E7CF86-339D-EE48-9719-7CE816BF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Use { } to reference variable embedded in TSX.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Curly braces can contain any valid TS expression.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Reference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err="1">
                <a:ea typeface="ＭＳ Ｐゴシック" charset="0"/>
                <a:cs typeface="ＭＳ Ｐゴシック" charset="0"/>
              </a:rPr>
              <a:t>src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/components/samples/02_embeddedVariables.tsx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85C3EF58-A30C-AEAC-BC6E-2C16320E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49412F-8E6D-4B21-BD79-29159B385F7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4B258-1592-5A5E-DCB0-C660E8D4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28968"/>
            <a:ext cx="5257800" cy="40340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8" name="Rectangle 1741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4957C9BB-E1A8-3BC8-88B1-2629F150E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anchor="ctr">
            <a:normAutofit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React</a:t>
            </a:r>
          </a:p>
        </p:txBody>
      </p:sp>
      <p:grpSp>
        <p:nvGrpSpPr>
          <p:cNvPr id="17420" name="Group 174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7433" name="Rectangle 174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34" name="Rectangle 174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35" name="Rectangle 174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1CE7E0D-4F8F-FBE8-7D48-CE66270C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958549" cy="39795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1400" dirty="0" err="1">
                <a:ea typeface="ＭＳ Ｐゴシック" charset="0"/>
                <a:cs typeface="ＭＳ Ｐゴシック" charset="0"/>
              </a:rPr>
              <a:t>Javascript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 framework for building dynamic Web </a:t>
            </a:r>
            <a:r>
              <a:rPr lang="en-US" sz="1400" b="0" dirty="0">
                <a:ea typeface="ＭＳ Ｐゴシック" charset="0"/>
                <a:cs typeface="ＭＳ Ｐゴシック" charset="0"/>
              </a:rPr>
              <a:t>User Interfaces</a:t>
            </a:r>
            <a:r>
              <a:rPr lang="en-US" sz="1400" dirty="0">
                <a:ea typeface="ＭＳ Ｐゴシック" charset="0"/>
                <a:cs typeface="ＭＳ Ｐゴシック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 Single Page Apps technology.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Open-sourced in 2012.</a:t>
            </a:r>
          </a:p>
          <a:p>
            <a:pPr>
              <a:lnSpc>
                <a:spcPct val="90000"/>
              </a:lnSpc>
              <a:defRPr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Client-side framework.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More a library than a framework.</a:t>
            </a:r>
          </a:p>
        </p:txBody>
      </p:sp>
      <p:sp>
        <p:nvSpPr>
          <p:cNvPr id="17436" name="Rectangle 174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7" name="Rectangle 174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B6B4BDF3-0A81-E7A3-8B21-BE386A24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2567" y="913686"/>
            <a:ext cx="3298075" cy="185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8" name="Rectangle 174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2B6C1D21-8E0A-82AA-1129-2CCE9DF8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7446" y="3707894"/>
            <a:ext cx="2666918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EE10155-B63F-13DB-210D-908EA79F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8802" y="6492240"/>
            <a:ext cx="79178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616C8BF6-F60D-4368-9720-BF292CBEE724}" type="slidenum">
              <a:rPr lang="en-US" altLang="en-US" b="0" smtClean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en-US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33A31E68-6BEA-C2A4-A2DC-D423D45D8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Reusability.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14B72860-49A3-1608-C3A3-600546782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We achieve reusability through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parameterisation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props –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Component properties / attribute / parameters.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Passing props to a component:</a:t>
            </a:r>
          </a:p>
          <a:p>
            <a:pPr marL="857250" lvl="2" indent="0">
              <a:buFontTx/>
              <a:buNone/>
            </a:pP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US" altLang="en-US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CompName</a:t>
            </a: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prop1Name={value}  prop2Name={value} . . . . /&gt;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Access inside component via props object:</a:t>
            </a:r>
          </a:p>
          <a:p>
            <a:pPr marL="857250" lvl="2" indent="0">
              <a:buNone/>
            </a:pP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ComponentName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React.FC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GB" sz="16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PropInterface</a:t>
            </a: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 = (props) =&gt; {</a:t>
            </a:r>
          </a:p>
          <a:p>
            <a:pPr marL="857250" lvl="2" indent="0">
              <a:buNone/>
            </a:pPr>
            <a:r>
              <a:rPr lang="en-GB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US" sz="16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const p1 = props.prop1Name      </a:t>
            </a:r>
          </a:p>
          <a:p>
            <a:pPr marL="857250" lvl="2" indent="0">
              <a:buFontTx/>
              <a:buNone/>
            </a:pPr>
            <a:r>
              <a:rPr lang="en-US" altLang="en-US" sz="1600" b="0" dirty="0">
                <a:ea typeface="ＭＳ Ｐゴシック" panose="020B0600070205080204" pitchFamily="34" charset="-128"/>
              </a:rPr>
              <a:t>      . . . . . . . .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Props are Immutable.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Part of a component’s design.</a:t>
            </a: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Reference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dirty="0">
                <a:ea typeface="ＭＳ Ｐゴシック" panose="020B0600070205080204" pitchFamily="34" charset="-128"/>
              </a:rPr>
              <a:t>/components/samples/03_props.tsx (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and related story).   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29C50A88-3FD6-6443-58FC-46D0461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48AEF7-CB57-4E7D-BA95-13643238FCB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59800054-C971-AEFE-C96D-F57904386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Aside.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D2E13B9D-1FD6-70D5-D06A-C698F173A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We can assign a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single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TSX element to a variable.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Why?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5667B801-5B32-BFAD-CD66-4A4F541F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154DF-D1BC-4866-B5DA-A89FD9523F7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b="0"/>
          </a:p>
        </p:txBody>
      </p:sp>
      <p:pic>
        <p:nvPicPr>
          <p:cNvPr id="44036" name="Picture 3" descr="Screen Shot 2018-12-21 at 19.55.45.png">
            <a:extLst>
              <a:ext uri="{FF2B5EF4-FFF2-40B4-BE49-F238E27FC236}">
                <a16:creationId xmlns:a16="http://schemas.microsoft.com/office/drawing/2014/main" id="{44F202DB-BEAC-A57F-A291-5C75603D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171700"/>
            <a:ext cx="5729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C3301-7C78-F02A-FC21-A450BD59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4370388"/>
            <a:ext cx="57785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8DDB96CC-28B0-0CB0-2DCC-7750CC89C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collection - Iteration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0706FBD-9011-DA41-4E95-C0B458831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Use case: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Generate an array of (similar) component from a data array.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Reference: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src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/components/samples/04_iteration.tsx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b="0" dirty="0">
              <a:ea typeface="ＭＳ Ｐゴシック" panose="020B0600070205080204" pitchFamily="34" charset="-128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37A3921B-818C-163A-6C57-BEF849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06A35-7BF0-4AAC-981D-BBDE0A31D22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FBFD1-F240-BF5E-FAA6-51FF318B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64" y="2845721"/>
            <a:ext cx="4818921" cy="29448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B533D8-0665-4AFB-0539-64D59153A925}"/>
              </a:ext>
            </a:extLst>
          </p:cNvPr>
          <p:cNvSpPr/>
          <p:nvPr/>
        </p:nvSpPr>
        <p:spPr>
          <a:xfrm>
            <a:off x="4419600" y="3213269"/>
            <a:ext cx="4626033" cy="2209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B84D933-C993-214C-D51B-C3EECA3F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5506996"/>
            <a:ext cx="2057400" cy="1524000"/>
          </a:xfrm>
          <a:prstGeom prst="wedgeRoundRectCallout">
            <a:avLst>
              <a:gd name="adj1" fmla="val -75403"/>
              <a:gd name="adj2" fmla="val -53565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Required HTML produced by component. 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(From Chrome </a:t>
            </a:r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Dev</a:t>
            </a: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 Tools)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2C3E0-D4C7-FAB1-114A-867FAAA8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5" y="2853438"/>
            <a:ext cx="4166357" cy="2944895"/>
          </a:xfrm>
          <a:prstGeom prst="rect">
            <a:avLst/>
          </a:prstGeom>
        </p:spPr>
      </p:pic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972F8AC2-23B2-2BB8-12F0-CAF519321AF7}"/>
              </a:ext>
            </a:extLst>
          </p:cNvPr>
          <p:cNvSpPr/>
          <p:nvPr/>
        </p:nvSpPr>
        <p:spPr>
          <a:xfrm>
            <a:off x="99441" y="3096107"/>
            <a:ext cx="4097924" cy="20854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743353CE-BD0C-CEF9-A256-FE7994D0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86" y="5344700"/>
            <a:ext cx="2354892" cy="1524000"/>
          </a:xfrm>
          <a:prstGeom prst="wedgeRoundRectCallout">
            <a:avLst>
              <a:gd name="adj1" fmla="val -75403"/>
              <a:gd name="adj2" fmla="val -53565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sz="1600" dirty="0">
                <a:solidFill>
                  <a:schemeClr val="lt1"/>
                </a:solidFill>
                <a:latin typeface="+mn-lt"/>
                <a:ea typeface="+mn-ea"/>
              </a:rPr>
              <a:t>map used to </a:t>
            </a:r>
            <a:r>
              <a:rPr lang="en-GB" sz="1600" dirty="0" err="1">
                <a:solidFill>
                  <a:schemeClr val="lt1"/>
                </a:solidFill>
                <a:latin typeface="+mn-lt"/>
                <a:ea typeface="+mn-ea"/>
              </a:rPr>
              <a:t>to</a:t>
            </a:r>
            <a:r>
              <a:rPr lang="en-GB" sz="1600" dirty="0">
                <a:solidFill>
                  <a:schemeClr val="lt1"/>
                </a:solidFill>
                <a:latin typeface="+mn-lt"/>
                <a:ea typeface="+mn-ea"/>
              </a:rPr>
              <a:t> create a new array based on the frameworks array passed in through the `props` object.</a:t>
            </a:r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ACB15-93EA-D11A-B2C7-609E7B487DBD}"/>
              </a:ext>
            </a:extLst>
          </p:cNvPr>
          <p:cNvSpPr/>
          <p:nvPr/>
        </p:nvSpPr>
        <p:spPr>
          <a:xfrm>
            <a:off x="3543300" y="3962400"/>
            <a:ext cx="1143000" cy="533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  <p:bldP spid="2" grpId="0" animBg="1"/>
      <p:bldP spid="9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7E5E8736-5918-8C16-3DD5-3494B0478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223D49F7-B11F-A20B-82B0-F86BB4A53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Examples:</a:t>
            </a:r>
            <a:r>
              <a:rPr lang="en-US" altLang="en-US" sz="2000" b="0">
                <a:ea typeface="ＭＳ Ｐゴシック" panose="020B0600070205080204" pitchFamily="34" charset="-128"/>
              </a:rPr>
              <a:t>;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return &lt;MyComponent prop1={…..} prop2={……} /&gt; ;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return (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&lt;div&gt;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&lt;h1&gt;{this.props.type}&lt;/h1&gt;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&lt;MyComponent prop1={…..} prop2={……} /&gt;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&lt;p&gt;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     . . . . . . 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   &lt;/p&gt;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       &lt;/div&gt;</a:t>
            </a:r>
          </a:p>
          <a:p>
            <a:pPr>
              <a:buFontTx/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  ) ;</a:t>
            </a:r>
          </a:p>
          <a:p>
            <a:pPr marL="857250" lvl="1" indent="-457200"/>
            <a:r>
              <a:rPr lang="en-US" altLang="en-US" sz="2000">
                <a:ea typeface="ＭＳ Ｐゴシック" panose="020B0600070205080204" pitchFamily="34" charset="-128"/>
              </a:rPr>
              <a:t>Must enclose in ( ) when multiline.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0EF841C2-3EFF-F130-E54F-26922852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3BFA8-A51D-4B5F-A526-48182A006606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b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3C4D864-99D4-809E-B3A1-2C9B1EA47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pic>
        <p:nvPicPr>
          <p:cNvPr id="28675" name="Content Placeholder 2">
            <a:extLst>
              <a:ext uri="{FF2B5EF4-FFF2-40B4-BE49-F238E27FC236}">
                <a16:creationId xmlns:a16="http://schemas.microsoft.com/office/drawing/2014/main" id="{C5AFD1E0-80B3-E6AC-7B20-384785BA506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1562100"/>
            <a:ext cx="8280400" cy="4572000"/>
          </a:xfrm>
        </p:spPr>
      </p:pic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CBF75B21-4A9E-0EC4-0254-3E104BD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D99F5D-923F-4D32-AB4C-F1EB5E96AEB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b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413621B-BC7D-254A-C961-081F56C3F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return value.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E7C97DA-C130-5AD5-84E9-F09DFEAA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Old solution:</a:t>
            </a:r>
          </a:p>
          <a:p>
            <a:pPr marL="0" indent="0">
              <a:buFontTx/>
              <a:buNone/>
              <a:defRPr/>
            </a:pPr>
            <a:r>
              <a:rPr lang="en-US" sz="2000" b="0" dirty="0">
                <a:ea typeface="ＭＳ Ｐゴシック" charset="0"/>
                <a:cs typeface="ＭＳ Ｐゴシック" charset="0"/>
              </a:rPr>
              <a:t>     return (</a:t>
            </a:r>
            <a:r>
              <a:rPr lang="en-IE" sz="2000" b="0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400050" lvl="1" indent="0">
              <a:buFontTx/>
              <a:buNone/>
              <a:defRPr/>
            </a:pPr>
            <a:r>
              <a:rPr lang="en-IE" sz="2000" b="0" dirty="0">
                <a:ea typeface="ＭＳ Ｐゴシック" charset="0"/>
                <a:cs typeface="ＭＳ Ｐゴシック" charset="0"/>
              </a:rPr>
              <a:t>    &lt;div&gt;</a:t>
            </a:r>
            <a:endParaRPr lang="en-US" sz="2000" b="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&lt;h1&gt; ……&lt;/h1&gt;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MyComponent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…… /&gt;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&lt;p&gt; …….. &lt;/p&gt;</a:t>
            </a:r>
          </a:p>
          <a:p>
            <a:pPr marL="400050" lvl="1" indent="0">
              <a:buFontTx/>
              <a:buNone/>
              <a:defRPr/>
            </a:pPr>
            <a:r>
              <a:rPr lang="en-IE" sz="2000" b="0" dirty="0">
                <a:ea typeface="ＭＳ Ｐゴシック" charset="0"/>
                <a:cs typeface="ＭＳ Ｐゴシック" charset="0"/>
              </a:rPr>
              <a:t>     &lt;/div&gt;</a:t>
            </a:r>
            <a:endParaRPr lang="en-US" sz="2000" b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sz="2000" b="0" dirty="0">
                <a:ea typeface="ＭＳ Ｐゴシック" charset="0"/>
                <a:cs typeface="ＭＳ Ｐゴシック" charset="0"/>
              </a:rPr>
              <a:t>    ) ;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Adds unnecessary depth to DOM </a:t>
            </a:r>
            <a:r>
              <a:rPr lang="en-US" sz="2000" dirty="0">
                <a:ea typeface="ＭＳ Ｐゴシック" charset="0"/>
                <a:cs typeface="ＭＳ Ｐゴシック" charset="0"/>
                <a:sym typeface="Wingdings"/>
              </a:rPr>
              <a:t> affects performance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21FA8544-982C-9075-6078-DCCE71A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EAD1F-662C-4798-8C3D-A53FF76215A5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b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9F3CA-49E5-570A-C059-E47FCB4D7DCB}"/>
              </a:ext>
            </a:extLst>
          </p:cNvPr>
          <p:cNvSpPr txBox="1">
            <a:spLocks/>
          </p:cNvSpPr>
          <p:nvPr/>
        </p:nvSpPr>
        <p:spPr bwMode="auto">
          <a:xfrm>
            <a:off x="4572000" y="1600200"/>
            <a:ext cx="41910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2000" kern="0" dirty="0">
                <a:ea typeface="ＭＳ Ｐゴシック" charset="0"/>
                <a:cs typeface="ＭＳ Ｐゴシック" charset="0"/>
              </a:rPr>
              <a:t>Alternative solution:</a:t>
            </a:r>
          </a:p>
          <a:p>
            <a:pPr marL="0" indent="0">
              <a:buFontTx/>
              <a:buNone/>
              <a:defRPr/>
            </a:pPr>
            <a:r>
              <a:rPr lang="en-US" sz="2000" b="0" kern="0" dirty="0">
                <a:ea typeface="ＭＳ Ｐゴシック" charset="0"/>
                <a:cs typeface="ＭＳ Ｐゴシック" charset="0"/>
              </a:rPr>
              <a:t>     return (</a:t>
            </a:r>
            <a:r>
              <a:rPr lang="en-IE" sz="2000" b="0" kern="0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400050" lvl="1" indent="0">
              <a:buFontTx/>
              <a:buNone/>
              <a:defRPr/>
            </a:pPr>
            <a:r>
              <a:rPr lang="en-IE" sz="2000" b="0" kern="0" dirty="0">
                <a:ea typeface="ＭＳ Ｐゴシック" charset="0"/>
                <a:cs typeface="ＭＳ Ｐゴシック" charset="0"/>
              </a:rPr>
              <a:t>    &lt;&gt;</a:t>
            </a:r>
            <a:endParaRPr lang="en-US" sz="2000" b="0" kern="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 &lt;h1&gt; ……&lt;/h1&gt;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MyComponent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…… /&gt;</a:t>
            </a:r>
          </a:p>
          <a:p>
            <a:pPr>
              <a:buFontTx/>
              <a:buNone/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              &lt;p&gt; …….. &lt;/p&gt;</a:t>
            </a:r>
            <a:endParaRPr lang="en-IE" sz="2000" b="0" kern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FontTx/>
              <a:buNone/>
              <a:defRPr/>
            </a:pPr>
            <a:r>
              <a:rPr lang="en-IE" sz="2000" b="0" kern="0" dirty="0">
                <a:ea typeface="ＭＳ Ｐゴシック" charset="0"/>
                <a:cs typeface="ＭＳ Ｐゴシック" charset="0"/>
              </a:rPr>
              <a:t>     &lt;/&gt;</a:t>
            </a:r>
            <a:endParaRPr lang="en-US" sz="2000" b="0" kern="0" dirty="0">
              <a:ea typeface="ＭＳ Ｐゴシック" charset="0"/>
              <a:cs typeface="ＭＳ Ｐゴシック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sz="2000" b="0" kern="0" dirty="0">
                <a:ea typeface="ＭＳ Ｐゴシック" charset="0"/>
                <a:cs typeface="ＭＳ Ｐゴシック" charset="0"/>
              </a:rPr>
              <a:t>    ) ;</a:t>
            </a:r>
          </a:p>
          <a:p>
            <a:pPr>
              <a:defRPr/>
            </a:pPr>
            <a:r>
              <a:rPr lang="en-IE" sz="2000" kern="0" dirty="0">
                <a:ea typeface="ＭＳ Ｐゴシック" charset="0"/>
                <a:cs typeface="ＭＳ Ｐゴシック" charset="0"/>
              </a:rPr>
              <a:t>&lt;&gt; &lt;/&gt; </a:t>
            </a:r>
            <a:r>
              <a:rPr lang="mr-IN" sz="2000" kern="0" dirty="0">
                <a:ea typeface="ＭＳ Ｐゴシック" charset="0"/>
                <a:cs typeface="ＭＳ Ｐゴシック" charset="0"/>
              </a:rPr>
              <a:t>–</a:t>
            </a:r>
            <a:r>
              <a:rPr lang="en-US" sz="2000" kern="0" dirty="0">
                <a:ea typeface="ＭＳ Ｐゴシック" charset="0"/>
                <a:cs typeface="ＭＳ Ｐゴシック" charset="0"/>
              </a:rPr>
              <a:t> special React element, termed </a:t>
            </a:r>
            <a:r>
              <a:rPr lang="en-US" sz="2000" b="0" kern="0" dirty="0">
                <a:ea typeface="ＭＳ Ｐゴシック" charset="0"/>
                <a:cs typeface="ＭＳ Ｐゴシック" charset="0"/>
              </a:rPr>
              <a:t>Fragment</a:t>
            </a:r>
            <a:r>
              <a:rPr lang="en-US" sz="2000" kern="0" dirty="0">
                <a:ea typeface="ＭＳ Ｐゴシック" charset="0"/>
                <a:cs typeface="ＭＳ Ｐゴシック" charset="0"/>
              </a:rPr>
              <a:t>.</a:t>
            </a:r>
          </a:p>
          <a:p>
            <a:pPr lvl="1" indent="-342900">
              <a:defRPr/>
            </a:pPr>
            <a:r>
              <a:rPr lang="en-US" sz="2000" kern="0" dirty="0">
                <a:ea typeface="ＭＳ Ｐゴシック" charset="0"/>
                <a:cs typeface="ＭＳ Ｐゴシック" charset="0"/>
              </a:rPr>
              <a:t>No DOM presence.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2349C4F1-9EA1-81F8-7F71-9196F1ABD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Component </a:t>
            </a:r>
            <a:r>
              <a:rPr lang="en-US" altLang="en-US" b="1" i="1">
                <a:ea typeface="ＭＳ Ｐゴシック" panose="020B0600070205080204" pitchFamily="34" charset="-128"/>
              </a:rPr>
              <a:t>Hierarchy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0F654FB-3677-A087-2CE1-E4FB6DCCB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444500" indent="0">
              <a:buFontTx/>
              <a:buNone/>
              <a:defRPr/>
            </a:pPr>
            <a:r>
              <a:rPr lang="en-US" altLang="en-US" sz="2400" b="0" i="1" u="sng" dirty="0">
                <a:ea typeface="ＭＳ Ｐゴシック" panose="020B0600070205080204" pitchFamily="34" charset="-128"/>
              </a:rPr>
              <a:t>All</a:t>
            </a:r>
            <a:r>
              <a:rPr lang="en-US" altLang="en-US" sz="2400" b="0" i="1" dirty="0">
                <a:ea typeface="ＭＳ Ｐゴシック" panose="020B0600070205080204" pitchFamily="34" charset="-128"/>
              </a:rPr>
              <a:t> React application are designed as </a:t>
            </a:r>
            <a:r>
              <a:rPr lang="en-US" altLang="en-US" sz="2400" b="0" i="1" u="sng" dirty="0">
                <a:ea typeface="ＭＳ Ｐゴシック" panose="020B0600070205080204" pitchFamily="34" charset="-128"/>
              </a:rPr>
              <a:t>a hierarchy of components</a:t>
            </a:r>
            <a:r>
              <a:rPr lang="en-US" altLang="en-US" sz="2400" b="0" i="1" dirty="0">
                <a:ea typeface="ＭＳ Ｐゴシック" panose="020B0600070205080204" pitchFamily="34" charset="-128"/>
              </a:rPr>
              <a:t>. </a:t>
            </a:r>
          </a:p>
          <a:p>
            <a:pPr marL="787400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Components have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children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nesting.</a:t>
            </a:r>
          </a:p>
          <a:p>
            <a:pPr marL="787400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Ref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</a:t>
            </a:r>
            <a:r>
              <a:rPr lang="en-US" sz="2000" b="0" dirty="0" err="1">
                <a:ea typeface="ＭＳ Ｐゴシック" charset="0"/>
                <a:cs typeface="ＭＳ Ｐゴシック" charset="0"/>
              </a:rPr>
              <a:t>src</a:t>
            </a:r>
            <a:r>
              <a:rPr lang="en-US" sz="2000" b="0" dirty="0">
                <a:ea typeface="ＭＳ Ｐゴシック" charset="0"/>
                <a:cs typeface="ＭＳ Ｐゴシック" charset="0"/>
              </a:rPr>
              <a:t>/components/samples/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05_hierarchy.ts.</a:t>
            </a:r>
          </a:p>
          <a:p>
            <a:pPr marL="444500" indent="0"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BB4C2DDE-EC4C-2EA3-281E-32138D8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91F9D-5079-4617-8D1B-7F4F46ADD81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52298-9174-FFCD-705A-DB825C32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819400"/>
            <a:ext cx="78359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9A947975-EB95-B728-396A-704AE297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Summary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C5D3C933-471C-D2B7-C7BE-16D54A664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TSX.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UI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description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 tightly coupled.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Can embed variables/expressions with braces.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All about components.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 function that takes a props argument and returns a single TSX element 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Components can be nested.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Storybook tool.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Develop components in isolation.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Story – the state (data values) of a component can affect its rendering (and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17792DFF-3B09-F41A-7F60-5AF67EA3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49678-8631-424A-BE49-108F7DB7C1B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C9C2-FBAA-8D59-C733-4AE3010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React?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E7BC4-7779-9101-8DE9-07537C35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75" y="1987152"/>
            <a:ext cx="5692637" cy="39160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422A0-4294-3F7A-372B-0529CBF4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42" y="1294391"/>
            <a:ext cx="5012489" cy="12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62" name="Rectangle 1846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4" name="Freeform: Shape 1846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33" name="Rectangle 2">
            <a:extLst>
              <a:ext uri="{FF2B5EF4-FFF2-40B4-BE49-F238E27FC236}">
                <a16:creationId xmlns:a16="http://schemas.microsoft.com/office/drawing/2014/main" id="{74FD51BB-5818-0073-FB5E-5D9D3F94C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Before React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1F790BEF-DBEE-DDC3-E14C-D5C6CDAEA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775" y="2198362"/>
            <a:ext cx="3719225" cy="3917773"/>
          </a:xfrm>
        </p:spPr>
        <p:txBody>
          <a:bodyPr>
            <a:normAutofit/>
          </a:bodyPr>
          <a:lstStyle/>
          <a:p>
            <a:r>
              <a:rPr lang="en-US" altLang="en-US" sz="1700" b="0" dirty="0">
                <a:ea typeface="ＭＳ Ｐゴシック" panose="020B0600070205080204" pitchFamily="34" charset="-128"/>
              </a:rPr>
              <a:t>MVC pattern </a:t>
            </a:r>
            <a:r>
              <a:rPr lang="mr-IN" altLang="en-US" sz="1700" dirty="0">
                <a:ea typeface="ＭＳ Ｐゴシック" panose="020B0600070205080204" pitchFamily="34" charset="-128"/>
              </a:rPr>
              <a:t>–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convention for 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app design. </a:t>
            </a:r>
            <a:r>
              <a:rPr lang="en-US" altLang="en-US" sz="1700" dirty="0">
                <a:ea typeface="ＭＳ Ｐゴシック" panose="020B0600070205080204" pitchFamily="34" charset="-128"/>
              </a:rPr>
              <a:t>Promoted b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y </a:t>
            </a:r>
            <a:r>
              <a:rPr lang="en-US" altLang="en-US" sz="1700" dirty="0">
                <a:ea typeface="ＭＳ Ｐゴシック" panose="020B0600070205080204" pitchFamily="34" charset="-128"/>
              </a:rPr>
              <a:t>market leaders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, e.g.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AngularJS (1.x),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EmberJS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BackboneJS. </a:t>
            </a:r>
          </a:p>
          <a:p>
            <a:r>
              <a:rPr lang="en-US" altLang="en-US" sz="1700" dirty="0">
                <a:ea typeface="ＭＳ Ｐゴシック" panose="020B0600070205080204" pitchFamily="34" charset="-128"/>
              </a:rPr>
              <a:t>React is not MVC, just V.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It challenged established best practice (MVC).</a:t>
            </a:r>
          </a:p>
          <a:p>
            <a:r>
              <a:rPr lang="en-US" altLang="en-US" sz="1700" b="0" dirty="0">
                <a:ea typeface="ＭＳ Ｐゴシック" panose="020B0600070205080204" pitchFamily="34" charset="-128"/>
              </a:rPr>
              <a:t>Templating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b="0" dirty="0">
                <a:ea typeface="ＭＳ Ｐゴシック" panose="020B0600070205080204" pitchFamily="34" charset="-128"/>
              </a:rPr>
              <a:t>widespread use in the V layer.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React based on “components”.</a:t>
            </a:r>
          </a:p>
        </p:txBody>
      </p:sp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32FEBE52-57AC-4D0A-BACC-42F76F533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1599" y="2671433"/>
            <a:ext cx="3591379" cy="2127891"/>
          </a:xfrm>
          <a:prstGeom prst="rect">
            <a:avLst/>
          </a:prstGeom>
        </p:spPr>
      </p:pic>
      <p:sp>
        <p:nvSpPr>
          <p:cNvPr id="18466" name="Freeform: Shape 1846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57" name="Slide Number Placeholder 1">
            <a:extLst>
              <a:ext uri="{FF2B5EF4-FFF2-40B4-BE49-F238E27FC236}">
                <a16:creationId xmlns:a16="http://schemas.microsoft.com/office/drawing/2014/main" id="{083D69B7-3047-A388-43FB-3F5F6F62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A625B75F-367B-4E12-95A6-07814CEB54EF}" type="slidenum">
              <a:rPr lang="en-US" altLang="en-US" sz="900" b="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5</a:t>
            </a:fld>
            <a:endParaRPr lang="en-US" altLang="en-US" sz="900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49F63-D846-E470-DDB7-318B43A08C8D}"/>
              </a:ext>
            </a:extLst>
          </p:cNvPr>
          <p:cNvSpPr txBox="1"/>
          <p:nvPr/>
        </p:nvSpPr>
        <p:spPr>
          <a:xfrm>
            <a:off x="5769266" y="5486400"/>
            <a:ext cx="24160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latin typeface="+mn-lt"/>
                <a:ea typeface="+mn-ea"/>
                <a:hlinkClick r:id="rId4" tooltip="https://www.blogforlearning.com/2019/06/codeigniter-tutorial-2-mvc-and-rout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  <a:latin typeface="+mn-lt"/>
                <a:ea typeface="+mn-ea"/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latin typeface="+mn-lt"/>
                <a:ea typeface="+mn-ea"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5">
            <a:extLst>
              <a:ext uri="{FF2B5EF4-FFF2-40B4-BE49-F238E27FC236}">
                <a16:creationId xmlns:a16="http://schemas.microsoft.com/office/drawing/2014/main" id="{25076EBA-F263-9611-6925-40DA413B5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Components</a:t>
            </a:r>
          </a:p>
        </p:txBody>
      </p:sp>
      <p:sp>
        <p:nvSpPr>
          <p:cNvPr id="19458" name="Content Placeholder 6">
            <a:extLst>
              <a:ext uri="{FF2B5EF4-FFF2-40B4-BE49-F238E27FC236}">
                <a16:creationId xmlns:a16="http://schemas.microsoft.com/office/drawing/2014/main" id="{2DDC7444-D689-E429-202C-65D68237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charset="-128"/>
              </a:rPr>
              <a:t>Philosophy:  </a:t>
            </a:r>
            <a:r>
              <a:rPr lang="en-US" altLang="en-US" sz="2000" b="0" i="1" dirty="0">
                <a:ea typeface="ＭＳ Ｐゴシック" charset="-128"/>
              </a:rPr>
              <a:t>Build components, not templates.</a:t>
            </a:r>
          </a:p>
          <a:p>
            <a:pPr>
              <a:defRPr/>
            </a:pPr>
            <a:r>
              <a:rPr lang="en-US" altLang="en-US" sz="2000" dirty="0">
                <a:ea typeface="ＭＳ Ｐゴシック" charset="-128"/>
              </a:rPr>
              <a:t>All about the User Interface (UI).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charset="-128"/>
              </a:rPr>
              <a:t>Not focused on business logic or the data model (MVC)</a:t>
            </a:r>
          </a:p>
          <a:p>
            <a:pPr>
              <a:defRPr/>
            </a:pPr>
            <a:endParaRPr lang="en-US" altLang="en-US" sz="2000" dirty="0">
              <a:ea typeface="ＭＳ Ｐゴシック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charset="-128"/>
              </a:rPr>
              <a:t>Component - A unit comprised of: </a:t>
            </a:r>
          </a:p>
          <a:p>
            <a:pPr marL="800100" lvl="2" indent="0">
              <a:buFontTx/>
              <a:buNone/>
              <a:defRPr/>
            </a:pPr>
            <a:r>
              <a:rPr lang="en-US" altLang="en-US" sz="2000" b="0" i="1" dirty="0">
                <a:ea typeface="ＭＳ Ｐゴシック" charset="-128"/>
              </a:rPr>
              <a:t>UI description (HTML) + UI </a:t>
            </a:r>
            <a:r>
              <a:rPr lang="en-US" altLang="en-US" sz="2000" b="0" i="1" dirty="0" err="1">
                <a:ea typeface="ＭＳ Ｐゴシック" charset="-128"/>
              </a:rPr>
              <a:t>behaviour</a:t>
            </a:r>
            <a:r>
              <a:rPr lang="en-US" altLang="en-US" sz="2000" b="0" i="1" dirty="0">
                <a:ea typeface="ＭＳ Ｐゴシック" charset="-128"/>
              </a:rPr>
              <a:t> (JS) </a:t>
            </a:r>
          </a:p>
          <a:p>
            <a:pPr lvl="1" indent="-342900">
              <a:defRPr/>
            </a:pPr>
            <a:r>
              <a:rPr lang="en-US" altLang="en-US" sz="2000" dirty="0">
                <a:ea typeface="ＭＳ Ｐゴシック" charset="-128"/>
              </a:rPr>
              <a:t>Two aspects are tightly coupled and co-located.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charset="-128"/>
              </a:rPr>
              <a:t>Pre-React frameworks decoupled them.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-128"/>
              </a:rPr>
              <a:t>Benefits:</a:t>
            </a:r>
          </a:p>
          <a:p>
            <a:pPr lvl="2">
              <a:buFontTx/>
              <a:buAutoNum type="arabicPeriod"/>
              <a:defRPr/>
            </a:pPr>
            <a:r>
              <a:rPr lang="en-US" altLang="en-US" sz="2000" dirty="0">
                <a:ea typeface="ＭＳ Ｐゴシック" charset="-128"/>
              </a:rPr>
              <a:t> </a:t>
            </a:r>
            <a:r>
              <a:rPr lang="en-US" altLang="en-US" sz="2000" b="0" dirty="0">
                <a:ea typeface="ＭＳ Ｐゴシック" charset="-128"/>
              </a:rPr>
              <a:t>Improved Composition.</a:t>
            </a:r>
          </a:p>
          <a:p>
            <a:pPr lvl="2">
              <a:buFontTx/>
              <a:buAutoNum type="arabicPeriod"/>
              <a:defRPr/>
            </a:pPr>
            <a:r>
              <a:rPr lang="en-US" altLang="en-US" sz="2000" b="0" dirty="0">
                <a:ea typeface="ＭＳ Ｐゴシック" charset="-128"/>
              </a:rPr>
              <a:t>Greater Reusability.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8B21130-4F21-E9FF-7EFA-674382C9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7C1800-0A65-43F6-B853-03E64736886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  <p:pic>
        <p:nvPicPr>
          <p:cNvPr id="3" name="Picture 2" descr="A blue and black symbol&#10;&#10;Description automatically generated">
            <a:extLst>
              <a:ext uri="{FF2B5EF4-FFF2-40B4-BE49-F238E27FC236}">
                <a16:creationId xmlns:a16="http://schemas.microsoft.com/office/drawing/2014/main" id="{5A743DF8-4397-5625-EB0A-55056325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1800" y="254505"/>
            <a:ext cx="1309688" cy="116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49855-4598-8375-8D77-F830220322DC}"/>
              </a:ext>
            </a:extLst>
          </p:cNvPr>
          <p:cNvSpPr txBox="1"/>
          <p:nvPr/>
        </p:nvSpPr>
        <p:spPr>
          <a:xfrm>
            <a:off x="6965156" y="5962244"/>
            <a:ext cx="130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damiandeluca.com.ar/5-caracteristicas-de-react-que-deberias-conocer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5" tooltip="https://creativecommons.org/licenses/by-nc-nd/3.0/"/>
              </a:rPr>
              <a:t>CC BY-NC-ND</a:t>
            </a:r>
            <a:endParaRPr lang="en-IE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CAA7637-C6F8-9B80-2A93-0A207F49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Creating the </a:t>
            </a:r>
            <a:r>
              <a:rPr lang="en-US" altLang="en-US" u="sng" dirty="0">
                <a:ea typeface="ＭＳ Ｐゴシック" panose="020B0600070205080204" pitchFamily="34" charset="-128"/>
              </a:rPr>
              <a:t>UI Description.</a:t>
            </a:r>
            <a:br>
              <a:rPr lang="en-US" altLang="en-US" u="sng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(Vanilla React)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F23EA52-ACFF-3685-55E9-F291679C5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7175"/>
            <a:ext cx="8229600" cy="4718050"/>
          </a:xfrm>
        </p:spPr>
        <p:txBody>
          <a:bodyPr/>
          <a:lstStyle/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React.createElement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– create a HTML element.</a:t>
            </a:r>
          </a:p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ReactDOM.createRoot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() – </a:t>
            </a:r>
            <a:r>
              <a:rPr lang="en-US" altLang="en-US" sz="2000" dirty="0">
                <a:ea typeface="ＭＳ Ｐゴシック" panose="020B0600070205080204" pitchFamily="34" charset="-128"/>
              </a:rPr>
              <a:t>which existing DOM node to attach the created element.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React.createElement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arguments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: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type (h1, div, button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properties (style, event handler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000" dirty="0">
                <a:ea typeface="ＭＳ Ｐゴシック" panose="020B0600070205080204" pitchFamily="34" charset="-128"/>
              </a:rPr>
              <a:t>).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 children (0 -&gt; M).</a:t>
            </a:r>
          </a:p>
          <a:p>
            <a:pPr marL="914400" lvl="1" indent="-457200"/>
            <a:r>
              <a:rPr lang="en-US" altLang="en-US" sz="2400" dirty="0">
                <a:ea typeface="ＭＳ Ｐゴシック" panose="020B0600070205080204" pitchFamily="34" charset="-128"/>
              </a:rPr>
              <a:t>We don’t use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createElement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() directly – too cumbersome.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 err="1">
                <a:ea typeface="ＭＳ Ｐゴシック" panose="020B0600070205080204" pitchFamily="34" charset="-128"/>
              </a:rPr>
              <a:t>ReactDOM.createRoot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()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arguments: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DOM node on which to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mount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a new element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. </a:t>
            </a:r>
          </a:p>
          <a:p>
            <a:pPr marL="914400" lvl="1" indent="-457200"/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353AC8F-4284-9A65-C178-213CF254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D7C3FE-7D52-4A36-BD7A-9D4C77E680D3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5540338F-0047-817D-33BC-1F0F33ECC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Code Demos.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(See lecture archive)</a:t>
            </a:r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BFCD649D-2ECE-3525-5908-56A7B8D9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B1C8A-6C76-417A-BCA1-70D0DFFCDDE2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1695F-7035-993A-4DE0-A9E5E72A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153400" cy="44973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73ACA3-F0FD-0A7C-E890-8D2DB0C5857A}"/>
              </a:ext>
            </a:extLst>
          </p:cNvPr>
          <p:cNvSpPr/>
          <p:nvPr/>
        </p:nvSpPr>
        <p:spPr>
          <a:xfrm>
            <a:off x="2298700" y="4648200"/>
            <a:ext cx="45593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See Archive  accompanying these slides.</a:t>
            </a:r>
          </a:p>
          <a:p>
            <a:pPr algn="ctr">
              <a:defRPr/>
            </a:pPr>
            <a:r>
              <a:rPr lang="en-US" dirty="0"/>
              <a:t>Run code using VS Code Live Server extension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EE61-2E9B-F6EC-1A72-8BD520CF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TypeScript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A156-1348-8225-2C50-059BA21E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add type definitions to JavaScript codebases. </a:t>
            </a:r>
          </a:p>
          <a:p>
            <a:r>
              <a:rPr lang="en-GB" dirty="0"/>
              <a:t>TypeScript supports JSX (=&gt;TSX)</a:t>
            </a:r>
          </a:p>
          <a:p>
            <a:r>
              <a:rPr lang="en-GB" dirty="0"/>
              <a:t>Include in your React project using  @types/react and @types/react-dom</a:t>
            </a:r>
          </a:p>
          <a:p>
            <a:r>
              <a:rPr lang="en-GB" dirty="0"/>
              <a:t>Needs to be </a:t>
            </a:r>
            <a:r>
              <a:rPr lang="en-GB" dirty="0" err="1"/>
              <a:t>Transpiled</a:t>
            </a:r>
            <a:r>
              <a:rPr lang="en-GB" dirty="0"/>
              <a:t> to </a:t>
            </a:r>
            <a:r>
              <a:rPr lang="en-GB" dirty="0" err="1"/>
              <a:t>Javascript</a:t>
            </a:r>
            <a:r>
              <a:rPr lang="en-GB" dirty="0"/>
              <a:t> to run in Browser/Client.</a:t>
            </a:r>
            <a:br>
              <a:rPr lang="en-GB" dirty="0"/>
            </a:b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6E93-4ECE-701D-A28E-69360558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9A7A8AA-B5AD-5FC0-96EF-18118DF3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3000" y="3352800"/>
            <a:ext cx="6400000" cy="1612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8799D-EF07-BB23-9C0A-C712DBD58CB0}"/>
              </a:ext>
            </a:extLst>
          </p:cNvPr>
          <p:cNvSpPr txBox="1"/>
          <p:nvPr/>
        </p:nvSpPr>
        <p:spPr>
          <a:xfrm>
            <a:off x="1143000" y="4965498"/>
            <a:ext cx="64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s://medium.com/react-weekly/react-native-and-typescript-ad57b7413ead"/>
              </a:rPr>
              <a:t>This Photo</a:t>
            </a:r>
            <a:r>
              <a:rPr lang="en-IE" sz="900" dirty="0"/>
              <a:t> b Unknown Author is licensed under </a:t>
            </a:r>
            <a:r>
              <a:rPr lang="en-IE" sz="900" dirty="0">
                <a:hlinkClick r:id="rId4" tooltip="https://creativecommons.org/licenses/by/3.0/"/>
              </a:rPr>
              <a:t>CC BY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6960830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12440</TotalTime>
  <Words>1912</Words>
  <Application>Microsoft Office PowerPoint</Application>
  <PresentationFormat>On-screen Show (4:3)</PresentationFormat>
  <Paragraphs>345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ＭＳ Ｐゴシック</vt:lpstr>
      <vt:lpstr>Arial</vt:lpstr>
      <vt:lpstr>Courier New</vt:lpstr>
      <vt:lpstr>Nunito Sans</vt:lpstr>
      <vt:lpstr>Söhne</vt:lpstr>
      <vt:lpstr>Default Design</vt:lpstr>
      <vt:lpstr>PowerPoint Presentation</vt:lpstr>
      <vt:lpstr>Agenda</vt:lpstr>
      <vt:lpstr>React</vt:lpstr>
      <vt:lpstr>Why React?</vt:lpstr>
      <vt:lpstr>Before React</vt:lpstr>
      <vt:lpstr>React Components</vt:lpstr>
      <vt:lpstr>Creating the UI Description. (Vanilla React)</vt:lpstr>
      <vt:lpstr>Code Demos. (See lecture archive)</vt:lpstr>
      <vt:lpstr>TypeScript with React</vt:lpstr>
      <vt:lpstr>UI description implementation (the imperative way)</vt:lpstr>
      <vt:lpstr>UI description implementation (the declarative way)</vt:lpstr>
      <vt:lpstr>REPL (Read-Evaluate-Print-Loop) transpiler.</vt:lpstr>
      <vt:lpstr>TSX.</vt:lpstr>
      <vt:lpstr>Transpiling TSX.</vt:lpstr>
      <vt:lpstr>React Components.</vt:lpstr>
      <vt:lpstr>React Developer Tools - Vite</vt:lpstr>
      <vt:lpstr>React Developer Tools - Storybook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stories</vt:lpstr>
      <vt:lpstr>Aside: The satisfies Operator</vt:lpstr>
      <vt:lpstr>Grouping stories.</vt:lpstr>
      <vt:lpstr>PowerPoint Presentation</vt:lpstr>
      <vt:lpstr>Demo Samples (See lab exercise)</vt:lpstr>
      <vt:lpstr>TSX - embedded variables.</vt:lpstr>
      <vt:lpstr>Reusability.</vt:lpstr>
      <vt:lpstr>Aside.</vt:lpstr>
      <vt:lpstr>Component collection - Iteration</vt:lpstr>
      <vt:lpstr>Component return value.</vt:lpstr>
      <vt:lpstr>Component return value.</vt:lpstr>
      <vt:lpstr>Component return value.</vt:lpstr>
      <vt:lpstr>Component Hierarchy.</vt:lpstr>
      <vt:lpstr>Summary.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141</cp:revision>
  <cp:lastPrinted>2020-10-14T07:09:56Z</cp:lastPrinted>
  <dcterms:created xsi:type="dcterms:W3CDTF">2019-05-23T14:49:22Z</dcterms:created>
  <dcterms:modified xsi:type="dcterms:W3CDTF">2024-02-25T23:44:16Z</dcterms:modified>
</cp:coreProperties>
</file>