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85" r:id="rId3"/>
    <p:sldId id="264" r:id="rId4"/>
    <p:sldId id="258" r:id="rId5"/>
    <p:sldId id="259" r:id="rId6"/>
    <p:sldId id="517" r:id="rId7"/>
    <p:sldId id="260" r:id="rId8"/>
    <p:sldId id="507" r:id="rId9"/>
    <p:sldId id="508" r:id="rId10"/>
    <p:sldId id="509" r:id="rId11"/>
    <p:sldId id="510" r:id="rId12"/>
    <p:sldId id="512" r:id="rId13"/>
    <p:sldId id="268" r:id="rId14"/>
    <p:sldId id="518" r:id="rId15"/>
    <p:sldId id="519" r:id="rId16"/>
    <p:sldId id="266" r:id="rId17"/>
    <p:sldId id="521" r:id="rId18"/>
    <p:sldId id="515" r:id="rId19"/>
    <p:sldId id="270" r:id="rId20"/>
    <p:sldId id="516" r:id="rId21"/>
    <p:sldId id="273" r:id="rId22"/>
    <p:sldId id="522" r:id="rId23"/>
    <p:sldId id="513" r:id="rId24"/>
    <p:sldId id="274" r:id="rId25"/>
    <p:sldId id="523" r:id="rId26"/>
    <p:sldId id="277" r:id="rId27"/>
    <p:sldId id="278" r:id="rId28"/>
    <p:sldId id="280" r:id="rId29"/>
    <p:sldId id="281" r:id="rId30"/>
    <p:sldId id="282" r:id="rId31"/>
    <p:sldId id="514" r:id="rId32"/>
    <p:sldId id="283" r:id="rId33"/>
    <p:sldId id="284" r:id="rId34"/>
    <p:sldId id="262" r:id="rId35"/>
    <p:sldId id="511" r:id="rId36"/>
    <p:sldId id="26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9" autoAdjust="0"/>
    <p:restoredTop sz="75403" autoAdjust="0"/>
  </p:normalViewPr>
  <p:slideViewPr>
    <p:cSldViewPr snapToGrid="0">
      <p:cViewPr varScale="1">
        <p:scale>
          <a:sx n="98" d="100"/>
          <a:sy n="98" d="100"/>
        </p:scale>
        <p:origin x="560" y="6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04BC69-B4AE-47A7-9314-22081C91CD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6436F1C-F50E-4BB0-BB6C-23A614CF2C52}">
      <dgm:prSet/>
      <dgm:spPr/>
      <dgm:t>
        <a:bodyPr/>
        <a:lstStyle/>
        <a:p>
          <a:r>
            <a:rPr lang="en-US" dirty="0"/>
            <a:t>Restrict access to authenticated users. </a:t>
          </a:r>
        </a:p>
      </dgm:t>
    </dgm:pt>
    <dgm:pt modelId="{4E28847C-5D0F-4A1C-83A2-0E61CD783E7A}" type="parTrans" cxnId="{6EFA1DDA-D3B9-4A03-9374-6D614292414C}">
      <dgm:prSet/>
      <dgm:spPr/>
      <dgm:t>
        <a:bodyPr/>
        <a:lstStyle/>
        <a:p>
          <a:endParaRPr lang="en-US"/>
        </a:p>
      </dgm:t>
    </dgm:pt>
    <dgm:pt modelId="{B85DAA09-B956-45C6-BB0F-824C84EC20EC}" type="sibTrans" cxnId="{6EFA1DDA-D3B9-4A03-9374-6D614292414C}">
      <dgm:prSet/>
      <dgm:spPr/>
      <dgm:t>
        <a:bodyPr/>
        <a:lstStyle/>
        <a:p>
          <a:endParaRPr lang="en-US"/>
        </a:p>
      </dgm:t>
    </dgm:pt>
    <dgm:pt modelId="{2F4403BD-D2A5-473D-8F61-EE711CE57D47}">
      <dgm:prSet/>
      <dgm:spPr/>
      <dgm:t>
        <a:bodyPr/>
        <a:lstStyle/>
        <a:p>
          <a:r>
            <a:rPr lang="en-US" dirty="0"/>
            <a:t>Provide </a:t>
          </a:r>
          <a:r>
            <a:rPr lang="en-US" b="1" dirty="0"/>
            <a:t>API </a:t>
          </a:r>
          <a:r>
            <a:rPr lang="en-US" dirty="0"/>
            <a:t>to login/register. </a:t>
          </a:r>
        </a:p>
      </dgm:t>
    </dgm:pt>
    <dgm:pt modelId="{FC687160-0660-4DF0-9D9C-A398368FAB1A}" type="parTrans" cxnId="{6968670E-061C-44F0-A335-90072E9E240A}">
      <dgm:prSet/>
      <dgm:spPr/>
      <dgm:t>
        <a:bodyPr/>
        <a:lstStyle/>
        <a:p>
          <a:endParaRPr lang="en-US"/>
        </a:p>
      </dgm:t>
    </dgm:pt>
    <dgm:pt modelId="{142E571B-F129-4CB7-A2A1-FCBEADB9AA05}" type="sibTrans" cxnId="{6968670E-061C-44F0-A335-90072E9E240A}">
      <dgm:prSet/>
      <dgm:spPr/>
      <dgm:t>
        <a:bodyPr/>
        <a:lstStyle/>
        <a:p>
          <a:endParaRPr lang="en-US"/>
        </a:p>
      </dgm:t>
    </dgm:pt>
    <dgm:pt modelId="{B5E5086A-20C3-4433-9645-68EE63DAF0D1}">
      <dgm:prSet/>
      <dgm:spPr/>
      <dgm:t>
        <a:bodyPr/>
        <a:lstStyle/>
        <a:p>
          <a:r>
            <a:rPr lang="en-US" dirty="0"/>
            <a:t>Users should only have to log in once:</a:t>
          </a:r>
        </a:p>
      </dgm:t>
    </dgm:pt>
    <dgm:pt modelId="{BD6F13AC-A906-4A3A-A4F5-5526D7F5BE71}" type="parTrans" cxnId="{D761C165-ECEC-4661-AD72-0B3B403FC296}">
      <dgm:prSet/>
      <dgm:spPr/>
      <dgm:t>
        <a:bodyPr/>
        <a:lstStyle/>
        <a:p>
          <a:endParaRPr lang="en-US"/>
        </a:p>
      </dgm:t>
    </dgm:pt>
    <dgm:pt modelId="{F9D0B4CB-1112-470D-AEBE-92DACF017E98}" type="sibTrans" cxnId="{D761C165-ECEC-4661-AD72-0B3B403FC296}">
      <dgm:prSet/>
      <dgm:spPr/>
      <dgm:t>
        <a:bodyPr/>
        <a:lstStyle/>
        <a:p>
          <a:endParaRPr lang="en-US"/>
        </a:p>
      </dgm:t>
    </dgm:pt>
    <dgm:pt modelId="{0EC1CC7D-116A-479E-B083-5A53062C4103}">
      <dgm:prSet/>
      <dgm:spPr/>
      <dgm:t>
        <a:bodyPr/>
        <a:lstStyle/>
        <a:p>
          <a:r>
            <a:rPr lang="en-US" dirty="0"/>
            <a:t>Ideally identified and authenticated in subsequent requests.</a:t>
          </a:r>
        </a:p>
      </dgm:t>
    </dgm:pt>
    <dgm:pt modelId="{F8978640-418C-4ED8-A168-2D67E551A20A}" type="parTrans" cxnId="{3032819E-FEF4-436C-89FC-75FE7F72F96B}">
      <dgm:prSet/>
      <dgm:spPr/>
      <dgm:t>
        <a:bodyPr/>
        <a:lstStyle/>
        <a:p>
          <a:endParaRPr lang="en-US"/>
        </a:p>
      </dgm:t>
    </dgm:pt>
    <dgm:pt modelId="{539E7320-EFF5-41A1-B4ED-41974A189203}" type="sibTrans" cxnId="{3032819E-FEF4-436C-89FC-75FE7F72F96B}">
      <dgm:prSet/>
      <dgm:spPr/>
      <dgm:t>
        <a:bodyPr/>
        <a:lstStyle/>
        <a:p>
          <a:endParaRPr lang="en-US"/>
        </a:p>
      </dgm:t>
    </dgm:pt>
    <dgm:pt modelId="{5E31B193-FB4A-48AB-AD47-F1277152FA13}">
      <dgm:prSet/>
      <dgm:spPr/>
      <dgm:t>
        <a:bodyPr/>
        <a:lstStyle/>
        <a:p>
          <a:r>
            <a:rPr lang="en-US"/>
            <a:t>Username and Password authentication.</a:t>
          </a:r>
        </a:p>
      </dgm:t>
    </dgm:pt>
    <dgm:pt modelId="{B09206DB-138C-471F-BBF9-9BA0B64381F0}" type="parTrans" cxnId="{5E1FCC9D-38A4-4252-9AEB-37A57A2A87B3}">
      <dgm:prSet/>
      <dgm:spPr/>
      <dgm:t>
        <a:bodyPr/>
        <a:lstStyle/>
        <a:p>
          <a:endParaRPr lang="en-US"/>
        </a:p>
      </dgm:t>
    </dgm:pt>
    <dgm:pt modelId="{147D4426-2D3C-4930-8EB3-6D7A8F177C7D}" type="sibTrans" cxnId="{5E1FCC9D-38A4-4252-9AEB-37A57A2A87B3}">
      <dgm:prSet/>
      <dgm:spPr/>
      <dgm:t>
        <a:bodyPr/>
        <a:lstStyle/>
        <a:p>
          <a:endParaRPr lang="en-US"/>
        </a:p>
      </dgm:t>
    </dgm:pt>
    <dgm:pt modelId="{525301F3-A479-424C-A81B-5BACC791B6D5}">
      <dgm:prSet/>
      <dgm:spPr/>
      <dgm:t>
        <a:bodyPr/>
        <a:lstStyle/>
        <a:p>
          <a:r>
            <a:rPr lang="en-US"/>
            <a:t>No clear case passwords like last week!!!</a:t>
          </a:r>
        </a:p>
      </dgm:t>
    </dgm:pt>
    <dgm:pt modelId="{05121A42-9E24-4697-9A97-A71B41894E3A}" type="parTrans" cxnId="{91E720CA-9ECD-46CC-B514-6DCCB1958F33}">
      <dgm:prSet/>
      <dgm:spPr/>
      <dgm:t>
        <a:bodyPr/>
        <a:lstStyle/>
        <a:p>
          <a:endParaRPr lang="en-US"/>
        </a:p>
      </dgm:t>
    </dgm:pt>
    <dgm:pt modelId="{81B37458-A394-468D-A95C-4FBD24982F09}" type="sibTrans" cxnId="{91E720CA-9ECD-46CC-B514-6DCCB1958F33}">
      <dgm:prSet/>
      <dgm:spPr/>
      <dgm:t>
        <a:bodyPr/>
        <a:lstStyle/>
        <a:p>
          <a:endParaRPr lang="en-US"/>
        </a:p>
      </dgm:t>
    </dgm:pt>
    <dgm:pt modelId="{6474745F-7438-4829-9303-97F248070CEA}">
      <dgm:prSet/>
      <dgm:spPr/>
      <dgm:t>
        <a:bodyPr/>
        <a:lstStyle/>
        <a:p>
          <a:r>
            <a:rPr lang="en-US"/>
            <a:t>Hash/Salt all passwords in MongDB</a:t>
          </a:r>
        </a:p>
      </dgm:t>
    </dgm:pt>
    <dgm:pt modelId="{CA8CE938-091F-4A18-807E-CF6AE8FC4D43}" type="parTrans" cxnId="{F74C07AC-E3BB-442E-857D-4A730A653721}">
      <dgm:prSet/>
      <dgm:spPr/>
      <dgm:t>
        <a:bodyPr/>
        <a:lstStyle/>
        <a:p>
          <a:endParaRPr lang="en-US"/>
        </a:p>
      </dgm:t>
    </dgm:pt>
    <dgm:pt modelId="{13EBFD88-1244-467C-B735-93C0B1ECB005}" type="sibTrans" cxnId="{F74C07AC-E3BB-442E-857D-4A730A653721}">
      <dgm:prSet/>
      <dgm:spPr/>
      <dgm:t>
        <a:bodyPr/>
        <a:lstStyle/>
        <a:p>
          <a:endParaRPr lang="en-US"/>
        </a:p>
      </dgm:t>
    </dgm:pt>
    <dgm:pt modelId="{D1B6C3AF-34A2-4CC8-BB4F-5B204F9078D6}" type="pres">
      <dgm:prSet presAssocID="{9504BC69-B4AE-47A7-9314-22081C91CD9F}" presName="root" presStyleCnt="0">
        <dgm:presLayoutVars>
          <dgm:dir/>
          <dgm:resizeHandles val="exact"/>
        </dgm:presLayoutVars>
      </dgm:prSet>
      <dgm:spPr/>
    </dgm:pt>
    <dgm:pt modelId="{43F06C07-BC1B-4D0F-8133-B63502B4A671}" type="pres">
      <dgm:prSet presAssocID="{66436F1C-F50E-4BB0-BB6C-23A614CF2C52}" presName="compNode" presStyleCnt="0"/>
      <dgm:spPr/>
    </dgm:pt>
    <dgm:pt modelId="{673F45F0-9DE5-4F1C-83F2-17A2367018F6}" type="pres">
      <dgm:prSet presAssocID="{66436F1C-F50E-4BB0-BB6C-23A614CF2C52}" presName="bgRect" presStyleLbl="bgShp" presStyleIdx="0" presStyleCnt="5"/>
      <dgm:spPr/>
    </dgm:pt>
    <dgm:pt modelId="{A2300F88-56E4-4DA3-BCA9-FD1B2FA00106}" type="pres">
      <dgm:prSet presAssocID="{66436F1C-F50E-4BB0-BB6C-23A614CF2C5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F4547A0F-4F48-468A-92DD-A7B7A2D6EA13}" type="pres">
      <dgm:prSet presAssocID="{66436F1C-F50E-4BB0-BB6C-23A614CF2C52}" presName="spaceRect" presStyleCnt="0"/>
      <dgm:spPr/>
    </dgm:pt>
    <dgm:pt modelId="{579A1DAE-E166-482E-8A09-12208DE2F569}" type="pres">
      <dgm:prSet presAssocID="{66436F1C-F50E-4BB0-BB6C-23A614CF2C52}" presName="parTx" presStyleLbl="revTx" presStyleIdx="0" presStyleCnt="7">
        <dgm:presLayoutVars>
          <dgm:chMax val="0"/>
          <dgm:chPref val="0"/>
        </dgm:presLayoutVars>
      </dgm:prSet>
      <dgm:spPr/>
    </dgm:pt>
    <dgm:pt modelId="{E503E92C-2473-4B4E-BD23-A95A2DD6AC36}" type="pres">
      <dgm:prSet presAssocID="{B85DAA09-B956-45C6-BB0F-824C84EC20EC}" presName="sibTrans" presStyleCnt="0"/>
      <dgm:spPr/>
    </dgm:pt>
    <dgm:pt modelId="{53A324C9-9768-4AE5-B156-1F0016BB0C75}" type="pres">
      <dgm:prSet presAssocID="{2F4403BD-D2A5-473D-8F61-EE711CE57D47}" presName="compNode" presStyleCnt="0"/>
      <dgm:spPr/>
    </dgm:pt>
    <dgm:pt modelId="{4013A375-055B-4851-BD66-45C257BA5396}" type="pres">
      <dgm:prSet presAssocID="{2F4403BD-D2A5-473D-8F61-EE711CE57D47}" presName="bgRect" presStyleLbl="bgShp" presStyleIdx="1" presStyleCnt="5"/>
      <dgm:spPr/>
    </dgm:pt>
    <dgm:pt modelId="{279298F0-1DA3-4A09-8435-A7E3518F0421}" type="pres">
      <dgm:prSet presAssocID="{2F4403BD-D2A5-473D-8F61-EE711CE57D4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BF9B9B79-C246-41D8-BAA0-6B33F1D749B0}" type="pres">
      <dgm:prSet presAssocID="{2F4403BD-D2A5-473D-8F61-EE711CE57D47}" presName="spaceRect" presStyleCnt="0"/>
      <dgm:spPr/>
    </dgm:pt>
    <dgm:pt modelId="{C9214687-4E73-482D-AEE1-FFFAD3536503}" type="pres">
      <dgm:prSet presAssocID="{2F4403BD-D2A5-473D-8F61-EE711CE57D47}" presName="parTx" presStyleLbl="revTx" presStyleIdx="1" presStyleCnt="7">
        <dgm:presLayoutVars>
          <dgm:chMax val="0"/>
          <dgm:chPref val="0"/>
        </dgm:presLayoutVars>
      </dgm:prSet>
      <dgm:spPr/>
    </dgm:pt>
    <dgm:pt modelId="{1E15483A-D80E-4649-BA16-D3A517084FAA}" type="pres">
      <dgm:prSet presAssocID="{142E571B-F129-4CB7-A2A1-FCBEADB9AA05}" presName="sibTrans" presStyleCnt="0"/>
      <dgm:spPr/>
    </dgm:pt>
    <dgm:pt modelId="{3586830F-E5FC-4E27-832C-C430111C5853}" type="pres">
      <dgm:prSet presAssocID="{B5E5086A-20C3-4433-9645-68EE63DAF0D1}" presName="compNode" presStyleCnt="0"/>
      <dgm:spPr/>
    </dgm:pt>
    <dgm:pt modelId="{1881A153-2EF8-4650-A6E9-253786BB502E}" type="pres">
      <dgm:prSet presAssocID="{B5E5086A-20C3-4433-9645-68EE63DAF0D1}" presName="bgRect" presStyleLbl="bgShp" presStyleIdx="2" presStyleCnt="5"/>
      <dgm:spPr/>
    </dgm:pt>
    <dgm:pt modelId="{11C14D12-339A-4A14-8F16-4B5501E7AD59}" type="pres">
      <dgm:prSet presAssocID="{B5E5086A-20C3-4433-9645-68EE63DAF0D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CC9C37C8-AA7E-495A-AF2C-53E1E731A20D}" type="pres">
      <dgm:prSet presAssocID="{B5E5086A-20C3-4433-9645-68EE63DAF0D1}" presName="spaceRect" presStyleCnt="0"/>
      <dgm:spPr/>
    </dgm:pt>
    <dgm:pt modelId="{BCD25BAB-0F47-4235-BAB2-24B92B6CDA0D}" type="pres">
      <dgm:prSet presAssocID="{B5E5086A-20C3-4433-9645-68EE63DAF0D1}" presName="parTx" presStyleLbl="revTx" presStyleIdx="2" presStyleCnt="7">
        <dgm:presLayoutVars>
          <dgm:chMax val="0"/>
          <dgm:chPref val="0"/>
        </dgm:presLayoutVars>
      </dgm:prSet>
      <dgm:spPr/>
    </dgm:pt>
    <dgm:pt modelId="{BF307C46-F506-43E2-BEA5-EF640DCC190C}" type="pres">
      <dgm:prSet presAssocID="{B5E5086A-20C3-4433-9645-68EE63DAF0D1}" presName="desTx" presStyleLbl="revTx" presStyleIdx="3" presStyleCnt="7">
        <dgm:presLayoutVars/>
      </dgm:prSet>
      <dgm:spPr/>
    </dgm:pt>
    <dgm:pt modelId="{4806E6E6-0D08-48C3-8FE9-328813245B5F}" type="pres">
      <dgm:prSet presAssocID="{F9D0B4CB-1112-470D-AEBE-92DACF017E98}" presName="sibTrans" presStyleCnt="0"/>
      <dgm:spPr/>
    </dgm:pt>
    <dgm:pt modelId="{C984EBDB-EEBF-4969-8DE1-D46EA83ADC23}" type="pres">
      <dgm:prSet presAssocID="{5E31B193-FB4A-48AB-AD47-F1277152FA13}" presName="compNode" presStyleCnt="0"/>
      <dgm:spPr/>
    </dgm:pt>
    <dgm:pt modelId="{E826CE64-F3A2-466F-B0C0-FA1E6C3CF6F6}" type="pres">
      <dgm:prSet presAssocID="{5E31B193-FB4A-48AB-AD47-F1277152FA13}" presName="bgRect" presStyleLbl="bgShp" presStyleIdx="3" presStyleCnt="5"/>
      <dgm:spPr/>
    </dgm:pt>
    <dgm:pt modelId="{3724ADF3-4F44-4B66-9912-411800BDE836}" type="pres">
      <dgm:prSet presAssocID="{5E31B193-FB4A-48AB-AD47-F1277152FA1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10E81A8B-A0D0-4C89-88EF-CFC54AF5DA2D}" type="pres">
      <dgm:prSet presAssocID="{5E31B193-FB4A-48AB-AD47-F1277152FA13}" presName="spaceRect" presStyleCnt="0"/>
      <dgm:spPr/>
    </dgm:pt>
    <dgm:pt modelId="{3AF6CEE0-6E0D-4F2F-9808-09CE5FA62CE5}" type="pres">
      <dgm:prSet presAssocID="{5E31B193-FB4A-48AB-AD47-F1277152FA13}" presName="parTx" presStyleLbl="revTx" presStyleIdx="4" presStyleCnt="7">
        <dgm:presLayoutVars>
          <dgm:chMax val="0"/>
          <dgm:chPref val="0"/>
        </dgm:presLayoutVars>
      </dgm:prSet>
      <dgm:spPr/>
    </dgm:pt>
    <dgm:pt modelId="{E2AD810C-2C6B-4B03-8C37-41665E021E36}" type="pres">
      <dgm:prSet presAssocID="{147D4426-2D3C-4930-8EB3-6D7A8F177C7D}" presName="sibTrans" presStyleCnt="0"/>
      <dgm:spPr/>
    </dgm:pt>
    <dgm:pt modelId="{672BD619-3D24-417A-80F0-4A68FC7E4A7F}" type="pres">
      <dgm:prSet presAssocID="{525301F3-A479-424C-A81B-5BACC791B6D5}" presName="compNode" presStyleCnt="0"/>
      <dgm:spPr/>
    </dgm:pt>
    <dgm:pt modelId="{FBEF0A4A-4288-4023-B64A-FC5646B937C6}" type="pres">
      <dgm:prSet presAssocID="{525301F3-A479-424C-A81B-5BACC791B6D5}" presName="bgRect" presStyleLbl="bgShp" presStyleIdx="4" presStyleCnt="5"/>
      <dgm:spPr/>
    </dgm:pt>
    <dgm:pt modelId="{86C81A9C-CA26-4F4B-80AD-01244F801950}" type="pres">
      <dgm:prSet presAssocID="{525301F3-A479-424C-A81B-5BACC791B6D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lippery"/>
        </a:ext>
      </dgm:extLst>
    </dgm:pt>
    <dgm:pt modelId="{A40EC3C6-A3C0-4E8A-83BE-1231D8803427}" type="pres">
      <dgm:prSet presAssocID="{525301F3-A479-424C-A81B-5BACC791B6D5}" presName="spaceRect" presStyleCnt="0"/>
      <dgm:spPr/>
    </dgm:pt>
    <dgm:pt modelId="{295EE495-ECA9-4FDD-ABD5-DA9104B504C6}" type="pres">
      <dgm:prSet presAssocID="{525301F3-A479-424C-A81B-5BACC791B6D5}" presName="parTx" presStyleLbl="revTx" presStyleIdx="5" presStyleCnt="7">
        <dgm:presLayoutVars>
          <dgm:chMax val="0"/>
          <dgm:chPref val="0"/>
        </dgm:presLayoutVars>
      </dgm:prSet>
      <dgm:spPr/>
    </dgm:pt>
    <dgm:pt modelId="{0CF5FFF5-8CE3-4F91-8EA8-A8BBDF61F67F}" type="pres">
      <dgm:prSet presAssocID="{525301F3-A479-424C-A81B-5BACC791B6D5}" presName="desTx" presStyleLbl="revTx" presStyleIdx="6" presStyleCnt="7">
        <dgm:presLayoutVars/>
      </dgm:prSet>
      <dgm:spPr/>
    </dgm:pt>
  </dgm:ptLst>
  <dgm:cxnLst>
    <dgm:cxn modelId="{6968670E-061C-44F0-A335-90072E9E240A}" srcId="{9504BC69-B4AE-47A7-9314-22081C91CD9F}" destId="{2F4403BD-D2A5-473D-8F61-EE711CE57D47}" srcOrd="1" destOrd="0" parTransId="{FC687160-0660-4DF0-9D9C-A398368FAB1A}" sibTransId="{142E571B-F129-4CB7-A2A1-FCBEADB9AA05}"/>
    <dgm:cxn modelId="{EA78451E-7209-43AD-BAAC-13C2320692A4}" type="presOf" srcId="{66436F1C-F50E-4BB0-BB6C-23A614CF2C52}" destId="{579A1DAE-E166-482E-8A09-12208DE2F569}" srcOrd="0" destOrd="0" presId="urn:microsoft.com/office/officeart/2018/2/layout/IconVerticalSolidList"/>
    <dgm:cxn modelId="{FEBEC933-D157-48F8-831E-EAE118767FCC}" type="presOf" srcId="{B5E5086A-20C3-4433-9645-68EE63DAF0D1}" destId="{BCD25BAB-0F47-4235-BAB2-24B92B6CDA0D}" srcOrd="0" destOrd="0" presId="urn:microsoft.com/office/officeart/2018/2/layout/IconVerticalSolidList"/>
    <dgm:cxn modelId="{DC6A2565-B953-48B6-8BCB-5C58A393B1F5}" type="presOf" srcId="{2F4403BD-D2A5-473D-8F61-EE711CE57D47}" destId="{C9214687-4E73-482D-AEE1-FFFAD3536503}" srcOrd="0" destOrd="0" presId="urn:microsoft.com/office/officeart/2018/2/layout/IconVerticalSolidList"/>
    <dgm:cxn modelId="{D761C165-ECEC-4661-AD72-0B3B403FC296}" srcId="{9504BC69-B4AE-47A7-9314-22081C91CD9F}" destId="{B5E5086A-20C3-4433-9645-68EE63DAF0D1}" srcOrd="2" destOrd="0" parTransId="{BD6F13AC-A906-4A3A-A4F5-5526D7F5BE71}" sibTransId="{F9D0B4CB-1112-470D-AEBE-92DACF017E98}"/>
    <dgm:cxn modelId="{35E74649-1CC3-4B80-BCC3-C28FA68D0B33}" type="presOf" srcId="{0EC1CC7D-116A-479E-B083-5A53062C4103}" destId="{BF307C46-F506-43E2-BEA5-EF640DCC190C}" srcOrd="0" destOrd="0" presId="urn:microsoft.com/office/officeart/2018/2/layout/IconVerticalSolidList"/>
    <dgm:cxn modelId="{412CE974-9CCB-43E0-89F9-0F532DBCF4C6}" type="presOf" srcId="{525301F3-A479-424C-A81B-5BACC791B6D5}" destId="{295EE495-ECA9-4FDD-ABD5-DA9104B504C6}" srcOrd="0" destOrd="0" presId="urn:microsoft.com/office/officeart/2018/2/layout/IconVerticalSolidList"/>
    <dgm:cxn modelId="{D0D3BF77-3914-4E1C-B958-6D9894ABF9D1}" type="presOf" srcId="{6474745F-7438-4829-9303-97F248070CEA}" destId="{0CF5FFF5-8CE3-4F91-8EA8-A8BBDF61F67F}" srcOrd="0" destOrd="0" presId="urn:microsoft.com/office/officeart/2018/2/layout/IconVerticalSolidList"/>
    <dgm:cxn modelId="{BAEDAF58-0EE7-4175-8C70-24F6355DA682}" type="presOf" srcId="{5E31B193-FB4A-48AB-AD47-F1277152FA13}" destId="{3AF6CEE0-6E0D-4F2F-9808-09CE5FA62CE5}" srcOrd="0" destOrd="0" presId="urn:microsoft.com/office/officeart/2018/2/layout/IconVerticalSolidList"/>
    <dgm:cxn modelId="{5E1FCC9D-38A4-4252-9AEB-37A57A2A87B3}" srcId="{9504BC69-B4AE-47A7-9314-22081C91CD9F}" destId="{5E31B193-FB4A-48AB-AD47-F1277152FA13}" srcOrd="3" destOrd="0" parTransId="{B09206DB-138C-471F-BBF9-9BA0B64381F0}" sibTransId="{147D4426-2D3C-4930-8EB3-6D7A8F177C7D}"/>
    <dgm:cxn modelId="{3032819E-FEF4-436C-89FC-75FE7F72F96B}" srcId="{B5E5086A-20C3-4433-9645-68EE63DAF0D1}" destId="{0EC1CC7D-116A-479E-B083-5A53062C4103}" srcOrd="0" destOrd="0" parTransId="{F8978640-418C-4ED8-A168-2D67E551A20A}" sibTransId="{539E7320-EFF5-41A1-B4ED-41974A189203}"/>
    <dgm:cxn modelId="{C4514CA8-E7FF-4ED8-9970-DB6C8220D1CE}" type="presOf" srcId="{9504BC69-B4AE-47A7-9314-22081C91CD9F}" destId="{D1B6C3AF-34A2-4CC8-BB4F-5B204F9078D6}" srcOrd="0" destOrd="0" presId="urn:microsoft.com/office/officeart/2018/2/layout/IconVerticalSolidList"/>
    <dgm:cxn modelId="{F74C07AC-E3BB-442E-857D-4A730A653721}" srcId="{525301F3-A479-424C-A81B-5BACC791B6D5}" destId="{6474745F-7438-4829-9303-97F248070CEA}" srcOrd="0" destOrd="0" parTransId="{CA8CE938-091F-4A18-807E-CF6AE8FC4D43}" sibTransId="{13EBFD88-1244-467C-B735-93C0B1ECB005}"/>
    <dgm:cxn modelId="{91E720CA-9ECD-46CC-B514-6DCCB1958F33}" srcId="{9504BC69-B4AE-47A7-9314-22081C91CD9F}" destId="{525301F3-A479-424C-A81B-5BACC791B6D5}" srcOrd="4" destOrd="0" parTransId="{05121A42-9E24-4697-9A97-A71B41894E3A}" sibTransId="{81B37458-A394-468D-A95C-4FBD24982F09}"/>
    <dgm:cxn modelId="{6EFA1DDA-D3B9-4A03-9374-6D614292414C}" srcId="{9504BC69-B4AE-47A7-9314-22081C91CD9F}" destId="{66436F1C-F50E-4BB0-BB6C-23A614CF2C52}" srcOrd="0" destOrd="0" parTransId="{4E28847C-5D0F-4A1C-83A2-0E61CD783E7A}" sibTransId="{B85DAA09-B956-45C6-BB0F-824C84EC20EC}"/>
    <dgm:cxn modelId="{ACBED065-E2D4-41E9-8DEC-C209F8F3F74A}" type="presParOf" srcId="{D1B6C3AF-34A2-4CC8-BB4F-5B204F9078D6}" destId="{43F06C07-BC1B-4D0F-8133-B63502B4A671}" srcOrd="0" destOrd="0" presId="urn:microsoft.com/office/officeart/2018/2/layout/IconVerticalSolidList"/>
    <dgm:cxn modelId="{033F0CC5-0481-41FE-B339-F4704D824F8D}" type="presParOf" srcId="{43F06C07-BC1B-4D0F-8133-B63502B4A671}" destId="{673F45F0-9DE5-4F1C-83F2-17A2367018F6}" srcOrd="0" destOrd="0" presId="urn:microsoft.com/office/officeart/2018/2/layout/IconVerticalSolidList"/>
    <dgm:cxn modelId="{BB4BF65C-55E1-4090-9F9B-E8B3BEFC28AE}" type="presParOf" srcId="{43F06C07-BC1B-4D0F-8133-B63502B4A671}" destId="{A2300F88-56E4-4DA3-BCA9-FD1B2FA00106}" srcOrd="1" destOrd="0" presId="urn:microsoft.com/office/officeart/2018/2/layout/IconVerticalSolidList"/>
    <dgm:cxn modelId="{A7D2A560-4E38-4B8D-8C5A-94B7C52BB1A0}" type="presParOf" srcId="{43F06C07-BC1B-4D0F-8133-B63502B4A671}" destId="{F4547A0F-4F48-468A-92DD-A7B7A2D6EA13}" srcOrd="2" destOrd="0" presId="urn:microsoft.com/office/officeart/2018/2/layout/IconVerticalSolidList"/>
    <dgm:cxn modelId="{05D8EE56-3C63-40CD-9058-C602454CBDF6}" type="presParOf" srcId="{43F06C07-BC1B-4D0F-8133-B63502B4A671}" destId="{579A1DAE-E166-482E-8A09-12208DE2F569}" srcOrd="3" destOrd="0" presId="urn:microsoft.com/office/officeart/2018/2/layout/IconVerticalSolidList"/>
    <dgm:cxn modelId="{5D9A23A2-6E22-49C0-B582-40CFBDF67F64}" type="presParOf" srcId="{D1B6C3AF-34A2-4CC8-BB4F-5B204F9078D6}" destId="{E503E92C-2473-4B4E-BD23-A95A2DD6AC36}" srcOrd="1" destOrd="0" presId="urn:microsoft.com/office/officeart/2018/2/layout/IconVerticalSolidList"/>
    <dgm:cxn modelId="{1716E422-1B80-4BBA-AF4A-E908D0CBF748}" type="presParOf" srcId="{D1B6C3AF-34A2-4CC8-BB4F-5B204F9078D6}" destId="{53A324C9-9768-4AE5-B156-1F0016BB0C75}" srcOrd="2" destOrd="0" presId="urn:microsoft.com/office/officeart/2018/2/layout/IconVerticalSolidList"/>
    <dgm:cxn modelId="{07F0AD7A-13EC-45EF-B217-C18BEB3BCBA6}" type="presParOf" srcId="{53A324C9-9768-4AE5-B156-1F0016BB0C75}" destId="{4013A375-055B-4851-BD66-45C257BA5396}" srcOrd="0" destOrd="0" presId="urn:microsoft.com/office/officeart/2018/2/layout/IconVerticalSolidList"/>
    <dgm:cxn modelId="{215C5D54-3A3C-4935-B072-4CCA23E07FAF}" type="presParOf" srcId="{53A324C9-9768-4AE5-B156-1F0016BB0C75}" destId="{279298F0-1DA3-4A09-8435-A7E3518F0421}" srcOrd="1" destOrd="0" presId="urn:microsoft.com/office/officeart/2018/2/layout/IconVerticalSolidList"/>
    <dgm:cxn modelId="{DE232FA8-C79B-4C9D-9831-315AA68EA65C}" type="presParOf" srcId="{53A324C9-9768-4AE5-B156-1F0016BB0C75}" destId="{BF9B9B79-C246-41D8-BAA0-6B33F1D749B0}" srcOrd="2" destOrd="0" presId="urn:microsoft.com/office/officeart/2018/2/layout/IconVerticalSolidList"/>
    <dgm:cxn modelId="{5B26439D-4148-4C48-AE4B-AC19490C488B}" type="presParOf" srcId="{53A324C9-9768-4AE5-B156-1F0016BB0C75}" destId="{C9214687-4E73-482D-AEE1-FFFAD3536503}" srcOrd="3" destOrd="0" presId="urn:microsoft.com/office/officeart/2018/2/layout/IconVerticalSolidList"/>
    <dgm:cxn modelId="{5BECB5FB-3157-4469-ACF0-FEAE4B201BFA}" type="presParOf" srcId="{D1B6C3AF-34A2-4CC8-BB4F-5B204F9078D6}" destId="{1E15483A-D80E-4649-BA16-D3A517084FAA}" srcOrd="3" destOrd="0" presId="urn:microsoft.com/office/officeart/2018/2/layout/IconVerticalSolidList"/>
    <dgm:cxn modelId="{B7EE76CE-535F-435D-AC38-23DF13B6ABA3}" type="presParOf" srcId="{D1B6C3AF-34A2-4CC8-BB4F-5B204F9078D6}" destId="{3586830F-E5FC-4E27-832C-C430111C5853}" srcOrd="4" destOrd="0" presId="urn:microsoft.com/office/officeart/2018/2/layout/IconVerticalSolidList"/>
    <dgm:cxn modelId="{945ED351-DD03-417C-8D8E-1EFB5F057C8D}" type="presParOf" srcId="{3586830F-E5FC-4E27-832C-C430111C5853}" destId="{1881A153-2EF8-4650-A6E9-253786BB502E}" srcOrd="0" destOrd="0" presId="urn:microsoft.com/office/officeart/2018/2/layout/IconVerticalSolidList"/>
    <dgm:cxn modelId="{53EADD8A-808B-4A39-B44C-830BFDAB209F}" type="presParOf" srcId="{3586830F-E5FC-4E27-832C-C430111C5853}" destId="{11C14D12-339A-4A14-8F16-4B5501E7AD59}" srcOrd="1" destOrd="0" presId="urn:microsoft.com/office/officeart/2018/2/layout/IconVerticalSolidList"/>
    <dgm:cxn modelId="{12362FD4-F933-48E0-ACED-C7DDE8FA7B69}" type="presParOf" srcId="{3586830F-E5FC-4E27-832C-C430111C5853}" destId="{CC9C37C8-AA7E-495A-AF2C-53E1E731A20D}" srcOrd="2" destOrd="0" presId="urn:microsoft.com/office/officeart/2018/2/layout/IconVerticalSolidList"/>
    <dgm:cxn modelId="{AE4203B9-BEDD-41B0-B145-550D8A403C14}" type="presParOf" srcId="{3586830F-E5FC-4E27-832C-C430111C5853}" destId="{BCD25BAB-0F47-4235-BAB2-24B92B6CDA0D}" srcOrd="3" destOrd="0" presId="urn:microsoft.com/office/officeart/2018/2/layout/IconVerticalSolidList"/>
    <dgm:cxn modelId="{7B0199F9-A18A-496B-A569-FA1ACE9659AF}" type="presParOf" srcId="{3586830F-E5FC-4E27-832C-C430111C5853}" destId="{BF307C46-F506-43E2-BEA5-EF640DCC190C}" srcOrd="4" destOrd="0" presId="urn:microsoft.com/office/officeart/2018/2/layout/IconVerticalSolidList"/>
    <dgm:cxn modelId="{32F0D9E4-C38D-4C26-A14F-B9AFC7F23F0E}" type="presParOf" srcId="{D1B6C3AF-34A2-4CC8-BB4F-5B204F9078D6}" destId="{4806E6E6-0D08-48C3-8FE9-328813245B5F}" srcOrd="5" destOrd="0" presId="urn:microsoft.com/office/officeart/2018/2/layout/IconVerticalSolidList"/>
    <dgm:cxn modelId="{3F3CB5FD-9208-486E-97EC-848159803691}" type="presParOf" srcId="{D1B6C3AF-34A2-4CC8-BB4F-5B204F9078D6}" destId="{C984EBDB-EEBF-4969-8DE1-D46EA83ADC23}" srcOrd="6" destOrd="0" presId="urn:microsoft.com/office/officeart/2018/2/layout/IconVerticalSolidList"/>
    <dgm:cxn modelId="{248CD799-409A-4BB6-98EF-34DEA4A9FD48}" type="presParOf" srcId="{C984EBDB-EEBF-4969-8DE1-D46EA83ADC23}" destId="{E826CE64-F3A2-466F-B0C0-FA1E6C3CF6F6}" srcOrd="0" destOrd="0" presId="urn:microsoft.com/office/officeart/2018/2/layout/IconVerticalSolidList"/>
    <dgm:cxn modelId="{188386C2-9F07-46AA-8CA7-A64B83F56ADC}" type="presParOf" srcId="{C984EBDB-EEBF-4969-8DE1-D46EA83ADC23}" destId="{3724ADF3-4F44-4B66-9912-411800BDE836}" srcOrd="1" destOrd="0" presId="urn:microsoft.com/office/officeart/2018/2/layout/IconVerticalSolidList"/>
    <dgm:cxn modelId="{3618B473-AE6A-4785-8C91-D145E47C8F54}" type="presParOf" srcId="{C984EBDB-EEBF-4969-8DE1-D46EA83ADC23}" destId="{10E81A8B-A0D0-4C89-88EF-CFC54AF5DA2D}" srcOrd="2" destOrd="0" presId="urn:microsoft.com/office/officeart/2018/2/layout/IconVerticalSolidList"/>
    <dgm:cxn modelId="{B1369CE5-5330-46DB-A98E-6D716D9F1031}" type="presParOf" srcId="{C984EBDB-EEBF-4969-8DE1-D46EA83ADC23}" destId="{3AF6CEE0-6E0D-4F2F-9808-09CE5FA62CE5}" srcOrd="3" destOrd="0" presId="urn:microsoft.com/office/officeart/2018/2/layout/IconVerticalSolidList"/>
    <dgm:cxn modelId="{7A2BEFC9-082D-48D4-A36C-40AD9F53CE6A}" type="presParOf" srcId="{D1B6C3AF-34A2-4CC8-BB4F-5B204F9078D6}" destId="{E2AD810C-2C6B-4B03-8C37-41665E021E36}" srcOrd="7" destOrd="0" presId="urn:microsoft.com/office/officeart/2018/2/layout/IconVerticalSolidList"/>
    <dgm:cxn modelId="{5B595335-842D-4DC4-AE9C-C57BF385E7AB}" type="presParOf" srcId="{D1B6C3AF-34A2-4CC8-BB4F-5B204F9078D6}" destId="{672BD619-3D24-417A-80F0-4A68FC7E4A7F}" srcOrd="8" destOrd="0" presId="urn:microsoft.com/office/officeart/2018/2/layout/IconVerticalSolidList"/>
    <dgm:cxn modelId="{23977265-0E05-4947-BC7F-304D05AE858A}" type="presParOf" srcId="{672BD619-3D24-417A-80F0-4A68FC7E4A7F}" destId="{FBEF0A4A-4288-4023-B64A-FC5646B937C6}" srcOrd="0" destOrd="0" presId="urn:microsoft.com/office/officeart/2018/2/layout/IconVerticalSolidList"/>
    <dgm:cxn modelId="{CABBB221-06A6-43D1-8589-BB8ABF70508F}" type="presParOf" srcId="{672BD619-3D24-417A-80F0-4A68FC7E4A7F}" destId="{86C81A9C-CA26-4F4B-80AD-01244F801950}" srcOrd="1" destOrd="0" presId="urn:microsoft.com/office/officeart/2018/2/layout/IconVerticalSolidList"/>
    <dgm:cxn modelId="{8D57F2D8-4F78-4E90-806A-9AFC12EB8B89}" type="presParOf" srcId="{672BD619-3D24-417A-80F0-4A68FC7E4A7F}" destId="{A40EC3C6-A3C0-4E8A-83BE-1231D8803427}" srcOrd="2" destOrd="0" presId="urn:microsoft.com/office/officeart/2018/2/layout/IconVerticalSolidList"/>
    <dgm:cxn modelId="{1DD493BC-6A1A-4EFB-9980-72D16B10B2C4}" type="presParOf" srcId="{672BD619-3D24-417A-80F0-4A68FC7E4A7F}" destId="{295EE495-ECA9-4FDD-ABD5-DA9104B504C6}" srcOrd="3" destOrd="0" presId="urn:microsoft.com/office/officeart/2018/2/layout/IconVerticalSolidList"/>
    <dgm:cxn modelId="{C4B2896B-6959-4342-946D-74C5BED0F6B6}" type="presParOf" srcId="{672BD619-3D24-417A-80F0-4A68FC7E4A7F}" destId="{0CF5FFF5-8CE3-4F91-8EA8-A8BBDF61F67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B6913D-8DE7-4D03-82AF-F6EC9E77345E}"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IE"/>
        </a:p>
      </dgm:t>
    </dgm:pt>
    <dgm:pt modelId="{9D19F578-B66A-42F8-911B-555CA749712C}">
      <dgm:prSet phldrT="[Text]"/>
      <dgm:spPr/>
      <dgm:t>
        <a:bodyPr/>
        <a:lstStyle/>
        <a:p>
          <a:r>
            <a:rPr lang="en-US" dirty="0">
              <a:cs typeface="Calibri"/>
            </a:rPr>
            <a:t>1. Register Account:</a:t>
          </a:r>
          <a:endParaRPr lang="en-IE" dirty="0"/>
        </a:p>
      </dgm:t>
    </dgm:pt>
    <dgm:pt modelId="{29BEEE7F-5289-446E-B397-FBC1221E509B}" type="parTrans" cxnId="{9AB2375A-97A5-43AE-AE8B-A631AFD18194}">
      <dgm:prSet/>
      <dgm:spPr/>
      <dgm:t>
        <a:bodyPr/>
        <a:lstStyle/>
        <a:p>
          <a:endParaRPr lang="en-IE"/>
        </a:p>
      </dgm:t>
    </dgm:pt>
    <dgm:pt modelId="{67C0D285-24FF-4DA6-9DB3-C0B02047DC64}" type="sibTrans" cxnId="{9AB2375A-97A5-43AE-AE8B-A631AFD18194}">
      <dgm:prSet/>
      <dgm:spPr/>
      <dgm:t>
        <a:bodyPr/>
        <a:lstStyle/>
        <a:p>
          <a:endParaRPr lang="en-IE"/>
        </a:p>
      </dgm:t>
    </dgm:pt>
    <dgm:pt modelId="{E9DC6352-A880-4E6F-A296-8EBB25A77B25}">
      <dgm:prSet/>
      <dgm:spPr/>
      <dgm:t>
        <a:bodyPr/>
        <a:lstStyle/>
        <a:p>
          <a:r>
            <a:rPr lang="en-US">
              <a:cs typeface="Calibri"/>
            </a:rPr>
            <a:t>Account signs up to access an API (email &amp; password)</a:t>
          </a:r>
          <a:endParaRPr lang="en-US" dirty="0">
            <a:cs typeface="Calibri"/>
          </a:endParaRPr>
        </a:p>
      </dgm:t>
    </dgm:pt>
    <dgm:pt modelId="{37C38D06-7EC6-4F91-9D75-289274796093}" type="parTrans" cxnId="{77002006-7D9C-421C-A9A9-B6404434A0BD}">
      <dgm:prSet/>
      <dgm:spPr/>
      <dgm:t>
        <a:bodyPr/>
        <a:lstStyle/>
        <a:p>
          <a:endParaRPr lang="en-IE"/>
        </a:p>
      </dgm:t>
    </dgm:pt>
    <dgm:pt modelId="{584E94B7-9EA9-411C-9DA3-5503FCF356F5}" type="sibTrans" cxnId="{77002006-7D9C-421C-A9A9-B6404434A0BD}">
      <dgm:prSet/>
      <dgm:spPr/>
      <dgm:t>
        <a:bodyPr/>
        <a:lstStyle/>
        <a:p>
          <a:endParaRPr lang="en-IE"/>
        </a:p>
      </dgm:t>
    </dgm:pt>
    <dgm:pt modelId="{46DDC257-83A5-4988-9E4D-EF7797EEFB39}">
      <dgm:prSet/>
      <dgm:spPr/>
      <dgm:t>
        <a:bodyPr/>
        <a:lstStyle/>
        <a:p>
          <a:r>
            <a:rPr lang="en-US" dirty="0">
              <a:cs typeface="Calibri"/>
            </a:rPr>
            <a:t>Create a new account in database with encrypted password</a:t>
          </a:r>
        </a:p>
      </dgm:t>
    </dgm:pt>
    <dgm:pt modelId="{CE28BBEF-F1C1-46C3-85DF-326A3375F64C}" type="parTrans" cxnId="{908C1774-DA85-4E01-A6B4-FEA41C68F058}">
      <dgm:prSet/>
      <dgm:spPr/>
      <dgm:t>
        <a:bodyPr/>
        <a:lstStyle/>
        <a:p>
          <a:endParaRPr lang="en-IE"/>
        </a:p>
      </dgm:t>
    </dgm:pt>
    <dgm:pt modelId="{4D2CDBFB-52F8-4611-BB1B-17DB1723D0FC}" type="sibTrans" cxnId="{908C1774-DA85-4E01-A6B4-FEA41C68F058}">
      <dgm:prSet/>
      <dgm:spPr/>
      <dgm:t>
        <a:bodyPr/>
        <a:lstStyle/>
        <a:p>
          <a:endParaRPr lang="en-IE"/>
        </a:p>
      </dgm:t>
    </dgm:pt>
    <dgm:pt modelId="{189BBF16-B7A4-4782-ABA5-8E1112F2EE4D}">
      <dgm:prSet/>
      <dgm:spPr/>
      <dgm:t>
        <a:bodyPr/>
        <a:lstStyle/>
        <a:p>
          <a:r>
            <a:rPr lang="en-US" dirty="0">
              <a:cs typeface="Calibri"/>
            </a:rPr>
            <a:t>2. Generate security token:</a:t>
          </a:r>
        </a:p>
      </dgm:t>
    </dgm:pt>
    <dgm:pt modelId="{42DFD7C4-686E-47D1-B14F-96B0A3FD06B1}" type="parTrans" cxnId="{B87C3F4A-5B31-43D6-B2C9-171EA3D42167}">
      <dgm:prSet/>
      <dgm:spPr/>
      <dgm:t>
        <a:bodyPr/>
        <a:lstStyle/>
        <a:p>
          <a:endParaRPr lang="en-IE"/>
        </a:p>
      </dgm:t>
    </dgm:pt>
    <dgm:pt modelId="{13E9D1A4-AC07-413A-9CB1-905BD76A379A}" type="sibTrans" cxnId="{B87C3F4A-5B31-43D6-B2C9-171EA3D42167}">
      <dgm:prSet/>
      <dgm:spPr/>
      <dgm:t>
        <a:bodyPr/>
        <a:lstStyle/>
        <a:p>
          <a:endParaRPr lang="en-IE"/>
        </a:p>
      </dgm:t>
    </dgm:pt>
    <dgm:pt modelId="{D3F84CCD-8217-4DE6-8D04-9D17228C02F3}">
      <dgm:prSet/>
      <dgm:spPr/>
      <dgm:t>
        <a:bodyPr/>
        <a:lstStyle/>
        <a:p>
          <a:r>
            <a:rPr lang="en-US">
              <a:cs typeface="Calibri"/>
            </a:rPr>
            <a:t>Client sends email and password to authenticate </a:t>
          </a:r>
          <a:endParaRPr lang="en-US" dirty="0">
            <a:cs typeface="Calibri"/>
          </a:endParaRPr>
        </a:p>
      </dgm:t>
    </dgm:pt>
    <dgm:pt modelId="{80352B76-9D2D-4112-9471-7D896261C04E}" type="parTrans" cxnId="{E240CAA4-6A3B-46CB-AB78-2E9840277FE2}">
      <dgm:prSet/>
      <dgm:spPr/>
      <dgm:t>
        <a:bodyPr/>
        <a:lstStyle/>
        <a:p>
          <a:endParaRPr lang="en-IE"/>
        </a:p>
      </dgm:t>
    </dgm:pt>
    <dgm:pt modelId="{21B93E62-6619-4764-AC99-D4DE6B03CDC5}" type="sibTrans" cxnId="{E240CAA4-6A3B-46CB-AB78-2E9840277FE2}">
      <dgm:prSet/>
      <dgm:spPr/>
      <dgm:t>
        <a:bodyPr/>
        <a:lstStyle/>
        <a:p>
          <a:endParaRPr lang="en-IE"/>
        </a:p>
      </dgm:t>
    </dgm:pt>
    <dgm:pt modelId="{74CE1830-E014-4D1B-B601-020C0F393316}">
      <dgm:prSet/>
      <dgm:spPr/>
      <dgm:t>
        <a:bodyPr/>
        <a:lstStyle/>
        <a:p>
          <a:r>
            <a:rPr lang="en-US">
              <a:cs typeface="Calibri"/>
            </a:rPr>
            <a:t>Create a JWT Token and send JWT back to client</a:t>
          </a:r>
          <a:endParaRPr lang="en-US" dirty="0">
            <a:cs typeface="Calibri"/>
          </a:endParaRPr>
        </a:p>
      </dgm:t>
    </dgm:pt>
    <dgm:pt modelId="{38A3B426-5066-4EAD-BA51-2B9C01855C84}" type="parTrans" cxnId="{CC2696E9-7BCA-4001-A091-71137463D6B4}">
      <dgm:prSet/>
      <dgm:spPr/>
      <dgm:t>
        <a:bodyPr/>
        <a:lstStyle/>
        <a:p>
          <a:endParaRPr lang="en-IE"/>
        </a:p>
      </dgm:t>
    </dgm:pt>
    <dgm:pt modelId="{6C8E37B9-E877-44E0-8FEE-11F20F019E58}" type="sibTrans" cxnId="{CC2696E9-7BCA-4001-A091-71137463D6B4}">
      <dgm:prSet/>
      <dgm:spPr/>
      <dgm:t>
        <a:bodyPr/>
        <a:lstStyle/>
        <a:p>
          <a:endParaRPr lang="en-IE"/>
        </a:p>
      </dgm:t>
    </dgm:pt>
    <dgm:pt modelId="{EDBDF7A0-5F5F-43B7-B939-200798807615}">
      <dgm:prSet/>
      <dgm:spPr/>
      <dgm:t>
        <a:bodyPr/>
        <a:lstStyle/>
        <a:p>
          <a:r>
            <a:rPr lang="en-US">
              <a:cs typeface="Calibri"/>
            </a:rPr>
            <a:t>Client stores JWT locally</a:t>
          </a:r>
          <a:endParaRPr lang="en-US" dirty="0">
            <a:cs typeface="Calibri"/>
          </a:endParaRPr>
        </a:p>
      </dgm:t>
    </dgm:pt>
    <dgm:pt modelId="{28ECDECA-7F2D-4AF5-B760-BD8F00EAC1C8}" type="parTrans" cxnId="{7107E229-4983-4626-8517-2548BC22E8EB}">
      <dgm:prSet/>
      <dgm:spPr/>
      <dgm:t>
        <a:bodyPr/>
        <a:lstStyle/>
        <a:p>
          <a:endParaRPr lang="en-IE"/>
        </a:p>
      </dgm:t>
    </dgm:pt>
    <dgm:pt modelId="{6084D7C7-0EB6-4EB6-BE7D-997CA4AD8F5A}" type="sibTrans" cxnId="{7107E229-4983-4626-8517-2548BC22E8EB}">
      <dgm:prSet/>
      <dgm:spPr/>
      <dgm:t>
        <a:bodyPr/>
        <a:lstStyle/>
        <a:p>
          <a:endParaRPr lang="en-IE"/>
        </a:p>
      </dgm:t>
    </dgm:pt>
    <dgm:pt modelId="{03B5775A-AA75-448F-B341-75110E912E6E}">
      <dgm:prSet/>
      <dgm:spPr/>
      <dgm:t>
        <a:bodyPr/>
        <a:lstStyle/>
        <a:p>
          <a:r>
            <a:rPr lang="en-US">
              <a:cs typeface="Calibri"/>
            </a:rPr>
            <a:t>JWT used on every subsequent request to protected resource</a:t>
          </a:r>
          <a:endParaRPr lang="en-US" dirty="0">
            <a:cs typeface="Calibri"/>
          </a:endParaRPr>
        </a:p>
      </dgm:t>
    </dgm:pt>
    <dgm:pt modelId="{C184CCBF-87EF-46C7-A302-DB8BEC12ED39}" type="parTrans" cxnId="{B885A352-FC4C-4703-97D5-CA24FC0169D1}">
      <dgm:prSet/>
      <dgm:spPr/>
      <dgm:t>
        <a:bodyPr/>
        <a:lstStyle/>
        <a:p>
          <a:endParaRPr lang="en-IE"/>
        </a:p>
      </dgm:t>
    </dgm:pt>
    <dgm:pt modelId="{9E31FC99-DBEE-46F5-933E-27E0D79BF5BB}" type="sibTrans" cxnId="{B885A352-FC4C-4703-97D5-CA24FC0169D1}">
      <dgm:prSet/>
      <dgm:spPr/>
      <dgm:t>
        <a:bodyPr/>
        <a:lstStyle/>
        <a:p>
          <a:endParaRPr lang="en-IE"/>
        </a:p>
      </dgm:t>
    </dgm:pt>
    <dgm:pt modelId="{2DAFF69A-06B2-4C06-A98E-1029BF72BF17}">
      <dgm:prSet/>
      <dgm:spPr/>
      <dgm:t>
        <a:bodyPr/>
        <a:lstStyle/>
        <a:p>
          <a:r>
            <a:rPr lang="en-US" dirty="0">
              <a:cs typeface="Calibri"/>
            </a:rPr>
            <a:t>3. Protect routes (e.g. /</a:t>
          </a:r>
          <a:r>
            <a:rPr lang="en-US" dirty="0" err="1">
              <a:cs typeface="Calibri"/>
            </a:rPr>
            <a:t>api</a:t>
          </a:r>
          <a:r>
            <a:rPr lang="en-US" dirty="0">
              <a:cs typeface="Calibri"/>
            </a:rPr>
            <a:t>/movies)</a:t>
          </a:r>
        </a:p>
      </dgm:t>
    </dgm:pt>
    <dgm:pt modelId="{951F7506-E3AC-4722-8141-C6CC55650D3F}" type="parTrans" cxnId="{88457F69-8014-4AA3-A51F-31A9E5E99950}">
      <dgm:prSet/>
      <dgm:spPr/>
      <dgm:t>
        <a:bodyPr/>
        <a:lstStyle/>
        <a:p>
          <a:endParaRPr lang="en-IE"/>
        </a:p>
      </dgm:t>
    </dgm:pt>
    <dgm:pt modelId="{8C4D809B-3154-4869-B8CB-EFF66D272346}" type="sibTrans" cxnId="{88457F69-8014-4AA3-A51F-31A9E5E99950}">
      <dgm:prSet/>
      <dgm:spPr/>
      <dgm:t>
        <a:bodyPr/>
        <a:lstStyle/>
        <a:p>
          <a:endParaRPr lang="en-IE"/>
        </a:p>
      </dgm:t>
    </dgm:pt>
    <dgm:pt modelId="{71BF6F71-3EA8-4A27-987A-59D3B078229D}">
      <dgm:prSet/>
      <dgm:spPr/>
      <dgm:t>
        <a:bodyPr/>
        <a:lstStyle/>
        <a:p>
          <a:r>
            <a:rPr lang="en-US">
              <a:cs typeface="Calibri"/>
            </a:rPr>
            <a:t>Valid JWT token included in each request</a:t>
          </a:r>
          <a:endParaRPr lang="en-US" dirty="0">
            <a:cs typeface="Calibri"/>
          </a:endParaRPr>
        </a:p>
      </dgm:t>
    </dgm:pt>
    <dgm:pt modelId="{C31F8223-7B36-4FFE-B462-01B3D9DFB4DC}" type="parTrans" cxnId="{E683FAB8-F7EF-4637-8356-4068016D440D}">
      <dgm:prSet/>
      <dgm:spPr/>
      <dgm:t>
        <a:bodyPr/>
        <a:lstStyle/>
        <a:p>
          <a:endParaRPr lang="en-IE"/>
        </a:p>
      </dgm:t>
    </dgm:pt>
    <dgm:pt modelId="{AE0B592D-83EC-43A8-981C-57BF14D713FD}" type="sibTrans" cxnId="{E683FAB8-F7EF-4637-8356-4068016D440D}">
      <dgm:prSet/>
      <dgm:spPr/>
      <dgm:t>
        <a:bodyPr/>
        <a:lstStyle/>
        <a:p>
          <a:endParaRPr lang="en-IE"/>
        </a:p>
      </dgm:t>
    </dgm:pt>
    <dgm:pt modelId="{4350E6A8-5ADE-4032-876A-A18E5B14A3F9}">
      <dgm:prSet/>
      <dgm:spPr/>
      <dgm:t>
        <a:bodyPr/>
        <a:lstStyle/>
        <a:p>
          <a:r>
            <a:rPr lang="en-US">
              <a:cs typeface="Calibri"/>
            </a:rPr>
            <a:t>Token used to identify/validate account before passing request to core service</a:t>
          </a:r>
          <a:endParaRPr lang="en-US" dirty="0">
            <a:cs typeface="Calibri"/>
          </a:endParaRPr>
        </a:p>
      </dgm:t>
    </dgm:pt>
    <dgm:pt modelId="{993DF30A-9219-44AA-BB23-ED118429F033}" type="parTrans" cxnId="{DEB07EAC-B332-4E0B-AF0B-34B797FFBB5E}">
      <dgm:prSet/>
      <dgm:spPr/>
      <dgm:t>
        <a:bodyPr/>
        <a:lstStyle/>
        <a:p>
          <a:endParaRPr lang="en-IE"/>
        </a:p>
      </dgm:t>
    </dgm:pt>
    <dgm:pt modelId="{69212168-2ADA-4FFA-9DA4-FFDDDF1DBD79}" type="sibTrans" cxnId="{DEB07EAC-B332-4E0B-AF0B-34B797FFBB5E}">
      <dgm:prSet/>
      <dgm:spPr/>
      <dgm:t>
        <a:bodyPr/>
        <a:lstStyle/>
        <a:p>
          <a:endParaRPr lang="en-IE"/>
        </a:p>
      </dgm:t>
    </dgm:pt>
    <dgm:pt modelId="{CFD9EB2F-9CC0-4BEA-A34C-A200E78B477A}" type="pres">
      <dgm:prSet presAssocID="{B7B6913D-8DE7-4D03-82AF-F6EC9E77345E}" presName="linear" presStyleCnt="0">
        <dgm:presLayoutVars>
          <dgm:dir/>
          <dgm:animLvl val="lvl"/>
          <dgm:resizeHandles val="exact"/>
        </dgm:presLayoutVars>
      </dgm:prSet>
      <dgm:spPr/>
    </dgm:pt>
    <dgm:pt modelId="{314B951C-9113-469E-A318-7E0C33609889}" type="pres">
      <dgm:prSet presAssocID="{9D19F578-B66A-42F8-911B-555CA749712C}" presName="parentLin" presStyleCnt="0"/>
      <dgm:spPr/>
    </dgm:pt>
    <dgm:pt modelId="{CE2FF819-B7DF-4D40-9C11-D38512BA70F1}" type="pres">
      <dgm:prSet presAssocID="{9D19F578-B66A-42F8-911B-555CA749712C}" presName="parentLeftMargin" presStyleLbl="node1" presStyleIdx="0" presStyleCnt="3"/>
      <dgm:spPr/>
    </dgm:pt>
    <dgm:pt modelId="{037FCD95-E3DB-447F-B637-B0B792A9EBBE}" type="pres">
      <dgm:prSet presAssocID="{9D19F578-B66A-42F8-911B-555CA749712C}" presName="parentText" presStyleLbl="node1" presStyleIdx="0" presStyleCnt="3">
        <dgm:presLayoutVars>
          <dgm:chMax val="0"/>
          <dgm:bulletEnabled val="1"/>
        </dgm:presLayoutVars>
      </dgm:prSet>
      <dgm:spPr/>
    </dgm:pt>
    <dgm:pt modelId="{4A8BF86A-DE7E-4E59-A5B7-F4916A4C4B05}" type="pres">
      <dgm:prSet presAssocID="{9D19F578-B66A-42F8-911B-555CA749712C}" presName="negativeSpace" presStyleCnt="0"/>
      <dgm:spPr/>
    </dgm:pt>
    <dgm:pt modelId="{43447BB0-DDD1-44D8-9867-A265C3CCEB29}" type="pres">
      <dgm:prSet presAssocID="{9D19F578-B66A-42F8-911B-555CA749712C}" presName="childText" presStyleLbl="conFgAcc1" presStyleIdx="0" presStyleCnt="3">
        <dgm:presLayoutVars>
          <dgm:bulletEnabled val="1"/>
        </dgm:presLayoutVars>
      </dgm:prSet>
      <dgm:spPr/>
    </dgm:pt>
    <dgm:pt modelId="{386DA9CF-FEC3-4F5A-BC4F-968100DA9A84}" type="pres">
      <dgm:prSet presAssocID="{67C0D285-24FF-4DA6-9DB3-C0B02047DC64}" presName="spaceBetweenRectangles" presStyleCnt="0"/>
      <dgm:spPr/>
    </dgm:pt>
    <dgm:pt modelId="{DDDC002B-49FA-4A3D-BBD8-97C72E868631}" type="pres">
      <dgm:prSet presAssocID="{189BBF16-B7A4-4782-ABA5-8E1112F2EE4D}" presName="parentLin" presStyleCnt="0"/>
      <dgm:spPr/>
    </dgm:pt>
    <dgm:pt modelId="{C1240BCD-7FFF-4521-B1AB-A6F793509BCA}" type="pres">
      <dgm:prSet presAssocID="{189BBF16-B7A4-4782-ABA5-8E1112F2EE4D}" presName="parentLeftMargin" presStyleLbl="node1" presStyleIdx="0" presStyleCnt="3"/>
      <dgm:spPr/>
    </dgm:pt>
    <dgm:pt modelId="{39A1AAD0-7FCE-43EE-A39B-856D1B5C63A3}" type="pres">
      <dgm:prSet presAssocID="{189BBF16-B7A4-4782-ABA5-8E1112F2EE4D}" presName="parentText" presStyleLbl="node1" presStyleIdx="1" presStyleCnt="3">
        <dgm:presLayoutVars>
          <dgm:chMax val="0"/>
          <dgm:bulletEnabled val="1"/>
        </dgm:presLayoutVars>
      </dgm:prSet>
      <dgm:spPr/>
    </dgm:pt>
    <dgm:pt modelId="{8646E268-7172-4038-A292-2725897EC1D0}" type="pres">
      <dgm:prSet presAssocID="{189BBF16-B7A4-4782-ABA5-8E1112F2EE4D}" presName="negativeSpace" presStyleCnt="0"/>
      <dgm:spPr/>
    </dgm:pt>
    <dgm:pt modelId="{DC76C26B-39D5-4023-A793-998AAE673FED}" type="pres">
      <dgm:prSet presAssocID="{189BBF16-B7A4-4782-ABA5-8E1112F2EE4D}" presName="childText" presStyleLbl="conFgAcc1" presStyleIdx="1" presStyleCnt="3">
        <dgm:presLayoutVars>
          <dgm:bulletEnabled val="1"/>
        </dgm:presLayoutVars>
      </dgm:prSet>
      <dgm:spPr/>
    </dgm:pt>
    <dgm:pt modelId="{8747B534-E4CE-46B9-98E0-B80F2D210D35}" type="pres">
      <dgm:prSet presAssocID="{13E9D1A4-AC07-413A-9CB1-905BD76A379A}" presName="spaceBetweenRectangles" presStyleCnt="0"/>
      <dgm:spPr/>
    </dgm:pt>
    <dgm:pt modelId="{DD45429A-4A91-477B-B82C-0296C31CF0CB}" type="pres">
      <dgm:prSet presAssocID="{2DAFF69A-06B2-4C06-A98E-1029BF72BF17}" presName="parentLin" presStyleCnt="0"/>
      <dgm:spPr/>
    </dgm:pt>
    <dgm:pt modelId="{C0E1E01A-BE1C-4173-BAE0-6BE93BF1F15A}" type="pres">
      <dgm:prSet presAssocID="{2DAFF69A-06B2-4C06-A98E-1029BF72BF17}" presName="parentLeftMargin" presStyleLbl="node1" presStyleIdx="1" presStyleCnt="3"/>
      <dgm:spPr/>
    </dgm:pt>
    <dgm:pt modelId="{26A24BB1-D5CE-4298-A741-C1CB36E8B258}" type="pres">
      <dgm:prSet presAssocID="{2DAFF69A-06B2-4C06-A98E-1029BF72BF17}" presName="parentText" presStyleLbl="node1" presStyleIdx="2" presStyleCnt="3">
        <dgm:presLayoutVars>
          <dgm:chMax val="0"/>
          <dgm:bulletEnabled val="1"/>
        </dgm:presLayoutVars>
      </dgm:prSet>
      <dgm:spPr/>
    </dgm:pt>
    <dgm:pt modelId="{DED91D32-098C-4136-B188-44B0C01A6AA0}" type="pres">
      <dgm:prSet presAssocID="{2DAFF69A-06B2-4C06-A98E-1029BF72BF17}" presName="negativeSpace" presStyleCnt="0"/>
      <dgm:spPr/>
    </dgm:pt>
    <dgm:pt modelId="{A33A5DA9-99AA-44AF-8921-E1AD757533B1}" type="pres">
      <dgm:prSet presAssocID="{2DAFF69A-06B2-4C06-A98E-1029BF72BF17}" presName="childText" presStyleLbl="conFgAcc1" presStyleIdx="2" presStyleCnt="3">
        <dgm:presLayoutVars>
          <dgm:bulletEnabled val="1"/>
        </dgm:presLayoutVars>
      </dgm:prSet>
      <dgm:spPr/>
    </dgm:pt>
  </dgm:ptLst>
  <dgm:cxnLst>
    <dgm:cxn modelId="{77002006-7D9C-421C-A9A9-B6404434A0BD}" srcId="{9D19F578-B66A-42F8-911B-555CA749712C}" destId="{E9DC6352-A880-4E6F-A296-8EBB25A77B25}" srcOrd="0" destOrd="0" parTransId="{37C38D06-7EC6-4F91-9D75-289274796093}" sibTransId="{584E94B7-9EA9-411C-9DA3-5503FCF356F5}"/>
    <dgm:cxn modelId="{99756A21-F64C-4922-8C99-C365FD584E68}" type="presOf" srcId="{189BBF16-B7A4-4782-ABA5-8E1112F2EE4D}" destId="{39A1AAD0-7FCE-43EE-A39B-856D1B5C63A3}" srcOrd="1" destOrd="0" presId="urn:microsoft.com/office/officeart/2005/8/layout/list1"/>
    <dgm:cxn modelId="{7107E229-4983-4626-8517-2548BC22E8EB}" srcId="{189BBF16-B7A4-4782-ABA5-8E1112F2EE4D}" destId="{EDBDF7A0-5F5F-43B7-B939-200798807615}" srcOrd="2" destOrd="0" parTransId="{28ECDECA-7F2D-4AF5-B760-BD8F00EAC1C8}" sibTransId="{6084D7C7-0EB6-4EB6-BE7D-997CA4AD8F5A}"/>
    <dgm:cxn modelId="{86D25538-DC4D-4754-B4C8-5BBC351CAE1F}" type="presOf" srcId="{03B5775A-AA75-448F-B341-75110E912E6E}" destId="{DC76C26B-39D5-4023-A793-998AAE673FED}" srcOrd="0" destOrd="3" presId="urn:microsoft.com/office/officeart/2005/8/layout/list1"/>
    <dgm:cxn modelId="{E4FC9045-CF19-48CB-9E0A-8380BBBC9626}" type="presOf" srcId="{189BBF16-B7A4-4782-ABA5-8E1112F2EE4D}" destId="{C1240BCD-7FFF-4521-B1AB-A6F793509BCA}" srcOrd="0" destOrd="0" presId="urn:microsoft.com/office/officeart/2005/8/layout/list1"/>
    <dgm:cxn modelId="{9A1DD267-D28E-451E-A13B-33FA8EB6C1A6}" type="presOf" srcId="{4350E6A8-5ADE-4032-876A-A18E5B14A3F9}" destId="{A33A5DA9-99AA-44AF-8921-E1AD757533B1}" srcOrd="0" destOrd="1" presId="urn:microsoft.com/office/officeart/2005/8/layout/list1"/>
    <dgm:cxn modelId="{88457F69-8014-4AA3-A51F-31A9E5E99950}" srcId="{B7B6913D-8DE7-4D03-82AF-F6EC9E77345E}" destId="{2DAFF69A-06B2-4C06-A98E-1029BF72BF17}" srcOrd="2" destOrd="0" parTransId="{951F7506-E3AC-4722-8141-C6CC55650D3F}" sibTransId="{8C4D809B-3154-4869-B8CB-EFF66D272346}"/>
    <dgm:cxn modelId="{B87C3F4A-5B31-43D6-B2C9-171EA3D42167}" srcId="{B7B6913D-8DE7-4D03-82AF-F6EC9E77345E}" destId="{189BBF16-B7A4-4782-ABA5-8E1112F2EE4D}" srcOrd="1" destOrd="0" parTransId="{42DFD7C4-686E-47D1-B14F-96B0A3FD06B1}" sibTransId="{13E9D1A4-AC07-413A-9CB1-905BD76A379A}"/>
    <dgm:cxn modelId="{CCDC8552-443C-432C-9B5A-0B0EF86AC979}" type="presOf" srcId="{9D19F578-B66A-42F8-911B-555CA749712C}" destId="{CE2FF819-B7DF-4D40-9C11-D38512BA70F1}" srcOrd="0" destOrd="0" presId="urn:microsoft.com/office/officeart/2005/8/layout/list1"/>
    <dgm:cxn modelId="{B885A352-FC4C-4703-97D5-CA24FC0169D1}" srcId="{189BBF16-B7A4-4782-ABA5-8E1112F2EE4D}" destId="{03B5775A-AA75-448F-B341-75110E912E6E}" srcOrd="3" destOrd="0" parTransId="{C184CCBF-87EF-46C7-A302-DB8BEC12ED39}" sibTransId="{9E31FC99-DBEE-46F5-933E-27E0D79BF5BB}"/>
    <dgm:cxn modelId="{908C1774-DA85-4E01-A6B4-FEA41C68F058}" srcId="{9D19F578-B66A-42F8-911B-555CA749712C}" destId="{46DDC257-83A5-4988-9E4D-EF7797EEFB39}" srcOrd="1" destOrd="0" parTransId="{CE28BBEF-F1C1-46C3-85DF-326A3375F64C}" sibTransId="{4D2CDBFB-52F8-4611-BB1B-17DB1723D0FC}"/>
    <dgm:cxn modelId="{8A520456-73D4-47D5-9613-9213F8F97FED}" type="presOf" srcId="{B7B6913D-8DE7-4D03-82AF-F6EC9E77345E}" destId="{CFD9EB2F-9CC0-4BEA-A34C-A200E78B477A}" srcOrd="0" destOrd="0" presId="urn:microsoft.com/office/officeart/2005/8/layout/list1"/>
    <dgm:cxn modelId="{B74F8477-33CC-42E9-B84E-A1A1F686D49B}" type="presOf" srcId="{9D19F578-B66A-42F8-911B-555CA749712C}" destId="{037FCD95-E3DB-447F-B637-B0B792A9EBBE}" srcOrd="1" destOrd="0" presId="urn:microsoft.com/office/officeart/2005/8/layout/list1"/>
    <dgm:cxn modelId="{9AB2375A-97A5-43AE-AE8B-A631AFD18194}" srcId="{B7B6913D-8DE7-4D03-82AF-F6EC9E77345E}" destId="{9D19F578-B66A-42F8-911B-555CA749712C}" srcOrd="0" destOrd="0" parTransId="{29BEEE7F-5289-446E-B397-FBC1221E509B}" sibTransId="{67C0D285-24FF-4DA6-9DB3-C0B02047DC64}"/>
    <dgm:cxn modelId="{3197B38F-FE0A-484C-8D5F-29420DDB9058}" type="presOf" srcId="{46DDC257-83A5-4988-9E4D-EF7797EEFB39}" destId="{43447BB0-DDD1-44D8-9867-A265C3CCEB29}" srcOrd="0" destOrd="1" presId="urn:microsoft.com/office/officeart/2005/8/layout/list1"/>
    <dgm:cxn modelId="{E651419A-E656-44CD-AE18-FFDE60936DB6}" type="presOf" srcId="{E9DC6352-A880-4E6F-A296-8EBB25A77B25}" destId="{43447BB0-DDD1-44D8-9867-A265C3CCEB29}" srcOrd="0" destOrd="0" presId="urn:microsoft.com/office/officeart/2005/8/layout/list1"/>
    <dgm:cxn modelId="{5A86599C-EEA7-4E33-B490-AC65B713C14D}" type="presOf" srcId="{2DAFF69A-06B2-4C06-A98E-1029BF72BF17}" destId="{C0E1E01A-BE1C-4173-BAE0-6BE93BF1F15A}" srcOrd="0" destOrd="0" presId="urn:microsoft.com/office/officeart/2005/8/layout/list1"/>
    <dgm:cxn modelId="{E240CAA4-6A3B-46CB-AB78-2E9840277FE2}" srcId="{189BBF16-B7A4-4782-ABA5-8E1112F2EE4D}" destId="{D3F84CCD-8217-4DE6-8D04-9D17228C02F3}" srcOrd="0" destOrd="0" parTransId="{80352B76-9D2D-4112-9471-7D896261C04E}" sibTransId="{21B93E62-6619-4764-AC99-D4DE6B03CDC5}"/>
    <dgm:cxn modelId="{DEB07EAC-B332-4E0B-AF0B-34B797FFBB5E}" srcId="{2DAFF69A-06B2-4C06-A98E-1029BF72BF17}" destId="{4350E6A8-5ADE-4032-876A-A18E5B14A3F9}" srcOrd="1" destOrd="0" parTransId="{993DF30A-9219-44AA-BB23-ED118429F033}" sibTransId="{69212168-2ADA-4FFA-9DA4-FFDDDF1DBD79}"/>
    <dgm:cxn modelId="{DCC5C9B0-533C-448C-BF78-0063048B4742}" type="presOf" srcId="{74CE1830-E014-4D1B-B601-020C0F393316}" destId="{DC76C26B-39D5-4023-A793-998AAE673FED}" srcOrd="0" destOrd="1" presId="urn:microsoft.com/office/officeart/2005/8/layout/list1"/>
    <dgm:cxn modelId="{E683FAB8-F7EF-4637-8356-4068016D440D}" srcId="{2DAFF69A-06B2-4C06-A98E-1029BF72BF17}" destId="{71BF6F71-3EA8-4A27-987A-59D3B078229D}" srcOrd="0" destOrd="0" parTransId="{C31F8223-7B36-4FFE-B462-01B3D9DFB4DC}" sibTransId="{AE0B592D-83EC-43A8-981C-57BF14D713FD}"/>
    <dgm:cxn modelId="{B68F8BBC-A77D-48C4-9E34-722EE22BE72A}" type="presOf" srcId="{D3F84CCD-8217-4DE6-8D04-9D17228C02F3}" destId="{DC76C26B-39D5-4023-A793-998AAE673FED}" srcOrd="0" destOrd="0" presId="urn:microsoft.com/office/officeart/2005/8/layout/list1"/>
    <dgm:cxn modelId="{F82041D0-A7A6-413E-BEE4-E154E08D9BE6}" type="presOf" srcId="{EDBDF7A0-5F5F-43B7-B939-200798807615}" destId="{DC76C26B-39D5-4023-A793-998AAE673FED}" srcOrd="0" destOrd="2" presId="urn:microsoft.com/office/officeart/2005/8/layout/list1"/>
    <dgm:cxn modelId="{19250AE7-8C1D-4B89-9A90-0752CC3A5BCF}" type="presOf" srcId="{2DAFF69A-06B2-4C06-A98E-1029BF72BF17}" destId="{26A24BB1-D5CE-4298-A741-C1CB36E8B258}" srcOrd="1" destOrd="0" presId="urn:microsoft.com/office/officeart/2005/8/layout/list1"/>
    <dgm:cxn modelId="{CC2696E9-7BCA-4001-A091-71137463D6B4}" srcId="{189BBF16-B7A4-4782-ABA5-8E1112F2EE4D}" destId="{74CE1830-E014-4D1B-B601-020C0F393316}" srcOrd="1" destOrd="0" parTransId="{38A3B426-5066-4EAD-BA51-2B9C01855C84}" sibTransId="{6C8E37B9-E877-44E0-8FEE-11F20F019E58}"/>
    <dgm:cxn modelId="{99EF4AF5-F928-4A24-80BE-52AA3B500BE4}" type="presOf" srcId="{71BF6F71-3EA8-4A27-987A-59D3B078229D}" destId="{A33A5DA9-99AA-44AF-8921-E1AD757533B1}" srcOrd="0" destOrd="0" presId="urn:microsoft.com/office/officeart/2005/8/layout/list1"/>
    <dgm:cxn modelId="{23FA6011-A9CC-4AC4-9E99-BAFA8DD10B8D}" type="presParOf" srcId="{CFD9EB2F-9CC0-4BEA-A34C-A200E78B477A}" destId="{314B951C-9113-469E-A318-7E0C33609889}" srcOrd="0" destOrd="0" presId="urn:microsoft.com/office/officeart/2005/8/layout/list1"/>
    <dgm:cxn modelId="{0100735B-9CB6-430C-B62A-D7056037F639}" type="presParOf" srcId="{314B951C-9113-469E-A318-7E0C33609889}" destId="{CE2FF819-B7DF-4D40-9C11-D38512BA70F1}" srcOrd="0" destOrd="0" presId="urn:microsoft.com/office/officeart/2005/8/layout/list1"/>
    <dgm:cxn modelId="{5017FA04-4F53-476D-8F1B-256E35B8E405}" type="presParOf" srcId="{314B951C-9113-469E-A318-7E0C33609889}" destId="{037FCD95-E3DB-447F-B637-B0B792A9EBBE}" srcOrd="1" destOrd="0" presId="urn:microsoft.com/office/officeart/2005/8/layout/list1"/>
    <dgm:cxn modelId="{691E1B75-8055-4F4F-BB36-F80102278AE2}" type="presParOf" srcId="{CFD9EB2F-9CC0-4BEA-A34C-A200E78B477A}" destId="{4A8BF86A-DE7E-4E59-A5B7-F4916A4C4B05}" srcOrd="1" destOrd="0" presId="urn:microsoft.com/office/officeart/2005/8/layout/list1"/>
    <dgm:cxn modelId="{857D58EC-941B-47D8-B299-B2E7BC91ADC1}" type="presParOf" srcId="{CFD9EB2F-9CC0-4BEA-A34C-A200E78B477A}" destId="{43447BB0-DDD1-44D8-9867-A265C3CCEB29}" srcOrd="2" destOrd="0" presId="urn:microsoft.com/office/officeart/2005/8/layout/list1"/>
    <dgm:cxn modelId="{8D4E696C-A0D3-453A-9874-2893E343C1BA}" type="presParOf" srcId="{CFD9EB2F-9CC0-4BEA-A34C-A200E78B477A}" destId="{386DA9CF-FEC3-4F5A-BC4F-968100DA9A84}" srcOrd="3" destOrd="0" presId="urn:microsoft.com/office/officeart/2005/8/layout/list1"/>
    <dgm:cxn modelId="{4F97B78D-2FDF-4719-8950-F64586D01286}" type="presParOf" srcId="{CFD9EB2F-9CC0-4BEA-A34C-A200E78B477A}" destId="{DDDC002B-49FA-4A3D-BBD8-97C72E868631}" srcOrd="4" destOrd="0" presId="urn:microsoft.com/office/officeart/2005/8/layout/list1"/>
    <dgm:cxn modelId="{56FAD4E9-0752-4974-9EFC-A5D02EA4062D}" type="presParOf" srcId="{DDDC002B-49FA-4A3D-BBD8-97C72E868631}" destId="{C1240BCD-7FFF-4521-B1AB-A6F793509BCA}" srcOrd="0" destOrd="0" presId="urn:microsoft.com/office/officeart/2005/8/layout/list1"/>
    <dgm:cxn modelId="{612FB264-53C8-4CF5-9F41-A5F8D72C7447}" type="presParOf" srcId="{DDDC002B-49FA-4A3D-BBD8-97C72E868631}" destId="{39A1AAD0-7FCE-43EE-A39B-856D1B5C63A3}" srcOrd="1" destOrd="0" presId="urn:microsoft.com/office/officeart/2005/8/layout/list1"/>
    <dgm:cxn modelId="{0FE6B87A-6311-419B-B7C9-7D4865125DD5}" type="presParOf" srcId="{CFD9EB2F-9CC0-4BEA-A34C-A200E78B477A}" destId="{8646E268-7172-4038-A292-2725897EC1D0}" srcOrd="5" destOrd="0" presId="urn:microsoft.com/office/officeart/2005/8/layout/list1"/>
    <dgm:cxn modelId="{3BA130C7-CA03-448B-ADD8-3A25EC7DB2B2}" type="presParOf" srcId="{CFD9EB2F-9CC0-4BEA-A34C-A200E78B477A}" destId="{DC76C26B-39D5-4023-A793-998AAE673FED}" srcOrd="6" destOrd="0" presId="urn:microsoft.com/office/officeart/2005/8/layout/list1"/>
    <dgm:cxn modelId="{DA602125-F3B5-4169-B26C-C50417C7DEFD}" type="presParOf" srcId="{CFD9EB2F-9CC0-4BEA-A34C-A200E78B477A}" destId="{8747B534-E4CE-46B9-98E0-B80F2D210D35}" srcOrd="7" destOrd="0" presId="urn:microsoft.com/office/officeart/2005/8/layout/list1"/>
    <dgm:cxn modelId="{5A05D649-8DEC-4610-8392-655A5AB4AFA8}" type="presParOf" srcId="{CFD9EB2F-9CC0-4BEA-A34C-A200E78B477A}" destId="{DD45429A-4A91-477B-B82C-0296C31CF0CB}" srcOrd="8" destOrd="0" presId="urn:microsoft.com/office/officeart/2005/8/layout/list1"/>
    <dgm:cxn modelId="{BE963ADA-70CA-4536-8821-C0C357266A54}" type="presParOf" srcId="{DD45429A-4A91-477B-B82C-0296C31CF0CB}" destId="{C0E1E01A-BE1C-4173-BAE0-6BE93BF1F15A}" srcOrd="0" destOrd="0" presId="urn:microsoft.com/office/officeart/2005/8/layout/list1"/>
    <dgm:cxn modelId="{FEADA65F-9C89-48FC-AF41-4BE043F9E49C}" type="presParOf" srcId="{DD45429A-4A91-477B-B82C-0296C31CF0CB}" destId="{26A24BB1-D5CE-4298-A741-C1CB36E8B258}" srcOrd="1" destOrd="0" presId="urn:microsoft.com/office/officeart/2005/8/layout/list1"/>
    <dgm:cxn modelId="{41C4D3A4-A21F-453A-9C39-525A88BADD3E}" type="presParOf" srcId="{CFD9EB2F-9CC0-4BEA-A34C-A200E78B477A}" destId="{DED91D32-098C-4136-B188-44B0C01A6AA0}" srcOrd="9" destOrd="0" presId="urn:microsoft.com/office/officeart/2005/8/layout/list1"/>
    <dgm:cxn modelId="{9E249765-5532-4A50-A504-1DB0C09D6514}" type="presParOf" srcId="{CFD9EB2F-9CC0-4BEA-A34C-A200E78B477A}" destId="{A33A5DA9-99AA-44AF-8921-E1AD757533B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F45F0-9DE5-4F1C-83F2-17A2367018F6}">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00F88-56E4-4DA3-BCA9-FD1B2FA00106}">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A1DAE-E166-482E-8A09-12208DE2F569}">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Restrict access to authenticated users. </a:t>
          </a:r>
        </a:p>
      </dsp:txBody>
      <dsp:txXfrm>
        <a:off x="1131174" y="4597"/>
        <a:ext cx="5382429" cy="979371"/>
      </dsp:txXfrm>
    </dsp:sp>
    <dsp:sp modelId="{4013A375-055B-4851-BD66-45C257BA5396}">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9298F0-1DA3-4A09-8435-A7E3518F0421}">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214687-4E73-482D-AEE1-FFFAD3536503}">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Provide </a:t>
          </a:r>
          <a:r>
            <a:rPr lang="en-US" sz="1900" b="1" kern="1200" dirty="0"/>
            <a:t>API </a:t>
          </a:r>
          <a:r>
            <a:rPr lang="en-US" sz="1900" kern="1200" dirty="0"/>
            <a:t>to login/register. </a:t>
          </a:r>
        </a:p>
      </dsp:txBody>
      <dsp:txXfrm>
        <a:off x="1131174" y="1228812"/>
        <a:ext cx="5382429" cy="979371"/>
      </dsp:txXfrm>
    </dsp:sp>
    <dsp:sp modelId="{1881A153-2EF8-4650-A6E9-253786BB502E}">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14D12-339A-4A14-8F16-4B5501E7AD5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D25BAB-0F47-4235-BAB2-24B92B6CDA0D}">
      <dsp:nvSpPr>
        <dsp:cNvPr id="0" name=""/>
        <dsp:cNvSpPr/>
      </dsp:nvSpPr>
      <dsp:spPr>
        <a:xfrm>
          <a:off x="1131174" y="2453027"/>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Users should only have to log in once:</a:t>
          </a:r>
        </a:p>
      </dsp:txBody>
      <dsp:txXfrm>
        <a:off x="1131174" y="2453027"/>
        <a:ext cx="2931121" cy="979371"/>
      </dsp:txXfrm>
    </dsp:sp>
    <dsp:sp modelId="{BF307C46-F506-43E2-BEA5-EF640DCC190C}">
      <dsp:nvSpPr>
        <dsp:cNvPr id="0" name=""/>
        <dsp:cNvSpPr/>
      </dsp:nvSpPr>
      <dsp:spPr>
        <a:xfrm>
          <a:off x="4062296" y="2453027"/>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dirty="0"/>
            <a:t>Ideally identified and authenticated in subsequent requests.</a:t>
          </a:r>
        </a:p>
      </dsp:txBody>
      <dsp:txXfrm>
        <a:off x="4062296" y="2453027"/>
        <a:ext cx="2451307" cy="979371"/>
      </dsp:txXfrm>
    </dsp:sp>
    <dsp:sp modelId="{E826CE64-F3A2-466F-B0C0-FA1E6C3CF6F6}">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24ADF3-4F44-4B66-9912-411800BDE836}">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F6CEE0-6E0D-4F2F-9808-09CE5FA62CE5}">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Username and Password authentication.</a:t>
          </a:r>
        </a:p>
      </dsp:txBody>
      <dsp:txXfrm>
        <a:off x="1131174" y="3677241"/>
        <a:ext cx="5382429" cy="979371"/>
      </dsp:txXfrm>
    </dsp:sp>
    <dsp:sp modelId="{FBEF0A4A-4288-4023-B64A-FC5646B937C6}">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C81A9C-CA26-4F4B-80AD-01244F801950}">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5EE495-ECA9-4FDD-ABD5-DA9104B504C6}">
      <dsp:nvSpPr>
        <dsp:cNvPr id="0" name=""/>
        <dsp:cNvSpPr/>
      </dsp:nvSpPr>
      <dsp:spPr>
        <a:xfrm>
          <a:off x="1131174" y="4901456"/>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No clear case passwords like last week!!!</a:t>
          </a:r>
        </a:p>
      </dsp:txBody>
      <dsp:txXfrm>
        <a:off x="1131174" y="4901456"/>
        <a:ext cx="2931121" cy="979371"/>
      </dsp:txXfrm>
    </dsp:sp>
    <dsp:sp modelId="{0CF5FFF5-8CE3-4F91-8EA8-A8BBDF61F67F}">
      <dsp:nvSpPr>
        <dsp:cNvPr id="0" name=""/>
        <dsp:cNvSpPr/>
      </dsp:nvSpPr>
      <dsp:spPr>
        <a:xfrm>
          <a:off x="4062296" y="4901456"/>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a:t>Hash/Salt all passwords in MongDB</a:t>
          </a:r>
        </a:p>
      </dsp:txBody>
      <dsp:txXfrm>
        <a:off x="4062296" y="4901456"/>
        <a:ext cx="2451307" cy="979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47BB0-DDD1-44D8-9867-A265C3CCEB29}">
      <dsp:nvSpPr>
        <dsp:cNvPr id="0" name=""/>
        <dsp:cNvSpPr/>
      </dsp:nvSpPr>
      <dsp:spPr>
        <a:xfrm>
          <a:off x="0" y="356801"/>
          <a:ext cx="8128000" cy="110722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95732" rIns="630823"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cs typeface="Calibri"/>
            </a:rPr>
            <a:t>Account signs up to access an API (email &amp; password)</a:t>
          </a:r>
          <a:endParaRPr lang="en-US" sz="1900" kern="1200" dirty="0">
            <a:cs typeface="Calibri"/>
          </a:endParaRPr>
        </a:p>
        <a:p>
          <a:pPr marL="171450" lvl="1" indent="-171450" algn="l" defTabSz="844550">
            <a:lnSpc>
              <a:spcPct val="90000"/>
            </a:lnSpc>
            <a:spcBef>
              <a:spcPct val="0"/>
            </a:spcBef>
            <a:spcAft>
              <a:spcPct val="15000"/>
            </a:spcAft>
            <a:buChar char="•"/>
          </a:pPr>
          <a:r>
            <a:rPr lang="en-US" sz="1900" kern="1200" dirty="0">
              <a:cs typeface="Calibri"/>
            </a:rPr>
            <a:t>Create a new account in database with encrypted password</a:t>
          </a:r>
        </a:p>
      </dsp:txBody>
      <dsp:txXfrm>
        <a:off x="0" y="356801"/>
        <a:ext cx="8128000" cy="1107225"/>
      </dsp:txXfrm>
    </dsp:sp>
    <dsp:sp modelId="{037FCD95-E3DB-447F-B637-B0B792A9EBBE}">
      <dsp:nvSpPr>
        <dsp:cNvPr id="0" name=""/>
        <dsp:cNvSpPr/>
      </dsp:nvSpPr>
      <dsp:spPr>
        <a:xfrm>
          <a:off x="406400" y="76361"/>
          <a:ext cx="5689600" cy="5608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None/>
          </a:pPr>
          <a:r>
            <a:rPr lang="en-US" sz="1900" kern="1200" dirty="0">
              <a:cs typeface="Calibri"/>
            </a:rPr>
            <a:t>1. Register Account:</a:t>
          </a:r>
          <a:endParaRPr lang="en-IE" sz="1900" kern="1200" dirty="0"/>
        </a:p>
      </dsp:txBody>
      <dsp:txXfrm>
        <a:off x="433780" y="103741"/>
        <a:ext cx="5634840" cy="506120"/>
      </dsp:txXfrm>
    </dsp:sp>
    <dsp:sp modelId="{DC76C26B-39D5-4023-A793-998AAE673FED}">
      <dsp:nvSpPr>
        <dsp:cNvPr id="0" name=""/>
        <dsp:cNvSpPr/>
      </dsp:nvSpPr>
      <dsp:spPr>
        <a:xfrm>
          <a:off x="0" y="1847066"/>
          <a:ext cx="8128000" cy="1735650"/>
        </a:xfrm>
        <a:prstGeom prst="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95732" rIns="630823"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cs typeface="Calibri"/>
            </a:rPr>
            <a:t>Client sends email and password to authenticate </a:t>
          </a:r>
          <a:endParaRPr lang="en-US" sz="1900" kern="1200" dirty="0">
            <a:cs typeface="Calibri"/>
          </a:endParaRPr>
        </a:p>
        <a:p>
          <a:pPr marL="171450" lvl="1" indent="-171450" algn="l" defTabSz="844550">
            <a:lnSpc>
              <a:spcPct val="90000"/>
            </a:lnSpc>
            <a:spcBef>
              <a:spcPct val="0"/>
            </a:spcBef>
            <a:spcAft>
              <a:spcPct val="15000"/>
            </a:spcAft>
            <a:buChar char="•"/>
          </a:pPr>
          <a:r>
            <a:rPr lang="en-US" sz="1900" kern="1200">
              <a:cs typeface="Calibri"/>
            </a:rPr>
            <a:t>Create a JWT Token and send JWT back to client</a:t>
          </a:r>
          <a:endParaRPr lang="en-US" sz="1900" kern="1200" dirty="0">
            <a:cs typeface="Calibri"/>
          </a:endParaRPr>
        </a:p>
        <a:p>
          <a:pPr marL="171450" lvl="1" indent="-171450" algn="l" defTabSz="844550">
            <a:lnSpc>
              <a:spcPct val="90000"/>
            </a:lnSpc>
            <a:spcBef>
              <a:spcPct val="0"/>
            </a:spcBef>
            <a:spcAft>
              <a:spcPct val="15000"/>
            </a:spcAft>
            <a:buChar char="•"/>
          </a:pPr>
          <a:r>
            <a:rPr lang="en-US" sz="1900" kern="1200">
              <a:cs typeface="Calibri"/>
            </a:rPr>
            <a:t>Client stores JWT locally</a:t>
          </a:r>
          <a:endParaRPr lang="en-US" sz="1900" kern="1200" dirty="0">
            <a:cs typeface="Calibri"/>
          </a:endParaRPr>
        </a:p>
        <a:p>
          <a:pPr marL="171450" lvl="1" indent="-171450" algn="l" defTabSz="844550">
            <a:lnSpc>
              <a:spcPct val="90000"/>
            </a:lnSpc>
            <a:spcBef>
              <a:spcPct val="0"/>
            </a:spcBef>
            <a:spcAft>
              <a:spcPct val="15000"/>
            </a:spcAft>
            <a:buChar char="•"/>
          </a:pPr>
          <a:r>
            <a:rPr lang="en-US" sz="1900" kern="1200">
              <a:cs typeface="Calibri"/>
            </a:rPr>
            <a:t>JWT used on every subsequent request to protected resource</a:t>
          </a:r>
          <a:endParaRPr lang="en-US" sz="1900" kern="1200" dirty="0">
            <a:cs typeface="Calibri"/>
          </a:endParaRPr>
        </a:p>
      </dsp:txBody>
      <dsp:txXfrm>
        <a:off x="0" y="1847066"/>
        <a:ext cx="8128000" cy="1735650"/>
      </dsp:txXfrm>
    </dsp:sp>
    <dsp:sp modelId="{39A1AAD0-7FCE-43EE-A39B-856D1B5C63A3}">
      <dsp:nvSpPr>
        <dsp:cNvPr id="0" name=""/>
        <dsp:cNvSpPr/>
      </dsp:nvSpPr>
      <dsp:spPr>
        <a:xfrm>
          <a:off x="406400" y="1566626"/>
          <a:ext cx="5689600" cy="56088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None/>
          </a:pPr>
          <a:r>
            <a:rPr lang="en-US" sz="1900" kern="1200" dirty="0">
              <a:cs typeface="Calibri"/>
            </a:rPr>
            <a:t>2. Generate security token:</a:t>
          </a:r>
        </a:p>
      </dsp:txBody>
      <dsp:txXfrm>
        <a:off x="433780" y="1594006"/>
        <a:ext cx="5634840" cy="506120"/>
      </dsp:txXfrm>
    </dsp:sp>
    <dsp:sp modelId="{A33A5DA9-99AA-44AF-8921-E1AD757533B1}">
      <dsp:nvSpPr>
        <dsp:cNvPr id="0" name=""/>
        <dsp:cNvSpPr/>
      </dsp:nvSpPr>
      <dsp:spPr>
        <a:xfrm>
          <a:off x="0" y="3965756"/>
          <a:ext cx="8128000" cy="1376550"/>
        </a:xfrm>
        <a:prstGeom prst="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95732" rIns="630823"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cs typeface="Calibri"/>
            </a:rPr>
            <a:t>Valid JWT token included in each request</a:t>
          </a:r>
          <a:endParaRPr lang="en-US" sz="1900" kern="1200" dirty="0">
            <a:cs typeface="Calibri"/>
          </a:endParaRPr>
        </a:p>
        <a:p>
          <a:pPr marL="171450" lvl="1" indent="-171450" algn="l" defTabSz="844550">
            <a:lnSpc>
              <a:spcPct val="90000"/>
            </a:lnSpc>
            <a:spcBef>
              <a:spcPct val="0"/>
            </a:spcBef>
            <a:spcAft>
              <a:spcPct val="15000"/>
            </a:spcAft>
            <a:buChar char="•"/>
          </a:pPr>
          <a:r>
            <a:rPr lang="en-US" sz="1900" kern="1200">
              <a:cs typeface="Calibri"/>
            </a:rPr>
            <a:t>Token used to identify/validate account before passing request to core service</a:t>
          </a:r>
          <a:endParaRPr lang="en-US" sz="1900" kern="1200" dirty="0">
            <a:cs typeface="Calibri"/>
          </a:endParaRPr>
        </a:p>
      </dsp:txBody>
      <dsp:txXfrm>
        <a:off x="0" y="3965756"/>
        <a:ext cx="8128000" cy="1376550"/>
      </dsp:txXfrm>
    </dsp:sp>
    <dsp:sp modelId="{26A24BB1-D5CE-4298-A741-C1CB36E8B258}">
      <dsp:nvSpPr>
        <dsp:cNvPr id="0" name=""/>
        <dsp:cNvSpPr/>
      </dsp:nvSpPr>
      <dsp:spPr>
        <a:xfrm>
          <a:off x="406400" y="3685316"/>
          <a:ext cx="5689600" cy="56088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None/>
          </a:pPr>
          <a:r>
            <a:rPr lang="en-US" sz="1900" kern="1200" dirty="0">
              <a:cs typeface="Calibri"/>
            </a:rPr>
            <a:t>3. Protect routes (e.g. /</a:t>
          </a:r>
          <a:r>
            <a:rPr lang="en-US" sz="1900" kern="1200" dirty="0" err="1">
              <a:cs typeface="Calibri"/>
            </a:rPr>
            <a:t>api</a:t>
          </a:r>
          <a:r>
            <a:rPr lang="en-US" sz="1900" kern="1200" dirty="0">
              <a:cs typeface="Calibri"/>
            </a:rPr>
            <a:t>/movies)</a:t>
          </a:r>
        </a:p>
      </dsp:txBody>
      <dsp:txXfrm>
        <a:off x="433780" y="3712696"/>
        <a:ext cx="5634840" cy="5061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21:09.661"/>
    </inkml:context>
    <inkml:brush xml:id="br0">
      <inkml:brushProperty name="width" value="0.1" units="cm"/>
      <inkml:brushProperty name="height" value="0.1" units="cm"/>
      <inkml:brushProperty name="color" value="#E71224"/>
    </inkml:brush>
  </inkml:definitions>
  <inkml:trace contextRef="#ctx0" brushRef="#br0">1 143 1840 0 0,'0'0'5616'0'0,"12"-1"-5067"0"0,141-26 342 0 0,-41-4 1221 0 0,32 4-722 0 0,-56 13-935 0 0,142-10 235 0 0,-80 11-469 0 0,-62 8 25 0 0,90 5 0 0 0,-71 2 66 0 0,-51 0-214 0 0,0 2 1 0 0,-1 3 0 0 0,92 24-1 0 0,7 0 268 0 0,-115-21-226 0 0,-12-4 142 0 0,45 16 0 0 0,0 3-210 0 0,-53-19-69 0 0,1 0 0 0 0,-1 1 0 0 0,0 1 0 0 0,20 12 1 0 0,-16-7 11 0 0,-17-10-8 0 0,0 0 0 0 0,0 1 0 0 0,0-1 0 0 0,-1 1 0 0 0,1 0 0 0 0,6 7 0 0 0,28 30 3 0 0,-21-22 17 0 0,29 36 0 0 0,-43-49-24 0 0,0 0 1 0 0,1-1 0 0 0,0 0-1 0 0,0 0 1 0 0,6 4 0 0 0,-5-4 6 0 0,0 0 1 0 0,0 0-1 0 0,10 11 1 0 0,-11-10 0 0 0,0 0 1 0 0,0 0 0 0 0,1-1 0 0 0,0 0-1 0 0,9 5 1 0 0,-7-5-19 0 0,4 2 81 0 0,-11-6-63 0 0,0 0 1 0 0,0-1 0 0 0,0 1-1 0 0,0 1 1 0 0,0-1-1 0 0,-1 0 1 0 0,1 0 0 0 0,0 1-1 0 0,-1-1 1 0 0,1 1 0 0 0,-1-1-1 0 0,1 1 1 0 0,1 2-1 0 0,-3-3 72 0 0,2 0-10 0 0,7 3 1 0 0,2 3 4 0 0,-2-4-11 0 0,-4 4-43 0 0,-3-5 19 0 0,6 3-19 0 0,11 18 548 0 0,-1 8-259 0 0,-17-28-416 0 0,0-2-3 0 0,1 0 100 0 0,-1 0 1 0 0,0 1 0 0 0,1-1-1 0 0,-1 0 1 0 0,0 0-1 0 0,0 1 1 0 0,0-1-1 0 0,0 1 1 0 0,0-1 0 0 0,-1 1-1 0 0,1-1 1 0 0,0 1-1 0 0,-1-1 1 0 0,1 1-1 0 0,0 2 1 0 0,2 6-6 0 0,8 9 11 0 0,-10-16 0 0 0,2 16 0 0 0,1 23 0 0 0,-4-36 8 0 0,0-5-4 0 0,0 1-1 0 0,1-1 0 0 0,-1 0 0 0 0,0 1 1 0 0,0-1-1 0 0,1 0 0 0 0,-1 0 1 0 0,1 0-1 0 0,-1 1 0 0 0,1-1 0 0 0,-1 0 1 0 0,1 0-1 0 0,0 0 0 0 0,-1 0 0 0 0,1 0 1 0 0,0 0-1 0 0,0 0 0 0 0,0 0 1 0 0,0-1-1 0 0,0 1 0 0 0,1 1 0 0 0,6 23 173 0 0,2 12-165 0 0,-10-33 42 0 0,-4 2 15 0 0,3-3 15 0 0,0 6-4 0 0,-3 1-13 0 0,-17 29 678 0 0,18-30-744 0 0,5-1-12 0 0,-2-4-36 0 0,-3 6 36 0 0,-2 0 12 0 0,4 0 0 0 0,1 2 0 0 0,1-2 0 0 0,2-1 0 0 0,-6 0 0 0 0,2 0 0 0 0,0 0 0 0 0,-7 35 0 0 0,8-41 0 0 0,-1 1 0 0 0,1-1 0 0 0,-1 1 0 0 0,0-1 0 0 0,0 0 0 0 0,0 1 0 0 0,0-1 0 0 0,-1 0 0 0 0,-2 5 0 0 0,-10 39 0 0 0,11-36 0 0 0,1-5 0 0 0,1 0 0 0 0,-1 0 0 0 0,1 0 0 0 0,0 9 0 0 0,0-12 0 0 0,1 0 0 0 0,-1 0 0 0 0,1 0 0 0 0,-1 0 0 0 0,0 0 0 0 0,0 0 0 0 0,-3 5 0 0 0,3-6 0 0 0,-1 1 0 0 0,1 1 0 0 0,0-1 0 0 0,0 0 0 0 0,0 0 0 0 0,1 0 0 0 0,-1 6 0 0 0,-1 16-17 0 0,0 1 0 0 0,-7 29-1 0 0,2-15 6 0 0,-20 64 12 0 0,23-81 0 0 0,3-11 0 0 0,-1 0 0 0 0,-1-1 0 0 0,0 1 0 0 0,-7 18 0 0 0,6-19 27 0 0,0 1-1 0 0,-5 21 1 0 0,-1 7 21 0 0,-13 44 7 0 0,18-59-30 0 0,-1-1-1 0 0,-11 28 0 0 0,-10 31-24 0 0,4-8 0 0 0,-20 62 0 0 0,33-110 16 0 0,-10 54 0 0 0,13-52 0 0 0,-18 54 0 0 0,-71 116 33 0 0,53-116 26 0 0,-16 29-39 0 0,-40 87 4 0 0,48-93-40 0 0,8-21 38 0 0,7-17-12 0 0,-45 86-3 0 0,15-34 8 0 0,-12 44-21 0 0,48-95-10 0 0,22-48 0 0 0,-22 39 0 0 0,-41 69 0 0 0,-12 12 37 0 0,14-27-10 0 0,-41 60-27 0 0,99-159 3 0 0,-8 11 17 0 0,1 2 1 0 0,-20 41-1 0 0,2-7-20 0 0,32-55 0 0 0,0 0 0 0 0,0 0 0 0 0,0 0 0 0 0,-8 8 0 0 0,-11 20 0 0 0,9-13 0 0 0,-4 11 0 0 0,7-10 30 0 0,0-1 0 0 0,-20 28-1 0 0,-2 5 10 0 0,31-52-32 0 0,-4 4 30 0 0,-1-2-27 0 0,5-2 21 0 0,-11 7 12 0 0,-3 2 17 0 0,15-11-122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7:42.156"/>
    </inkml:context>
    <inkml:brush xml:id="br0">
      <inkml:brushProperty name="width" value="0.1" units="cm"/>
      <inkml:brushProperty name="height" value="0.1" units="cm"/>
      <inkml:brushProperty name="color" value="#E71224"/>
    </inkml:brush>
  </inkml:definitions>
  <inkml:trace contextRef="#ctx0" brushRef="#br0">1 0 3224 0 0,'0'3'240'0'0,"0"6"-136"0"0,5 32 2073 0 0,-5-41-2142 0 0,1 1-1 0 0,-1-1 1 0 0,0 1-1 0 0,0-1 1 0 0,0 1-1 0 0,0-1 1 0 0,1 1-1 0 0,-1-1 1 0 0,0 1-1 0 0,0-1 1 0 0,1 1-1 0 0,-1-1 1 0 0,0 0-1 0 0,1 1 1 0 0,-1-1-1 0 0,0 1 1 0 0,1-1 0 0 0,-1 0-1 0 0,1 0 1 0 0,0 1-1 0 0,1 1 117 0 0,3 7 256 0 0,0-1 0 0 0,1 0 0 0 0,-1-1 0 0 0,2 1 0 0 0,-1-1 0 0 0,1 0 0 0 0,0-1 0 0 0,0 1 0 0 0,1-2 0 0 0,0 1 0 0 0,0-1 0 0 0,17 8 0 0 0,-4-3 124 0 0,-1 0 1 0 0,0 1 0 0 0,0 0 0 0 0,22 19-1 0 0,-20-16-248 0 0,0-1 0 0 0,28 11-1 0 0,11 7-132 0 0,-47-24-88 0 0,1-1 0 0 0,0 0 1 0 0,0-1-1 0 0,19 4 1 0 0,16 5-101 0 0,-5-6-681 0 0,-39-8 166 0 0,20 5-4681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7:46.902"/>
    </inkml:context>
    <inkml:brush xml:id="br0">
      <inkml:brushProperty name="width" value="0.1" units="cm"/>
      <inkml:brushProperty name="height" value="0.1" units="cm"/>
      <inkml:brushProperty name="color" value="#E71224"/>
    </inkml:brush>
  </inkml:definitions>
  <inkml:trace contextRef="#ctx0" brushRef="#br0">1 0 2304 0 0,'0'0'4008'0'0,"12"7"-3136"0"0,10 4-552 0 0,-20-10-160 0 0,15 8 568 0 0,-4-3-475 0 0,1-1 0 0 0,1-1 0 0 0,-1 0 0 0 0,0-1-1 0 0,1-1 1 0 0,23 1 0 0 0,-36-3-194 0 0,0 2 32 0 0,1 0-72 0 0,0 0-1 0 0,0 0 1 0 0,0 0 0 0 0,0 0 0 0 0,0-1 0 0 0,1 0-1 0 0,-1 1 1 0 0,1-1 0 0 0,-1 0 0 0 0,1 0 0 0 0,-1-1 0 0 0,1 1-1 0 0,4-1 1 0 0,17 4 167 0 0,-13-3 40 0 0,0 0 1 0 0,1 0-1 0 0,-1-1 1 0 0,15-2-1 0 0,17 0 257 0 0,172 6 1045 0 0,-161 5-1184 0 0,27-13-46 0 0,-51 11-219 0 0,-26-6-52 0 0,-1 1 1 0 0,1-1-1 0 0,0 0 1 0 0,10 1-1 0 0,36-6 661 0 0,-40 2-604 0 0,0 1 0 0 0,0 1 1 0 0,0 0-1 0 0,19 2 1 0 0,5-4-138 0 0,-9-1 104 0 0,64-1 236 0 0,-85 5-255 0 0,-1-1 1 0 0,1 1-1 0 0,0-1 0 0 0,0 1 1 0 0,-1 0-1 0 0,9 4 1 0 0,-12-5-30 0 0,-1 0 1 0 0,0 0 0 0 0,0 1-1 0 0,0-1 1 0 0,1 0 0 0 0,-1 0-1 0 0,0 0 1 0 0,0 0 0 0 0,1 0-1 0 0,-1 0 1 0 0,0 0 0 0 0,0 0-1 0 0,1 0 1 0 0,-1 0 0 0 0,0 0-1 0 0,1 0 1 0 0,-1 0 0 0 0,0 0-1 0 0,0 0 1 0 0,1 0 0 0 0,-1 0-1 0 0,0 0 1 0 0,0 0 0 0 0,1 0-1 0 0,-1 0 1 0 0,0 0 0 0 0,0 0-1 0 0,1 0 1 0 0,-1-1 0 0 0,0 1-1 0 0,0 0 1 0 0,0 0 0 0 0,1 0-1 0 0,-1-1 1 0 0,0 1 0 0 0,0 0-1 0 0,1 0 6 0 0,-1-1-1 0 0,0 1 1 0 0,0 0-1 0 0,1-1 1 0 0,-1 1-1 0 0,0 0 1 0 0,1 0-1 0 0,-1-1 1 0 0,1 1-1 0 0,-1 0 1 0 0,0 0-1 0 0,1 0 1 0 0,-1 0-1 0 0,1 0 1 0 0,-1-1-1 0 0,0 1 1 0 0,1 0-1 0 0,-1 0 1 0 0,1 0 0 0 0,-1 0-1 0 0,1 0 1 0 0,-1 0-1 0 0,0 0 1 0 0,1 0-1 0 0,-1 1 1 0 0,1-1-1 0 0,-1 0 1 0 0,1 0-1 0 0,8 2 27 0 0,1 0-1 0 0,-1-1 0 0 0,1 0 1 0 0,-1 0-1 0 0,18-2 0 0 0,28 0 220 0 0,-46 2-175 0 0,0 0 1 0 0,0 1-1 0 0,0 0 0 0 0,0 1 0 0 0,0 0 1 0 0,-1 0-1 0 0,1 1 0 0 0,14 8 0 0 0,-11-5-67 0 0,-11-6-21 0 0,1 0 0 0 0,0-1 0 0 0,-1 1 0 0 0,1-1 0 0 0,0 1 0 0 0,-1-1 0 0 0,1 0 0 0 0,0 0 0 0 0,0 0 0 0 0,-1 0 0 0 0,1 0 0 0 0,0 0 0 0 0,-1 0 0 0 0,3-1 0 0 0,10 0 126 0 0,-4 0-79 0 0,0 0 0 0 0,0-1 0 0 0,0 0 1 0 0,11-4-1 0 0,-11 3-5 0 0,1 0 0 0 0,-1 1 1 0 0,1 0-1 0 0,11 0 0 0 0,-18 2-25 0 0,-1-1 0 0 0,0 1-1 0 0,0-1 1 0 0,0 0 0 0 0,0 0-1 0 0,0 0 1 0 0,5-2 0 0 0,-5 2-1 0 0,-1-1 0 0 0,0 1 0 0 0,1 1 0 0 0,-1-1 0 0 0,1 0 0 0 0,-1 1 0 0 0,1-1 0 0 0,-1 1 0 0 0,1 0 0 0 0,4 0 0 0 0,13 1 14 0 0,-15-1-16 0 0,1 0 1 0 0,-1 1-1 0 0,1-1 0 0 0,-1 1 1 0 0,1 1-1 0 0,-1-1 0 0 0,0 1 1 0 0,0-1-1 0 0,6 4 0 0 0,44 28 70 0 0,-55-32-74 0 0,1-1 0 0 0,-1 0 1 0 0,0 1-1 0 0,1-1 0 0 0,-1 0 0 0 0,1 0 0 0 0,-1 1 0 0 0,1-1 0 0 0,-1 0 0 0 0,0 0 1 0 0,1 0-1 0 0,-1 0 0 0 0,1 1 0 0 0,-1-1 0 0 0,1 0 0 0 0,-1 0 0 0 0,1 0 1 0 0,-1 0-1 0 0,1 0 0 0 0,-1 0 0 0 0,1 0 0 0 0,-1-1 0 0 0,1 1 0 0 0,-1 0 1 0 0,1 0-1 0 0,-1 0 0 0 0,1 0 0 0 0,-1-1 0 0 0,1 1 0 0 0,-1 0 0 0 0,0 0 1 0 0,1-1-1 0 0,-1 1 0 0 0,1 0 0 0 0,-1-1 0 0 0,1 1 0 0 0,19-13 10 0 0,82-22 64 0 0,-96 33-66 0 0,-1 1 0 0 0,0 0 0 0 0,1 1 0 0 0,-1-1 0 0 0,1 1 0 0 0,-1 0-1 0 0,9 2 1 0 0,-8-2-1 0 0,0 1 0 0 0,0-1-1 0 0,1 0 1 0 0,-1-1 0 0 0,9-1-1 0 0,-12 2-5 0 0,1-1 0 0 0,-1 1 0 0 0,0 0 0 0 0,0 0 0 0 0,1 0 1 0 0,-1 1-1 0 0,0-1 0 0 0,1 1 0 0 0,-1 0 0 0 0,0 0 0 0 0,0 0 0 0 0,5 2 0 0 0,36 23 33 0 0,-34-20-33 0 0,-9-5 0 0 0,-1-1 0 0 0,1 1 0 0 0,0-1 0 0 0,0 1-1 0 0,0-1 1 0 0,0 1 0 0 0,0-1 0 0 0,-1 0-1 0 0,1 0 1 0 0,0 0 0 0 0,0 1 0 0 0,0-1-1 0 0,0 0 1 0 0,0 0 0 0 0,0 0 0 0 0,0 0 0 0 0,0 0-1 0 0,0-1 1 0 0,0 1 0 0 0,0 0 0 0 0,-1 0-1 0 0,3-1 1 0 0,14-13 82 0 0,-15 12-77 0 0,-1 1-1 0 0,1-1 0 0 0,-1 1 0 0 0,1 0 0 0 0,0-1 0 0 0,-1 1 1 0 0,1 0-1 0 0,0 0 0 0 0,0 0 0 0 0,0 0 0 0 0,0 0 1 0 0,2 0-1 0 0,43-9 22 0 0,-40 8-8 0 0,-1 1 0 0 0,1-1 0 0 0,0 1 0 0 0,0 1 0 0 0,14-1 0 0 0,-17 2-9 0 0,7-3 11 0 0,3-1 26 0 0,23-1-35 0 0,-32 3 16 0 0,0 1-1 0 0,0 0 1 0 0,0 0-1 0 0,10 2 1 0 0,22-1 398 0 0,-32-2-402 0 0,15 2-28 0 0,-4 1 21 0 0,0-1-1 0 0,28-2 1 0 0,-15 0-27 0 0,-26 1-84 0 0,24 0 20 0 0,-24 0 137 0 0,50 5 306 0 0,121-5-186 0 0,-169-1-184 0 0,-3 1 0 0 0,0 0 0 0 0,-1 0 0 0 0,1 0 0 0 0,-1 0 0 0 0,1 0 0 0 0,0 0 0 0 0,-1 1 0 0 0,1-1 0 0 0,-1 0 0 0 0,1 1 0 0 0,0-1 0 0 0,-1 1 0 0 0,1 0 0 0 0,1 1 0 0 0,27 7 0 0 0,-18-3 0 0 0,-10-5 0 0 0,1 0 0 0 0,-1 0 0 0 0,1 0 0 0 0,-1 0 0 0 0,0 0 0 0 0,1-1 0 0 0,0 1 0 0 0,-1-1 0 0 0,1 1 0 0 0,-1-1 0 0 0,1 0 0 0 0,0 0 0 0 0,4-1 0 0 0,50 7 0 0 0,-13-5-3 0 0,-25 0 43 0 0,0 0 1 0 0,26-4-1 0 0,-10 2 27 0 0,0 2-6 0 0,-25-1-53 0 0,5 0 66 0 0,1 0 0 0 0,27-5 0 0 0,-39 4-67 0 0,-1 0-1 0 0,1 0 0 0 0,-1 1 1 0 0,1 0-1 0 0,-1-1 0 0 0,1 1 1 0 0,-1 0-1 0 0,1 1 0 0 0,-1-1 0 0 0,5 2 1 0 0,0-1-1 0 0,-3 0-6 0 0,1 0 0 0 0,-1-1 0 0 0,1 0 0 0 0,0 0 0 0 0,10-1 0 0 0,-14 1 0 0 0,0-1 0 0 0,-1 1 0 0 0,1 0 0 0 0,-1 0 0 0 0,1 0 0 0 0,0 0 0 0 0,-1 1 0 0 0,1-1 0 0 0,-1 0 0 0 0,1 1 0 0 0,-1-1 0 0 0,1 1 0 0 0,2 0 0 0 0,6 2 22 0 0,1-1 0 0 0,0 0 0 0 0,0-1 0 0 0,0 0-1 0 0,15-2 1 0 0,-18 1-14 0 0,51 0 45 0 0,137 6 7 0 0,-69-6 80 0 0,-115-2-140 0 0,-10 1 0 0 0,0 0 0 0 0,0 1 0 0 0,0-1 0 0 0,1 1 0 0 0,-1-1 0 0 0,0 1 0 0 0,0 0 0 0 0,1 0 0 0 0,3 0 0 0 0,-3 0 1 0 0,-1 0-1 0 0,1 0 1 0 0,0 0-1 0 0,-1-1 1 0 0,1 1 0 0 0,-1-1-1 0 0,6-2 1 0 0,-2 1 7 0 0,0 1 1 0 0,0-1 0 0 0,0 1 0 0 0,0 0 0 0 0,1 0-1 0 0,-1 1 1 0 0,11 0 0 0 0,33 6 316 0 0,-24-12-78 0 0,29 6-426 0 0,91-13-1 0 0,-106 11 358 0 0,9 4-100 0 0,-24-2-13 0 0,-18-1-66 0 0,1 1 0 0 0,-1 0 0 0 0,0 0 0 0 0,1 1 0 0 0,-1 0-1 0 0,0 0 1 0 0,1 1 0 0 0,7 2 0 0 0,-12-3-6 0 0,1 0-1 0 0,-1 0 1 0 0,0-1-1 0 0,1 1 1 0 0,-1-1-1 0 0,1 0 1 0 0,-1 0-1 0 0,1-1 1 0 0,3 0 0 0 0,8 0-6 0 0,77-4 77 0 0,228 5 12 0 0,-300-3-22 0 0,-15 2-39 0 0,0 1-1 0 0,0-1 1 0 0,0 1 0 0 0,0 0-1 0 0,0 0 1 0 0,0 1-1 0 0,0 0 1 0 0,7 1 0 0 0,27 3-4 0 0,0-1 0 0 0,69-3 1 0 0,-44-1 12 0 0,-55 2 30 0 0,-7-1-42 0 0,0 0 0 0 0,-1-1 0 0 0,1 1 0 0 0,0-1 0 0 0,0 1 0 0 0,0-1 0 0 0,0 0 0 0 0,0 0 0 0 0,0 0 0 0 0,0 0 0 0 0,4 0 0 0 0,246 4 10 0 0,-82-8 113 0 0,-110-2-82 0 0,17 2 73 0 0,-56 3-93 0 0,10 1 8 0 0,62 5 26 0 0,-36 1-54 0 0,-36-3 32 0 0,37-2-1 0 0,-14-1-5 0 0,-25-1 13 0 0,-1 1 0 0 0,1-2 0 0 0,18-4 0 0 0,-28 4-47 0 0,0 1 1 0 0,0 1-1 0 0,12 0 0 0 0,24-3 28 0 0,82-14-23 0 0,-66 8 1 0 0,-58 7 2 0 0,-2 2-5 0 0,22 1 24 0 0,7 0-32 0 0,-11-1 0 0 0,1 0 0 0 0,29-4 0 0 0,-27 2-102 0 0,31 2-1 0 0,-21 1 44 0 0,8 3 282 0 0,-39-5-218 0 0,0 1 0 0 0,0 0-1 0 0,0 0 1 0 0,0 0 0 0 0,-1 0 0 0 0,1 0-1 0 0,0 0 1 0 0,0 0 0 0 0,0 0 0 0 0,0 0 0 0 0,0 0-1 0 0,0 0 1 0 0,0 0 0 0 0,0 1 0 0 0,0-1 0 0 0,0 0-1 0 0,0 1 1 0 0,-1-1 0 0 0,2 1 0 0 0,-1 0-7 0 0,0 0 1 0 0,0-1-1 0 0,0 1 1 0 0,1 0 0 0 0,-1-1-1 0 0,0 1 1 0 0,0-1 0 0 0,0 1-1 0 0,0-1 1 0 0,1 0-1 0 0,-1 1 1 0 0,0-1 0 0 0,0 0-1 0 0,1 0 1 0 0,-1 0-1 0 0,0 0 1 0 0,2 0 0 0 0,31 6-198 0 0,-26-4 260 0 0,1 0-1 0 0,0 0 0 0 0,13 0 0 0 0,-19-4-60 0 0,1 1 0 0 0,14 4 0 0 0,2-1 0 0 0,3 0 0 0 0,-21-1 5 0 0,0-1-1 0 0,0 1 0 0 0,0-1 1 0 0,0 1-1 0 0,0-1 0 0 0,1 0 1 0 0,-1 0-1 0 0,0 0 1 0 0,3-1-1 0 0,21 0 16 0 0,-16 1-1 0 0,0 0 0 0 0,0-1-1 0 0,11-3 1 0 0,-20 4-17 0 0,0 0 1 0 0,0 0-1 0 0,0-1 1 0 0,0 1 0 0 0,0 0-1 0 0,0 0 1 0 0,0 0-1 0 0,0 0 1 0 0,0 0-1 0 0,0 0 1 0 0,0 0-1 0 0,0 0 1 0 0,0 1-1 0 0,0-1 1 0 0,0 0-1 0 0,0 1 1 0 0,1 0-1 0 0,4 0 6 0 0,47-8-8 0 0,-21 4 59 0 0,-10 0-10 0 0,0 0-1 0 0,29 2 0 0 0,-21-3 87 0 0,-23 4-82 0 0,-7 0 14 0 0,10 1 65 0 0,9-1-284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21:10.377"/>
    </inkml:context>
    <inkml:brush xml:id="br0">
      <inkml:brushProperty name="width" value="0.1" units="cm"/>
      <inkml:brushProperty name="height" value="0.1" units="cm"/>
      <inkml:brushProperty name="color" value="#E71224"/>
    </inkml:brush>
  </inkml:definitions>
  <inkml:trace contextRef="#ctx0" brushRef="#br0">50 0 5528 0 0,'0'0'5194'0'0,"0"11"-4844"0"0,2 7-40 0 0,0 9 149 0 0,-17 130 1059 0 0,-4 26-693 0 0,1-38-494 0 0,17-121-285 0 0,1 0 0 0 0,0-1-1 0 0,2 1 1 0 0,4 23 0 0 0,-4-39 21 0 0,0 0 1 0 0,1-1 0 0 0,0 0 0 0 0,0 1 0 0 0,0-1 0 0 0,1 0 0 0 0,6 9 0 0 0,-8-13-4 0 0,0-1 1 0 0,0 1-1 0 0,0-1 0 0 0,0 1 1 0 0,0-1-1 0 0,1 0 1 0 0,-1 0-1 0 0,1 0 1 0 0,0 0-1 0 0,-1 0 1 0 0,1-1-1 0 0,0 1 0 0 0,0-1 1 0 0,0 0-1 0 0,0 0 1 0 0,0 0-1 0 0,1 0 1 0 0,-1 0-1 0 0,5 0 0 0 0,13-2 316 0 0,-1-1 0 0 0,34-7 0 0 0,10-2 92 0 0,7 0-118 0 0,0-2-1 0 0,92-31 0 0 0,131-67 230 0 0,0-24-514 0 0,-244 110-138 0 0,37-20-1340 0 0,1-5-5196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21:05.351"/>
    </inkml:context>
    <inkml:brush xml:id="br0">
      <inkml:brushProperty name="width" value="0.1" units="cm"/>
      <inkml:brushProperty name="height" value="0.1" units="cm"/>
      <inkml:brushProperty name="color" value="#E71224"/>
    </inkml:brush>
  </inkml:definitions>
  <inkml:trace contextRef="#ctx0" brushRef="#br0">1 64 1376 0 0,'0'0'2519'0'0,"17"-9"-596"0"0,-6 6-1591 0 0,-9 2-10 0 0,21 6 926 0 0,31-3 4 0 0,-27 0 2 0 0,53-5 0 0 0,-62 1-965 0 0,3 0 46 0 0,0-2 1 0 0,27-7 0 0 0,-32 7-206 0 0,-1 1 0 0 0,1 1-1 0 0,22-1 1 0 0,-4 0-41 0 0,139-16 359 0 0,104 16-130 0 0,-172 3-220 0 0,73 12-14 0 0,2-1 184 0 0,-20 1-53 0 0,-37-1-89 0 0,51 9-23 0 0,-50-4 25 0 0,11 6 42 0 0,-60-8-16 0 0,15 8 77 0 0,-26-6-85 0 0,107 36-417 0 0,-95-27 181 0 0,11 3 128 0 0,87 26 124 0 0,195 59 14 0 0,-213-55-232 0 0,151 63-48 0 0,82 79 104 0 0,-191-92 90 0 0,14 7 12 0 0,-91-46-57 0 0,-52-32 16 0 0,86 63 1 0 0,-123-76-51 0 0,172 144 263 0 0,-149-117-192 0 0,35 36 86 0 0,-36-24 43 0 0,54 83 0 0 0,-20-28-3 0 0,-65-82-37 0 0,-1 1 1 0 0,22 55-1 0 0,-32-67-89 0 0,7 23 50 0 0,-4 1-53 0 0,-6-24 7 0 0,7 38-1 0 0,-5-8-1 0 0,5 31 38 0 0,-6-34-56 0 0,-7-37-46 0 0,0-1 0 0 0,1 16 0 0 0,17 106 56 0 0,-6-32-12 0 0,3 16 68 0 0,-8-44-46 0 0,-5-46 27 0 0,2 49-1 0 0,-2 227 171 0 0,-14-92-43 0 0,8-118-67 0 0,1-66-124 0 0,-4 50 1 0 0,2-45-37 0 0,2-28-14 0 0,0 0 1 0 0,-1 0-1 0 0,1 0 1 0 0,-4 10-1 0 0,-3 20 17 0 0,0 1 0 0 0,-1 46 0 0 0,1-3 0 0 0,1-9-16 0 0,1-37 0 0 0,0 4 0 0 0,-6 5 64 0 0,-8 58 0 0 0,17-85-53 0 0,1-8-3 0 0,0 0 1 0 0,-1-1 0 0 0,0 1 0 0 0,0-1 0 0 0,-5 10 0 0 0,5-14-9 0 0,0 15 0 0 0,1-7 11 0 0,-3-3 42 0 0,3-7 13 0 0,-4 20 68 0 0,-2-1-134 0 0,-2 1 0 0 0,4-10 0 0 0,4-2 0 0 0,-2 2 0 0 0,2-1 0 0 0,-6 6 0 0 0,0 11 0 0 0,6-19 0 0 0,-1 0 0 0 0,-5 4 0 0 0,5-4 968 0 0,-13-18-744 0 0,12 7-204 0 0,0-1-1 0 0,-1 0 0 0 0,1 0 0 0 0,1-1 0 0 0,-1 1 1 0 0,0 0-1 0 0,1-1 0 0 0,0 0 0 0 0,0 1 0 0 0,0-1 1 0 0,0 0-1 0 0,-2-7 0 0 0,2 5 5 0 0,0 1-1 0 0,0 0 1 0 0,-1 0 0 0 0,-5-8-1 0 0,-23-30 17 0 0,-48-88 0 0 0,70 112-2 0 0,0-1 0 0 0,-10-36 0 0 0,-2-4 4 0 0,6 24-88 0 0,5 15-48 0 0,-13-45 0 0 0,17 49 63 0 0,-1 0 0 0 0,0 0 0 0 0,-2 1 0 0 0,0-1 1 0 0,0 2-1 0 0,-1 0 0 0 0,-23-26 0 0 0,30 37 29 0 0,-1 0-1 0 0,0 0 1 0 0,0 0 0 0 0,0 1 0 0 0,0 0-1 0 0,0-1 1 0 0,-1 1 0 0 0,1 1 0 0 0,-6-3-1 0 0,8 4-57 0 0,1 21-1091 0 0,1-15 1117 0 0,-1 1-1 0 0,1 0 0 0 0,1-1 0 0 0,-1 1 0 0 0,1-1 1 0 0,0 1-1 0 0,0 0 0 0 0,3 6 0 0 0,2 3-21 0 0,1-2 0 0 0,1 1 0 0 0,13 17 1 0 0,-12-20-58 0 0,-1 1 1 0 0,-1 1 0 0 0,0-1-1 0 0,7 18 1 0 0,-3-6-103 0 0,0 1-1 0 0,2-2 1 0 0,27 38 0 0 0,18 33-411 0 0,22 45-220 0 0,-72-126 772 0 0,1 1-42 0 0,1-1 0 0 0,16 15 0 0 0,-4-3-106 0 0,-14-16 84 0 0,0-1 0 0 0,0 0 1 0 0,1 0-1 0 0,14 9 0 0 0,-20-15 106 0 0,-1 0 1 0 0,1 0-1 0 0,0 0 0 0 0,0-1 0 0 0,1 1 1 0 0,-1-1-1 0 0,0 0 0 0 0,0 0 0 0 0,1 0 1 0 0,-1 0-1 0 0,0 0 0 0 0,1-1 0 0 0,-1 0 1 0 0,1 0-1 0 0,-1 1 0 0 0,1-2 0 0 0,-1 1 1 0 0,5-1-1 0 0,-4-1 146 0 0,-1 1 0 0 0,0-1 1 0 0,1 0-1 0 0,-1 0 0 0 0,0-1 0 0 0,0 1 0 0 0,0-1 1 0 0,-1 1-1 0 0,1-1 0 0 0,3-5 0 0 0,21-33 950 0 0,-23 34-866 0 0,52-101 1506 0 0,-34 63-1272 0 0,54-81 0 0 0,-41 80-136 0 0,73-71 0 0 0,-13 27-1465 0 0,-30 32-2975 0 0,-56 51 3338 0 0,22-22-5538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4:11.953"/>
    </inkml:context>
    <inkml:brush xml:id="br0">
      <inkml:brushProperty name="width" value="0.1" units="cm"/>
      <inkml:brushProperty name="height" value="0.1" units="cm"/>
      <inkml:brushProperty name="color" value="#E71224"/>
    </inkml:brush>
  </inkml:definitions>
  <inkml:trace contextRef="#ctx0" brushRef="#br0">1 0 920 0 0,'0'0'12104'0'0,"0"2"-12044"0"0,0 4-36 0 0,0-3 96 0 0,1 0 0 0 0,-1 1 0 0 0,1-1 0 0 0,0 0 0 0 0,0 0 0 0 0,0-1 0 0 0,1 1 0 0 0,-1 0 0 0 0,3 4 1 0 0,2 5 106 0 0,16 3 77 0 0,-2-1-57 0 0,-17-12-226 0 0,0 0 0 0 0,0 0-1 0 0,0 1 1 0 0,0-1 0 0 0,0 1 0 0 0,0 0-1 0 0,3 4 1 0 0,22 30 279 0 0,-25-35 203 0 0,0-2-431 0 0,71 13 189 0 0,-47-8 12 0 0,38 13-1 0 0,-36-9-50 0 0,35 6-1 0 0,-48-12-129 0 0,0-1 0 0 0,0-1 1 0 0,28-1-1 0 0,-31-1-141 0 0,0 1 0 0 0,1 1 0 0 0,19 4 0 0 0,1-1 144 0 0,22 2 67 0 0,99 24 1 0 0,-126-24-115 0 0,-1-2 0 0 0,52 3-1 0 0,-11-3 45 0 0,232 21 398 0 0,-150-6-138 0 0,164 17-86 0 0,-256-28-276 0 0,2 2 10 0 0,37 5 0 0 0,103 19 0 0 0,-110-16 0 0 0,147 22 68 0 0,145 29 46 0 0,-97 5-40 0 0,-274-70-74 0 0,123 36-6 0 0,120 30-12 0 0,-174-50 37 0 0,115 45-1 0 0,70 50-16 0 0,-235-100 25 0 0,299 157 131 0 0,-290-149-188 0 0,52 21-1 0 0,-55-28-18 0 0,-1 2 0 0 0,36 24 0 0 0,-23-9 49 0 0,143 105 0 0 0,5 9 0 0 0,-187-138 0 0 0,77 68 0 0 0,17 22 137 0 0,-65-66-53 0 0,-2 3-1 0 0,-1 1 1 0 0,35 48 0 0 0,-41-46-168 0 0,-12-15-16 0 0,0 1 0 0 0,14 27 0 0 0,-18-27 116 0 0,-9-17-7 0 0,0 0 1 0 0,-1 0 0 0 0,0 0 0 0 0,4 17-1 0 0,20 59 104 0 0,-18-58-53 0 0,-1 1 0 0 0,5 28-1 0 0,-5-11-41 0 0,-1-4 169 0 0,-2 0 1 0 0,3 65-1 0 0,-9-76-116 0 0,-1 1 0 0 0,-1-1-1 0 0,-1 0 1 0 0,-2 0 0 0 0,-10 34-1 0 0,-1 24-70 0 0,8-54 17 0 0,0 2 39 0 0,-16 43-1 0 0,14-49-35 0 0,-7 15 36 0 0,-8 9 52 0 0,17-34 73 0 0,0-1 1 0 0,-22 33-1 0 0,10-22-111 0 0,13-17-53 0 0,-2 0-1 0 0,1 0 1 0 0,-1-1-1 0 0,-16 14 0 0 0,18-19-16 0 0,1 0 0 0 0,0 0 0 0 0,0 1 0 0 0,-10 13 0 0 0,11-14 13 0 0,0 0 0 0 0,-1 0 0 0 0,0-1 0 0 0,0 0 0 0 0,0 0 0 0 0,-9 5-1 0 0,-3 2 16 0 0,-84 60 54 0 0,83-60-53 0 0,-36 19 0 0 0,36-21-2 0 0,1 0 0 0 0,-26 19 0 0 0,9-2 33 0 0,-73 61 59 0 0,97-79-95 0 0,0-1 1 0 0,-21 11 0 0 0,-11 8 58 0 0,25-13-49 0 0,-1-2 0 0 0,-1 0 0 0 0,-21 9 0 0 0,-13 9-4 0 0,33-17-18 0 0,-32 13-1 0 0,-43 23-11 0 0,90-47 6 0 0,1 0 1 0 0,0 0-1 0 0,-1 0 0 0 0,1 1 0 0 0,0 0 0 0 0,0 0 0 0 0,0 0 1 0 0,1 0-1 0 0,-1 1 0 0 0,1 0 0 0 0,0 0 0 0 0,-6 8 0 0 0,6-9-3 0 0,0 1 0 0 0,0-1-1 0 0,-1 0 1 0 0,1 0 0 0 0,-1-1-1 0 0,1 1 1 0 0,-1-1 0 0 0,-6 2-1 0 0,-23 14 28 0 0,-39 27-20 0 0,60-37 27 0 0,-1 0-1 0 0,1 0 1 0 0,-17 5-1 0 0,-27 15 85 0 0,13-1-15 0 0,14-10-102 0 0,1 1-1 0 0,-34 29 1 0 0,12-18-4 0 0,33-19-28 0 0,0-1-1 0 0,-23 8 1 0 0,-21 11 113 0 0,20-12 156 0 0,35-14-195 0 0,0 0 1 0 0,0 1-1 0 0,0-1 0 0 0,1 2 0 0 0,-1-1 0 0 0,1 1 0 0 0,-1 0 0 0 0,-5 5 0 0 0,-30 32-46 0 0,37-36 1 0 0,0-1-1 0 0,-1 0 0 0 0,1 0 0 0 0,-1 0 1 0 0,0-1-1 0 0,0 0 0 0 0,-12 4 0 0 0,-5 4-27 0 0,-21 7-161 0 0,34-14 139 0 0,1-1 1 0 0,-1 2-1 0 0,-10 5 0 0 0,0 1 49 0 0,0-1 0 0 0,-24 9 0 0 0,-11 6 0 0 0,-33 6 14 0 0,-20 15-28 0 0,48-31 14 0 0,-94 45 0 0 0,56-20 60 0 0,7 1-136 0 0,-39 15 76 0 0,47-18 0 0 0,46-23 0 0 0,-59 35 0 0 0,51-27 0 0 0,38-19 40 0 0,-1 0 0 0 0,1-1-1 0 0,-1 0 1 0 0,1 0 0 0 0,-9 2-1 0 0,8-3 3 0 0,0 1 0 0 0,1-1-1 0 0,-1 1 1 0 0,1 1 0 0 0,-10 5-1 0 0,11-5-41 0 0,1-1 0 0 0,-1 0 0 0 0,0-1 0 0 0,0 1 0 0 0,0-1 0 0 0,-9 2 0 0 0,9-3 0 0 0,-1 1 0 0 0,1 0 0 0 0,-1 0 0 0 0,-10 7 0 0 0,-16 4 4 0 0,29-12-6 0 0,1 0 0 0 0,-1 1 0 0 0,1-1-1 0 0,-1 0 1 0 0,1 1 0 0 0,-1 0 0 0 0,1 0-1 0 0,-5 4 1 0 0,-26 19-427 0 0,31-22 462 0 0,-1 1-1 0 0,0-1 1 0 0,0 0 0 0 0,0 0 0 0 0,-6 2-1 0 0,5-2 6 0 0,1 0-1 0 0,-1 0 1 0 0,0 0-1 0 0,1 1 1 0 0,-5 4-1 0 0,3-2-40 0 0,0-1 0 0 0,0 0 0 0 0,-1-1 0 0 0,0 1 0 0 0,0-1 0 0 0,-10 4 0 0 0,8-4-10 0 0,0 1 0 0 0,1-1 0 0 0,0 1 0 0 0,-10 8 0 0 0,14-9-17 0 0,-1-1 0 0 0,1 0 0 0 0,-1-1 0 0 0,0 1 0 0 0,0-1 0 0 0,0 0 0 0 0,-7 1 0 0 0,-25 13-100 0 0,1 3 130 0 0,28-16 0 0 0,0 1 0 0 0,0 0 0 0 0,0 1 0 0 0,-12 8 0 0 0,4-3 0 0 0,14-9 0 0 0,0 0 0 0 0,0 0 0 0 0,0 0 0 0 0,0 0 0 0 0,0 1 0 0 0,1-1 0 0 0,-1 0 0 0 0,-2 3 0 0 0,3-3 0 0 0,1 0 0 0 0,-1 0 0 0 0,0 0 0 0 0,0 0 0 0 0,0 0 0 0 0,1 0 0 0 0,-1 0 0 0 0,0 0 0 0 0,0-1 0 0 0,0 1 0 0 0,-1 0 0 0 0,1-1 0 0 0,0 1 0 0 0,0-1 0 0 0,0 1 0 0 0,0-1 0 0 0,-1 1 0 0 0,-1-1 0 0 0,-5 2 0 0 0,0 5 0 0 0,-1-1 0 0 0,2-1 0 0 0,6-4 0 0 0,0 4 0 0 0,-16 21 0 0 0,12-18 0 0 0,-1-2 0 0 0,2 1 0 0 0,-2-2 0 0 0,-2 1 0 0 0,1 1 0 0 0,2 0 0 0 0,0 1 0 0 0,-1-3 0 0 0,-3 3 0 0 0,4-2 0 0 0,-1 2 0 0 0,1 2 0 0 0,1-3 11 0 0,4-5 382 0 0,-1-1-431 0 0,-4 2 623 0 0,5-4-571 0 0,0 0 1 0 0,0 0-1 0 0,0-1 1 0 0,0 1-1 0 0,0 0 0 0 0,-1 0 1 0 0,1 0-1 0 0,0 0 1 0 0,-1 0-1 0 0,1 0 0 0 0,-1 0 1 0 0,1 0-1 0 0,-1 0 1 0 0,0-1-1 0 0,0 1 1 0 0,0 0-9 0 0,1 0 0 0 0,-1 0 0 0 0,0-1 0 0 0,0 1 0 0 0,1 0 0 0 0,-1 0 0 0 0,1-1 0 0 0,-1 1 0 0 0,1 0 0 0 0,-1 0 0 0 0,1-1 1 0 0,0 1-1 0 0,0-1 0 0 0,0 1 0 0 0,0 0 0 0 0,0-1 0 0 0,0 1 0 0 0,0 0 0 0 0,0-1 0 0 0,1-2 0 0 0,0-4 13 0 0,1-13 13 0 0,2 0 0 0 0,0 1 0 0 0,1-1 0 0 0,1 1 0 0 0,14-31 0 0 0,-6 12-32 0 0,12-58 0 0 0,-2 4 0 0 0,75-279 190 0 0,-92 348-188 0 0,10-49-143 0 0,-15 66 116 0 0,-1 6-51 0 0,5 40-218 0 0,-9 1 116 0 0,-1-1 0 0 0,-15 64 0 0 0,18-97 176 0 0,-83 338-903 0 0,76-315 878 0 0,-8 31-17 0 0,-3-1 0 0 0,-52 110 0 0 0,64-156 82 0 0,1 0-1 0 0,1 1 0 0 0,-8 27 1 0 0,14-41-28 0 0,0 0 0 0 0,0 1 0 0 0,-1-1 0 0 0,1 0 0 0 0,0 0 1 0 0,0 0-1 0 0,-1 0 0 0 0,1 0 0 0 0,0 1 0 0 0,0-1 0 0 0,-1-1 0 0 0,1 1 1 0 0,0 0-1 0 0,0 0 0 0 0,0 0 0 0 0,-1 0 0 0 0,2-1 0 0 0,8-3 58 0 0,1-1-1 0 0,-1-1 0 0 0,0 1 1 0 0,-1-2-1 0 0,1 1 0 0 0,-1-1 1 0 0,0-1-1 0 0,9-10 0 0 0,-5 6 28 0 0,0 1 0 0 0,18-13 0 0 0,10-4 27 0 0,-29 19-87 0 0,2 0-1 0 0,-1 0 1 0 0,1 1-1 0 0,17-7 1 0 0,69-27 75 0 0,96-34 105 0 0,-159 65-191 0 0,22-8-2 0 0,66-10 1 0 0,-65 18-11 0 0,7-1 27 0 0,-1 3-1 0 0,70-1 1 0 0,0 2-1252 0 0,-50 2 234 0 0,-51 3 211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7:37.816"/>
    </inkml:context>
    <inkml:brush xml:id="br0">
      <inkml:brushProperty name="width" value="0.1" units="cm"/>
      <inkml:brushProperty name="height" value="0.1" units="cm"/>
      <inkml:brushProperty name="color" value="#E71224"/>
    </inkml:brush>
  </inkml:definitions>
  <inkml:trace contextRef="#ctx0" brushRef="#br0">24 116 2304 0 0,'0'0'4144'0'0,"0"30"472"0"0,0-30-4597 0 0,0 1 0 0 0,0-1 0 0 0,0 0 1 0 0,0 1-1 0 0,0-1 0 0 0,0 0 0 0 0,-1 0 0 0 0,1 1 1 0 0,0-1-1 0 0,0 0 0 0 0,0 0 0 0 0,-1 1 1 0 0,1-1-1 0 0,0 0 0 0 0,0 0 0 0 0,0 0 0 0 0,-1 1 1 0 0,1-1-1 0 0,0 0 0 0 0,0 0 0 0 0,-1 0 1 0 0,1 0-1 0 0,0 0 0 0 0,-1 1 0 0 0,1-1 0 0 0,0 0 1 0 0,0 0-1 0 0,-1 0 0 0 0,1 0 0 0 0,0 0 1 0 0,-1 0-1 0 0,1 0 0 0 0,0 0 0 0 0,-1 0 0 0 0,1 0 1 0 0,-1 0-115 0 0,0 0 16 0 0,-3 4 75 0 0,3 0 58 0 0,7 35 1147 0 0,-1-8-66 0 0,-11-37-1016 0 0,-4-15-102 0 0,9 19 100 0 0,-2 2-75 0 0,18-5 1988 0 0,15-1-1931 0 0,-4 1-7 0 0,0 0 0 0 0,39 0-1 0 0,-43 3-57 0 0,1 0 0 0 0,32-8 0 0 0,4 0 4 0 0,1 2-2 0 0,1 2-1 0 0,-1 3 0 0 0,74 7 1 0 0,-97-3 60 0 0,70-6 1 0 0,-10 0-16 0 0,-63 5-74 0 0,-5 1 17 0 0,0-1-1 0 0,0-2 1 0 0,0-1-1 0 0,30-7 0 0 0,19-5 181 0 0,0 2-1 0 0,94-1 0 0 0,20-4 75 0 0,-63 7-269 0 0,139 5 0 0 0,-228 6-17 0 0,17-2 93 0 0,-25 1 2 0 0,41 3-1 0 0,-59-1-62 0 0,-1-1-1 0 0,24-3 0 0 0,8 0 33 0 0,196-13 234 0 0,-190 5-5493 0 0,-34 6-689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7:38.662"/>
    </inkml:context>
    <inkml:brush xml:id="br0">
      <inkml:brushProperty name="width" value="0.1" units="cm"/>
      <inkml:brushProperty name="height" value="0.1" units="cm"/>
      <inkml:brushProperty name="color" value="#E71224"/>
    </inkml:brush>
  </inkml:definitions>
  <inkml:trace contextRef="#ctx0" brushRef="#br0">1 378 2304 0 0,'0'0'6862'0'0,"2"-2"-6556"0"0,12-8 435 0 0,-12 8-606 0 0,0 0-1 0 0,0 0 1 0 0,0 0-1 0 0,1 0 1 0 0,-1 0-1 0 0,1 1 1 0 0,-1-1 0 0 0,1 1-1 0 0,0 0 1 0 0,-1 0-1 0 0,1 0 1 0 0,0 0 0 0 0,0 0-1 0 0,0 1 1 0 0,4-1-1 0 0,-4 1-70 0 0,-2 1-49 0 0,0-1 0 0 0,-1 0 1 0 0,1 1-1 0 0,0-1 0 0 0,0 0 0 0 0,0 0 0 0 0,-1 0 0 0 0,1 1 0 0 0,0-1 0 0 0,0 0 0 0 0,0 0 1 0 0,0 0-1 0 0,-1 0 0 0 0,1-1 0 0 0,0 1 0 0 0,0 0 0 0 0,0 0 0 0 0,-1 0 0 0 0,1-1 0 0 0,0 1 1 0 0,0 0-1 0 0,0-1 0 0 0,-1 1 0 0 0,1-1 0 0 0,0 1 0 0 0,-1-1 0 0 0,1 1 0 0 0,-1-1 0 0 0,1 1 1 0 0,0-1-1 0 0,-1 0 0 0 0,1 1 0 0 0,-1-1 0 0 0,1 0 0 0 0,-1 1 0 0 0,0-1 0 0 0,1 0 0 0 0,-1 0 1 0 0,0 1-1 0 0,1-1 0 0 0,-1-1 0 0 0,4-7 136 0 0,1 1 0 0 0,0 0 0 0 0,1 0 1 0 0,0 0-1 0 0,0 1 0 0 0,12-12 0 0 0,49-35 1335 0 0,-59 49-1463 0 0,46-26 222 0 0,-12 8-324 0 0,0-1 76 0 0,58-24 1 0 0,-62 32 46 0 0,111-38-501 0 0,-144 53 357 0 0,35-4-1202 0 0,-17 3 250 0 0,-20 1 310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7:39.224"/>
    </inkml:context>
    <inkml:brush xml:id="br0">
      <inkml:brushProperty name="width" value="0.1" units="cm"/>
      <inkml:brushProperty name="height" value="0.1" units="cm"/>
      <inkml:brushProperty name="color" value="#E71224"/>
    </inkml:brush>
  </inkml:definitions>
  <inkml:trace contextRef="#ctx0" brushRef="#br0">0 0 3224 0 0,'0'0'4736'0'0,"7"12"-4271"0"0,18 67 2313 0 0,-22-68-2388 0 0,-1-7-232 0 0,0-1 1 0 0,-1 1-1 0 0,1-1 1 0 0,1 0-1 0 0,-1 0 1 0 0,0 0-1 0 0,4 3 1 0 0,2 4 228 0 0,22 38 736 0 0,-20-32-772 0 0,0 0 0 0 0,18 21 0 0 0,-25-34-289 0 0,1 0 1 0 0,0-1-1 0 0,-1 1 1 0 0,1-1-1 0 0,0 1 1 0 0,0-1-1 0 0,1 0 1 0 0,-1 0-1 0 0,0-1 1 0 0,1 0-1 0 0,6 2 1 0 0,16 6 169 0 0,-18-6-168 0 0,0 1 9 0 0,-1 0-1 0 0,1-1 1 0 0,0 0 0 0 0,0-1 0 0 0,0 0 0 0 0,0 0-1 0 0,0-1 1 0 0,18 1 0 0 0,-6-4 42 0 0,1 0 9 0 0,0 1-1 0 0,1 1 0 0 0,-1 0 1 0 0,0 2-1 0 0,1 1 0 0 0,36 9 0 0 0,1 1 23 0 0,-43-10-109 0 0,31 10-1 0 0,-35-7-64 0 0,1 0 0 0 0,-1 1 1 0 0,-1 1-1 0 0,1 0 0 0 0,19 17 0 0 0,-17-13-832 0 0,0 0-1 0 0,21 11 1 0 0,-20-17-162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7:40.931"/>
    </inkml:context>
    <inkml:brush xml:id="br0">
      <inkml:brushProperty name="width" value="0.1" units="cm"/>
      <inkml:brushProperty name="height" value="0.1" units="cm"/>
      <inkml:brushProperty name="color" value="#E71224"/>
    </inkml:brush>
  </inkml:definitions>
  <inkml:trace contextRef="#ctx0" brushRef="#br0">15 6 1376 0 0,'0'0'9286'0'0,"-1"2"-8923"0"0,-7 27 476 0 0,2-14 2201 0 0,16-12-2784 0 0,43 2 352 0 0,-38-3-497 0 0,0-1 0 0 0,28-2 1 0 0,-10 0-9 0 0,7-4 68 0 0,-33 4-138 0 0,0 0 0 0 0,0 0 0 0 0,0 0-1 0 0,0 1 1 0 0,0 0 0 0 0,9 1 0 0 0,7 2 54 0 0,-1-1-1 0 0,1-2 1 0 0,30-2 0 0 0,-25 1-61 0 0,-1 2 0 0 0,47 6 0 0 0,25 0-7 0 0,60-6 45 0 0,31-1 64 0 0,61-5 1 0 0,-112 6 282 0 0,-46 2-218 0 0,98-12-306 0 0,-65 0 37 0 0,-71 7 116 0 0,172-15 371 0 0,-77 4-401 0 0,-120 12-20 0 0,-24 2-296 0 0,-1-1 1 0 0,0 0-1 0 0,1 0 1 0 0,-1-1-1 0 0,0 0 1 0 0,1 0 0 0 0,-1 0-1 0 0,0 0 1 0 0,10-5-1 0 0,0-3-812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5T09:57:41.666"/>
    </inkml:context>
    <inkml:brush xml:id="br0">
      <inkml:brushProperty name="width" value="0.1" units="cm"/>
      <inkml:brushProperty name="height" value="0.1" units="cm"/>
      <inkml:brushProperty name="color" value="#E71224"/>
    </inkml:brush>
  </inkml:definitions>
  <inkml:trace contextRef="#ctx0" brushRef="#br0">0 289 1840 0 0,'0'0'10304'0'0,"5"-9"-9460"0"0,6 1-647 0 0,-1 0 1 0 0,1 0-1 0 0,1 1 1 0 0,-1 0-1 0 0,1 1 0 0 0,1 1 1 0 0,22-8-1 0 0,-13 6-107 0 0,26-15 1 0 0,5-4 128 0 0,80-27 1 0 0,-6 4-118 0 0,-98 37-141 0 0,50-11 0 0 0,-40 12-176 0 0,-8 7-435 0 0,-5 1-3210 0 0,-10-4-650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6069-4FA2-45C3-A84D-51090EC42BAD}" type="datetimeFigureOut">
              <a:rPr lang="en-IE" smtClean="0"/>
              <a:t>05/04/2022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2E01AB-F487-4477-818E-7219F7E83442}" type="slidenum">
              <a:rPr lang="en-IE" smtClean="0"/>
              <a:t>‹#›</a:t>
            </a:fld>
            <a:endParaRPr lang="en-IE"/>
          </a:p>
        </p:txBody>
      </p:sp>
    </p:spTree>
    <p:extLst>
      <p:ext uri="{BB962C8B-B14F-4D97-AF65-F5344CB8AC3E}">
        <p14:creationId xmlns:p14="http://schemas.microsoft.com/office/powerpoint/2010/main" val="357954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OAuth</a:t>
            </a:r>
            <a:r>
              <a:rPr lang="en-GB" sz="1200" b="0" i="0" kern="1200" dirty="0">
                <a:solidFill>
                  <a:schemeClr val="tx1"/>
                </a:solidFill>
                <a:effectLst/>
                <a:latin typeface="+mn-lt"/>
                <a:ea typeface="+mn-ea"/>
                <a:cs typeface="+mn-cs"/>
              </a:rPr>
              <a:t> (Open Authorization) is an open standard for token-based authentication and authorization on the Internet. </a:t>
            </a:r>
          </a:p>
          <a:p>
            <a:r>
              <a:rPr lang="en-GB" sz="1200" b="1" i="0" kern="1200" dirty="0">
                <a:solidFill>
                  <a:schemeClr val="tx1"/>
                </a:solidFill>
                <a:effectLst/>
                <a:latin typeface="+mn-lt"/>
                <a:ea typeface="+mn-ea"/>
                <a:cs typeface="+mn-cs"/>
              </a:rPr>
              <a:t>Cookie authentication</a:t>
            </a:r>
            <a:r>
              <a:rPr lang="en-GB" sz="1200" b="0" i="0" kern="1200" dirty="0">
                <a:solidFill>
                  <a:schemeClr val="tx1"/>
                </a:solidFill>
                <a:effectLst/>
                <a:latin typeface="+mn-lt"/>
                <a:ea typeface="+mn-ea"/>
                <a:cs typeface="+mn-cs"/>
              </a:rPr>
              <a:t> uses HTTP </a:t>
            </a:r>
            <a:r>
              <a:rPr lang="en-GB" sz="1200" b="1" i="0" kern="1200" dirty="0">
                <a:solidFill>
                  <a:schemeClr val="tx1"/>
                </a:solidFill>
                <a:effectLst/>
                <a:latin typeface="+mn-lt"/>
                <a:ea typeface="+mn-ea"/>
                <a:cs typeface="+mn-cs"/>
              </a:rPr>
              <a:t>cookies</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to</a:t>
            </a:r>
            <a:r>
              <a:rPr lang="en-GB" sz="1200" b="1" i="0" kern="1200" dirty="0" err="1">
                <a:solidFill>
                  <a:schemeClr val="tx1"/>
                </a:solidFill>
                <a:effectLst/>
                <a:latin typeface="+mn-lt"/>
                <a:ea typeface="+mn-ea"/>
                <a:cs typeface="+mn-cs"/>
              </a:rPr>
              <a:t>authenticate</a:t>
            </a:r>
            <a:r>
              <a:rPr lang="en-GB" sz="1200" b="0" i="0" kern="1200" dirty="0">
                <a:solidFill>
                  <a:schemeClr val="tx1"/>
                </a:solidFill>
                <a:effectLst/>
                <a:latin typeface="+mn-lt"/>
                <a:ea typeface="+mn-ea"/>
                <a:cs typeface="+mn-cs"/>
              </a:rPr>
              <a:t> client requests and maintain session information.</a:t>
            </a:r>
          </a:p>
          <a:p>
            <a:r>
              <a:rPr lang="en-GB" sz="1200" b="0" i="0" kern="1200" dirty="0">
                <a:solidFill>
                  <a:schemeClr val="tx1"/>
                </a:solidFill>
                <a:effectLst/>
                <a:latin typeface="+mn-lt"/>
                <a:ea typeface="+mn-ea"/>
                <a:cs typeface="+mn-cs"/>
              </a:rPr>
              <a:t> In basic HTTP authentication, a request contains a header field of the form </a:t>
            </a:r>
            <a:r>
              <a:rPr lang="en-GB" dirty="0"/>
              <a:t>Authorization: Basic &lt;credentials&gt;</a:t>
            </a:r>
            <a:r>
              <a:rPr lang="en-GB" sz="1200" b="0" i="0" kern="1200" dirty="0">
                <a:solidFill>
                  <a:schemeClr val="tx1"/>
                </a:solidFill>
                <a:effectLst/>
                <a:latin typeface="+mn-lt"/>
                <a:ea typeface="+mn-ea"/>
                <a:cs typeface="+mn-cs"/>
              </a:rPr>
              <a:t>, where credentials is the base64 encoding of id and password joined by a colon.</a:t>
            </a:r>
            <a:endParaRPr lang="en-IE" b="1" dirty="0"/>
          </a:p>
        </p:txBody>
      </p:sp>
      <p:sp>
        <p:nvSpPr>
          <p:cNvPr id="4" name="Slide Number Placeholder 3"/>
          <p:cNvSpPr>
            <a:spLocks noGrp="1"/>
          </p:cNvSpPr>
          <p:nvPr>
            <p:ph type="sldNum" sz="quarter" idx="5"/>
          </p:nvPr>
        </p:nvSpPr>
        <p:spPr/>
        <p:txBody>
          <a:bodyPr/>
          <a:lstStyle/>
          <a:p>
            <a:fld id="{2F2E01AB-F487-4477-818E-7219F7E83442}" type="slidenum">
              <a:rPr lang="en-IE" smtClean="0"/>
              <a:t>4</a:t>
            </a:fld>
            <a:endParaRPr lang="en-IE"/>
          </a:p>
        </p:txBody>
      </p:sp>
    </p:spTree>
    <p:extLst>
      <p:ext uri="{BB962C8B-B14F-4D97-AF65-F5344CB8AC3E}">
        <p14:creationId xmlns:p14="http://schemas.microsoft.com/office/powerpoint/2010/main" val="332760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defines a compact and self-contained way for securely transmitting information between parties as a JSON object. </a:t>
            </a:r>
          </a:p>
          <a:p>
            <a:r>
              <a:rPr lang="en-GB" sz="1200" b="0" i="0" u="none" strike="noStrike" kern="1200" dirty="0">
                <a:solidFill>
                  <a:schemeClr val="tx1"/>
                </a:solidFill>
                <a:effectLst/>
                <a:latin typeface="+mn-lt"/>
                <a:ea typeface="+mn-ea"/>
                <a:cs typeface="+mn-cs"/>
              </a:rPr>
              <a:t>information can be verified and trusted because it is digitally signed.</a:t>
            </a:r>
          </a:p>
          <a:p>
            <a:r>
              <a:rPr lang="en-GB" sz="1200" b="0" i="0" u="none" strike="noStrike" kern="1200" dirty="0">
                <a:solidFill>
                  <a:schemeClr val="tx1"/>
                </a:solidFill>
                <a:effectLst/>
                <a:latin typeface="+mn-lt"/>
                <a:ea typeface="+mn-ea"/>
                <a:cs typeface="+mn-cs"/>
              </a:rPr>
              <a:t>Once the user is logged in, each subsequent request will include the JWT, allowing the user to access routes, services, and resources that are permitted with that token. Single Sign On is a feature that widely uses JWT nowadays, because of its small overhead and its ability to be easily used across different domains.</a:t>
            </a:r>
          </a:p>
          <a:p>
            <a:r>
              <a:rPr lang="en-GB" sz="1200" b="0" i="0" u="none" strike="noStrike" kern="1200" dirty="0">
                <a:solidFill>
                  <a:schemeClr val="tx1"/>
                </a:solidFill>
                <a:effectLst/>
                <a:latin typeface="+mn-lt"/>
                <a:ea typeface="+mn-ea"/>
                <a:cs typeface="+mn-cs"/>
              </a:rPr>
              <a:t> </a:t>
            </a:r>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5</a:t>
            </a:fld>
            <a:endParaRPr lang="en-IE"/>
          </a:p>
        </p:txBody>
      </p:sp>
    </p:spTree>
    <p:extLst>
      <p:ext uri="{BB962C8B-B14F-4D97-AF65-F5344CB8AC3E}">
        <p14:creationId xmlns:p14="http://schemas.microsoft.com/office/powerpoint/2010/main" val="4245562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7</a:t>
            </a:fld>
            <a:endParaRPr lang="en-IE"/>
          </a:p>
        </p:txBody>
      </p:sp>
    </p:spTree>
    <p:extLst>
      <p:ext uri="{BB962C8B-B14F-4D97-AF65-F5344CB8AC3E}">
        <p14:creationId xmlns:p14="http://schemas.microsoft.com/office/powerpoint/2010/main" val="2007283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9</a:t>
            </a:fld>
            <a:endParaRPr lang="en-IE"/>
          </a:p>
        </p:txBody>
      </p:sp>
    </p:spTree>
    <p:extLst>
      <p:ext uri="{BB962C8B-B14F-4D97-AF65-F5344CB8AC3E}">
        <p14:creationId xmlns:p14="http://schemas.microsoft.com/office/powerpoint/2010/main" val="1683129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729"/>
                </a:solidFill>
                <a:effectLst/>
                <a:latin typeface="inherit"/>
              </a:rPr>
              <a:t>With "salt round" they actually mean the </a:t>
            </a:r>
            <a:r>
              <a:rPr lang="en-GB" b="0" i="1" dirty="0">
                <a:solidFill>
                  <a:srgbClr val="242729"/>
                </a:solidFill>
                <a:effectLst/>
                <a:latin typeface="inherit"/>
              </a:rPr>
              <a:t>cost factor</a:t>
            </a:r>
            <a:r>
              <a:rPr lang="en-GB" b="0" i="0" dirty="0">
                <a:solidFill>
                  <a:srgbClr val="242729"/>
                </a:solidFill>
                <a:effectLst/>
                <a:latin typeface="inherit"/>
              </a:rPr>
              <a:t>. The cost factor controls how much time is needed to calculate a single </a:t>
            </a:r>
            <a:r>
              <a:rPr lang="en-GB" b="0" i="0" dirty="0" err="1">
                <a:solidFill>
                  <a:srgbClr val="242729"/>
                </a:solidFill>
                <a:effectLst/>
                <a:latin typeface="inherit"/>
              </a:rPr>
              <a:t>BCrypt</a:t>
            </a:r>
            <a:r>
              <a:rPr lang="en-GB" b="0" i="0" dirty="0">
                <a:solidFill>
                  <a:srgbClr val="242729"/>
                </a:solidFill>
                <a:effectLst/>
                <a:latin typeface="inherit"/>
              </a:rPr>
              <a:t> hash. The higher the cost factor, the more hashing rounds are done. Increasing the cost factor by 1 doubles the necessary time. The more time is necessary, the more difficult is brute-forcing.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1" dirty="0">
                <a:solidFill>
                  <a:srgbClr val="242729"/>
                </a:solidFill>
                <a:effectLst/>
                <a:latin typeface="Arial" panose="020B0604020202020204" pitchFamily="34" charset="0"/>
              </a:rPr>
              <a:t>Store</a:t>
            </a:r>
            <a:r>
              <a:rPr lang="en-GB" b="0" i="0" dirty="0">
                <a:solidFill>
                  <a:srgbClr val="242729"/>
                </a:solidFill>
                <a:effectLst/>
                <a:latin typeface="Arial" panose="020B0604020202020204" pitchFamily="34" charset="0"/>
              </a:rPr>
              <a:t> the cost, </a:t>
            </a:r>
            <a:r>
              <a:rPr lang="en-GB" b="0" i="1" dirty="0">
                <a:solidFill>
                  <a:srgbClr val="242729"/>
                </a:solidFill>
                <a:effectLst/>
                <a:latin typeface="Arial" panose="020B0604020202020204" pitchFamily="34" charset="0"/>
              </a:rPr>
              <a:t>salt,</a:t>
            </a:r>
            <a:r>
              <a:rPr lang="en-GB" b="0" i="0" dirty="0">
                <a:solidFill>
                  <a:srgbClr val="242729"/>
                </a:solidFill>
                <a:effectLst/>
                <a:latin typeface="Arial" panose="020B0604020202020204" pitchFamily="34" charset="0"/>
              </a:rPr>
              <a:t> and cipher text. Because these three elements have a known length, it's easy to concatenate them and store them in a single field, yet be able to split them apart later.</a:t>
            </a:r>
            <a:endParaRPr lang="en-GB" b="0" i="0" dirty="0">
              <a:solidFill>
                <a:srgbClr val="242729"/>
              </a:solidFill>
              <a:effectLst/>
              <a:latin typeface="inherit"/>
            </a:endParaRPr>
          </a:p>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16</a:t>
            </a:fld>
            <a:endParaRPr lang="en-IE"/>
          </a:p>
        </p:txBody>
      </p:sp>
    </p:spTree>
    <p:extLst>
      <p:ext uri="{BB962C8B-B14F-4D97-AF65-F5344CB8AC3E}">
        <p14:creationId xmlns:p14="http://schemas.microsoft.com/office/powerpoint/2010/main" val="2465163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729"/>
                </a:solidFill>
                <a:effectLst/>
                <a:latin typeface="inherit"/>
              </a:rPr>
              <a:t>With "salt round" they actually mean the </a:t>
            </a:r>
            <a:r>
              <a:rPr lang="en-GB" b="0" i="1" dirty="0">
                <a:solidFill>
                  <a:srgbClr val="242729"/>
                </a:solidFill>
                <a:effectLst/>
                <a:latin typeface="inherit"/>
              </a:rPr>
              <a:t>cost factor</a:t>
            </a:r>
            <a:r>
              <a:rPr lang="en-GB" b="0" i="0" dirty="0">
                <a:solidFill>
                  <a:srgbClr val="242729"/>
                </a:solidFill>
                <a:effectLst/>
                <a:latin typeface="inherit"/>
              </a:rPr>
              <a:t>. The cost factor controls how much time is needed to calculate a single </a:t>
            </a:r>
            <a:r>
              <a:rPr lang="en-GB" b="0" i="0" dirty="0" err="1">
                <a:solidFill>
                  <a:srgbClr val="242729"/>
                </a:solidFill>
                <a:effectLst/>
                <a:latin typeface="inherit"/>
              </a:rPr>
              <a:t>BCrypt</a:t>
            </a:r>
            <a:r>
              <a:rPr lang="en-GB" b="0" i="0" dirty="0">
                <a:solidFill>
                  <a:srgbClr val="242729"/>
                </a:solidFill>
                <a:effectLst/>
                <a:latin typeface="inherit"/>
              </a:rPr>
              <a:t> hash. The higher the cost factor, the more hashing rounds are done. Increasing the cost factor by 1 doubles the necessary time. The more time is necessary, the more difficult is brute-forcing.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1" dirty="0">
                <a:solidFill>
                  <a:srgbClr val="242729"/>
                </a:solidFill>
                <a:effectLst/>
                <a:latin typeface="Arial" panose="020B0604020202020204" pitchFamily="34" charset="0"/>
              </a:rPr>
              <a:t>Store</a:t>
            </a:r>
            <a:r>
              <a:rPr lang="en-GB" b="0" i="0" dirty="0">
                <a:solidFill>
                  <a:srgbClr val="242729"/>
                </a:solidFill>
                <a:effectLst/>
                <a:latin typeface="Arial" panose="020B0604020202020204" pitchFamily="34" charset="0"/>
              </a:rPr>
              <a:t> the cost, </a:t>
            </a:r>
            <a:r>
              <a:rPr lang="en-GB" b="0" i="1" dirty="0">
                <a:solidFill>
                  <a:srgbClr val="242729"/>
                </a:solidFill>
                <a:effectLst/>
                <a:latin typeface="Arial" panose="020B0604020202020204" pitchFamily="34" charset="0"/>
              </a:rPr>
              <a:t>salt,</a:t>
            </a:r>
            <a:r>
              <a:rPr lang="en-GB" b="0" i="0" dirty="0">
                <a:solidFill>
                  <a:srgbClr val="242729"/>
                </a:solidFill>
                <a:effectLst/>
                <a:latin typeface="Arial" panose="020B0604020202020204" pitchFamily="34" charset="0"/>
              </a:rPr>
              <a:t> and cipher text. Because these three elements have a known length, it's easy to concatenate them and store them in a single field, yet be able to split them apart later.</a:t>
            </a:r>
            <a:endParaRPr lang="en-GB" b="0" i="0" dirty="0">
              <a:solidFill>
                <a:srgbClr val="242729"/>
              </a:solidFill>
              <a:effectLst/>
              <a:latin typeface="inherit"/>
            </a:endParaRPr>
          </a:p>
          <a:p>
            <a:endParaRPr lang="en-I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2E01AB-F487-4477-818E-7219F7E83442}"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4725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32</a:t>
            </a:fld>
            <a:endParaRPr lang="en-IE"/>
          </a:p>
        </p:txBody>
      </p:sp>
    </p:spTree>
    <p:extLst>
      <p:ext uri="{BB962C8B-B14F-4D97-AF65-F5344CB8AC3E}">
        <p14:creationId xmlns:p14="http://schemas.microsoft.com/office/powerpoint/2010/main" val="146518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commons.wikimedia.org/wiki/File:Salt_shaker_on_white_background.jpg" TargetMode="Externa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21.png"/><Relationship Id="rId4" Type="http://schemas.openxmlformats.org/officeDocument/2006/relationships/customXml" Target="../ink/ink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customXml" Target="../ink/ink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penclipart.org/detail/167549/green-tick-simpl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customXml" Target="../ink/ink10.xml"/><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33.png"/><Relationship Id="rId5" Type="http://schemas.openxmlformats.org/officeDocument/2006/relationships/image" Target="../media/image30.png"/><Relationship Id="rId15" Type="http://schemas.openxmlformats.org/officeDocument/2006/relationships/image" Target="../media/image35.png"/><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32.png"/><Relationship Id="rId14" Type="http://schemas.openxmlformats.org/officeDocument/2006/relationships/customXml" Target="../ink/ink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4F01A2-4204-4AFB-87A6-96ED93C4ECF2}"/>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dirty="0">
                <a:solidFill>
                  <a:schemeClr val="tx1"/>
                </a:solidFill>
                <a:cs typeface="Calibri Light"/>
              </a:rPr>
              <a:t>Authentication for Web APIs</a:t>
            </a:r>
            <a:br>
              <a:rPr lang="en-US" sz="5800" dirty="0">
                <a:cs typeface="Calibri Light"/>
              </a:rPr>
            </a:br>
            <a:r>
              <a:rPr lang="en-US" sz="3200" i="1" dirty="0">
                <a:cs typeface="Calibri Light"/>
              </a:rPr>
              <a:t>using JSON Web Tokens</a:t>
            </a:r>
            <a:endParaRPr lang="en-US" sz="3200" i="1" dirty="0">
              <a:solidFill>
                <a:schemeClr val="tx1"/>
              </a:solidFill>
              <a:cs typeface="Calibri Light"/>
            </a:endParaRPr>
          </a:p>
        </p:txBody>
      </p:sp>
      <p:sp>
        <p:nvSpPr>
          <p:cNvPr id="3" name="Text Placeholder 2">
            <a:extLst>
              <a:ext uri="{FF2B5EF4-FFF2-40B4-BE49-F238E27FC236}">
                <a16:creationId xmlns:a16="http://schemas.microsoft.com/office/drawing/2014/main" id="{A6B36F41-E208-4357-994C-AA4337F9962C}"/>
              </a:ext>
            </a:extLst>
          </p:cNvPr>
          <p:cNvSpPr>
            <a:spLocks noGrp="1"/>
          </p:cNvSpPr>
          <p:nvPr>
            <p:ph type="body" idx="1"/>
          </p:nvPr>
        </p:nvSpPr>
        <p:spPr>
          <a:xfrm>
            <a:off x="1524000" y="4256436"/>
            <a:ext cx="9144000" cy="1600818"/>
          </a:xfrm>
        </p:spPr>
        <p:txBody>
          <a:bodyPr vert="horz" lIns="91440" tIns="45720" rIns="91440" bIns="45720" rtlCol="0" anchor="t">
            <a:normAutofit/>
          </a:bodyPr>
          <a:lstStyle/>
          <a:p>
            <a:pPr algn="ctr"/>
            <a:r>
              <a:rPr lang="en-US" sz="2400" dirty="0">
                <a:solidFill>
                  <a:schemeClr val="accent1"/>
                </a:solidFill>
                <a:cs typeface="Calibri"/>
              </a:rPr>
              <a:t>Frank Walsh</a:t>
            </a:r>
            <a:r>
              <a:rPr lang="en-US">
                <a:solidFill>
                  <a:schemeClr val="accent1"/>
                </a:solidFill>
                <a:cs typeface="Calibri"/>
              </a:rPr>
              <a:t>, 2022</a:t>
            </a:r>
            <a:endParaRPr lang="en-US" sz="2400" dirty="0">
              <a:solidFill>
                <a:schemeClr val="accent1"/>
              </a:solidFill>
            </a:endParaRPr>
          </a:p>
        </p:txBody>
      </p:sp>
    </p:spTree>
    <p:extLst>
      <p:ext uri="{BB962C8B-B14F-4D97-AF65-F5344CB8AC3E}">
        <p14:creationId xmlns:p14="http://schemas.microsoft.com/office/powerpoint/2010/main" val="36288592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29D5-D1A6-4D6E-A52B-9CADD0EAA720}"/>
              </a:ext>
            </a:extLst>
          </p:cNvPr>
          <p:cNvSpPr>
            <a:spLocks noGrp="1"/>
          </p:cNvSpPr>
          <p:nvPr>
            <p:ph type="title"/>
          </p:nvPr>
        </p:nvSpPr>
        <p:spPr>
          <a:xfrm>
            <a:off x="648929" y="629266"/>
            <a:ext cx="5127031" cy="1676603"/>
          </a:xfrm>
        </p:spPr>
        <p:txBody>
          <a:bodyPr>
            <a:normAutofit/>
          </a:bodyPr>
          <a:lstStyle/>
          <a:p>
            <a:r>
              <a:rPr lang="en-IE" dirty="0"/>
              <a:t>Why Salt?</a:t>
            </a:r>
          </a:p>
        </p:txBody>
      </p:sp>
      <p:sp>
        <p:nvSpPr>
          <p:cNvPr id="3" name="Content Placeholder 2">
            <a:extLst>
              <a:ext uri="{FF2B5EF4-FFF2-40B4-BE49-F238E27FC236}">
                <a16:creationId xmlns:a16="http://schemas.microsoft.com/office/drawing/2014/main" id="{B332DE6E-85B6-4632-9751-47ADA62BC94D}"/>
              </a:ext>
            </a:extLst>
          </p:cNvPr>
          <p:cNvSpPr>
            <a:spLocks noGrp="1"/>
          </p:cNvSpPr>
          <p:nvPr>
            <p:ph idx="1"/>
          </p:nvPr>
        </p:nvSpPr>
        <p:spPr>
          <a:xfrm>
            <a:off x="648930" y="2438400"/>
            <a:ext cx="5127029" cy="3785419"/>
          </a:xfrm>
        </p:spPr>
        <p:txBody>
          <a:bodyPr>
            <a:normAutofit/>
          </a:bodyPr>
          <a:lstStyle/>
          <a:p>
            <a:pPr>
              <a:spcBef>
                <a:spcPts val="1175"/>
              </a:spcBef>
            </a:pPr>
            <a:r>
              <a:rPr lang="en-GB" dirty="0">
                <a:latin typeface="Arial" charset="0"/>
                <a:ea typeface="ＭＳ Ｐゴシック" charset="0"/>
              </a:rPr>
              <a:t>Frustrates dictionary attacks. </a:t>
            </a:r>
          </a:p>
          <a:p>
            <a:pPr>
              <a:spcBef>
                <a:spcPts val="1175"/>
              </a:spcBef>
            </a:pPr>
            <a:r>
              <a:rPr lang="en-GB" dirty="0">
                <a:latin typeface="Arial" charset="0"/>
                <a:ea typeface="ＭＳ Ｐゴシック" charset="0"/>
              </a:rPr>
              <a:t>Prevents duplicate passwords appearing as duplicates in password </a:t>
            </a:r>
            <a:r>
              <a:rPr lang="en-GB" dirty="0" err="1">
                <a:latin typeface="Arial" charset="0"/>
                <a:ea typeface="ＭＳ Ｐゴシック" charset="0"/>
              </a:rPr>
              <a:t>db</a:t>
            </a:r>
            <a:r>
              <a:rPr lang="en-GB" dirty="0">
                <a:latin typeface="Arial" charset="0"/>
                <a:ea typeface="ＭＳ Ｐゴシック" charset="0"/>
              </a:rPr>
              <a:t> (using different Salts)</a:t>
            </a:r>
          </a:p>
          <a:p>
            <a:pPr>
              <a:spcBef>
                <a:spcPts val="1175"/>
              </a:spcBef>
            </a:pPr>
            <a:r>
              <a:rPr lang="en-GB" dirty="0">
                <a:latin typeface="Arial" charset="0"/>
                <a:ea typeface="ＭＳ Ｐゴシック" charset="0"/>
              </a:rPr>
              <a:t>Protects users where same password is reused on different systems/sites.</a:t>
            </a:r>
          </a:p>
          <a:p>
            <a:pPr marL="0" indent="0">
              <a:buNone/>
            </a:pPr>
            <a:endParaRPr lang="en-IE" dirty="0"/>
          </a:p>
        </p:txBody>
      </p:sp>
      <p:pic>
        <p:nvPicPr>
          <p:cNvPr id="5" name="Picture 4" descr="A picture containing shaker, tableware, indoor, wall&#10;&#10;Description automatically generated">
            <a:extLst>
              <a:ext uri="{FF2B5EF4-FFF2-40B4-BE49-F238E27FC236}">
                <a16:creationId xmlns:a16="http://schemas.microsoft.com/office/drawing/2014/main" id="{B1BE59E2-75B2-40EF-A053-79EFBD6872C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032" r="13530" b="1"/>
          <a:stretch/>
        </p:blipFill>
        <p:spPr>
          <a:xfrm>
            <a:off x="6090613" y="640082"/>
            <a:ext cx="5461724" cy="5577837"/>
          </a:xfrm>
          <a:prstGeom prst="rect">
            <a:avLst/>
          </a:prstGeom>
          <a:effectLst/>
        </p:spPr>
      </p:pic>
      <p:sp>
        <p:nvSpPr>
          <p:cNvPr id="6" name="TextBox 5">
            <a:extLst>
              <a:ext uri="{FF2B5EF4-FFF2-40B4-BE49-F238E27FC236}">
                <a16:creationId xmlns:a16="http://schemas.microsoft.com/office/drawing/2014/main" id="{9CBA641D-E3EB-4E77-91D9-8A6AA29F5439}"/>
              </a:ext>
            </a:extLst>
          </p:cNvPr>
          <p:cNvSpPr txBox="1"/>
          <p:nvPr/>
        </p:nvSpPr>
        <p:spPr>
          <a:xfrm>
            <a:off x="9245295" y="6017864"/>
            <a:ext cx="2307042"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3" tooltip="http://commons.wikimedia.org/wiki/File:Salt_shaker_on_white_background.jpg">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E" sz="700">
              <a:solidFill>
                <a:srgbClr val="FFFFFF"/>
              </a:solidFill>
            </a:endParaRPr>
          </a:p>
        </p:txBody>
      </p:sp>
    </p:spTree>
    <p:extLst>
      <p:ext uri="{BB962C8B-B14F-4D97-AF65-F5344CB8AC3E}">
        <p14:creationId xmlns:p14="http://schemas.microsoft.com/office/powerpoint/2010/main" val="317678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D8F957-D0AD-4FD8-A2EB-4CC05D1E151B}"/>
              </a:ext>
            </a:extLst>
          </p:cNvPr>
          <p:cNvPicPr>
            <a:picLocks noChangeAspect="1"/>
          </p:cNvPicPr>
          <p:nvPr/>
        </p:nvPicPr>
        <p:blipFill>
          <a:blip r:embed="rId2"/>
          <a:stretch>
            <a:fillRect/>
          </a:stretch>
        </p:blipFill>
        <p:spPr>
          <a:xfrm>
            <a:off x="329904" y="968248"/>
            <a:ext cx="7713207" cy="3291705"/>
          </a:xfrm>
          <a:prstGeom prst="rect">
            <a:avLst/>
          </a:prstGeom>
        </p:spPr>
      </p:pic>
      <p:sp>
        <p:nvSpPr>
          <p:cNvPr id="2" name="Title 1">
            <a:extLst>
              <a:ext uri="{FF2B5EF4-FFF2-40B4-BE49-F238E27FC236}">
                <a16:creationId xmlns:a16="http://schemas.microsoft.com/office/drawing/2014/main" id="{2601144A-9CBC-43E6-B0BB-74193A088611}"/>
              </a:ext>
            </a:extLst>
          </p:cNvPr>
          <p:cNvSpPr>
            <a:spLocks noGrp="1"/>
          </p:cNvSpPr>
          <p:nvPr>
            <p:ph type="title"/>
          </p:nvPr>
        </p:nvSpPr>
        <p:spPr/>
        <p:txBody>
          <a:bodyPr/>
          <a:lstStyle/>
          <a:p>
            <a:r>
              <a:rPr lang="en-IE" dirty="0"/>
              <a:t>Salting and Encrypting  in Node.js/Express</a:t>
            </a:r>
          </a:p>
        </p:txBody>
      </p:sp>
      <p:sp>
        <p:nvSpPr>
          <p:cNvPr id="8" name="Rectangle 7">
            <a:extLst>
              <a:ext uri="{FF2B5EF4-FFF2-40B4-BE49-F238E27FC236}">
                <a16:creationId xmlns:a16="http://schemas.microsoft.com/office/drawing/2014/main" id="{352C8B45-D0A7-4A3B-91D9-2331F5E27DDC}"/>
              </a:ext>
            </a:extLst>
          </p:cNvPr>
          <p:cNvSpPr/>
          <p:nvPr/>
        </p:nvSpPr>
        <p:spPr>
          <a:xfrm>
            <a:off x="893618" y="4334232"/>
            <a:ext cx="8063346" cy="677108"/>
          </a:xfrm>
          <a:prstGeom prst="rect">
            <a:avLst/>
          </a:prstGeom>
        </p:spPr>
        <p:txBody>
          <a:bodyPr wrap="square">
            <a:spAutoFit/>
          </a:bodyPr>
          <a:lstStyle/>
          <a:p>
            <a:pPr lvl="1">
              <a:spcBef>
                <a:spcPts val="700"/>
              </a:spcBef>
              <a:spcAft>
                <a:spcPts val="500"/>
              </a:spcAft>
              <a:defRPr/>
            </a:pPr>
            <a:endParaRPr lang="sv-SE" sz="1400" b="1" dirty="0">
              <a:latin typeface="Menlo" charset="0"/>
              <a:ea typeface="Menlo" charset="0"/>
              <a:cs typeface="Menlo" charset="0"/>
            </a:endParaRPr>
          </a:p>
          <a:p>
            <a:pPr lvl="1">
              <a:spcBef>
                <a:spcPts val="700"/>
              </a:spcBef>
              <a:spcAft>
                <a:spcPts val="500"/>
              </a:spcAft>
              <a:defRPr/>
            </a:pPr>
            <a:endParaRPr lang="sv-SE" sz="1400" b="1" dirty="0">
              <a:latin typeface="Menlo" charset="0"/>
              <a:ea typeface="Menlo" charset="0"/>
              <a:cs typeface="Menlo" charset="0"/>
            </a:endParaRPr>
          </a:p>
        </p:txBody>
      </p:sp>
      <p:sp>
        <p:nvSpPr>
          <p:cNvPr id="10" name="Arrow: Bent 9">
            <a:extLst>
              <a:ext uri="{FF2B5EF4-FFF2-40B4-BE49-F238E27FC236}">
                <a16:creationId xmlns:a16="http://schemas.microsoft.com/office/drawing/2014/main" id="{1D038C2D-2315-4390-B01B-F07431E1C94A}"/>
              </a:ext>
            </a:extLst>
          </p:cNvPr>
          <p:cNvSpPr/>
          <p:nvPr/>
        </p:nvSpPr>
        <p:spPr>
          <a:xfrm rot="10800000" flipH="1">
            <a:off x="4733925" y="4048912"/>
            <a:ext cx="1952587" cy="1088605"/>
          </a:xfrm>
          <a:prstGeom prst="bentArrow">
            <a:avLst>
              <a:gd name="adj1" fmla="val 25000"/>
              <a:gd name="adj2" fmla="val 21907"/>
              <a:gd name="adj3" fmla="val 25000"/>
              <a:gd name="adj4" fmla="val 24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11" name="TextBox 10">
            <a:extLst>
              <a:ext uri="{FF2B5EF4-FFF2-40B4-BE49-F238E27FC236}">
                <a16:creationId xmlns:a16="http://schemas.microsoft.com/office/drawing/2014/main" id="{EE1908EC-01FE-4484-8902-AD8EA5EE463E}"/>
              </a:ext>
            </a:extLst>
          </p:cNvPr>
          <p:cNvSpPr txBox="1"/>
          <p:nvPr/>
        </p:nvSpPr>
        <p:spPr>
          <a:xfrm>
            <a:off x="790314" y="4587983"/>
            <a:ext cx="2316480" cy="1477328"/>
          </a:xfrm>
          <a:prstGeom prst="rect">
            <a:avLst/>
          </a:prstGeom>
          <a:noFill/>
        </p:spPr>
        <p:txBody>
          <a:bodyPr wrap="square" rtlCol="0">
            <a:spAutoFit/>
          </a:bodyPr>
          <a:lstStyle/>
          <a:p>
            <a:pPr marL="285750" indent="-285750">
              <a:buFont typeface="Arial" panose="020B0604020202020204" pitchFamily="34" charset="0"/>
              <a:buChar char="•"/>
            </a:pPr>
            <a:r>
              <a:rPr lang="en-IE" dirty="0"/>
              <a:t>Several NPM packages available. </a:t>
            </a:r>
          </a:p>
          <a:p>
            <a:pPr marL="285750" indent="-285750">
              <a:buFont typeface="Arial" panose="020B0604020202020204" pitchFamily="34" charset="0"/>
              <a:buChar char="•"/>
            </a:pPr>
            <a:r>
              <a:rPr lang="en-IE" dirty="0"/>
              <a:t>Also in other languages (</a:t>
            </a:r>
            <a:r>
              <a:rPr lang="en-IE" dirty="0" err="1"/>
              <a:t>Java,python</a:t>
            </a:r>
            <a:r>
              <a:rPr lang="en-IE" dirty="0"/>
              <a:t>)</a:t>
            </a:r>
          </a:p>
        </p:txBody>
      </p:sp>
      <p:pic>
        <p:nvPicPr>
          <p:cNvPr id="6" name="Picture 5">
            <a:extLst>
              <a:ext uri="{FF2B5EF4-FFF2-40B4-BE49-F238E27FC236}">
                <a16:creationId xmlns:a16="http://schemas.microsoft.com/office/drawing/2014/main" id="{69CA4AEC-4ACF-4C96-99DE-544A8AD6A240}"/>
              </a:ext>
            </a:extLst>
          </p:cNvPr>
          <p:cNvPicPr>
            <a:picLocks noChangeAspect="1"/>
          </p:cNvPicPr>
          <p:nvPr/>
        </p:nvPicPr>
        <p:blipFill>
          <a:blip r:embed="rId3"/>
          <a:stretch>
            <a:fillRect/>
          </a:stretch>
        </p:blipFill>
        <p:spPr>
          <a:xfrm>
            <a:off x="6744366" y="4145489"/>
            <a:ext cx="5284314" cy="2113726"/>
          </a:xfrm>
          <a:prstGeom prst="rect">
            <a:avLst/>
          </a:prstGeom>
        </p:spPr>
      </p:pic>
    </p:spTree>
    <p:extLst>
      <p:ext uri="{BB962C8B-B14F-4D97-AF65-F5344CB8AC3E}">
        <p14:creationId xmlns:p14="http://schemas.microsoft.com/office/powerpoint/2010/main" val="201010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76AA-5672-4286-81BB-14F8D4F517F3}"/>
              </a:ext>
            </a:extLst>
          </p:cNvPr>
          <p:cNvSpPr>
            <a:spLocks noGrp="1"/>
          </p:cNvSpPr>
          <p:nvPr>
            <p:ph type="title"/>
          </p:nvPr>
        </p:nvSpPr>
        <p:spPr/>
        <p:txBody>
          <a:bodyPr/>
          <a:lstStyle/>
          <a:p>
            <a:r>
              <a:rPr lang="en-IE" dirty="0"/>
              <a:t>Encrypting – Middleware Controller</a:t>
            </a:r>
          </a:p>
        </p:txBody>
      </p:sp>
      <p:sp>
        <p:nvSpPr>
          <p:cNvPr id="3" name="Text Placeholder 2">
            <a:extLst>
              <a:ext uri="{FF2B5EF4-FFF2-40B4-BE49-F238E27FC236}">
                <a16:creationId xmlns:a16="http://schemas.microsoft.com/office/drawing/2014/main" id="{8437C5CF-FD08-4CC9-ACA3-8F9186177069}"/>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1782807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B2D0-9120-4773-A3DE-A56E19E54E30}"/>
              </a:ext>
            </a:extLst>
          </p:cNvPr>
          <p:cNvSpPr>
            <a:spLocks noGrp="1"/>
          </p:cNvSpPr>
          <p:nvPr>
            <p:ph type="title"/>
          </p:nvPr>
        </p:nvSpPr>
        <p:spPr/>
        <p:txBody>
          <a:bodyPr/>
          <a:lstStyle/>
          <a:p>
            <a:r>
              <a:rPr lang="en-US" dirty="0">
                <a:cs typeface="Calibri Light"/>
              </a:rPr>
              <a:t>User API: User Routes</a:t>
            </a:r>
            <a:endParaRPr lang="en-US" dirty="0"/>
          </a:p>
        </p:txBody>
      </p:sp>
      <p:sp>
        <p:nvSpPr>
          <p:cNvPr id="3" name="Content Placeholder 2">
            <a:extLst>
              <a:ext uri="{FF2B5EF4-FFF2-40B4-BE49-F238E27FC236}">
                <a16:creationId xmlns:a16="http://schemas.microsoft.com/office/drawing/2014/main" id="{EE6FBB53-29BB-4465-ABE6-2BCF8285D7E2}"/>
              </a:ext>
            </a:extLst>
          </p:cNvPr>
          <p:cNvSpPr>
            <a:spLocks noGrp="1"/>
          </p:cNvSpPr>
          <p:nvPr>
            <p:ph idx="1"/>
          </p:nvPr>
        </p:nvSpPr>
        <p:spPr/>
        <p:txBody>
          <a:bodyPr vert="horz" lIns="91440" tIns="45720" rIns="91440" bIns="45720" rtlCol="0" anchor="t">
            <a:normAutofit/>
          </a:bodyPr>
          <a:lstStyle/>
          <a:p>
            <a:r>
              <a:rPr lang="en-US" dirty="0">
                <a:cs typeface="Calibri"/>
              </a:rPr>
              <a:t>Update router to support following Endpoints</a:t>
            </a:r>
          </a:p>
          <a:p>
            <a:pPr lvl="1"/>
            <a:r>
              <a:rPr lang="en-US" dirty="0">
                <a:cs typeface="Calibri"/>
              </a:rPr>
              <a:t>Use query string of URL to specify action:</a:t>
            </a:r>
          </a:p>
          <a:p>
            <a:pPr lvl="2"/>
            <a:r>
              <a:rPr lang="en-US" dirty="0">
                <a:cs typeface="Calibri"/>
              </a:rPr>
              <a:t>register/authenticate</a:t>
            </a:r>
          </a:p>
          <a:p>
            <a:pPr marL="0" indent="0">
              <a:buNone/>
            </a:pPr>
            <a:endParaRPr lang="en-US" dirty="0">
              <a:cs typeface="Calibri"/>
            </a:endParaRPr>
          </a:p>
        </p:txBody>
      </p:sp>
      <p:graphicFrame>
        <p:nvGraphicFramePr>
          <p:cNvPr id="4" name="Table 4">
            <a:extLst>
              <a:ext uri="{FF2B5EF4-FFF2-40B4-BE49-F238E27FC236}">
                <a16:creationId xmlns:a16="http://schemas.microsoft.com/office/drawing/2014/main" id="{8DBA4EEA-2CC7-4364-97CF-699BDBDF5659}"/>
              </a:ext>
            </a:extLst>
          </p:cNvPr>
          <p:cNvGraphicFramePr>
            <a:graphicFrameLocks noGrp="1"/>
          </p:cNvGraphicFramePr>
          <p:nvPr>
            <p:extLst>
              <p:ext uri="{D42A27DB-BD31-4B8C-83A1-F6EECF244321}">
                <p14:modId xmlns:p14="http://schemas.microsoft.com/office/powerpoint/2010/main" val="1278778982"/>
              </p:ext>
            </p:extLst>
          </p:nvPr>
        </p:nvGraphicFramePr>
        <p:xfrm>
          <a:off x="1187289" y="3429000"/>
          <a:ext cx="8168640" cy="1651000"/>
        </p:xfrm>
        <a:graphic>
          <a:graphicData uri="http://schemas.openxmlformats.org/drawingml/2006/table">
            <a:tbl>
              <a:tblPr firstRow="1" bandRow="1">
                <a:tableStyleId>{5C22544A-7EE6-4342-B048-85BDC9FD1C3A}</a:tableStyleId>
              </a:tblPr>
              <a:tblGrid>
                <a:gridCol w="2918662">
                  <a:extLst>
                    <a:ext uri="{9D8B030D-6E8A-4147-A177-3AD203B41FA5}">
                      <a16:colId xmlns:a16="http://schemas.microsoft.com/office/drawing/2014/main" val="514427461"/>
                    </a:ext>
                  </a:extLst>
                </a:gridCol>
                <a:gridCol w="849507">
                  <a:extLst>
                    <a:ext uri="{9D8B030D-6E8A-4147-A177-3AD203B41FA5}">
                      <a16:colId xmlns:a16="http://schemas.microsoft.com/office/drawing/2014/main" val="642081077"/>
                    </a:ext>
                  </a:extLst>
                </a:gridCol>
                <a:gridCol w="2558463">
                  <a:extLst>
                    <a:ext uri="{9D8B030D-6E8A-4147-A177-3AD203B41FA5}">
                      <a16:colId xmlns:a16="http://schemas.microsoft.com/office/drawing/2014/main" val="3959946617"/>
                    </a:ext>
                  </a:extLst>
                </a:gridCol>
                <a:gridCol w="910232">
                  <a:extLst>
                    <a:ext uri="{9D8B030D-6E8A-4147-A177-3AD203B41FA5}">
                      <a16:colId xmlns:a16="http://schemas.microsoft.com/office/drawing/2014/main" val="3585771136"/>
                    </a:ext>
                  </a:extLst>
                </a:gridCol>
                <a:gridCol w="931776">
                  <a:extLst>
                    <a:ext uri="{9D8B030D-6E8A-4147-A177-3AD203B41FA5}">
                      <a16:colId xmlns:a16="http://schemas.microsoft.com/office/drawing/2014/main" val="2673683354"/>
                    </a:ext>
                  </a:extLst>
                </a:gridCol>
              </a:tblGrid>
              <a:tr h="370840">
                <a:tc>
                  <a:txBody>
                    <a:bodyPr/>
                    <a:lstStyle/>
                    <a:p>
                      <a:pPr>
                        <a:buNone/>
                      </a:pPr>
                      <a:r>
                        <a:rPr lang="en-US" dirty="0"/>
                        <a:t>Route</a:t>
                      </a:r>
                    </a:p>
                  </a:txBody>
                  <a:tcPr/>
                </a:tc>
                <a:tc>
                  <a:txBody>
                    <a:bodyPr/>
                    <a:lstStyle/>
                    <a:p>
                      <a:pPr>
                        <a:buNone/>
                      </a:pPr>
                      <a:r>
                        <a:rPr lang="en-US" dirty="0"/>
                        <a:t>GET</a:t>
                      </a:r>
                    </a:p>
                  </a:txBody>
                  <a:tcPr/>
                </a:tc>
                <a:tc>
                  <a:txBody>
                    <a:bodyPr/>
                    <a:lstStyle/>
                    <a:p>
                      <a:pPr>
                        <a:buNone/>
                      </a:pPr>
                      <a:r>
                        <a:rPr lang="en-US" dirty="0"/>
                        <a:t>POST</a:t>
                      </a:r>
                    </a:p>
                  </a:txBody>
                  <a:tcPr/>
                </a:tc>
                <a:tc>
                  <a:txBody>
                    <a:bodyPr/>
                    <a:lstStyle/>
                    <a:p>
                      <a:pPr>
                        <a:buNone/>
                      </a:pPr>
                      <a:r>
                        <a:rPr lang="en-US" dirty="0"/>
                        <a:t>PUT</a:t>
                      </a:r>
                    </a:p>
                  </a:txBody>
                  <a:tcPr/>
                </a:tc>
                <a:tc>
                  <a:txBody>
                    <a:bodyPr/>
                    <a:lstStyle/>
                    <a:p>
                      <a:pPr>
                        <a:buNone/>
                      </a:pPr>
                      <a:r>
                        <a:rPr lang="en-US" dirty="0"/>
                        <a:t>DELETE</a:t>
                      </a:r>
                    </a:p>
                  </a:txBody>
                  <a:tcPr/>
                </a:tc>
                <a:extLst>
                  <a:ext uri="{0D108BD9-81ED-4DB2-BD59-A6C34878D82A}">
                    <a16:rowId xmlns:a16="http://schemas.microsoft.com/office/drawing/2014/main" val="3548872623"/>
                  </a:ext>
                </a:extLst>
              </a:tr>
              <a:tr h="370840">
                <a:tc>
                  <a:txBody>
                    <a:bodyPr/>
                    <a:lstStyle/>
                    <a:p>
                      <a:pPr>
                        <a:buNone/>
                      </a:pPr>
                      <a:r>
                        <a:rPr lang="en-US" dirty="0"/>
                        <a:t>/</a:t>
                      </a:r>
                      <a:r>
                        <a:rPr lang="en-US" dirty="0" err="1"/>
                        <a:t>api</a:t>
                      </a:r>
                      <a:r>
                        <a:rPr lang="en-US" dirty="0"/>
                        <a:t>/accounts/security/token</a:t>
                      </a:r>
                    </a:p>
                  </a:txBody>
                  <a:tcPr/>
                </a:tc>
                <a:tc>
                  <a:txBody>
                    <a:bodyPr/>
                    <a:lstStyle/>
                    <a:p>
                      <a:pPr>
                        <a:buNone/>
                      </a:pPr>
                      <a:r>
                        <a:rPr lang="en-US" dirty="0"/>
                        <a:t>N/A</a:t>
                      </a:r>
                    </a:p>
                  </a:txBody>
                  <a:tcPr/>
                </a:tc>
                <a:tc>
                  <a:txBody>
                    <a:bodyPr/>
                    <a:lstStyle/>
                    <a:p>
                      <a:pPr>
                        <a:buNone/>
                      </a:pPr>
                      <a:r>
                        <a:rPr lang="en-US" dirty="0"/>
                        <a:t>Authenticate Account using Email/Password</a:t>
                      </a:r>
                    </a:p>
                  </a:txBody>
                  <a:tcPr/>
                </a:tc>
                <a:tc>
                  <a:txBody>
                    <a:bodyPr/>
                    <a:lstStyle/>
                    <a:p>
                      <a:pPr>
                        <a:buNone/>
                      </a:pPr>
                      <a:r>
                        <a:rPr lang="en-US" dirty="0"/>
                        <a:t>N/A</a:t>
                      </a:r>
                    </a:p>
                  </a:txBody>
                  <a:tcPr/>
                </a:tc>
                <a:tc>
                  <a:txBody>
                    <a:bodyPr/>
                    <a:lstStyle/>
                    <a:p>
                      <a:pPr>
                        <a:buNone/>
                      </a:pPr>
                      <a:r>
                        <a:rPr lang="en-US" dirty="0"/>
                        <a:t>N/A</a:t>
                      </a:r>
                    </a:p>
                  </a:txBody>
                  <a:tcPr/>
                </a:tc>
                <a:extLst>
                  <a:ext uri="{0D108BD9-81ED-4DB2-BD59-A6C34878D82A}">
                    <a16:rowId xmlns:a16="http://schemas.microsoft.com/office/drawing/2014/main" val="1401135212"/>
                  </a:ext>
                </a:extLst>
              </a:tr>
              <a:tr h="370840">
                <a:tc>
                  <a:txBody>
                    <a:bodyPr/>
                    <a:lstStyle/>
                    <a:p>
                      <a:pPr>
                        <a:buNone/>
                      </a:pPr>
                      <a:r>
                        <a:rPr lang="en-US" dirty="0"/>
                        <a:t>/</a:t>
                      </a:r>
                      <a:r>
                        <a:rPr lang="en-US" dirty="0" err="1"/>
                        <a:t>api</a:t>
                      </a:r>
                      <a:r>
                        <a:rPr lang="en-US" dirty="0"/>
                        <a:t>/accounts/</a:t>
                      </a:r>
                    </a:p>
                  </a:txBody>
                  <a:tcPr/>
                </a:tc>
                <a:tc>
                  <a:txBody>
                    <a:bodyPr/>
                    <a:lstStyle/>
                    <a:p>
                      <a:pPr>
                        <a:buNone/>
                      </a:pPr>
                      <a:r>
                        <a:rPr lang="en-US" dirty="0"/>
                        <a:t>Admin only</a:t>
                      </a:r>
                    </a:p>
                  </a:txBody>
                  <a:tcPr/>
                </a:tc>
                <a:tc>
                  <a:txBody>
                    <a:bodyPr/>
                    <a:lstStyle/>
                    <a:p>
                      <a:pPr>
                        <a:buNone/>
                      </a:pPr>
                      <a:r>
                        <a:rPr lang="en-US" dirty="0"/>
                        <a:t>Register Account</a:t>
                      </a:r>
                    </a:p>
                  </a:txBody>
                  <a:tcPr/>
                </a:tc>
                <a:tc>
                  <a:txBody>
                    <a:bodyPr/>
                    <a:lstStyle/>
                    <a:p>
                      <a:pPr>
                        <a:buNone/>
                      </a:pPr>
                      <a:r>
                        <a:rPr lang="en-US" dirty="0"/>
                        <a:t>N/A</a:t>
                      </a:r>
                    </a:p>
                  </a:txBody>
                  <a:tcPr/>
                </a:tc>
                <a:tc>
                  <a:txBody>
                    <a:bodyPr/>
                    <a:lstStyle/>
                    <a:p>
                      <a:pPr>
                        <a:buNone/>
                      </a:pPr>
                      <a:r>
                        <a:rPr lang="en-US" dirty="0"/>
                        <a:t>N/A</a:t>
                      </a:r>
                    </a:p>
                  </a:txBody>
                  <a:tcPr/>
                </a:tc>
                <a:extLst>
                  <a:ext uri="{0D108BD9-81ED-4DB2-BD59-A6C34878D82A}">
                    <a16:rowId xmlns:a16="http://schemas.microsoft.com/office/drawing/2014/main" val="148009231"/>
                  </a:ext>
                </a:extLst>
              </a:tr>
            </a:tbl>
          </a:graphicData>
        </a:graphic>
      </p:graphicFrame>
    </p:spTree>
    <p:extLst>
      <p:ext uri="{BB962C8B-B14F-4D97-AF65-F5344CB8AC3E}">
        <p14:creationId xmlns:p14="http://schemas.microsoft.com/office/powerpoint/2010/main" val="1433845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5E4F-D8F4-4E0A-958F-A9746F4D5A44}"/>
              </a:ext>
            </a:extLst>
          </p:cNvPr>
          <p:cNvSpPr>
            <a:spLocks noGrp="1"/>
          </p:cNvSpPr>
          <p:nvPr>
            <p:ph type="title"/>
          </p:nvPr>
        </p:nvSpPr>
        <p:spPr/>
        <p:txBody>
          <a:bodyPr/>
          <a:lstStyle/>
          <a:p>
            <a:r>
              <a:rPr lang="en-IE" dirty="0"/>
              <a:t>Encryption and Token dependencies</a:t>
            </a:r>
          </a:p>
        </p:txBody>
      </p:sp>
      <p:sp>
        <p:nvSpPr>
          <p:cNvPr id="3" name="Text Placeholder 2">
            <a:extLst>
              <a:ext uri="{FF2B5EF4-FFF2-40B4-BE49-F238E27FC236}">
                <a16:creationId xmlns:a16="http://schemas.microsoft.com/office/drawing/2014/main" id="{CB1906B2-8348-4D96-8652-1D6AFBD82326}"/>
              </a:ext>
            </a:extLst>
          </p:cNvPr>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2432532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D823-436B-4039-ADF1-58B1E99AAD6D}"/>
              </a:ext>
            </a:extLst>
          </p:cNvPr>
          <p:cNvSpPr>
            <a:spLocks noGrp="1"/>
          </p:cNvSpPr>
          <p:nvPr>
            <p:ph type="title"/>
          </p:nvPr>
        </p:nvSpPr>
        <p:spPr/>
        <p:txBody>
          <a:bodyPr/>
          <a:lstStyle/>
          <a:p>
            <a:r>
              <a:rPr lang="en-IE" dirty="0"/>
              <a:t>Clean Architecture for Security/Encryption</a:t>
            </a:r>
          </a:p>
        </p:txBody>
      </p:sp>
      <p:sp>
        <p:nvSpPr>
          <p:cNvPr id="3" name="Content Placeholder 2">
            <a:extLst>
              <a:ext uri="{FF2B5EF4-FFF2-40B4-BE49-F238E27FC236}">
                <a16:creationId xmlns:a16="http://schemas.microsoft.com/office/drawing/2014/main" id="{0D4D3415-19A1-4C49-89C3-B3CB648B6788}"/>
              </a:ext>
            </a:extLst>
          </p:cNvPr>
          <p:cNvSpPr>
            <a:spLocks noGrp="1"/>
          </p:cNvSpPr>
          <p:nvPr>
            <p:ph idx="1"/>
          </p:nvPr>
        </p:nvSpPr>
        <p:spPr/>
        <p:txBody>
          <a:bodyPr/>
          <a:lstStyle/>
          <a:p>
            <a:r>
              <a:rPr lang="en-IE" dirty="0"/>
              <a:t>We’ll continue to follow Clean Architecture approach as before</a:t>
            </a:r>
          </a:p>
          <a:p>
            <a:pPr lvl="1"/>
            <a:r>
              <a:rPr lang="en-GB" b="0" i="0" dirty="0">
                <a:solidFill>
                  <a:srgbClr val="292929"/>
                </a:solidFill>
                <a:effectLst/>
                <a:latin typeface="charter"/>
              </a:rPr>
              <a:t>Code Dependencies can only move from the outer layers inward.</a:t>
            </a:r>
          </a:p>
          <a:p>
            <a:pPr lvl="1"/>
            <a:r>
              <a:rPr lang="en-GB" dirty="0">
                <a:solidFill>
                  <a:srgbClr val="292929"/>
                </a:solidFill>
                <a:latin typeface="charter"/>
              </a:rPr>
              <a:t>T</a:t>
            </a:r>
            <a:r>
              <a:rPr lang="en-GB" b="0" i="0" dirty="0">
                <a:solidFill>
                  <a:srgbClr val="292929"/>
                </a:solidFill>
                <a:effectLst/>
                <a:latin typeface="charter"/>
              </a:rPr>
              <a:t>o be flexible with project dependencies, use dependency injection to inject external infrastructure/frameworks into your layers</a:t>
            </a:r>
            <a:endParaRPr lang="en-IE" dirty="0">
              <a:solidFill>
                <a:srgbClr val="292929"/>
              </a:solidFill>
              <a:latin typeface="charter"/>
            </a:endParaRPr>
          </a:p>
          <a:p>
            <a:pPr lvl="1"/>
            <a:r>
              <a:rPr lang="en-IE" b="0" i="0" dirty="0">
                <a:solidFill>
                  <a:srgbClr val="292929"/>
                </a:solidFill>
                <a:effectLst/>
                <a:latin typeface="charter"/>
              </a:rPr>
              <a:t>Use base classes to define “</a:t>
            </a:r>
            <a:r>
              <a:rPr lang="en-GB" b="0" i="0" dirty="0">
                <a:solidFill>
                  <a:srgbClr val="292929"/>
                </a:solidFill>
                <a:effectLst/>
                <a:latin typeface="charter"/>
              </a:rPr>
              <a:t>contracts”, the functional signatures of the desired service without implementation details. </a:t>
            </a:r>
          </a:p>
          <a:p>
            <a:r>
              <a:rPr lang="en-IE" dirty="0">
                <a:solidFill>
                  <a:srgbClr val="292929"/>
                </a:solidFill>
                <a:latin typeface="charter"/>
              </a:rPr>
              <a:t>Services we need to provide here are:</a:t>
            </a:r>
          </a:p>
          <a:p>
            <a:pPr lvl="1"/>
            <a:r>
              <a:rPr lang="en-IE" dirty="0">
                <a:solidFill>
                  <a:srgbClr val="292929"/>
                </a:solidFill>
                <a:latin typeface="charter"/>
              </a:rPr>
              <a:t>Encryption:</a:t>
            </a:r>
          </a:p>
          <a:p>
            <a:pPr lvl="2"/>
            <a:r>
              <a:rPr lang="en-IE" dirty="0">
                <a:solidFill>
                  <a:srgbClr val="292929"/>
                </a:solidFill>
                <a:latin typeface="charter"/>
              </a:rPr>
              <a:t>Password encryption/Password compare</a:t>
            </a:r>
          </a:p>
          <a:p>
            <a:pPr lvl="1"/>
            <a:r>
              <a:rPr lang="en-IE" b="0" i="0" dirty="0">
                <a:solidFill>
                  <a:srgbClr val="292929"/>
                </a:solidFill>
                <a:effectLst/>
                <a:latin typeface="charter"/>
              </a:rPr>
              <a:t>Security Token Management</a:t>
            </a:r>
          </a:p>
          <a:p>
            <a:pPr lvl="2"/>
            <a:r>
              <a:rPr lang="en-IE" dirty="0">
                <a:solidFill>
                  <a:srgbClr val="292929"/>
                </a:solidFill>
                <a:latin typeface="charter"/>
              </a:rPr>
              <a:t>Generate/decode Security Token.</a:t>
            </a:r>
            <a:endParaRPr lang="en-IE" b="0" i="0" dirty="0">
              <a:solidFill>
                <a:srgbClr val="292929"/>
              </a:solidFill>
              <a:effectLst/>
              <a:latin typeface="charter"/>
            </a:endParaRPr>
          </a:p>
        </p:txBody>
      </p:sp>
    </p:spTree>
    <p:extLst>
      <p:ext uri="{BB962C8B-B14F-4D97-AF65-F5344CB8AC3E}">
        <p14:creationId xmlns:p14="http://schemas.microsoft.com/office/powerpoint/2010/main" val="241069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Top Corners Rounded 19">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0D0E087-F1D0-49B7-BFD6-536EC9210A34}"/>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cs typeface="Calibri Light"/>
              </a:rPr>
              <a:t>Encryption: Hash/Salt Passwords &amp; compare</a:t>
            </a:r>
            <a:endParaRPr lang="en-US" sz="3600" dirty="0">
              <a:solidFill>
                <a:schemeClr val="bg1"/>
              </a:solidFill>
            </a:endParaRPr>
          </a:p>
        </p:txBody>
      </p:sp>
      <p:sp>
        <p:nvSpPr>
          <p:cNvPr id="3" name="Content Placeholder 2">
            <a:extLst>
              <a:ext uri="{FF2B5EF4-FFF2-40B4-BE49-F238E27FC236}">
                <a16:creationId xmlns:a16="http://schemas.microsoft.com/office/drawing/2014/main" id="{A38D0DB6-FCE3-46E2-B652-8B41697DADEF}"/>
              </a:ext>
            </a:extLst>
          </p:cNvPr>
          <p:cNvSpPr>
            <a:spLocks noGrp="1"/>
          </p:cNvSpPr>
          <p:nvPr>
            <p:ph idx="1"/>
          </p:nvPr>
        </p:nvSpPr>
        <p:spPr>
          <a:xfrm>
            <a:off x="321733" y="2834809"/>
            <a:ext cx="4092951" cy="3042099"/>
          </a:xfrm>
        </p:spPr>
        <p:txBody>
          <a:bodyPr vert="horz" lIns="91440" tIns="45720" rIns="91440" bIns="45720" rtlCol="0" anchor="t">
            <a:normAutofit lnSpcReduction="10000"/>
          </a:bodyPr>
          <a:lstStyle/>
          <a:p>
            <a:r>
              <a:rPr lang="en-US" sz="2000" dirty="0">
                <a:solidFill>
                  <a:schemeClr val="bg1"/>
                </a:solidFill>
                <a:cs typeface="Calibri"/>
              </a:rPr>
              <a:t>Define </a:t>
            </a:r>
            <a:r>
              <a:rPr lang="en-US" sz="2000" dirty="0" err="1">
                <a:solidFill>
                  <a:schemeClr val="bg1"/>
                </a:solidFill>
                <a:cs typeface="Calibri"/>
              </a:rPr>
              <a:t>EncryptionService</a:t>
            </a:r>
            <a:r>
              <a:rPr lang="en-US" sz="2000" dirty="0">
                <a:solidFill>
                  <a:schemeClr val="bg1"/>
                </a:solidFill>
                <a:cs typeface="Calibri"/>
              </a:rPr>
              <a:t> “Contract”</a:t>
            </a:r>
          </a:p>
          <a:p>
            <a:r>
              <a:rPr lang="en-US" sz="2000" dirty="0">
                <a:solidFill>
                  <a:schemeClr val="bg1"/>
                </a:solidFill>
                <a:cs typeface="Calibri"/>
              </a:rPr>
              <a:t>Use </a:t>
            </a:r>
            <a:r>
              <a:rPr lang="en-US" sz="2000" b="1" dirty="0" err="1">
                <a:solidFill>
                  <a:schemeClr val="bg1"/>
                </a:solidFill>
                <a:cs typeface="Calibri"/>
              </a:rPr>
              <a:t>bcryptjs</a:t>
            </a:r>
            <a:r>
              <a:rPr lang="en-US" sz="2000" dirty="0">
                <a:solidFill>
                  <a:schemeClr val="bg1"/>
                </a:solidFill>
                <a:cs typeface="Calibri"/>
              </a:rPr>
              <a:t> package to hash and salt passwords before saving to repository</a:t>
            </a:r>
          </a:p>
          <a:p>
            <a:r>
              <a:rPr lang="en-US" sz="2000" dirty="0">
                <a:solidFill>
                  <a:schemeClr val="bg1"/>
                </a:solidFill>
                <a:cs typeface="Calibri"/>
              </a:rPr>
              <a:t>For authentication, use </a:t>
            </a:r>
            <a:r>
              <a:rPr lang="en-US" sz="2000" b="1" dirty="0" err="1">
                <a:solidFill>
                  <a:schemeClr val="bg1"/>
                </a:solidFill>
                <a:cs typeface="Calibri"/>
              </a:rPr>
              <a:t>bcrypt</a:t>
            </a:r>
            <a:r>
              <a:rPr lang="en-US" sz="2000" dirty="0">
                <a:solidFill>
                  <a:schemeClr val="bg1"/>
                </a:solidFill>
                <a:cs typeface="Calibri"/>
              </a:rPr>
              <a:t> package compare clear case password(e.g. test123@&amp;) to already encrypted password in the Repository.</a:t>
            </a:r>
          </a:p>
          <a:p>
            <a:endParaRPr lang="en-US" sz="2000" dirty="0">
              <a:solidFill>
                <a:schemeClr val="bg1"/>
              </a:solidFill>
              <a:cs typeface="Calibri"/>
            </a:endParaRPr>
          </a:p>
        </p:txBody>
      </p:sp>
      <p:sp>
        <p:nvSpPr>
          <p:cNvPr id="9" name="TextBox 8">
            <a:extLst>
              <a:ext uri="{FF2B5EF4-FFF2-40B4-BE49-F238E27FC236}">
                <a16:creationId xmlns:a16="http://schemas.microsoft.com/office/drawing/2014/main" id="{D29A9D10-3AF1-4977-A4B5-EF12334DA933}"/>
              </a:ext>
            </a:extLst>
          </p:cNvPr>
          <p:cNvSpPr txBox="1"/>
          <p:nvPr/>
        </p:nvSpPr>
        <p:spPr>
          <a:xfrm>
            <a:off x="5047761" y="2078712"/>
            <a:ext cx="7022318" cy="4154984"/>
          </a:xfrm>
          <a:prstGeom prst="rect">
            <a:avLst/>
          </a:prstGeom>
          <a:solidFill>
            <a:schemeClr val="tx1"/>
          </a:solidFill>
        </p:spPr>
        <p:txBody>
          <a:bodyPr wrap="square">
            <a:spAutoFit/>
          </a:bodyPr>
          <a:lstStyle/>
          <a:p>
            <a:r>
              <a:rPr lang="en-IE" sz="1200" b="0" dirty="0">
                <a:solidFill>
                  <a:srgbClr val="C586C0"/>
                </a:solidFill>
                <a:effectLst/>
                <a:latin typeface="Consolas" panose="020B0609020204030204" pitchFamily="49" charset="0"/>
              </a:rPr>
              <a:t>import</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EncryptionService</a:t>
            </a: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from</a:t>
            </a:r>
            <a:r>
              <a:rPr lang="en-IE" sz="1200" b="0" dirty="0">
                <a:solidFill>
                  <a:srgbClr val="D4D4D4"/>
                </a:solidFill>
                <a:effectLst/>
                <a:latin typeface="Consolas" panose="020B0609020204030204" pitchFamily="49" charset="0"/>
              </a:rPr>
              <a:t> </a:t>
            </a:r>
            <a:r>
              <a:rPr lang="en-IE" sz="1200" b="0" dirty="0">
                <a:solidFill>
                  <a:srgbClr val="CE9178"/>
                </a:solidFill>
                <a:effectLst/>
                <a:latin typeface="Consolas" panose="020B0609020204030204" pitchFamily="49" charset="0"/>
              </a:rPr>
              <a:t>'../</a:t>
            </a:r>
            <a:r>
              <a:rPr lang="en-IE" sz="1200" b="0" dirty="0" err="1">
                <a:solidFill>
                  <a:srgbClr val="CE9178"/>
                </a:solidFill>
                <a:effectLst/>
                <a:latin typeface="Consolas" panose="020B0609020204030204" pitchFamily="49" charset="0"/>
              </a:rPr>
              <a:t>AuthenticationService</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a:t>
            </a:r>
          </a:p>
          <a:p>
            <a:r>
              <a:rPr lang="en-IE" sz="1200" b="0" dirty="0">
                <a:solidFill>
                  <a:srgbClr val="C586C0"/>
                </a:solidFill>
                <a:effectLst/>
                <a:latin typeface="Consolas" panose="020B0609020204030204" pitchFamily="49" charset="0"/>
              </a:rPr>
              <a:t>import</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bcrypt</a:t>
            </a: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from</a:t>
            </a:r>
            <a:r>
              <a:rPr lang="en-IE" sz="1200" b="0" dirty="0">
                <a:solidFill>
                  <a:srgbClr val="D4D4D4"/>
                </a:solidFill>
                <a:effectLst/>
                <a:latin typeface="Consolas" panose="020B0609020204030204" pitchFamily="49" charset="0"/>
              </a:rPr>
              <a:t> </a:t>
            </a:r>
            <a:r>
              <a:rPr lang="en-IE" sz="1200" b="0" dirty="0">
                <a:solidFill>
                  <a:srgbClr val="CE9178"/>
                </a:solidFill>
                <a:effectLst/>
                <a:latin typeface="Consolas" panose="020B0609020204030204" pitchFamily="49" charset="0"/>
              </a:rPr>
              <a:t>'</a:t>
            </a:r>
            <a:r>
              <a:rPr lang="en-IE" sz="1200" b="0" dirty="0" err="1">
                <a:solidFill>
                  <a:srgbClr val="CE9178"/>
                </a:solidFill>
                <a:effectLst/>
                <a:latin typeface="Consolas" panose="020B0609020204030204" pitchFamily="49" charset="0"/>
              </a:rPr>
              <a:t>bcryptjs</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a:t>
            </a:r>
          </a:p>
          <a:p>
            <a:br>
              <a:rPr lang="en-IE" sz="1200" b="0" dirty="0">
                <a:solidFill>
                  <a:srgbClr val="D4D4D4"/>
                </a:solidFill>
                <a:effectLst/>
                <a:latin typeface="Consolas" panose="020B0609020204030204" pitchFamily="49" charset="0"/>
              </a:rPr>
            </a:br>
            <a:r>
              <a:rPr lang="en-IE" sz="1200" b="0" dirty="0">
                <a:solidFill>
                  <a:srgbClr val="C586C0"/>
                </a:solidFill>
                <a:effectLst/>
                <a:latin typeface="Consolas" panose="020B0609020204030204" pitchFamily="49" charset="0"/>
              </a:rPr>
              <a:t>export</a:t>
            </a: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default</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class</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extends</a:t>
            </a:r>
            <a:r>
              <a:rPr lang="en-IE" sz="1200" b="0" dirty="0">
                <a:solidFill>
                  <a:srgbClr val="D4D4D4"/>
                </a:solidFill>
                <a:effectLst/>
                <a:latin typeface="Consolas" panose="020B0609020204030204" pitchFamily="49" charset="0"/>
              </a:rPr>
              <a:t> </a:t>
            </a:r>
            <a:r>
              <a:rPr lang="en-IE" sz="1200" b="0" dirty="0" err="1">
                <a:solidFill>
                  <a:srgbClr val="4EC9B0"/>
                </a:solidFill>
                <a:effectLst/>
                <a:latin typeface="Consolas" panose="020B0609020204030204" pitchFamily="49" charset="0"/>
              </a:rPr>
              <a:t>EncryptionService</a:t>
            </a:r>
            <a:r>
              <a:rPr lang="en-IE" sz="1200" b="0" dirty="0">
                <a:solidFill>
                  <a:srgbClr val="D4D4D4"/>
                </a:solidFill>
                <a:effectLst/>
                <a:latin typeface="Consolas" panose="020B0609020204030204" pitchFamily="49" charset="0"/>
              </a:rPr>
              <a:t> {</a:t>
            </a:r>
          </a:p>
          <a:p>
            <a:br>
              <a:rPr lang="en-IE" sz="1200" b="0" dirty="0">
                <a:solidFill>
                  <a:srgbClr val="D4D4D4"/>
                </a:solidFill>
                <a:effectLst/>
                <a:latin typeface="Consolas" panose="020B0609020204030204" pitchFamily="49" charset="0"/>
              </a:rPr>
            </a:b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async</a:t>
            </a:r>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encrypt</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salt</a:t>
            </a:r>
            <a:r>
              <a:rPr lang="en-IE" sz="1200" b="0" dirty="0">
                <a:solidFill>
                  <a:srgbClr val="D4D4D4"/>
                </a:solidFill>
                <a:effectLst/>
                <a:latin typeface="Consolas" panose="020B0609020204030204" pitchFamily="49" charset="0"/>
              </a:rPr>
              <a:t> = </a:t>
            </a:r>
            <a:r>
              <a:rPr lang="en-IE" sz="1200" b="0" dirty="0">
                <a:solidFill>
                  <a:srgbClr val="C586C0"/>
                </a:solidFill>
                <a:effectLst/>
                <a:latin typeface="Consolas" panose="020B0609020204030204" pitchFamily="49" charset="0"/>
              </a:rPr>
              <a:t>await</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bcrypt</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genSalt</a:t>
            </a:r>
            <a:r>
              <a:rPr lang="en-IE" sz="1200" b="0" dirty="0">
                <a:solidFill>
                  <a:srgbClr val="D4D4D4"/>
                </a:solidFill>
                <a:effectLst/>
                <a:latin typeface="Consolas" panose="020B0609020204030204" pitchFamily="49" charset="0"/>
              </a:rPr>
              <a:t>(</a:t>
            </a:r>
            <a:r>
              <a:rPr lang="en-IE" sz="1200" b="0" dirty="0">
                <a:solidFill>
                  <a:srgbClr val="B5CEA8"/>
                </a:solidFill>
                <a:effectLst/>
                <a:latin typeface="Consolas" panose="020B0609020204030204" pitchFamily="49" charset="0"/>
              </a:rPr>
              <a:t>10</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return</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bcrypt</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hash</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salt</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p>
          <a:p>
            <a:br>
              <a:rPr lang="en-IE" sz="1200" b="0" dirty="0">
                <a:solidFill>
                  <a:srgbClr val="D4D4D4"/>
                </a:solidFill>
                <a:effectLst/>
                <a:latin typeface="Consolas" panose="020B0609020204030204" pitchFamily="49" charset="0"/>
              </a:rPr>
            </a:b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async</a:t>
            </a:r>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compare</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encryptedPassword</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try</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a:solidFill>
                  <a:srgbClr val="6A9955"/>
                </a:solidFill>
                <a:effectLst/>
                <a:latin typeface="Consolas" panose="020B0609020204030204" pitchFamily="49" charset="0"/>
              </a:rPr>
              <a:t>// Compare password</a:t>
            </a:r>
            <a:endParaRPr lang="en-IE" sz="1200" b="0" dirty="0">
              <a:solidFill>
                <a:srgbClr val="D4D4D4"/>
              </a:solidFill>
              <a:effectLst/>
              <a:latin typeface="Consolas" panose="020B0609020204030204" pitchFamily="49" charset="0"/>
            </a:endParaRP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result</a:t>
            </a:r>
            <a:r>
              <a:rPr lang="en-IE" sz="1200" b="0" dirty="0">
                <a:solidFill>
                  <a:srgbClr val="D4D4D4"/>
                </a:solidFill>
                <a:effectLst/>
                <a:latin typeface="Consolas" panose="020B0609020204030204" pitchFamily="49" charset="0"/>
              </a:rPr>
              <a:t> = </a:t>
            </a:r>
            <a:r>
              <a:rPr lang="en-IE" sz="1200" b="0" dirty="0">
                <a:solidFill>
                  <a:srgbClr val="C586C0"/>
                </a:solidFill>
                <a:effectLst/>
                <a:latin typeface="Consolas" panose="020B0609020204030204" pitchFamily="49" charset="0"/>
              </a:rPr>
              <a:t>await</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bcrypt</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compare</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encryptedPassword</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return</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result</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 </a:t>
            </a:r>
            <a:r>
              <a:rPr lang="en-IE" sz="1200" b="0" dirty="0">
                <a:solidFill>
                  <a:srgbClr val="C586C0"/>
                </a:solidFill>
                <a:effectLst/>
                <a:latin typeface="Consolas" panose="020B0609020204030204" pitchFamily="49" charset="0"/>
              </a:rPr>
              <a:t>catch</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error</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return</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false</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p>
          <a:p>
            <a:br>
              <a:rPr lang="en-IE" sz="1200" b="0" dirty="0">
                <a:solidFill>
                  <a:srgbClr val="D4D4D4"/>
                </a:solidFill>
                <a:effectLst/>
                <a:latin typeface="Consolas" panose="020B0609020204030204" pitchFamily="49" charset="0"/>
              </a:rPr>
            </a:br>
            <a:br>
              <a:rPr lang="en-IE" sz="1200" b="0" dirty="0">
                <a:solidFill>
                  <a:srgbClr val="D4D4D4"/>
                </a:solidFill>
                <a:effectLst/>
                <a:latin typeface="Consolas" panose="020B0609020204030204" pitchFamily="49" charset="0"/>
              </a:rPr>
            </a:b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7D407B10-CB69-4D50-AF10-81C7C332EE28}"/>
              </a:ext>
            </a:extLst>
          </p:cNvPr>
          <p:cNvPicPr>
            <a:picLocks noChangeAspect="1"/>
          </p:cNvPicPr>
          <p:nvPr/>
        </p:nvPicPr>
        <p:blipFill>
          <a:blip r:embed="rId3"/>
          <a:stretch>
            <a:fillRect/>
          </a:stretch>
        </p:blipFill>
        <p:spPr>
          <a:xfrm>
            <a:off x="5047761" y="216503"/>
            <a:ext cx="3701826" cy="1429418"/>
          </a:xfrm>
          <a:prstGeom prst="rect">
            <a:avLst/>
          </a:prstGeom>
        </p:spPr>
      </p:pic>
      <p:grpSp>
        <p:nvGrpSpPr>
          <p:cNvPr id="6" name="Group 5">
            <a:extLst>
              <a:ext uri="{FF2B5EF4-FFF2-40B4-BE49-F238E27FC236}">
                <a16:creationId xmlns:a16="http://schemas.microsoft.com/office/drawing/2014/main" id="{DED90AD3-0EAB-4C5B-8FBB-DF34BF967A5E}"/>
              </a:ext>
            </a:extLst>
          </p:cNvPr>
          <p:cNvGrpSpPr/>
          <p:nvPr/>
        </p:nvGrpSpPr>
        <p:grpSpPr>
          <a:xfrm>
            <a:off x="8519405" y="853118"/>
            <a:ext cx="922680" cy="1848960"/>
            <a:chOff x="8519405" y="853118"/>
            <a:chExt cx="922680" cy="184896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3F90639-7228-4226-83D8-E166B55898DC}"/>
                    </a:ext>
                  </a:extLst>
                </p14:cNvPr>
                <p14:cNvContentPartPr/>
                <p14:nvPr/>
              </p14:nvContentPartPr>
              <p14:xfrm>
                <a:off x="8519405" y="853118"/>
                <a:ext cx="922680" cy="1753560"/>
              </p14:xfrm>
            </p:contentPart>
          </mc:Choice>
          <mc:Fallback xmlns="">
            <p:pic>
              <p:nvPicPr>
                <p:cNvPr id="4" name="Ink 3">
                  <a:extLst>
                    <a:ext uri="{FF2B5EF4-FFF2-40B4-BE49-F238E27FC236}">
                      <a16:creationId xmlns:a16="http://schemas.microsoft.com/office/drawing/2014/main" id="{43F90639-7228-4226-83D8-E166B55898DC}"/>
                    </a:ext>
                  </a:extLst>
                </p:cNvPr>
                <p:cNvPicPr/>
                <p:nvPr/>
              </p:nvPicPr>
              <p:blipFill>
                <a:blip r:embed="rId5"/>
                <a:stretch>
                  <a:fillRect/>
                </a:stretch>
              </p:blipFill>
              <p:spPr>
                <a:xfrm>
                  <a:off x="8501765" y="835478"/>
                  <a:ext cx="958320" cy="1789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6AF4217-4417-4D88-B432-C2BF4ABCFB84}"/>
                    </a:ext>
                  </a:extLst>
                </p14:cNvPr>
                <p14:cNvContentPartPr/>
                <p14:nvPr/>
              </p14:nvContentPartPr>
              <p14:xfrm>
                <a:off x="8703365" y="2419118"/>
                <a:ext cx="494640" cy="282960"/>
              </p14:xfrm>
            </p:contentPart>
          </mc:Choice>
          <mc:Fallback xmlns="">
            <p:pic>
              <p:nvPicPr>
                <p:cNvPr id="5" name="Ink 4">
                  <a:extLst>
                    <a:ext uri="{FF2B5EF4-FFF2-40B4-BE49-F238E27FC236}">
                      <a16:creationId xmlns:a16="http://schemas.microsoft.com/office/drawing/2014/main" id="{66AF4217-4417-4D88-B432-C2BF4ABCFB84}"/>
                    </a:ext>
                  </a:extLst>
                </p:cNvPr>
                <p:cNvPicPr/>
                <p:nvPr/>
              </p:nvPicPr>
              <p:blipFill>
                <a:blip r:embed="rId7"/>
                <a:stretch>
                  <a:fillRect/>
                </a:stretch>
              </p:blipFill>
              <p:spPr>
                <a:xfrm>
                  <a:off x="8685725" y="2401118"/>
                  <a:ext cx="530280" cy="318600"/>
                </a:xfrm>
                <a:prstGeom prst="rect">
                  <a:avLst/>
                </a:prstGeom>
              </p:spPr>
            </p:pic>
          </mc:Fallback>
        </mc:AlternateContent>
      </p:grpSp>
    </p:spTree>
    <p:extLst>
      <p:ext uri="{BB962C8B-B14F-4D97-AF65-F5344CB8AC3E}">
        <p14:creationId xmlns:p14="http://schemas.microsoft.com/office/powerpoint/2010/main" val="1744890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Top Corners Rounded 19">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0D0E087-F1D0-49B7-BFD6-536EC9210A34}"/>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cs typeface="Calibri Light"/>
              </a:rPr>
              <a:t>Security Tokens: Using JWT</a:t>
            </a:r>
            <a:endParaRPr lang="en-US" sz="3600" dirty="0">
              <a:solidFill>
                <a:schemeClr val="bg1"/>
              </a:solidFill>
            </a:endParaRPr>
          </a:p>
        </p:txBody>
      </p:sp>
      <p:sp>
        <p:nvSpPr>
          <p:cNvPr id="3" name="Content Placeholder 2">
            <a:extLst>
              <a:ext uri="{FF2B5EF4-FFF2-40B4-BE49-F238E27FC236}">
                <a16:creationId xmlns:a16="http://schemas.microsoft.com/office/drawing/2014/main" id="{A38D0DB6-FCE3-46E2-B652-8B41697DADEF}"/>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GB" sz="2000" dirty="0">
                <a:solidFill>
                  <a:schemeClr val="bg1"/>
                </a:solidFill>
                <a:cs typeface="Calibri"/>
              </a:rPr>
              <a:t>Define Token Service “contract” as class</a:t>
            </a:r>
          </a:p>
          <a:p>
            <a:r>
              <a:rPr lang="en-GB" sz="2000" dirty="0">
                <a:solidFill>
                  <a:schemeClr val="bg1"/>
                </a:solidFill>
                <a:cs typeface="Calibri"/>
              </a:rPr>
              <a:t>Use </a:t>
            </a:r>
            <a:r>
              <a:rPr lang="en-GB" sz="2000" dirty="0" err="1">
                <a:solidFill>
                  <a:schemeClr val="bg1"/>
                </a:solidFill>
                <a:cs typeface="Calibri"/>
              </a:rPr>
              <a:t>jsonwebtoken</a:t>
            </a:r>
            <a:r>
              <a:rPr lang="en-GB" sz="2000" dirty="0">
                <a:solidFill>
                  <a:schemeClr val="bg1"/>
                </a:solidFill>
                <a:cs typeface="Calibri"/>
              </a:rPr>
              <a:t> package to provide concrete </a:t>
            </a:r>
            <a:r>
              <a:rPr lang="en-GB" sz="2000" dirty="0" err="1">
                <a:solidFill>
                  <a:schemeClr val="bg1"/>
                </a:solidFill>
                <a:cs typeface="Calibri"/>
              </a:rPr>
              <a:t>imeplementation</a:t>
            </a:r>
            <a:r>
              <a:rPr lang="en-GB" sz="2000" dirty="0">
                <a:solidFill>
                  <a:schemeClr val="bg1"/>
                </a:solidFill>
                <a:cs typeface="Calibri"/>
              </a:rPr>
              <a:t> </a:t>
            </a:r>
          </a:p>
          <a:p>
            <a:endParaRPr lang="en-US" sz="2000" dirty="0">
              <a:solidFill>
                <a:schemeClr val="bg1"/>
              </a:solidFill>
              <a:cs typeface="Calibri"/>
            </a:endParaRPr>
          </a:p>
        </p:txBody>
      </p:sp>
      <p:sp>
        <p:nvSpPr>
          <p:cNvPr id="9" name="TextBox 8">
            <a:extLst>
              <a:ext uri="{FF2B5EF4-FFF2-40B4-BE49-F238E27FC236}">
                <a16:creationId xmlns:a16="http://schemas.microsoft.com/office/drawing/2014/main" id="{D29A9D10-3AF1-4977-A4B5-EF12334DA933}"/>
              </a:ext>
            </a:extLst>
          </p:cNvPr>
          <p:cNvSpPr txBox="1"/>
          <p:nvPr/>
        </p:nvSpPr>
        <p:spPr>
          <a:xfrm>
            <a:off x="5047761" y="2078712"/>
            <a:ext cx="7022318" cy="3077766"/>
          </a:xfrm>
          <a:prstGeom prst="rect">
            <a:avLst/>
          </a:prstGeom>
          <a:solidFill>
            <a:schemeClr val="tx1"/>
          </a:solidFill>
        </p:spPr>
        <p:txBody>
          <a:bodyPr wrap="square">
            <a:spAutoFit/>
          </a:bodyPr>
          <a:lstStyle/>
          <a:p>
            <a:r>
              <a:rPr lang="en-IE" sz="1600" b="0" dirty="0">
                <a:solidFill>
                  <a:srgbClr val="C586C0"/>
                </a:solidFill>
                <a:effectLst/>
                <a:latin typeface="Consolas" panose="020B0609020204030204" pitchFamily="49" charset="0"/>
              </a:rPr>
              <a:t>import</a:t>
            </a:r>
            <a:r>
              <a:rPr lang="en-IE" sz="1600" b="0" dirty="0">
                <a:solidFill>
                  <a:srgbClr val="D4D4D4"/>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jwt</a:t>
            </a:r>
            <a:r>
              <a:rPr lang="en-IE" sz="1600" b="0" dirty="0">
                <a:solidFill>
                  <a:srgbClr val="D4D4D4"/>
                </a:solidFill>
                <a:effectLst/>
                <a:latin typeface="Consolas" panose="020B0609020204030204" pitchFamily="49" charset="0"/>
              </a:rPr>
              <a:t> </a:t>
            </a:r>
            <a:r>
              <a:rPr lang="en-IE" sz="1600" b="0" dirty="0">
                <a:solidFill>
                  <a:srgbClr val="C586C0"/>
                </a:solidFill>
                <a:effectLst/>
                <a:latin typeface="Consolas" panose="020B0609020204030204" pitchFamily="49" charset="0"/>
              </a:rPr>
              <a:t>from</a:t>
            </a:r>
            <a:r>
              <a:rPr lang="en-IE" sz="1600" b="0" dirty="0">
                <a:solidFill>
                  <a:srgbClr val="D4D4D4"/>
                </a:solidFill>
                <a:effectLst/>
                <a:latin typeface="Consolas" panose="020B0609020204030204" pitchFamily="49" charset="0"/>
              </a:rPr>
              <a:t> </a:t>
            </a:r>
            <a:r>
              <a:rPr lang="en-IE" sz="1600" b="0" dirty="0">
                <a:solidFill>
                  <a:srgbClr val="CE9178"/>
                </a:solidFill>
                <a:effectLst/>
                <a:latin typeface="Consolas" panose="020B0609020204030204" pitchFamily="49" charset="0"/>
              </a:rPr>
              <a:t>'</a:t>
            </a:r>
            <a:r>
              <a:rPr lang="en-IE" sz="1600" b="0" dirty="0" err="1">
                <a:solidFill>
                  <a:srgbClr val="CE9178"/>
                </a:solidFill>
                <a:effectLst/>
                <a:latin typeface="Consolas" panose="020B0609020204030204" pitchFamily="49" charset="0"/>
              </a:rPr>
              <a:t>jsonwebtoken</a:t>
            </a:r>
            <a:r>
              <a:rPr lang="en-IE" sz="1600" b="0" dirty="0">
                <a:solidFill>
                  <a:srgbClr val="CE9178"/>
                </a:solidFill>
                <a:effectLst/>
                <a:latin typeface="Consolas" panose="020B0609020204030204" pitchFamily="49" charset="0"/>
              </a:rPr>
              <a:t>'</a:t>
            </a:r>
            <a:r>
              <a:rPr lang="en-IE" sz="1600" b="0" dirty="0">
                <a:solidFill>
                  <a:srgbClr val="D4D4D4"/>
                </a:solidFill>
                <a:effectLst/>
                <a:latin typeface="Consolas" panose="020B0609020204030204" pitchFamily="49" charset="0"/>
              </a:rPr>
              <a:t>;</a:t>
            </a:r>
          </a:p>
          <a:p>
            <a:r>
              <a:rPr lang="en-IE" sz="1600" b="0" dirty="0">
                <a:solidFill>
                  <a:srgbClr val="C586C0"/>
                </a:solidFill>
                <a:effectLst/>
                <a:latin typeface="Consolas" panose="020B0609020204030204" pitchFamily="49" charset="0"/>
              </a:rPr>
              <a:t>import</a:t>
            </a:r>
            <a:r>
              <a:rPr lang="en-IE" sz="1600" b="0" dirty="0">
                <a:solidFill>
                  <a:srgbClr val="D4D4D4"/>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SecurityTokenService</a:t>
            </a:r>
            <a:r>
              <a:rPr lang="en-IE" sz="1600" b="0" dirty="0">
                <a:solidFill>
                  <a:srgbClr val="D4D4D4"/>
                </a:solidFill>
                <a:effectLst/>
                <a:latin typeface="Consolas" panose="020B0609020204030204" pitchFamily="49" charset="0"/>
              </a:rPr>
              <a:t>  </a:t>
            </a:r>
            <a:r>
              <a:rPr lang="en-IE" sz="1600" b="0" dirty="0">
                <a:solidFill>
                  <a:srgbClr val="C586C0"/>
                </a:solidFill>
                <a:effectLst/>
                <a:latin typeface="Consolas" panose="020B0609020204030204" pitchFamily="49" charset="0"/>
              </a:rPr>
              <a:t>from</a:t>
            </a:r>
            <a:r>
              <a:rPr lang="en-IE" sz="1600" b="0" dirty="0">
                <a:solidFill>
                  <a:srgbClr val="D4D4D4"/>
                </a:solidFill>
                <a:effectLst/>
                <a:latin typeface="Consolas" panose="020B0609020204030204" pitchFamily="49" charset="0"/>
              </a:rPr>
              <a:t> </a:t>
            </a:r>
            <a:r>
              <a:rPr lang="en-IE" sz="1600" b="0" dirty="0">
                <a:solidFill>
                  <a:srgbClr val="CE9178"/>
                </a:solidFill>
                <a:effectLst/>
                <a:latin typeface="Consolas" panose="020B0609020204030204" pitchFamily="49" charset="0"/>
              </a:rPr>
              <a:t>'../</a:t>
            </a:r>
            <a:r>
              <a:rPr lang="en-IE" sz="1600" b="0" dirty="0" err="1">
                <a:solidFill>
                  <a:srgbClr val="CE9178"/>
                </a:solidFill>
                <a:effectLst/>
                <a:latin typeface="Consolas" panose="020B0609020204030204" pitchFamily="49" charset="0"/>
              </a:rPr>
              <a:t>securityTokenService</a:t>
            </a:r>
            <a:r>
              <a:rPr lang="en-IE" sz="1600" b="0" dirty="0">
                <a:solidFill>
                  <a:srgbClr val="CE9178"/>
                </a:solidFill>
                <a:effectLst/>
                <a:latin typeface="Consolas" panose="020B0609020204030204" pitchFamily="49" charset="0"/>
              </a:rPr>
              <a:t>'</a:t>
            </a:r>
            <a:r>
              <a:rPr lang="en-IE" sz="1600" b="0" dirty="0">
                <a:solidFill>
                  <a:srgbClr val="D4D4D4"/>
                </a:solidFill>
                <a:effectLst/>
                <a:latin typeface="Consolas" panose="020B0609020204030204" pitchFamily="49" charset="0"/>
              </a:rPr>
              <a:t>;</a:t>
            </a:r>
          </a:p>
          <a:p>
            <a:br>
              <a:rPr lang="en-IE" sz="1600" b="0" dirty="0">
                <a:solidFill>
                  <a:srgbClr val="D4D4D4"/>
                </a:solidFill>
                <a:effectLst/>
                <a:latin typeface="Consolas" panose="020B0609020204030204" pitchFamily="49" charset="0"/>
              </a:rPr>
            </a:br>
            <a:r>
              <a:rPr lang="en-IE" sz="1600" b="0" dirty="0">
                <a:solidFill>
                  <a:srgbClr val="C586C0"/>
                </a:solidFill>
                <a:effectLst/>
                <a:latin typeface="Consolas" panose="020B0609020204030204" pitchFamily="49" charset="0"/>
              </a:rPr>
              <a:t>export</a:t>
            </a:r>
            <a:r>
              <a:rPr lang="en-IE" sz="1600" b="0" dirty="0">
                <a:solidFill>
                  <a:srgbClr val="D4D4D4"/>
                </a:solidFill>
                <a:effectLst/>
                <a:latin typeface="Consolas" panose="020B0609020204030204" pitchFamily="49" charset="0"/>
              </a:rPr>
              <a:t> </a:t>
            </a:r>
            <a:r>
              <a:rPr lang="en-IE" sz="1600" b="0" dirty="0">
                <a:solidFill>
                  <a:srgbClr val="C586C0"/>
                </a:solidFill>
                <a:effectLst/>
                <a:latin typeface="Consolas" panose="020B0609020204030204" pitchFamily="49" charset="0"/>
              </a:rPr>
              <a:t>default</a:t>
            </a:r>
            <a:r>
              <a:rPr lang="en-IE" sz="1600" b="0" dirty="0">
                <a:solidFill>
                  <a:srgbClr val="D4D4D4"/>
                </a:solidFill>
                <a:effectLst/>
                <a:latin typeface="Consolas" panose="020B0609020204030204" pitchFamily="49" charset="0"/>
              </a:rPr>
              <a:t>  </a:t>
            </a:r>
            <a:r>
              <a:rPr lang="en-IE" sz="1600" b="0" dirty="0">
                <a:solidFill>
                  <a:srgbClr val="569CD6"/>
                </a:solidFill>
                <a:effectLst/>
                <a:latin typeface="Consolas" panose="020B0609020204030204" pitchFamily="49" charset="0"/>
              </a:rPr>
              <a:t>class</a:t>
            </a:r>
            <a:r>
              <a:rPr lang="en-IE" sz="1600" b="0" dirty="0">
                <a:solidFill>
                  <a:srgbClr val="D4D4D4"/>
                </a:solidFill>
                <a:effectLst/>
                <a:latin typeface="Consolas" panose="020B0609020204030204" pitchFamily="49" charset="0"/>
              </a:rPr>
              <a:t> </a:t>
            </a:r>
            <a:r>
              <a:rPr lang="en-IE" sz="1600" b="0" dirty="0">
                <a:solidFill>
                  <a:srgbClr val="569CD6"/>
                </a:solidFill>
                <a:effectLst/>
                <a:latin typeface="Consolas" panose="020B0609020204030204" pitchFamily="49" charset="0"/>
              </a:rPr>
              <a:t>extends</a:t>
            </a:r>
            <a:r>
              <a:rPr lang="en-IE" sz="1600" b="0" dirty="0">
                <a:solidFill>
                  <a:srgbClr val="D4D4D4"/>
                </a:solidFill>
                <a:effectLst/>
                <a:latin typeface="Consolas" panose="020B0609020204030204" pitchFamily="49" charset="0"/>
              </a:rPr>
              <a:t> </a:t>
            </a:r>
            <a:r>
              <a:rPr lang="en-IE" sz="1600" b="0" dirty="0" err="1">
                <a:solidFill>
                  <a:srgbClr val="4EC9B0"/>
                </a:solidFill>
                <a:effectLst/>
                <a:latin typeface="Consolas" panose="020B0609020204030204" pitchFamily="49" charset="0"/>
              </a:rPr>
              <a:t>SecurityTokenService</a:t>
            </a:r>
            <a:r>
              <a:rPr lang="en-IE" sz="1600" b="0" dirty="0">
                <a:solidFill>
                  <a:srgbClr val="D4D4D4"/>
                </a:solidFill>
                <a:effectLst/>
                <a:latin typeface="Consolas" panose="020B0609020204030204" pitchFamily="49" charset="0"/>
              </a:rPr>
              <a:t> {</a:t>
            </a:r>
          </a:p>
          <a:p>
            <a:r>
              <a:rPr lang="en-IE" sz="1600" b="0" dirty="0">
                <a:solidFill>
                  <a:srgbClr val="D4D4D4"/>
                </a:solidFill>
                <a:effectLst/>
                <a:latin typeface="Consolas" panose="020B0609020204030204" pitchFamily="49" charset="0"/>
              </a:rPr>
              <a:t>  </a:t>
            </a:r>
            <a:r>
              <a:rPr lang="en-IE" sz="1600" b="0" dirty="0">
                <a:solidFill>
                  <a:srgbClr val="DCDCAA"/>
                </a:solidFill>
                <a:effectLst/>
                <a:latin typeface="Consolas" panose="020B0609020204030204" pitchFamily="49" charset="0"/>
              </a:rPr>
              <a:t>generate</a:t>
            </a:r>
            <a:r>
              <a:rPr lang="en-IE" sz="1600" b="0" dirty="0">
                <a:solidFill>
                  <a:srgbClr val="D4D4D4"/>
                </a:solidFill>
                <a:effectLst/>
                <a:latin typeface="Consolas" panose="020B0609020204030204" pitchFamily="49" charset="0"/>
              </a:rPr>
              <a:t>(</a:t>
            </a:r>
            <a:r>
              <a:rPr lang="en-IE" sz="1600" b="0" dirty="0">
                <a:solidFill>
                  <a:srgbClr val="9CDCFE"/>
                </a:solidFill>
                <a:effectLst/>
                <a:latin typeface="Consolas" panose="020B0609020204030204" pitchFamily="49" charset="0"/>
              </a:rPr>
              <a:t>payload</a:t>
            </a:r>
            <a:r>
              <a:rPr lang="en-IE" sz="1600" b="0" dirty="0">
                <a:solidFill>
                  <a:srgbClr val="D4D4D4"/>
                </a:solidFill>
                <a:effectLst/>
                <a:latin typeface="Consolas" panose="020B0609020204030204" pitchFamily="49" charset="0"/>
              </a:rPr>
              <a:t>) {</a:t>
            </a:r>
          </a:p>
          <a:p>
            <a:r>
              <a:rPr lang="en-IE" sz="1600" b="0" dirty="0">
                <a:solidFill>
                  <a:srgbClr val="D4D4D4"/>
                </a:solidFill>
                <a:effectLst/>
                <a:latin typeface="Consolas" panose="020B0609020204030204" pitchFamily="49" charset="0"/>
              </a:rPr>
              <a:t>    </a:t>
            </a:r>
            <a:r>
              <a:rPr lang="en-IE" sz="1600" b="0" dirty="0">
                <a:solidFill>
                  <a:srgbClr val="C586C0"/>
                </a:solidFill>
                <a:effectLst/>
                <a:latin typeface="Consolas" panose="020B0609020204030204" pitchFamily="49" charset="0"/>
              </a:rPr>
              <a:t>return</a:t>
            </a:r>
            <a:r>
              <a:rPr lang="en-IE" sz="1600" b="0" dirty="0">
                <a:solidFill>
                  <a:srgbClr val="9CDCFE"/>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jwt</a:t>
            </a:r>
            <a:r>
              <a:rPr lang="en-IE" sz="1600" b="0" dirty="0" err="1">
                <a:solidFill>
                  <a:srgbClr val="D4D4D4"/>
                </a:solidFill>
                <a:effectLst/>
                <a:latin typeface="Consolas" panose="020B0609020204030204" pitchFamily="49" charset="0"/>
              </a:rPr>
              <a:t>.</a:t>
            </a:r>
            <a:r>
              <a:rPr lang="en-IE" sz="1600" b="0" dirty="0" err="1">
                <a:solidFill>
                  <a:srgbClr val="DCDCAA"/>
                </a:solidFill>
                <a:effectLst/>
                <a:latin typeface="Consolas" panose="020B0609020204030204" pitchFamily="49" charset="0"/>
              </a:rPr>
              <a:t>sign</a:t>
            </a:r>
            <a:r>
              <a:rPr lang="en-IE" sz="1600" b="0" dirty="0">
                <a:solidFill>
                  <a:srgbClr val="D4D4D4"/>
                </a:solidFill>
                <a:effectLst/>
                <a:latin typeface="Consolas" panose="020B0609020204030204" pitchFamily="49" charset="0"/>
              </a:rPr>
              <a:t>(</a:t>
            </a:r>
            <a:r>
              <a:rPr lang="en-IE" sz="1600" b="0" dirty="0">
                <a:solidFill>
                  <a:srgbClr val="9CDCFE"/>
                </a:solidFill>
                <a:effectLst/>
                <a:latin typeface="Consolas" panose="020B0609020204030204" pitchFamily="49" charset="0"/>
              </a:rPr>
              <a:t>payload</a:t>
            </a:r>
            <a:r>
              <a:rPr lang="en-IE" sz="1600" b="0" dirty="0">
                <a:solidFill>
                  <a:srgbClr val="D4D4D4"/>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process</a:t>
            </a:r>
            <a:r>
              <a:rPr lang="en-IE" sz="1600" b="0" dirty="0" err="1">
                <a:solidFill>
                  <a:srgbClr val="D4D4D4"/>
                </a:solidFill>
                <a:effectLst/>
                <a:latin typeface="Consolas" panose="020B0609020204030204" pitchFamily="49" charset="0"/>
              </a:rPr>
              <a:t>.</a:t>
            </a:r>
            <a:r>
              <a:rPr lang="en-IE" sz="1600" b="0" dirty="0" err="1">
                <a:solidFill>
                  <a:srgbClr val="9CDCFE"/>
                </a:solidFill>
                <a:effectLst/>
                <a:latin typeface="Consolas" panose="020B0609020204030204" pitchFamily="49" charset="0"/>
              </a:rPr>
              <a:t>env</a:t>
            </a:r>
            <a:r>
              <a:rPr lang="en-IE" sz="1600" b="0" dirty="0" err="1">
                <a:solidFill>
                  <a:srgbClr val="D4D4D4"/>
                </a:solidFill>
                <a:effectLst/>
                <a:latin typeface="Consolas" panose="020B0609020204030204" pitchFamily="49" charset="0"/>
              </a:rPr>
              <a:t>.</a:t>
            </a:r>
            <a:r>
              <a:rPr lang="en-IE" sz="1600" b="0" dirty="0" err="1">
                <a:solidFill>
                  <a:srgbClr val="4FC1FF"/>
                </a:solidFill>
                <a:effectLst/>
                <a:latin typeface="Consolas" panose="020B0609020204030204" pitchFamily="49" charset="0"/>
              </a:rPr>
              <a:t>JWT_SECRET_KEY</a:t>
            </a:r>
            <a:r>
              <a:rPr lang="en-IE" sz="1600" b="0" dirty="0">
                <a:solidFill>
                  <a:srgbClr val="D4D4D4"/>
                </a:solidFill>
                <a:effectLst/>
                <a:latin typeface="Consolas" panose="020B0609020204030204" pitchFamily="49" charset="0"/>
              </a:rPr>
              <a:t> );</a:t>
            </a:r>
          </a:p>
          <a:p>
            <a:r>
              <a:rPr lang="en-IE" sz="1600" b="0" dirty="0">
                <a:solidFill>
                  <a:srgbClr val="D4D4D4"/>
                </a:solidFill>
                <a:effectLst/>
                <a:latin typeface="Consolas" panose="020B0609020204030204" pitchFamily="49" charset="0"/>
              </a:rPr>
              <a:t>  }</a:t>
            </a:r>
          </a:p>
          <a:p>
            <a:r>
              <a:rPr lang="en-IE" sz="1600" b="0" dirty="0">
                <a:solidFill>
                  <a:srgbClr val="D4D4D4"/>
                </a:solidFill>
                <a:effectLst/>
                <a:latin typeface="Consolas" panose="020B0609020204030204" pitchFamily="49" charset="0"/>
              </a:rPr>
              <a:t>  </a:t>
            </a:r>
            <a:r>
              <a:rPr lang="en-IE" sz="1600" b="0" dirty="0">
                <a:solidFill>
                  <a:srgbClr val="DCDCAA"/>
                </a:solidFill>
                <a:effectLst/>
                <a:latin typeface="Consolas" panose="020B0609020204030204" pitchFamily="49" charset="0"/>
              </a:rPr>
              <a:t>decode</a:t>
            </a:r>
            <a:r>
              <a:rPr lang="en-IE" sz="1600" b="0" dirty="0">
                <a:solidFill>
                  <a:srgbClr val="D4D4D4"/>
                </a:solidFill>
                <a:effectLst/>
                <a:latin typeface="Consolas" panose="020B0609020204030204" pitchFamily="49" charset="0"/>
              </a:rPr>
              <a:t>(</a:t>
            </a:r>
            <a:r>
              <a:rPr lang="en-IE" sz="1600" b="0" dirty="0" err="1">
                <a:solidFill>
                  <a:srgbClr val="9CDCFE"/>
                </a:solidFill>
                <a:effectLst/>
                <a:latin typeface="Consolas" panose="020B0609020204030204" pitchFamily="49" charset="0"/>
              </a:rPr>
              <a:t>accessToken</a:t>
            </a:r>
            <a:r>
              <a:rPr lang="en-IE" sz="1600" b="0" dirty="0">
                <a:solidFill>
                  <a:srgbClr val="D4D4D4"/>
                </a:solidFill>
                <a:effectLst/>
                <a:latin typeface="Consolas" panose="020B0609020204030204" pitchFamily="49" charset="0"/>
              </a:rPr>
              <a:t>) {</a:t>
            </a:r>
          </a:p>
          <a:p>
            <a:r>
              <a:rPr lang="en-IE" sz="1600" b="0" dirty="0">
                <a:solidFill>
                  <a:srgbClr val="D4D4D4"/>
                </a:solidFill>
                <a:effectLst/>
                <a:latin typeface="Consolas" panose="020B0609020204030204" pitchFamily="49" charset="0"/>
              </a:rPr>
              <a:t>    </a:t>
            </a:r>
            <a:r>
              <a:rPr lang="en-IE" sz="1600" b="0" dirty="0">
                <a:solidFill>
                  <a:srgbClr val="C586C0"/>
                </a:solidFill>
                <a:effectLst/>
                <a:latin typeface="Consolas" panose="020B0609020204030204" pitchFamily="49" charset="0"/>
              </a:rPr>
              <a:t>return</a:t>
            </a:r>
            <a:r>
              <a:rPr lang="en-IE" sz="1600" b="0" dirty="0">
                <a:solidFill>
                  <a:srgbClr val="9CDCFE"/>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jwt</a:t>
            </a:r>
            <a:r>
              <a:rPr lang="en-IE" sz="1600" b="0" dirty="0" err="1">
                <a:solidFill>
                  <a:srgbClr val="D4D4D4"/>
                </a:solidFill>
                <a:effectLst/>
                <a:latin typeface="Consolas" panose="020B0609020204030204" pitchFamily="49" charset="0"/>
              </a:rPr>
              <a:t>.</a:t>
            </a:r>
            <a:r>
              <a:rPr lang="en-IE" sz="1600" b="0" dirty="0" err="1">
                <a:solidFill>
                  <a:srgbClr val="DCDCAA"/>
                </a:solidFill>
                <a:effectLst/>
                <a:latin typeface="Consolas" panose="020B0609020204030204" pitchFamily="49" charset="0"/>
              </a:rPr>
              <a:t>verify</a:t>
            </a:r>
            <a:r>
              <a:rPr lang="en-IE" sz="1600" b="0" dirty="0">
                <a:solidFill>
                  <a:srgbClr val="D4D4D4"/>
                </a:solidFill>
                <a:effectLst/>
                <a:latin typeface="Consolas" panose="020B0609020204030204" pitchFamily="49" charset="0"/>
              </a:rPr>
              <a:t>(</a:t>
            </a:r>
            <a:r>
              <a:rPr lang="en-IE" sz="1600" b="0" dirty="0" err="1">
                <a:solidFill>
                  <a:srgbClr val="9CDCFE"/>
                </a:solidFill>
                <a:effectLst/>
                <a:latin typeface="Consolas" panose="020B0609020204030204" pitchFamily="49" charset="0"/>
              </a:rPr>
              <a:t>accessToken</a:t>
            </a:r>
            <a:r>
              <a:rPr lang="en-IE" sz="1600" b="0" dirty="0">
                <a:solidFill>
                  <a:srgbClr val="D4D4D4"/>
                </a:solidFill>
                <a:effectLst/>
                <a:latin typeface="Consolas" panose="020B0609020204030204" pitchFamily="49" charset="0"/>
              </a:rPr>
              <a:t>,  </a:t>
            </a:r>
            <a:r>
              <a:rPr lang="en-IE" sz="1600" b="0" dirty="0" err="1">
                <a:solidFill>
                  <a:srgbClr val="9CDCFE"/>
                </a:solidFill>
                <a:effectLst/>
                <a:latin typeface="Consolas" panose="020B0609020204030204" pitchFamily="49" charset="0"/>
              </a:rPr>
              <a:t>process</a:t>
            </a:r>
            <a:r>
              <a:rPr lang="en-IE" sz="1600" b="0" dirty="0" err="1">
                <a:solidFill>
                  <a:srgbClr val="D4D4D4"/>
                </a:solidFill>
                <a:effectLst/>
                <a:latin typeface="Consolas" panose="020B0609020204030204" pitchFamily="49" charset="0"/>
              </a:rPr>
              <a:t>.</a:t>
            </a:r>
            <a:r>
              <a:rPr lang="en-IE" sz="1600" b="0" dirty="0" err="1">
                <a:solidFill>
                  <a:srgbClr val="9CDCFE"/>
                </a:solidFill>
                <a:effectLst/>
                <a:latin typeface="Consolas" panose="020B0609020204030204" pitchFamily="49" charset="0"/>
              </a:rPr>
              <a:t>env</a:t>
            </a:r>
            <a:r>
              <a:rPr lang="en-IE" sz="1600" b="0" dirty="0" err="1">
                <a:solidFill>
                  <a:srgbClr val="D4D4D4"/>
                </a:solidFill>
                <a:effectLst/>
                <a:latin typeface="Consolas" panose="020B0609020204030204" pitchFamily="49" charset="0"/>
              </a:rPr>
              <a:t>.</a:t>
            </a:r>
            <a:r>
              <a:rPr lang="en-IE" sz="1600" b="0" dirty="0" err="1">
                <a:solidFill>
                  <a:srgbClr val="4FC1FF"/>
                </a:solidFill>
                <a:effectLst/>
                <a:latin typeface="Consolas" panose="020B0609020204030204" pitchFamily="49" charset="0"/>
              </a:rPr>
              <a:t>JWT_SECRET_KEY</a:t>
            </a:r>
            <a:r>
              <a:rPr lang="en-IE" sz="1600" b="0" dirty="0">
                <a:solidFill>
                  <a:srgbClr val="D4D4D4"/>
                </a:solidFill>
                <a:effectLst/>
                <a:latin typeface="Consolas" panose="020B0609020204030204" pitchFamily="49" charset="0"/>
              </a:rPr>
              <a:t>);</a:t>
            </a:r>
          </a:p>
          <a:p>
            <a:r>
              <a:rPr lang="en-IE" sz="1600" b="0" dirty="0">
                <a:solidFill>
                  <a:srgbClr val="D4D4D4"/>
                </a:solidFill>
                <a:effectLst/>
                <a:latin typeface="Consolas" panose="020B0609020204030204" pitchFamily="49" charset="0"/>
              </a:rPr>
              <a:t>  }</a:t>
            </a:r>
          </a:p>
          <a:p>
            <a:r>
              <a:rPr lang="en-IE" sz="1600" b="0" dirty="0">
                <a:solidFill>
                  <a:srgbClr val="D4D4D4"/>
                </a:solidFill>
                <a:effectLst/>
                <a:latin typeface="Consolas" panose="020B0609020204030204" pitchFamily="49" charset="0"/>
              </a:rPr>
              <a:t>}</a:t>
            </a:r>
          </a:p>
        </p:txBody>
      </p:sp>
      <p:pic>
        <p:nvPicPr>
          <p:cNvPr id="10" name="Picture 9">
            <a:extLst>
              <a:ext uri="{FF2B5EF4-FFF2-40B4-BE49-F238E27FC236}">
                <a16:creationId xmlns:a16="http://schemas.microsoft.com/office/drawing/2014/main" id="{1DB39682-E774-458F-8237-3F52E325E3EB}"/>
              </a:ext>
            </a:extLst>
          </p:cNvPr>
          <p:cNvPicPr>
            <a:picLocks noChangeAspect="1"/>
          </p:cNvPicPr>
          <p:nvPr/>
        </p:nvPicPr>
        <p:blipFill>
          <a:blip r:embed="rId3"/>
          <a:stretch>
            <a:fillRect/>
          </a:stretch>
        </p:blipFill>
        <p:spPr>
          <a:xfrm>
            <a:off x="5047761" y="358145"/>
            <a:ext cx="3372023" cy="1435174"/>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1A2C1419-F782-462F-B5D8-B812CD169753}"/>
                  </a:ext>
                </a:extLst>
              </p14:cNvPr>
              <p14:cNvContentPartPr/>
              <p14:nvPr/>
            </p14:nvContentPartPr>
            <p14:xfrm>
              <a:off x="8096765" y="623438"/>
              <a:ext cx="2221200" cy="1706400"/>
            </p14:xfrm>
          </p:contentPart>
        </mc:Choice>
        <mc:Fallback xmlns="">
          <p:pic>
            <p:nvPicPr>
              <p:cNvPr id="4" name="Ink 3">
                <a:extLst>
                  <a:ext uri="{FF2B5EF4-FFF2-40B4-BE49-F238E27FC236}">
                    <a16:creationId xmlns:a16="http://schemas.microsoft.com/office/drawing/2014/main" id="{1A2C1419-F782-462F-B5D8-B812CD169753}"/>
                  </a:ext>
                </a:extLst>
              </p:cNvPr>
              <p:cNvPicPr/>
              <p:nvPr/>
            </p:nvPicPr>
            <p:blipFill>
              <a:blip r:embed="rId5"/>
              <a:stretch>
                <a:fillRect/>
              </a:stretch>
            </p:blipFill>
            <p:spPr>
              <a:xfrm>
                <a:off x="8079125" y="605798"/>
                <a:ext cx="2256840" cy="1742040"/>
              </a:xfrm>
              <a:prstGeom prst="rect">
                <a:avLst/>
              </a:prstGeom>
            </p:spPr>
          </p:pic>
        </mc:Fallback>
      </mc:AlternateContent>
    </p:spTree>
    <p:extLst>
      <p:ext uri="{BB962C8B-B14F-4D97-AF65-F5344CB8AC3E}">
        <p14:creationId xmlns:p14="http://schemas.microsoft.com/office/powerpoint/2010/main" val="1821275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22B7-1D34-4553-9606-210375F395A1}"/>
              </a:ext>
            </a:extLst>
          </p:cNvPr>
          <p:cNvSpPr>
            <a:spLocks noGrp="1"/>
          </p:cNvSpPr>
          <p:nvPr>
            <p:ph type="title"/>
          </p:nvPr>
        </p:nvSpPr>
        <p:spPr/>
        <p:txBody>
          <a:bodyPr/>
          <a:lstStyle/>
          <a:p>
            <a:r>
              <a:rPr lang="en-IE" dirty="0"/>
              <a:t>Add to Dependencies</a:t>
            </a:r>
          </a:p>
        </p:txBody>
      </p:sp>
      <p:sp>
        <p:nvSpPr>
          <p:cNvPr id="3" name="Content Placeholder 2">
            <a:extLst>
              <a:ext uri="{FF2B5EF4-FFF2-40B4-BE49-F238E27FC236}">
                <a16:creationId xmlns:a16="http://schemas.microsoft.com/office/drawing/2014/main" id="{39669855-5E22-45F0-B39F-D874F3022D83}"/>
              </a:ext>
            </a:extLst>
          </p:cNvPr>
          <p:cNvSpPr>
            <a:spLocks noGrp="1"/>
          </p:cNvSpPr>
          <p:nvPr>
            <p:ph idx="1"/>
          </p:nvPr>
        </p:nvSpPr>
        <p:spPr/>
        <p:txBody>
          <a:bodyPr/>
          <a:lstStyle/>
          <a:p>
            <a:r>
              <a:rPr lang="en-IE" dirty="0"/>
              <a:t>We can add both authentication and token services as project dependency using dependency injection.</a:t>
            </a:r>
          </a:p>
        </p:txBody>
      </p:sp>
      <p:sp>
        <p:nvSpPr>
          <p:cNvPr id="6" name="Callout: Line with Border and Accent Bar 5">
            <a:extLst>
              <a:ext uri="{FF2B5EF4-FFF2-40B4-BE49-F238E27FC236}">
                <a16:creationId xmlns:a16="http://schemas.microsoft.com/office/drawing/2014/main" id="{06705B5C-4752-4BF3-9618-43CE08E047E7}"/>
              </a:ext>
            </a:extLst>
          </p:cNvPr>
          <p:cNvSpPr/>
          <p:nvPr/>
        </p:nvSpPr>
        <p:spPr>
          <a:xfrm>
            <a:off x="8195890" y="2929452"/>
            <a:ext cx="3626329" cy="873149"/>
          </a:xfrm>
          <a:prstGeom prst="accentBorderCallout1">
            <a:avLst>
              <a:gd name="adj1" fmla="val 18750"/>
              <a:gd name="adj2" fmla="val -8333"/>
              <a:gd name="adj3" fmla="val 135472"/>
              <a:gd name="adj4" fmla="val -488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t>
            </a:r>
            <a:r>
              <a:rPr lang="en-IE" dirty="0" err="1"/>
              <a:t>src</a:t>
            </a:r>
            <a:r>
              <a:rPr lang="en-IE" dirty="0"/>
              <a:t>/config/dependencies.js</a:t>
            </a:r>
          </a:p>
        </p:txBody>
      </p:sp>
      <p:pic>
        <p:nvPicPr>
          <p:cNvPr id="8" name="Picture 7">
            <a:extLst>
              <a:ext uri="{FF2B5EF4-FFF2-40B4-BE49-F238E27FC236}">
                <a16:creationId xmlns:a16="http://schemas.microsoft.com/office/drawing/2014/main" id="{95C0DC77-BBB6-4A74-AB60-41F5C1626F33}"/>
              </a:ext>
            </a:extLst>
          </p:cNvPr>
          <p:cNvPicPr>
            <a:picLocks noChangeAspect="1"/>
          </p:cNvPicPr>
          <p:nvPr/>
        </p:nvPicPr>
        <p:blipFill>
          <a:blip r:embed="rId2"/>
          <a:stretch>
            <a:fillRect/>
          </a:stretch>
        </p:blipFill>
        <p:spPr>
          <a:xfrm>
            <a:off x="1032539" y="3215452"/>
            <a:ext cx="6145071" cy="2119693"/>
          </a:xfrm>
          <a:prstGeom prst="rect">
            <a:avLst/>
          </a:prstGeom>
        </p:spPr>
      </p:pic>
    </p:spTree>
    <p:extLst>
      <p:ext uri="{BB962C8B-B14F-4D97-AF65-F5344CB8AC3E}">
        <p14:creationId xmlns:p14="http://schemas.microsoft.com/office/powerpoint/2010/main" val="1816628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A6204-632C-468A-A687-8F7D47F6CA7E}"/>
              </a:ext>
            </a:extLst>
          </p:cNvPr>
          <p:cNvSpPr>
            <a:spLocks noGrp="1"/>
          </p:cNvSpPr>
          <p:nvPr>
            <p:ph type="title"/>
          </p:nvPr>
        </p:nvSpPr>
        <p:spPr>
          <a:xfrm>
            <a:off x="1452656" y="1444741"/>
            <a:ext cx="9357865" cy="1041901"/>
          </a:xfrm>
        </p:spPr>
        <p:txBody>
          <a:bodyPr vert="horz" lIns="91440" tIns="45720" rIns="91440" bIns="45720" rtlCol="0" anchor="ctr">
            <a:normAutofit/>
          </a:bodyPr>
          <a:lstStyle/>
          <a:p>
            <a:r>
              <a:rPr lang="en-US" sz="4000" kern="1200" dirty="0">
                <a:solidFill>
                  <a:schemeClr val="tx1"/>
                </a:solidFill>
                <a:latin typeface="+mj-lt"/>
                <a:ea typeface="+mj-ea"/>
                <a:cs typeface="+mj-cs"/>
              </a:rPr>
              <a:t>1. </a:t>
            </a:r>
            <a:r>
              <a:rPr lang="en-US" sz="4000" kern="1200" dirty="0" err="1">
                <a:solidFill>
                  <a:schemeClr val="tx1"/>
                </a:solidFill>
                <a:latin typeface="+mj-lt"/>
                <a:ea typeface="+mj-ea"/>
                <a:cs typeface="+mj-cs"/>
              </a:rPr>
              <a:t>registerAccount</a:t>
            </a:r>
            <a:r>
              <a:rPr lang="en-US" sz="4000" kern="1200" dirty="0">
                <a:solidFill>
                  <a:schemeClr val="tx1"/>
                </a:solidFill>
                <a:latin typeface="+mj-lt"/>
                <a:ea typeface="+mj-ea"/>
                <a:cs typeface="+mj-cs"/>
              </a:rPr>
              <a:t> Service </a:t>
            </a:r>
          </a:p>
        </p:txBody>
      </p:sp>
      <p:sp>
        <p:nvSpPr>
          <p:cNvPr id="3" name="Content Placeholder 2">
            <a:extLst>
              <a:ext uri="{FF2B5EF4-FFF2-40B4-BE49-F238E27FC236}">
                <a16:creationId xmlns:a16="http://schemas.microsoft.com/office/drawing/2014/main" id="{3C96B86A-CAB8-4E03-9531-FB57FBE08E16}"/>
              </a:ext>
            </a:extLst>
          </p:cNvPr>
          <p:cNvSpPr>
            <a:spLocks noGrp="1"/>
          </p:cNvSpPr>
          <p:nvPr>
            <p:ph idx="1"/>
          </p:nvPr>
        </p:nvSpPr>
        <p:spPr>
          <a:xfrm>
            <a:off x="1452655" y="2701427"/>
            <a:ext cx="6172939" cy="2699968"/>
          </a:xfrm>
        </p:spPr>
        <p:txBody>
          <a:bodyPr vert="horz" lIns="91440" tIns="45720" rIns="91440" bIns="45720" rtlCol="0">
            <a:normAutofit/>
          </a:bodyPr>
          <a:lstStyle/>
          <a:p>
            <a:r>
              <a:rPr lang="en-US" sz="2000" dirty="0"/>
              <a:t>Update </a:t>
            </a:r>
            <a:r>
              <a:rPr lang="en-US" sz="2000" dirty="0" err="1"/>
              <a:t>registerAccount</a:t>
            </a:r>
            <a:r>
              <a:rPr lang="en-US" sz="2000" dirty="0"/>
              <a:t> to use authenticator dependency. Encrypt Password before persisting…</a:t>
            </a:r>
          </a:p>
        </p:txBody>
      </p:sp>
      <p:sp>
        <p:nvSpPr>
          <p:cNvPr id="13" name="TextBox 12">
            <a:extLst>
              <a:ext uri="{FF2B5EF4-FFF2-40B4-BE49-F238E27FC236}">
                <a16:creationId xmlns:a16="http://schemas.microsoft.com/office/drawing/2014/main" id="{BDB6C164-1E7F-4E4E-B4B7-076E6866E997}"/>
              </a:ext>
            </a:extLst>
          </p:cNvPr>
          <p:cNvSpPr txBox="1"/>
          <p:nvPr/>
        </p:nvSpPr>
        <p:spPr>
          <a:xfrm>
            <a:off x="1370126" y="3655912"/>
            <a:ext cx="9692050" cy="1015663"/>
          </a:xfrm>
          <a:prstGeom prst="rect">
            <a:avLst/>
          </a:prstGeom>
          <a:solidFill>
            <a:schemeClr val="tx1"/>
          </a:solidFill>
        </p:spPr>
        <p:txBody>
          <a:bodyPr wrap="square">
            <a:spAutoFit/>
          </a:bodyPr>
          <a:lstStyle/>
          <a:p>
            <a:r>
              <a:rPr lang="en-IE" sz="1200" b="0" dirty="0">
                <a:solidFill>
                  <a:srgbClr val="D4D4D4"/>
                </a:solidFill>
                <a:effectLst/>
                <a:latin typeface="Consolas" panose="020B0609020204030204" pitchFamily="49" charset="0"/>
              </a:rPr>
              <a:t> </a:t>
            </a:r>
            <a:r>
              <a:rPr lang="en-IE" sz="1200" b="0" dirty="0" err="1">
                <a:solidFill>
                  <a:srgbClr val="DCDCAA"/>
                </a:solidFill>
                <a:effectLst/>
                <a:latin typeface="Consolas" panose="020B0609020204030204" pitchFamily="49" charset="0"/>
              </a:rPr>
              <a:t>registerAccount</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async</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firstName</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lastName</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email</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 { </a:t>
            </a:r>
            <a:r>
              <a:rPr lang="en-IE" sz="1200" b="0" dirty="0" err="1">
                <a:solidFill>
                  <a:srgbClr val="9CDCFE"/>
                </a:solidFill>
                <a:effectLst/>
                <a:latin typeface="Consolas" panose="020B0609020204030204" pitchFamily="49" charset="0"/>
              </a:rPr>
              <a:t>accountsRepository</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authenticator</a:t>
            </a:r>
            <a:r>
              <a:rPr lang="en-IE" sz="1200" b="0" dirty="0">
                <a:solidFill>
                  <a:srgbClr val="D4D4D4"/>
                </a:solidFill>
                <a:effectLst/>
                <a:latin typeface="Consolas" panose="020B0609020204030204" pitchFamily="49" charset="0"/>
              </a:rPr>
              <a:t> }) </a:t>
            </a:r>
            <a:r>
              <a:rPr lang="en-IE" sz="1200" b="0" dirty="0">
                <a:solidFill>
                  <a:srgbClr val="569CD6"/>
                </a:solidFill>
                <a:effectLst/>
                <a:latin typeface="Consolas" panose="020B0609020204030204" pitchFamily="49" charset="0"/>
              </a:rPr>
              <a:t>=&gt;</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 = </a:t>
            </a:r>
            <a:r>
              <a:rPr lang="en-IE" sz="1200" b="0" dirty="0">
                <a:solidFill>
                  <a:srgbClr val="C586C0"/>
                </a:solidFill>
                <a:effectLst/>
                <a:latin typeface="Consolas" panose="020B0609020204030204" pitchFamily="49" charset="0"/>
              </a:rPr>
              <a:t>await</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authenticator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encrypt</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account</a:t>
            </a:r>
            <a:r>
              <a:rPr lang="en-IE" sz="1200" b="0" dirty="0">
                <a:solidFill>
                  <a:srgbClr val="D4D4D4"/>
                </a:solidFill>
                <a:effectLst/>
                <a:latin typeface="Consolas" panose="020B0609020204030204" pitchFamily="49" charset="0"/>
              </a:rPr>
              <a:t> = </a:t>
            </a:r>
            <a:r>
              <a:rPr lang="en-IE" sz="1200" b="0" dirty="0">
                <a:solidFill>
                  <a:srgbClr val="569CD6"/>
                </a:solidFill>
                <a:effectLst/>
                <a:latin typeface="Consolas" panose="020B0609020204030204" pitchFamily="49" charset="0"/>
              </a:rPr>
              <a:t>new</a:t>
            </a:r>
            <a:r>
              <a:rPr lang="en-IE" sz="1200" b="0" dirty="0">
                <a:solidFill>
                  <a:srgbClr val="D4D4D4"/>
                </a:solidFill>
                <a:effectLst/>
                <a:latin typeface="Consolas" panose="020B0609020204030204" pitchFamily="49" charset="0"/>
              </a:rPr>
              <a:t> </a:t>
            </a:r>
            <a:r>
              <a:rPr lang="en-IE" sz="1200" b="0" dirty="0">
                <a:solidFill>
                  <a:srgbClr val="4EC9B0"/>
                </a:solidFill>
                <a:effectLst/>
                <a:latin typeface="Consolas" panose="020B0609020204030204" pitchFamily="49" charset="0"/>
              </a:rPr>
              <a:t>Account</a:t>
            </a:r>
            <a:r>
              <a:rPr lang="en-IE" sz="1200" b="0" dirty="0">
                <a:solidFill>
                  <a:srgbClr val="D4D4D4"/>
                </a:solidFill>
                <a:effectLst/>
                <a:latin typeface="Consolas" panose="020B0609020204030204" pitchFamily="49" charset="0"/>
              </a:rPr>
              <a:t>(</a:t>
            </a:r>
            <a:r>
              <a:rPr lang="en-IE" sz="1200" b="0" dirty="0">
                <a:solidFill>
                  <a:srgbClr val="569CD6"/>
                </a:solidFill>
                <a:effectLst/>
                <a:latin typeface="Consolas" panose="020B0609020204030204" pitchFamily="49" charset="0"/>
              </a:rPr>
              <a:t>undefined</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firstName</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lastName</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email</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return</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accountsRepository</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persist</a:t>
            </a:r>
            <a:r>
              <a:rPr lang="en-IE" sz="1200" b="0" dirty="0">
                <a:solidFill>
                  <a:srgbClr val="D4D4D4"/>
                </a:solidFill>
                <a:effectLst/>
                <a:latin typeface="Consolas" panose="020B0609020204030204" pitchFamily="49" charset="0"/>
              </a:rPr>
              <a:t>(</a:t>
            </a:r>
            <a:r>
              <a:rPr lang="en-IE" sz="1200" b="0" dirty="0">
                <a:solidFill>
                  <a:srgbClr val="4FC1FF"/>
                </a:solidFill>
                <a:effectLst/>
                <a:latin typeface="Consolas" panose="020B0609020204030204" pitchFamily="49" charset="0"/>
              </a:rPr>
              <a:t>account</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p>
        </p:txBody>
      </p:sp>
      <p:sp>
        <p:nvSpPr>
          <p:cNvPr id="15" name="Callout: Line with Border and Accent Bar 14">
            <a:extLst>
              <a:ext uri="{FF2B5EF4-FFF2-40B4-BE49-F238E27FC236}">
                <a16:creationId xmlns:a16="http://schemas.microsoft.com/office/drawing/2014/main" id="{CCFF3BC1-491A-4F83-A553-1B5558561692}"/>
              </a:ext>
            </a:extLst>
          </p:cNvPr>
          <p:cNvSpPr/>
          <p:nvPr/>
        </p:nvSpPr>
        <p:spPr>
          <a:xfrm>
            <a:off x="5143554" y="5183026"/>
            <a:ext cx="2734804" cy="855406"/>
          </a:xfrm>
          <a:prstGeom prst="accentBorderCallout1">
            <a:avLst>
              <a:gd name="adj1" fmla="val 18750"/>
              <a:gd name="adj2" fmla="val -8333"/>
              <a:gd name="adj3" fmla="val -132693"/>
              <a:gd name="adj4" fmla="val -461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2. Encrypt password before persisting</a:t>
            </a:r>
          </a:p>
        </p:txBody>
      </p:sp>
      <p:sp>
        <p:nvSpPr>
          <p:cNvPr id="8" name="Callout: Bent Line with Border and Accent Bar 7">
            <a:extLst>
              <a:ext uri="{FF2B5EF4-FFF2-40B4-BE49-F238E27FC236}">
                <a16:creationId xmlns:a16="http://schemas.microsoft.com/office/drawing/2014/main" id="{4186ED3F-A17D-4606-AF02-E190270352C6}"/>
              </a:ext>
            </a:extLst>
          </p:cNvPr>
          <p:cNvSpPr/>
          <p:nvPr/>
        </p:nvSpPr>
        <p:spPr>
          <a:xfrm>
            <a:off x="7741984" y="2590295"/>
            <a:ext cx="3695645" cy="522514"/>
          </a:xfrm>
          <a:prstGeom prst="accentBorderCallout2">
            <a:avLst>
              <a:gd name="adj1" fmla="val 18750"/>
              <a:gd name="adj2" fmla="val -8333"/>
              <a:gd name="adj3" fmla="val 18750"/>
              <a:gd name="adj4" fmla="val -16667"/>
              <a:gd name="adj5" fmla="val 223026"/>
              <a:gd name="adj6" fmla="val 27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1. Get Authenticator from dependencies using </a:t>
            </a:r>
            <a:r>
              <a:rPr lang="en-IE" dirty="0" err="1"/>
              <a:t>destructuring</a:t>
            </a:r>
            <a:endParaRPr lang="en-IE" dirty="0"/>
          </a:p>
        </p:txBody>
      </p:sp>
    </p:spTree>
    <p:extLst>
      <p:ext uri="{BB962C8B-B14F-4D97-AF65-F5344CB8AC3E}">
        <p14:creationId xmlns:p14="http://schemas.microsoft.com/office/powerpoint/2010/main" val="222408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5FB3-CBCB-4E67-ACEF-4527EDA9C723}"/>
              </a:ext>
            </a:extLst>
          </p:cNvPr>
          <p:cNvSpPr>
            <a:spLocks noGrp="1"/>
          </p:cNvSpPr>
          <p:nvPr>
            <p:ph type="title"/>
          </p:nvPr>
        </p:nvSpPr>
        <p:spPr>
          <a:xfrm>
            <a:off x="648929" y="629266"/>
            <a:ext cx="5127031" cy="1676603"/>
          </a:xfrm>
        </p:spPr>
        <p:txBody>
          <a:bodyPr>
            <a:normAutofit/>
          </a:bodyPr>
          <a:lstStyle/>
          <a:p>
            <a:r>
              <a:rPr lang="en-IE" dirty="0"/>
              <a:t>Agenda</a:t>
            </a:r>
          </a:p>
        </p:txBody>
      </p:sp>
      <p:sp>
        <p:nvSpPr>
          <p:cNvPr id="3" name="Content Placeholder 2">
            <a:extLst>
              <a:ext uri="{FF2B5EF4-FFF2-40B4-BE49-F238E27FC236}">
                <a16:creationId xmlns:a16="http://schemas.microsoft.com/office/drawing/2014/main" id="{29AF99AD-B4F2-4D71-95ED-67145797C9E0}"/>
              </a:ext>
            </a:extLst>
          </p:cNvPr>
          <p:cNvSpPr>
            <a:spLocks noGrp="1"/>
          </p:cNvSpPr>
          <p:nvPr>
            <p:ph idx="1"/>
          </p:nvPr>
        </p:nvSpPr>
        <p:spPr>
          <a:xfrm>
            <a:off x="648930" y="2438400"/>
            <a:ext cx="5127029" cy="3785419"/>
          </a:xfrm>
        </p:spPr>
        <p:txBody>
          <a:bodyPr>
            <a:normAutofit/>
          </a:bodyPr>
          <a:lstStyle/>
          <a:p>
            <a:r>
              <a:rPr lang="en-IE" sz="2000" dirty="0"/>
              <a:t>JSON Web Tokens (JWT)</a:t>
            </a:r>
          </a:p>
          <a:p>
            <a:r>
              <a:rPr lang="en-IE" sz="2000" dirty="0"/>
              <a:t>Authentication</a:t>
            </a:r>
          </a:p>
          <a:p>
            <a:pPr lvl="1"/>
            <a:r>
              <a:rPr lang="en-IE" sz="2000" dirty="0"/>
              <a:t>Salting/hashing with </a:t>
            </a:r>
            <a:r>
              <a:rPr lang="en-IE" sz="2000" dirty="0" err="1"/>
              <a:t>Bcrypt</a:t>
            </a:r>
            <a:endParaRPr lang="en-IE" sz="2400" dirty="0"/>
          </a:p>
          <a:p>
            <a:r>
              <a:rPr lang="en-IE" sz="2400" dirty="0"/>
              <a:t>Authentication Middleware</a:t>
            </a:r>
          </a:p>
          <a:p>
            <a:r>
              <a:rPr lang="en-IE" sz="2000" dirty="0"/>
              <a:t>Use Case – Login/Register for React App using JWT/Passport</a:t>
            </a:r>
          </a:p>
        </p:txBody>
      </p:sp>
      <p:pic>
        <p:nvPicPr>
          <p:cNvPr id="5" name="Picture 4" descr="A picture containing plant&#10;&#10;Description automatically generated">
            <a:extLst>
              <a:ext uri="{FF2B5EF4-FFF2-40B4-BE49-F238E27FC236}">
                <a16:creationId xmlns:a16="http://schemas.microsoft.com/office/drawing/2014/main" id="{B955742F-F2CB-455C-A932-AFEE9ADD73E1}"/>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90" r="14" b="14"/>
          <a:stretch/>
        </p:blipFill>
        <p:spPr>
          <a:xfrm>
            <a:off x="6090612" y="10"/>
            <a:ext cx="6101387" cy="6857990"/>
          </a:xfrm>
          <a:prstGeom prst="rect">
            <a:avLst/>
          </a:prstGeom>
          <a:effectLst/>
        </p:spPr>
      </p:pic>
    </p:spTree>
    <p:extLst>
      <p:ext uri="{BB962C8B-B14F-4D97-AF65-F5344CB8AC3E}">
        <p14:creationId xmlns:p14="http://schemas.microsoft.com/office/powerpoint/2010/main" val="1621964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6204-632C-468A-A687-8F7D47F6CA7E}"/>
              </a:ext>
            </a:extLst>
          </p:cNvPr>
          <p:cNvSpPr>
            <a:spLocks noGrp="1"/>
          </p:cNvSpPr>
          <p:nvPr>
            <p:ph type="title"/>
          </p:nvPr>
        </p:nvSpPr>
        <p:spPr>
          <a:xfrm>
            <a:off x="966221" y="226904"/>
            <a:ext cx="9357865" cy="1041901"/>
          </a:xfrm>
        </p:spPr>
        <p:txBody>
          <a:bodyPr vert="horz" lIns="91440" tIns="45720" rIns="91440" bIns="45720" rtlCol="0" anchor="ctr">
            <a:normAutofit/>
          </a:bodyPr>
          <a:lstStyle/>
          <a:p>
            <a:r>
              <a:rPr lang="en-US" sz="4000" kern="1200" dirty="0">
                <a:solidFill>
                  <a:schemeClr val="tx1"/>
                </a:solidFill>
                <a:latin typeface="+mj-lt"/>
                <a:ea typeface="+mj-ea"/>
                <a:cs typeface="+mj-cs"/>
              </a:rPr>
              <a:t>Authenticate Service</a:t>
            </a:r>
          </a:p>
        </p:txBody>
      </p:sp>
      <p:sp>
        <p:nvSpPr>
          <p:cNvPr id="3" name="Content Placeholder 2">
            <a:extLst>
              <a:ext uri="{FF2B5EF4-FFF2-40B4-BE49-F238E27FC236}">
                <a16:creationId xmlns:a16="http://schemas.microsoft.com/office/drawing/2014/main" id="{3C96B86A-CAB8-4E03-9531-FB57FBE08E16}"/>
              </a:ext>
            </a:extLst>
          </p:cNvPr>
          <p:cNvSpPr>
            <a:spLocks noGrp="1"/>
          </p:cNvSpPr>
          <p:nvPr>
            <p:ph idx="1"/>
          </p:nvPr>
        </p:nvSpPr>
        <p:spPr>
          <a:xfrm>
            <a:off x="840392" y="1081530"/>
            <a:ext cx="9609521" cy="2699968"/>
          </a:xfrm>
        </p:spPr>
        <p:txBody>
          <a:bodyPr vert="horz" lIns="91440" tIns="45720" rIns="91440" bIns="45720" rtlCol="0">
            <a:normAutofit/>
          </a:bodyPr>
          <a:lstStyle/>
          <a:p>
            <a:r>
              <a:rPr lang="en-US" sz="2000" dirty="0"/>
              <a:t>Authenticate Service uses authenticator dependency. </a:t>
            </a:r>
          </a:p>
          <a:p>
            <a:r>
              <a:rPr lang="en-US" sz="2000" dirty="0"/>
              <a:t>Uses email to extract account from Repository</a:t>
            </a:r>
          </a:p>
          <a:p>
            <a:r>
              <a:rPr lang="en-US" sz="2000" dirty="0"/>
              <a:t>Uses </a:t>
            </a:r>
            <a:r>
              <a:rPr lang="en-US" sz="2000" dirty="0" err="1"/>
              <a:t>authenticor</a:t>
            </a:r>
            <a:r>
              <a:rPr lang="en-US" sz="2000" dirty="0"/>
              <a:t> to compare passwords</a:t>
            </a:r>
          </a:p>
          <a:p>
            <a:r>
              <a:rPr lang="en-GB" sz="2400" b="1" dirty="0">
                <a:cs typeface="Calibri"/>
              </a:rPr>
              <a:t>Client needs to keep token for subsequent messaging</a:t>
            </a:r>
          </a:p>
          <a:p>
            <a:pPr lvl="1"/>
            <a:r>
              <a:rPr lang="en-GB" sz="2000" b="1" dirty="0">
                <a:cs typeface="Calibri"/>
              </a:rPr>
              <a:t>store JWT in local storage. </a:t>
            </a:r>
          </a:p>
          <a:p>
            <a:endParaRPr lang="en-US" sz="2000" dirty="0"/>
          </a:p>
        </p:txBody>
      </p:sp>
      <p:sp>
        <p:nvSpPr>
          <p:cNvPr id="13" name="TextBox 12">
            <a:extLst>
              <a:ext uri="{FF2B5EF4-FFF2-40B4-BE49-F238E27FC236}">
                <a16:creationId xmlns:a16="http://schemas.microsoft.com/office/drawing/2014/main" id="{BDB6C164-1E7F-4E4E-B4B7-076E6866E997}"/>
              </a:ext>
            </a:extLst>
          </p:cNvPr>
          <p:cNvSpPr txBox="1"/>
          <p:nvPr/>
        </p:nvSpPr>
        <p:spPr>
          <a:xfrm>
            <a:off x="1249975" y="4139137"/>
            <a:ext cx="9692050" cy="1754326"/>
          </a:xfrm>
          <a:prstGeom prst="rect">
            <a:avLst/>
          </a:prstGeom>
          <a:solidFill>
            <a:schemeClr val="tx1"/>
          </a:solidFill>
        </p:spPr>
        <p:txBody>
          <a:bodyPr wrap="square">
            <a:spAutoFit/>
          </a:bodyPr>
          <a:lstStyle/>
          <a:p>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authenticate</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async</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email</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 { </a:t>
            </a:r>
            <a:r>
              <a:rPr lang="en-IE" sz="1200" b="0" dirty="0" err="1">
                <a:solidFill>
                  <a:srgbClr val="9CDCFE"/>
                </a:solidFill>
                <a:effectLst/>
                <a:latin typeface="Consolas" panose="020B0609020204030204" pitchFamily="49" charset="0"/>
              </a:rPr>
              <a:t>accountsRepository</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authenticator</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tokenManager</a:t>
            </a:r>
            <a:r>
              <a:rPr lang="en-IE" sz="1200" b="0" dirty="0">
                <a:solidFill>
                  <a:srgbClr val="D4D4D4"/>
                </a:solidFill>
                <a:effectLst/>
                <a:latin typeface="Consolas" panose="020B0609020204030204" pitchFamily="49" charset="0"/>
              </a:rPr>
              <a:t> }) </a:t>
            </a:r>
            <a:r>
              <a:rPr lang="en-IE" sz="1200" b="0" dirty="0">
                <a:solidFill>
                  <a:srgbClr val="569CD6"/>
                </a:solidFill>
                <a:effectLst/>
                <a:latin typeface="Consolas" panose="020B0609020204030204" pitchFamily="49" charset="0"/>
              </a:rPr>
              <a:t>=&gt;</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account</a:t>
            </a:r>
            <a:r>
              <a:rPr lang="en-IE" sz="1200" b="0" dirty="0">
                <a:solidFill>
                  <a:srgbClr val="D4D4D4"/>
                </a:solidFill>
                <a:effectLst/>
                <a:latin typeface="Consolas" panose="020B0609020204030204" pitchFamily="49" charset="0"/>
              </a:rPr>
              <a:t> = </a:t>
            </a:r>
            <a:r>
              <a:rPr lang="en-IE" sz="1200" b="0" dirty="0">
                <a:solidFill>
                  <a:srgbClr val="C586C0"/>
                </a:solidFill>
                <a:effectLst/>
                <a:latin typeface="Consolas" panose="020B0609020204030204" pitchFamily="49" charset="0"/>
              </a:rPr>
              <a:t>await</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accountsRepository</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getByEmail</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email</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result</a:t>
            </a:r>
            <a:r>
              <a:rPr lang="en-IE" sz="1200" b="0" dirty="0">
                <a:solidFill>
                  <a:srgbClr val="D4D4D4"/>
                </a:solidFill>
                <a:effectLst/>
                <a:latin typeface="Consolas" panose="020B0609020204030204" pitchFamily="49" charset="0"/>
              </a:rPr>
              <a:t> = </a:t>
            </a:r>
            <a:r>
              <a:rPr lang="en-IE" sz="1200" b="0" dirty="0">
                <a:solidFill>
                  <a:srgbClr val="C586C0"/>
                </a:solidFill>
                <a:effectLst/>
                <a:latin typeface="Consolas" panose="020B0609020204030204" pitchFamily="49" charset="0"/>
              </a:rPr>
              <a:t>await</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authenticator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compare</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account</a:t>
            </a:r>
            <a:r>
              <a:rPr lang="en-IE" sz="1200" b="0" dirty="0" err="1">
                <a:solidFill>
                  <a:srgbClr val="D4D4D4"/>
                </a:solidFill>
                <a:effectLst/>
                <a:latin typeface="Consolas" panose="020B0609020204030204" pitchFamily="49" charset="0"/>
              </a:rPr>
              <a:t>.</a:t>
            </a:r>
            <a:r>
              <a:rPr lang="en-IE" sz="1200" b="0" dirty="0" err="1">
                <a:solidFill>
                  <a:srgbClr val="9CDCFE"/>
                </a:solidFill>
                <a:effectLst/>
                <a:latin typeface="Consolas" panose="020B0609020204030204" pitchFamily="49" charset="0"/>
              </a:rPr>
              <a:t>password</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if</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result</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throw</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new</a:t>
            </a:r>
            <a:r>
              <a:rPr lang="en-IE" sz="1200" b="0" dirty="0">
                <a:solidFill>
                  <a:srgbClr val="D4D4D4"/>
                </a:solidFill>
                <a:effectLst/>
                <a:latin typeface="Consolas" panose="020B0609020204030204" pitchFamily="49" charset="0"/>
              </a:rPr>
              <a:t> </a:t>
            </a:r>
            <a:r>
              <a:rPr lang="en-IE" sz="1200" b="0" dirty="0">
                <a:solidFill>
                  <a:srgbClr val="4EC9B0"/>
                </a:solidFill>
                <a:effectLst/>
                <a:latin typeface="Consolas" panose="020B0609020204030204" pitchFamily="49" charset="0"/>
              </a:rPr>
              <a:t>Error</a:t>
            </a:r>
            <a:r>
              <a:rPr lang="en-IE" sz="1200" b="0" dirty="0">
                <a:solidFill>
                  <a:srgbClr val="D4D4D4"/>
                </a:solidFill>
                <a:effectLst/>
                <a:latin typeface="Consolas" panose="020B0609020204030204" pitchFamily="49" charset="0"/>
              </a:rPr>
              <a:t>(</a:t>
            </a:r>
            <a:r>
              <a:rPr lang="en-IE" sz="1200" b="0" dirty="0">
                <a:solidFill>
                  <a:srgbClr val="CE9178"/>
                </a:solidFill>
                <a:effectLst/>
                <a:latin typeface="Consolas" panose="020B0609020204030204" pitchFamily="49" charset="0"/>
              </a:rPr>
              <a:t>'Bad credentials'</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token</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tokenManager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generate</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email</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account</a:t>
            </a:r>
            <a:r>
              <a:rPr lang="en-IE" sz="1200" b="0" dirty="0" err="1">
                <a:solidFill>
                  <a:srgbClr val="D4D4D4"/>
                </a:solidFill>
                <a:effectLst/>
                <a:latin typeface="Consolas" panose="020B0609020204030204" pitchFamily="49" charset="0"/>
              </a:rPr>
              <a:t>.</a:t>
            </a:r>
            <a:r>
              <a:rPr lang="en-IE" sz="1200" b="0" dirty="0" err="1">
                <a:solidFill>
                  <a:srgbClr val="9CDCFE"/>
                </a:solidFill>
                <a:effectLst/>
                <a:latin typeface="Consolas" panose="020B0609020204030204" pitchFamily="49" charset="0"/>
              </a:rPr>
              <a:t>email</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return</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token</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p>
        </p:txBody>
      </p:sp>
      <p:sp>
        <p:nvSpPr>
          <p:cNvPr id="5" name="Callout: Line with Border and Accent Bar 4">
            <a:extLst>
              <a:ext uri="{FF2B5EF4-FFF2-40B4-BE49-F238E27FC236}">
                <a16:creationId xmlns:a16="http://schemas.microsoft.com/office/drawing/2014/main" id="{FE5E4AF7-0F77-42CB-BD5D-DD0826E70491}"/>
              </a:ext>
            </a:extLst>
          </p:cNvPr>
          <p:cNvSpPr/>
          <p:nvPr/>
        </p:nvSpPr>
        <p:spPr>
          <a:xfrm>
            <a:off x="8956684" y="2926092"/>
            <a:ext cx="2734804" cy="855406"/>
          </a:xfrm>
          <a:prstGeom prst="accentBorderCallout1">
            <a:avLst>
              <a:gd name="adj1" fmla="val 18750"/>
              <a:gd name="adj2" fmla="val -8333"/>
              <a:gd name="adj3" fmla="val 149194"/>
              <a:gd name="adj4" fmla="val -684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1. Get Authenticator from dependencies using </a:t>
            </a:r>
            <a:r>
              <a:rPr lang="en-IE" dirty="0" err="1"/>
              <a:t>destructuring</a:t>
            </a:r>
            <a:endParaRPr lang="en-IE" dirty="0"/>
          </a:p>
        </p:txBody>
      </p:sp>
      <p:sp>
        <p:nvSpPr>
          <p:cNvPr id="15" name="Callout: Line with Border and Accent Bar 14">
            <a:extLst>
              <a:ext uri="{FF2B5EF4-FFF2-40B4-BE49-F238E27FC236}">
                <a16:creationId xmlns:a16="http://schemas.microsoft.com/office/drawing/2014/main" id="{CCFF3BC1-491A-4F83-A553-1B5558561692}"/>
              </a:ext>
            </a:extLst>
          </p:cNvPr>
          <p:cNvSpPr/>
          <p:nvPr/>
        </p:nvSpPr>
        <p:spPr>
          <a:xfrm>
            <a:off x="8267297" y="5433993"/>
            <a:ext cx="2734804" cy="1171294"/>
          </a:xfrm>
          <a:prstGeom prst="accentBorderCallout1">
            <a:avLst>
              <a:gd name="adj1" fmla="val 18750"/>
              <a:gd name="adj2" fmla="val -8333"/>
              <a:gd name="adj3" fmla="val -67900"/>
              <a:gd name="adj4" fmla="val -312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2. Get account from Repo using email and compare password to saved password</a:t>
            </a:r>
          </a:p>
        </p:txBody>
      </p:sp>
      <p:sp>
        <p:nvSpPr>
          <p:cNvPr id="10" name="Callout: Line with Border and Accent Bar 9">
            <a:extLst>
              <a:ext uri="{FF2B5EF4-FFF2-40B4-BE49-F238E27FC236}">
                <a16:creationId xmlns:a16="http://schemas.microsoft.com/office/drawing/2014/main" id="{3658D5C9-3AB3-4155-87DD-E21A4C2E12A2}"/>
              </a:ext>
            </a:extLst>
          </p:cNvPr>
          <p:cNvSpPr/>
          <p:nvPr/>
        </p:nvSpPr>
        <p:spPr>
          <a:xfrm>
            <a:off x="4567545" y="5704100"/>
            <a:ext cx="3117306" cy="901187"/>
          </a:xfrm>
          <a:prstGeom prst="accentBorderCallout1">
            <a:avLst>
              <a:gd name="adj1" fmla="val 18750"/>
              <a:gd name="adj2" fmla="val -8333"/>
              <a:gd name="adj3" fmla="val -67900"/>
              <a:gd name="adj4" fmla="val -312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3. </a:t>
            </a:r>
            <a:r>
              <a:rPr lang="en-IE" dirty="0" err="1"/>
              <a:t>tokenManager</a:t>
            </a:r>
            <a:r>
              <a:rPr lang="en-IE" dirty="0"/>
              <a:t> used to generate JWT token, encoding the account email.</a:t>
            </a:r>
          </a:p>
        </p:txBody>
      </p:sp>
    </p:spTree>
    <p:extLst>
      <p:ext uri="{BB962C8B-B14F-4D97-AF65-F5344CB8AC3E}">
        <p14:creationId xmlns:p14="http://schemas.microsoft.com/office/powerpoint/2010/main" val="218703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AD13744-F758-4B11-BC70-75C54FE2CFC8}"/>
              </a:ext>
            </a:extLst>
          </p:cNvPr>
          <p:cNvPicPr>
            <a:picLocks noChangeAspect="1"/>
          </p:cNvPicPr>
          <p:nvPr/>
        </p:nvPicPr>
        <p:blipFill>
          <a:blip r:embed="rId2"/>
          <a:stretch>
            <a:fillRect/>
          </a:stretch>
        </p:blipFill>
        <p:spPr>
          <a:xfrm>
            <a:off x="1354346" y="2337355"/>
            <a:ext cx="6483683" cy="4686541"/>
          </a:xfrm>
          <a:prstGeom prst="rect">
            <a:avLst/>
          </a:prstGeom>
        </p:spPr>
      </p:pic>
      <p:sp>
        <p:nvSpPr>
          <p:cNvPr id="2" name="Title 1">
            <a:extLst>
              <a:ext uri="{FF2B5EF4-FFF2-40B4-BE49-F238E27FC236}">
                <a16:creationId xmlns:a16="http://schemas.microsoft.com/office/drawing/2014/main" id="{4168193D-E070-429F-85D3-906796E694A4}"/>
              </a:ext>
            </a:extLst>
          </p:cNvPr>
          <p:cNvSpPr>
            <a:spLocks noGrp="1"/>
          </p:cNvSpPr>
          <p:nvPr>
            <p:ph type="title"/>
          </p:nvPr>
        </p:nvSpPr>
        <p:spPr/>
        <p:txBody>
          <a:bodyPr/>
          <a:lstStyle/>
          <a:p>
            <a:r>
              <a:rPr lang="en-US" dirty="0">
                <a:cs typeface="Calibri Light"/>
              </a:rPr>
              <a:t>Registering Account</a:t>
            </a:r>
            <a:endParaRPr lang="en-US" dirty="0"/>
          </a:p>
        </p:txBody>
      </p:sp>
      <p:sp>
        <p:nvSpPr>
          <p:cNvPr id="7" name="Rectangle: Rounded Corners 6">
            <a:extLst>
              <a:ext uri="{FF2B5EF4-FFF2-40B4-BE49-F238E27FC236}">
                <a16:creationId xmlns:a16="http://schemas.microsoft.com/office/drawing/2014/main" id="{3B0114A1-3B88-47AA-B119-BC9ABB042201}"/>
              </a:ext>
            </a:extLst>
          </p:cNvPr>
          <p:cNvSpPr/>
          <p:nvPr/>
        </p:nvSpPr>
        <p:spPr>
          <a:xfrm>
            <a:off x="1354346" y="5595667"/>
            <a:ext cx="5702060" cy="914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0C0C"/>
                </a:solidFill>
                <a:cs typeface="Calibri"/>
              </a:rPr>
              <a:t>Hashed/Salted value for password “pass123@#4"</a:t>
            </a:r>
            <a:endParaRPr lang="en-US" dirty="0">
              <a:solidFill>
                <a:srgbClr val="0C0C0C"/>
              </a:solidFill>
            </a:endParaRPr>
          </a:p>
        </p:txBody>
      </p:sp>
      <p:cxnSp>
        <p:nvCxnSpPr>
          <p:cNvPr id="8" name="Straight Arrow Connector 7">
            <a:extLst>
              <a:ext uri="{FF2B5EF4-FFF2-40B4-BE49-F238E27FC236}">
                <a16:creationId xmlns:a16="http://schemas.microsoft.com/office/drawing/2014/main" id="{3ED89FA1-D821-4478-8C66-B0C209C6172A}"/>
              </a:ext>
            </a:extLst>
          </p:cNvPr>
          <p:cNvCxnSpPr>
            <a:cxnSpLocks/>
          </p:cNvCxnSpPr>
          <p:nvPr/>
        </p:nvCxnSpPr>
        <p:spPr>
          <a:xfrm flipH="1" flipV="1">
            <a:off x="3819728" y="5081838"/>
            <a:ext cx="1301486" cy="4850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4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8FFFB4-F23E-4858-8ACE-50D71355738E}"/>
              </a:ext>
            </a:extLst>
          </p:cNvPr>
          <p:cNvPicPr>
            <a:picLocks noChangeAspect="1"/>
          </p:cNvPicPr>
          <p:nvPr/>
        </p:nvPicPr>
        <p:blipFill>
          <a:blip r:embed="rId2"/>
          <a:stretch>
            <a:fillRect/>
          </a:stretch>
        </p:blipFill>
        <p:spPr>
          <a:xfrm>
            <a:off x="1261248" y="2765193"/>
            <a:ext cx="6712295" cy="2559182"/>
          </a:xfrm>
          <a:prstGeom prst="rect">
            <a:avLst/>
          </a:prstGeom>
        </p:spPr>
      </p:pic>
      <p:sp>
        <p:nvSpPr>
          <p:cNvPr id="2" name="Title 1">
            <a:extLst>
              <a:ext uri="{FF2B5EF4-FFF2-40B4-BE49-F238E27FC236}">
                <a16:creationId xmlns:a16="http://schemas.microsoft.com/office/drawing/2014/main" id="{4168193D-E070-429F-85D3-906796E694A4}"/>
              </a:ext>
            </a:extLst>
          </p:cNvPr>
          <p:cNvSpPr>
            <a:spLocks noGrp="1"/>
          </p:cNvSpPr>
          <p:nvPr>
            <p:ph type="title"/>
          </p:nvPr>
        </p:nvSpPr>
        <p:spPr/>
        <p:txBody>
          <a:bodyPr/>
          <a:lstStyle/>
          <a:p>
            <a:r>
              <a:rPr lang="en-US" dirty="0">
                <a:cs typeface="Calibri Light"/>
              </a:rPr>
              <a:t>Requesting Security Token</a:t>
            </a:r>
            <a:endParaRPr lang="en-US" dirty="0"/>
          </a:p>
        </p:txBody>
      </p:sp>
      <p:sp>
        <p:nvSpPr>
          <p:cNvPr id="7" name="Rectangle: Rounded Corners 6">
            <a:extLst>
              <a:ext uri="{FF2B5EF4-FFF2-40B4-BE49-F238E27FC236}">
                <a16:creationId xmlns:a16="http://schemas.microsoft.com/office/drawing/2014/main" id="{3B0114A1-3B88-47AA-B119-BC9ABB042201}"/>
              </a:ext>
            </a:extLst>
          </p:cNvPr>
          <p:cNvSpPr/>
          <p:nvPr/>
        </p:nvSpPr>
        <p:spPr>
          <a:xfrm>
            <a:off x="1354346" y="5595667"/>
            <a:ext cx="5702060" cy="914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0C0C"/>
                </a:solidFill>
                <a:cs typeface="Calibri"/>
              </a:rPr>
              <a:t>JWT Token. This should be stored locally</a:t>
            </a:r>
            <a:endParaRPr lang="en-US" dirty="0">
              <a:solidFill>
                <a:srgbClr val="0C0C0C"/>
              </a:solidFill>
            </a:endParaRPr>
          </a:p>
        </p:txBody>
      </p:sp>
      <p:cxnSp>
        <p:nvCxnSpPr>
          <p:cNvPr id="8" name="Straight Arrow Connector 7">
            <a:extLst>
              <a:ext uri="{FF2B5EF4-FFF2-40B4-BE49-F238E27FC236}">
                <a16:creationId xmlns:a16="http://schemas.microsoft.com/office/drawing/2014/main" id="{3ED89FA1-D821-4478-8C66-B0C209C6172A}"/>
              </a:ext>
            </a:extLst>
          </p:cNvPr>
          <p:cNvCxnSpPr>
            <a:cxnSpLocks/>
          </p:cNvCxnSpPr>
          <p:nvPr/>
        </p:nvCxnSpPr>
        <p:spPr>
          <a:xfrm flipH="1" flipV="1">
            <a:off x="3819728" y="5081838"/>
            <a:ext cx="1301486" cy="4850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410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3A5B-38C5-48CC-B6A3-94E07E9AD74B}"/>
              </a:ext>
            </a:extLst>
          </p:cNvPr>
          <p:cNvSpPr>
            <a:spLocks noGrp="1"/>
          </p:cNvSpPr>
          <p:nvPr>
            <p:ph type="title"/>
          </p:nvPr>
        </p:nvSpPr>
        <p:spPr/>
        <p:txBody>
          <a:bodyPr/>
          <a:lstStyle/>
          <a:p>
            <a:r>
              <a:rPr lang="en-IE" dirty="0"/>
              <a:t>Protecting API Routes using JWT</a:t>
            </a:r>
          </a:p>
        </p:txBody>
      </p:sp>
      <p:sp>
        <p:nvSpPr>
          <p:cNvPr id="3" name="Text Placeholder 2">
            <a:extLst>
              <a:ext uri="{FF2B5EF4-FFF2-40B4-BE49-F238E27FC236}">
                <a16:creationId xmlns:a16="http://schemas.microsoft.com/office/drawing/2014/main" id="{A6CFB6E2-3AE1-4D30-AA7E-53C9EF838A04}"/>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020282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AC9B0F-86C3-4EBF-8BF0-D15336E7B8F2}"/>
              </a:ext>
            </a:extLst>
          </p:cNvPr>
          <p:cNvSpPr>
            <a:spLocks noGrp="1"/>
          </p:cNvSpPr>
          <p:nvPr>
            <p:ph type="title"/>
          </p:nvPr>
        </p:nvSpPr>
        <p:spPr>
          <a:xfrm>
            <a:off x="321733" y="981091"/>
            <a:ext cx="4092951" cy="1624457"/>
          </a:xfrm>
        </p:spPr>
        <p:txBody>
          <a:bodyPr>
            <a:normAutofit fontScale="90000"/>
          </a:bodyPr>
          <a:lstStyle/>
          <a:p>
            <a:r>
              <a:rPr lang="en-US" sz="3600" dirty="0">
                <a:solidFill>
                  <a:schemeClr val="bg1"/>
                </a:solidFill>
              </a:rPr>
              <a:t>Protecting API Routes: Create Service and Controller</a:t>
            </a:r>
            <a:endParaRPr lang="en-US" sz="3600" dirty="0">
              <a:solidFill>
                <a:schemeClr val="bg1"/>
              </a:solidFill>
              <a:cs typeface="Calibri Light"/>
            </a:endParaRPr>
          </a:p>
        </p:txBody>
      </p:sp>
      <p:sp>
        <p:nvSpPr>
          <p:cNvPr id="3" name="Content Placeholder 2">
            <a:extLst>
              <a:ext uri="{FF2B5EF4-FFF2-40B4-BE49-F238E27FC236}">
                <a16:creationId xmlns:a16="http://schemas.microsoft.com/office/drawing/2014/main" id="{4F3054A4-4BD3-4FF6-BF03-16C3EA7C5648}"/>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1900" dirty="0">
                <a:solidFill>
                  <a:schemeClr val="bg1"/>
                </a:solidFill>
                <a:cs typeface="Calibri"/>
              </a:rPr>
              <a:t>Create a new service and controller that checks for and validates the JWT token</a:t>
            </a:r>
          </a:p>
          <a:p>
            <a:r>
              <a:rPr lang="en-US" sz="1900" dirty="0" err="1">
                <a:solidFill>
                  <a:schemeClr val="bg1"/>
                </a:solidFill>
                <a:cs typeface="Calibri"/>
              </a:rPr>
              <a:t>VerifyToken</a:t>
            </a:r>
            <a:r>
              <a:rPr lang="en-US" sz="1900" dirty="0">
                <a:solidFill>
                  <a:schemeClr val="bg1"/>
                </a:solidFill>
                <a:cs typeface="Calibri"/>
              </a:rPr>
              <a:t> controller: Extracts token from request header and sends to service</a:t>
            </a:r>
          </a:p>
          <a:p>
            <a:r>
              <a:rPr lang="en-US" sz="1900" dirty="0" err="1">
                <a:solidFill>
                  <a:schemeClr val="bg1"/>
                </a:solidFill>
                <a:cs typeface="Calibri"/>
              </a:rPr>
              <a:t>VerifyToken</a:t>
            </a:r>
            <a:r>
              <a:rPr lang="en-US" sz="1900" dirty="0">
                <a:solidFill>
                  <a:schemeClr val="bg1"/>
                </a:solidFill>
                <a:cs typeface="Calibri"/>
              </a:rPr>
              <a:t> service: Accepts token, decodes email from  token, and checks if belongs to an account</a:t>
            </a:r>
          </a:p>
        </p:txBody>
      </p:sp>
      <p:sp>
        <p:nvSpPr>
          <p:cNvPr id="6" name="TextBox 5">
            <a:extLst>
              <a:ext uri="{FF2B5EF4-FFF2-40B4-BE49-F238E27FC236}">
                <a16:creationId xmlns:a16="http://schemas.microsoft.com/office/drawing/2014/main" id="{7F0160DE-9042-4EE9-9E93-3338D044CFAD}"/>
              </a:ext>
            </a:extLst>
          </p:cNvPr>
          <p:cNvSpPr txBox="1"/>
          <p:nvPr/>
        </p:nvSpPr>
        <p:spPr>
          <a:xfrm>
            <a:off x="5516380" y="163702"/>
            <a:ext cx="2260299" cy="369332"/>
          </a:xfrm>
          <a:prstGeom prst="rect">
            <a:avLst/>
          </a:prstGeom>
          <a:noFill/>
        </p:spPr>
        <p:txBody>
          <a:bodyPr wrap="none" rtlCol="0">
            <a:spAutoFit/>
          </a:bodyPr>
          <a:lstStyle/>
          <a:p>
            <a:r>
              <a:rPr lang="en-IE" dirty="0"/>
              <a:t>/authenticate/index.js</a:t>
            </a:r>
          </a:p>
        </p:txBody>
      </p:sp>
      <p:sp>
        <p:nvSpPr>
          <p:cNvPr id="10" name="TextBox 9">
            <a:extLst>
              <a:ext uri="{FF2B5EF4-FFF2-40B4-BE49-F238E27FC236}">
                <a16:creationId xmlns:a16="http://schemas.microsoft.com/office/drawing/2014/main" id="{F94083BE-FCAE-4896-A9C2-5472BCFEC397}"/>
              </a:ext>
            </a:extLst>
          </p:cNvPr>
          <p:cNvSpPr txBox="1"/>
          <p:nvPr/>
        </p:nvSpPr>
        <p:spPr>
          <a:xfrm>
            <a:off x="5114952" y="467256"/>
            <a:ext cx="6957469" cy="3046988"/>
          </a:xfrm>
          <a:prstGeom prst="rect">
            <a:avLst/>
          </a:prstGeom>
          <a:solidFill>
            <a:schemeClr val="tx1"/>
          </a:solidFill>
        </p:spPr>
        <p:txBody>
          <a:bodyPr wrap="square">
            <a:spAutoFit/>
          </a:bodyPr>
          <a:lstStyle/>
          <a:p>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err="1">
                <a:solidFill>
                  <a:srgbClr val="DCDCAA"/>
                </a:solidFill>
                <a:effectLst/>
                <a:latin typeface="Consolas" panose="020B0609020204030204" pitchFamily="49" charset="0"/>
              </a:rPr>
              <a:t>verifyToken</a:t>
            </a:r>
            <a:r>
              <a:rPr lang="en-IE" sz="1200" b="0" dirty="0">
                <a:solidFill>
                  <a:srgbClr val="D4D4D4"/>
                </a:solidFill>
                <a:effectLst/>
                <a:latin typeface="Consolas" panose="020B0609020204030204" pitchFamily="49" charset="0"/>
              </a:rPr>
              <a:t> = </a:t>
            </a:r>
            <a:r>
              <a:rPr lang="en-IE" sz="1200" b="0" dirty="0">
                <a:solidFill>
                  <a:srgbClr val="569CD6"/>
                </a:solidFill>
                <a:effectLst/>
                <a:latin typeface="Consolas" panose="020B0609020204030204" pitchFamily="49" charset="0"/>
              </a:rPr>
              <a:t>async</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request</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response</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next</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=&gt;</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try</a:t>
            </a:r>
            <a:r>
              <a:rPr lang="en-IE" sz="1200" b="0" dirty="0">
                <a:solidFill>
                  <a:srgbClr val="D4D4D4"/>
                </a:solidFill>
                <a:effectLst/>
                <a:latin typeface="Consolas" panose="020B0609020204030204" pitchFamily="49" charset="0"/>
              </a:rPr>
              <a:t> { </a:t>
            </a:r>
          </a:p>
          <a:p>
            <a:r>
              <a:rPr lang="en-IE" sz="1200" b="0" dirty="0">
                <a:solidFill>
                  <a:srgbClr val="D4D4D4"/>
                </a:solidFill>
                <a:effectLst/>
                <a:latin typeface="Consolas" panose="020B0609020204030204" pitchFamily="49" charset="0"/>
              </a:rPr>
              <a:t>    </a:t>
            </a:r>
            <a:r>
              <a:rPr lang="en-IE" sz="1200" b="0" dirty="0">
                <a:solidFill>
                  <a:srgbClr val="6A9955"/>
                </a:solidFill>
                <a:effectLst/>
                <a:latin typeface="Consolas" panose="020B0609020204030204" pitchFamily="49" charset="0"/>
              </a:rPr>
              <a:t>// Input</a:t>
            </a:r>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authHeader</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request</a:t>
            </a:r>
            <a:r>
              <a:rPr lang="en-IE" sz="1200" b="0" dirty="0" err="1">
                <a:solidFill>
                  <a:srgbClr val="D4D4D4"/>
                </a:solidFill>
                <a:effectLst/>
                <a:latin typeface="Consolas" panose="020B0609020204030204" pitchFamily="49" charset="0"/>
              </a:rPr>
              <a:t>.</a:t>
            </a:r>
            <a:r>
              <a:rPr lang="en-IE" sz="1200" b="0" dirty="0" err="1">
                <a:solidFill>
                  <a:srgbClr val="9CDCFE"/>
                </a:solidFill>
                <a:effectLst/>
                <a:latin typeface="Consolas" panose="020B0609020204030204" pitchFamily="49" charset="0"/>
              </a:rPr>
              <a:t>headers</a:t>
            </a:r>
            <a:r>
              <a:rPr lang="en-IE" sz="1200" b="0" dirty="0" err="1">
                <a:solidFill>
                  <a:srgbClr val="D4D4D4"/>
                </a:solidFill>
                <a:effectLst/>
                <a:latin typeface="Consolas" panose="020B0609020204030204" pitchFamily="49" charset="0"/>
              </a:rPr>
              <a:t>.</a:t>
            </a:r>
            <a:r>
              <a:rPr lang="en-IE" sz="1200" b="0" dirty="0" err="1">
                <a:solidFill>
                  <a:srgbClr val="9CDCFE"/>
                </a:solidFill>
                <a:effectLst/>
                <a:latin typeface="Consolas" panose="020B0609020204030204" pitchFamily="49" charset="0"/>
              </a:rPr>
              <a:t>authorization</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6A9955"/>
                </a:solidFill>
                <a:effectLst/>
                <a:latin typeface="Consolas" panose="020B0609020204030204" pitchFamily="49" charset="0"/>
              </a:rPr>
              <a:t>// Treatment</a:t>
            </a:r>
            <a:endParaRPr lang="en-IE" sz="1200" b="0" dirty="0">
              <a:solidFill>
                <a:srgbClr val="D4D4D4"/>
              </a:solidFill>
              <a:effectLst/>
              <a:latin typeface="Consolas" panose="020B0609020204030204" pitchFamily="49" charset="0"/>
            </a:endParaRP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if</a:t>
            </a:r>
            <a:r>
              <a:rPr lang="en-IE" sz="1200" b="0" dirty="0">
                <a:solidFill>
                  <a:srgbClr val="D4D4D4"/>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authHeader</a:t>
            </a:r>
            <a:r>
              <a:rPr lang="en-IE" sz="1200" b="0" dirty="0">
                <a:solidFill>
                  <a:srgbClr val="D4D4D4"/>
                </a:solidFill>
                <a:effectLst/>
                <a:latin typeface="Consolas" panose="020B0609020204030204" pitchFamily="49" charset="0"/>
              </a:rPr>
              <a:t> || !</a:t>
            </a:r>
            <a:r>
              <a:rPr lang="en-IE" sz="1200" b="0" dirty="0" err="1">
                <a:solidFill>
                  <a:srgbClr val="4FC1FF"/>
                </a:solidFill>
                <a:effectLst/>
                <a:latin typeface="Consolas" panose="020B0609020204030204" pitchFamily="49" charset="0"/>
              </a:rPr>
              <a:t>authHeader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startsWith</a:t>
            </a:r>
            <a:r>
              <a:rPr lang="en-IE" sz="1200" b="0" dirty="0">
                <a:solidFill>
                  <a:srgbClr val="D4D4D4"/>
                </a:solidFill>
                <a:effectLst/>
                <a:latin typeface="Consolas" panose="020B0609020204030204" pitchFamily="49" charset="0"/>
              </a:rPr>
              <a:t>(</a:t>
            </a:r>
            <a:r>
              <a:rPr lang="en-IE" sz="1200" b="0" dirty="0">
                <a:solidFill>
                  <a:srgbClr val="CE9178"/>
                </a:solidFill>
                <a:effectLst/>
                <a:latin typeface="Consolas" panose="020B0609020204030204" pitchFamily="49" charset="0"/>
              </a:rPr>
              <a:t>'Bearer</a:t>
            </a:r>
            <a:r>
              <a:rPr lang="en-IE" sz="1200" b="0" dirty="0">
                <a:solidFill>
                  <a:srgbClr val="D4D4D4"/>
                </a:solidFill>
                <a:effectLst/>
                <a:latin typeface="Consolas" panose="020B0609020204030204" pitchFamily="49" charset="0"/>
              </a:rPr>
              <a:t> </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 {</a:t>
            </a:r>
          </a:p>
          <a:p>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response</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status</a:t>
            </a:r>
            <a:r>
              <a:rPr lang="en-IE" sz="1200" b="0" dirty="0">
                <a:solidFill>
                  <a:srgbClr val="D4D4D4"/>
                </a:solidFill>
                <a:effectLst/>
                <a:latin typeface="Consolas" panose="020B0609020204030204" pitchFamily="49" charset="0"/>
              </a:rPr>
              <a:t>(</a:t>
            </a:r>
            <a:r>
              <a:rPr lang="en-IE" sz="1200" b="0" dirty="0">
                <a:solidFill>
                  <a:srgbClr val="B5CEA8"/>
                </a:solidFill>
                <a:effectLst/>
                <a:latin typeface="Consolas" panose="020B0609020204030204" pitchFamily="49" charset="0"/>
              </a:rPr>
              <a:t>403</a:t>
            </a:r>
            <a:r>
              <a:rPr lang="en-IE" sz="1200" b="0" dirty="0">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json</a:t>
            </a:r>
            <a:r>
              <a:rPr lang="en-IE" sz="1200" b="0" dirty="0">
                <a:solidFill>
                  <a:srgbClr val="D4D4D4"/>
                </a:solidFill>
                <a:effectLst/>
                <a:latin typeface="Consolas" panose="020B0609020204030204" pitchFamily="49" charset="0"/>
              </a:rPr>
              <a:t>({</a:t>
            </a:r>
            <a:r>
              <a:rPr lang="en-IE" sz="1200" b="0" dirty="0" err="1">
                <a:solidFill>
                  <a:srgbClr val="9CDCFE"/>
                </a:solidFill>
                <a:effectLst/>
                <a:latin typeface="Consolas" panose="020B0609020204030204" pitchFamily="49" charset="0"/>
              </a:rPr>
              <a:t>message</a:t>
            </a:r>
            <a:r>
              <a:rPr lang="en-IE" sz="1200" b="0" dirty="0" err="1">
                <a:solidFill>
                  <a:srgbClr val="D4D4D4"/>
                </a:solidFill>
                <a:effectLst/>
                <a:latin typeface="Consolas" panose="020B0609020204030204" pitchFamily="49" charset="0"/>
              </a:rPr>
              <a:t>:</a:t>
            </a:r>
            <a:r>
              <a:rPr lang="en-IE" sz="1200" b="0" dirty="0" err="1">
                <a:solidFill>
                  <a:srgbClr val="CE9178"/>
                </a:solidFill>
                <a:effectLst/>
                <a:latin typeface="Consolas" panose="020B0609020204030204" pitchFamily="49" charset="0"/>
              </a:rPr>
              <a:t>"Forbidden</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accessToken</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authHeader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split</a:t>
            </a:r>
            <a:r>
              <a:rPr lang="en-IE" sz="1200" b="0" dirty="0">
                <a:solidFill>
                  <a:srgbClr val="D4D4D4"/>
                </a:solidFill>
                <a:effectLst/>
                <a:latin typeface="Consolas" panose="020B0609020204030204" pitchFamily="49" charset="0"/>
              </a:rPr>
              <a:t>(</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 </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a:t>
            </a:r>
            <a:r>
              <a:rPr lang="en-IE" sz="1200" b="0" dirty="0">
                <a:solidFill>
                  <a:srgbClr val="B5CEA8"/>
                </a:solidFill>
                <a:effectLst/>
                <a:latin typeface="Consolas" panose="020B0609020204030204" pitchFamily="49" charset="0"/>
              </a:rPr>
              <a:t>1</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user</a:t>
            </a:r>
            <a:r>
              <a:rPr lang="en-IE" sz="1200" b="0" dirty="0">
                <a:solidFill>
                  <a:srgbClr val="D4D4D4"/>
                </a:solidFill>
                <a:effectLst/>
                <a:latin typeface="Consolas" panose="020B0609020204030204" pitchFamily="49" charset="0"/>
              </a:rPr>
              <a:t> = </a:t>
            </a:r>
            <a:r>
              <a:rPr lang="en-IE" sz="1200" b="0" dirty="0">
                <a:solidFill>
                  <a:srgbClr val="C586C0"/>
                </a:solidFill>
                <a:effectLst/>
                <a:latin typeface="Consolas" panose="020B0609020204030204" pitchFamily="49" charset="0"/>
              </a:rPr>
              <a:t>await</a:t>
            </a:r>
            <a:r>
              <a:rPr lang="en-IE" sz="1200" b="0" dirty="0">
                <a:solidFill>
                  <a:srgbClr val="9CDCFE"/>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accountService</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verifyToken</a:t>
            </a:r>
            <a:r>
              <a:rPr lang="en-IE" sz="1200" b="0" dirty="0">
                <a:solidFill>
                  <a:srgbClr val="D4D4D4"/>
                </a:solidFill>
                <a:effectLst/>
                <a:latin typeface="Consolas" panose="020B0609020204030204" pitchFamily="49" charset="0"/>
              </a:rPr>
              <a:t>(</a:t>
            </a:r>
            <a:r>
              <a:rPr lang="en-IE" sz="1200" b="0" dirty="0" err="1">
                <a:solidFill>
                  <a:srgbClr val="4FC1FF"/>
                </a:solidFill>
                <a:effectLst/>
                <a:latin typeface="Consolas" panose="020B0609020204030204" pitchFamily="49" charset="0"/>
              </a:rPr>
              <a:t>accessToken</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dependencies</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6A9955"/>
                </a:solidFill>
                <a:effectLst/>
                <a:latin typeface="Consolas" panose="020B0609020204030204" pitchFamily="49" charset="0"/>
              </a:rPr>
              <a:t>//output</a:t>
            </a:r>
            <a:endParaRPr lang="en-IE" sz="1200" b="0" dirty="0">
              <a:solidFill>
                <a:srgbClr val="D4D4D4"/>
              </a:solidFill>
              <a:effectLst/>
              <a:latin typeface="Consolas" panose="020B0609020204030204" pitchFamily="49" charset="0"/>
            </a:endParaRPr>
          </a:p>
          <a:p>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next</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catch</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err</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6A9955"/>
                </a:solidFill>
                <a:effectLst/>
                <a:latin typeface="Consolas" panose="020B0609020204030204" pitchFamily="49" charset="0"/>
              </a:rPr>
              <a:t>//Token Verification Failed</a:t>
            </a:r>
            <a:endParaRPr lang="en-IE" sz="1200" b="0" dirty="0">
              <a:solidFill>
                <a:srgbClr val="D4D4D4"/>
              </a:solidFill>
              <a:effectLst/>
              <a:latin typeface="Consolas" panose="020B0609020204030204" pitchFamily="49" charset="0"/>
            </a:endParaRPr>
          </a:p>
          <a:p>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next</a:t>
            </a:r>
            <a:r>
              <a:rPr lang="en-IE" sz="1200" b="0" dirty="0">
                <a:solidFill>
                  <a:srgbClr val="D4D4D4"/>
                </a:solidFill>
                <a:effectLst/>
                <a:latin typeface="Consolas" panose="020B0609020204030204" pitchFamily="49" charset="0"/>
              </a:rPr>
              <a:t>(</a:t>
            </a:r>
            <a:r>
              <a:rPr lang="en-IE" sz="1200" b="0" dirty="0">
                <a:solidFill>
                  <a:srgbClr val="569CD6"/>
                </a:solidFill>
                <a:effectLst/>
                <a:latin typeface="Consolas" panose="020B0609020204030204" pitchFamily="49" charset="0"/>
              </a:rPr>
              <a:t>new</a:t>
            </a:r>
            <a:r>
              <a:rPr lang="en-IE" sz="1200" b="0" dirty="0">
                <a:solidFill>
                  <a:srgbClr val="D4D4D4"/>
                </a:solidFill>
                <a:effectLst/>
                <a:latin typeface="Consolas" panose="020B0609020204030204" pitchFamily="49" charset="0"/>
              </a:rPr>
              <a:t> </a:t>
            </a:r>
            <a:r>
              <a:rPr lang="en-IE" sz="1200" b="0" dirty="0">
                <a:solidFill>
                  <a:srgbClr val="4EC9B0"/>
                </a:solidFill>
                <a:effectLst/>
                <a:latin typeface="Consolas" panose="020B0609020204030204" pitchFamily="49" charset="0"/>
              </a:rPr>
              <a:t>Error</a:t>
            </a:r>
            <a:r>
              <a:rPr lang="en-IE" sz="1200" b="0" dirty="0">
                <a:solidFill>
                  <a:srgbClr val="D4D4D4"/>
                </a:solidFill>
                <a:effectLst/>
                <a:latin typeface="Consolas" panose="020B0609020204030204" pitchFamily="49" charset="0"/>
              </a:rPr>
              <a:t>(</a:t>
            </a:r>
            <a:r>
              <a:rPr lang="en-IE" sz="1200" b="0" dirty="0">
                <a:solidFill>
                  <a:srgbClr val="CE9178"/>
                </a:solidFill>
                <a:effectLst/>
                <a:latin typeface="Consolas" panose="020B0609020204030204" pitchFamily="49" charset="0"/>
              </a:rPr>
              <a:t>`Token Verification Failed ${</a:t>
            </a:r>
            <a:r>
              <a:rPr lang="en-IE" sz="1200" b="0" dirty="0" err="1">
                <a:solidFill>
                  <a:srgbClr val="9CDCFE"/>
                </a:solidFill>
                <a:effectLst/>
                <a:latin typeface="Consolas" panose="020B0609020204030204" pitchFamily="49" charset="0"/>
              </a:rPr>
              <a:t>err</a:t>
            </a:r>
            <a:r>
              <a:rPr lang="en-IE" sz="1200" b="0" dirty="0" err="1">
                <a:solidFill>
                  <a:srgbClr val="D4D4D4"/>
                </a:solidFill>
                <a:effectLst/>
                <a:latin typeface="Consolas" panose="020B0609020204030204" pitchFamily="49" charset="0"/>
              </a:rPr>
              <a:t>.</a:t>
            </a:r>
            <a:r>
              <a:rPr lang="en-IE" sz="1200" b="0" dirty="0" err="1">
                <a:solidFill>
                  <a:srgbClr val="9CDCFE"/>
                </a:solidFill>
                <a:effectLst/>
                <a:latin typeface="Consolas" panose="020B0609020204030204" pitchFamily="49" charset="0"/>
              </a:rPr>
              <a:t>message</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47CB94C6-2DEA-40A6-A021-837B3978235E}"/>
              </a:ext>
            </a:extLst>
          </p:cNvPr>
          <p:cNvSpPr txBox="1"/>
          <p:nvPr/>
        </p:nvSpPr>
        <p:spPr>
          <a:xfrm>
            <a:off x="5114952" y="4195600"/>
            <a:ext cx="6876010" cy="2031325"/>
          </a:xfrm>
          <a:prstGeom prst="rect">
            <a:avLst/>
          </a:prstGeom>
          <a:solidFill>
            <a:schemeClr val="tx1"/>
          </a:solidFill>
        </p:spPr>
        <p:txBody>
          <a:bodyPr wrap="square">
            <a:spAutoFit/>
          </a:bodyPr>
          <a:lstStyle/>
          <a:p>
            <a:r>
              <a:rPr lang="en-IE" sz="1400" b="0" dirty="0">
                <a:solidFill>
                  <a:srgbClr val="D4D4D4"/>
                </a:solidFill>
                <a:effectLst/>
                <a:latin typeface="Consolas" panose="020B0609020204030204" pitchFamily="49" charset="0"/>
              </a:rPr>
              <a:t>  </a:t>
            </a:r>
            <a:r>
              <a:rPr lang="en-IE" sz="1400" b="0" dirty="0" err="1">
                <a:solidFill>
                  <a:srgbClr val="DCDCAA"/>
                </a:solidFill>
                <a:effectLst/>
                <a:latin typeface="Consolas" panose="020B0609020204030204" pitchFamily="49" charset="0"/>
              </a:rPr>
              <a:t>verifyToken</a:t>
            </a:r>
            <a:r>
              <a:rPr lang="en-IE" sz="1400" b="0" dirty="0">
                <a:solidFill>
                  <a:srgbClr val="D4D4D4"/>
                </a:solidFill>
                <a:effectLst/>
                <a:latin typeface="Consolas" panose="020B0609020204030204" pitchFamily="49" charset="0"/>
              </a:rPr>
              <a:t>:   </a:t>
            </a:r>
            <a:r>
              <a:rPr lang="en-IE" sz="1400" b="0" dirty="0">
                <a:solidFill>
                  <a:srgbClr val="569CD6"/>
                </a:solidFill>
                <a:effectLst/>
                <a:latin typeface="Consolas" panose="020B0609020204030204" pitchFamily="49" charset="0"/>
              </a:rPr>
              <a:t>async</a:t>
            </a:r>
            <a:r>
              <a:rPr lang="en-IE" sz="1400" b="0" dirty="0">
                <a:solidFill>
                  <a:srgbClr val="D4D4D4"/>
                </a:solidFill>
                <a:effectLst/>
                <a:latin typeface="Consolas" panose="020B0609020204030204" pitchFamily="49" charset="0"/>
              </a:rPr>
              <a:t> (</a:t>
            </a:r>
            <a:r>
              <a:rPr lang="en-IE" sz="1400" b="0" dirty="0">
                <a:solidFill>
                  <a:srgbClr val="9CDCFE"/>
                </a:solidFill>
                <a:effectLst/>
                <a:latin typeface="Consolas" panose="020B0609020204030204" pitchFamily="49" charset="0"/>
              </a:rPr>
              <a:t>token</a:t>
            </a:r>
            <a:r>
              <a:rPr lang="en-IE" sz="1400" b="0" dirty="0">
                <a:solidFill>
                  <a:srgbClr val="D4D4D4"/>
                </a:solidFill>
                <a:effectLst/>
                <a:latin typeface="Consolas" panose="020B0609020204030204" pitchFamily="49" charset="0"/>
              </a:rPr>
              <a:t>,{</a:t>
            </a:r>
            <a:r>
              <a:rPr lang="en-IE" sz="1400" b="0" dirty="0" err="1">
                <a:solidFill>
                  <a:srgbClr val="9CDCFE"/>
                </a:solidFill>
                <a:effectLst/>
                <a:latin typeface="Consolas" panose="020B0609020204030204" pitchFamily="49" charset="0"/>
              </a:rPr>
              <a:t>accountsRepository</a:t>
            </a:r>
            <a:r>
              <a:rPr lang="en-IE" sz="1400" b="0" dirty="0">
                <a:solidFill>
                  <a:srgbClr val="D4D4D4"/>
                </a:solidFill>
                <a:effectLst/>
                <a:latin typeface="Consolas" panose="020B0609020204030204" pitchFamily="49" charset="0"/>
              </a:rPr>
              <a:t>, </a:t>
            </a:r>
            <a:r>
              <a:rPr lang="en-IE" sz="1400" b="0" dirty="0" err="1">
                <a:solidFill>
                  <a:srgbClr val="9CDCFE"/>
                </a:solidFill>
                <a:effectLst/>
                <a:latin typeface="Consolas" panose="020B0609020204030204" pitchFamily="49" charset="0"/>
              </a:rPr>
              <a:t>tokenManager</a:t>
            </a:r>
            <a:r>
              <a:rPr lang="en-IE" sz="1400" b="0" dirty="0">
                <a:solidFill>
                  <a:srgbClr val="D4D4D4"/>
                </a:solidFill>
                <a:effectLst/>
                <a:latin typeface="Consolas" panose="020B0609020204030204" pitchFamily="49" charset="0"/>
              </a:rPr>
              <a:t>}) </a:t>
            </a:r>
            <a:r>
              <a:rPr lang="en-IE" sz="1400" b="0" dirty="0">
                <a:solidFill>
                  <a:srgbClr val="569CD6"/>
                </a:solidFill>
                <a:effectLst/>
                <a:latin typeface="Consolas" panose="020B0609020204030204" pitchFamily="49" charset="0"/>
              </a:rPr>
              <a:t>=&gt;</a:t>
            </a:r>
            <a:r>
              <a:rPr lang="en-IE" sz="1400" b="0" dirty="0">
                <a:solidFill>
                  <a:srgbClr val="D4D4D4"/>
                </a:solidFill>
                <a:effectLst/>
                <a:latin typeface="Consolas" panose="020B0609020204030204" pitchFamily="49" charset="0"/>
              </a:rPr>
              <a:t> {</a:t>
            </a:r>
          </a:p>
          <a:p>
            <a:r>
              <a:rPr lang="en-IE" sz="1400" b="0" dirty="0">
                <a:solidFill>
                  <a:srgbClr val="D4D4D4"/>
                </a:solidFill>
                <a:effectLst/>
                <a:latin typeface="Consolas" panose="020B0609020204030204" pitchFamily="49" charset="0"/>
              </a:rPr>
              <a:t>    </a:t>
            </a:r>
            <a:r>
              <a:rPr lang="en-IE" sz="1400" b="0" dirty="0" err="1">
                <a:solidFill>
                  <a:srgbClr val="569CD6"/>
                </a:solidFill>
                <a:effectLst/>
                <a:latin typeface="Consolas" panose="020B0609020204030204" pitchFamily="49" charset="0"/>
              </a:rPr>
              <a:t>const</a:t>
            </a:r>
            <a:r>
              <a:rPr lang="en-IE" sz="1400" b="0" dirty="0">
                <a:solidFill>
                  <a:srgbClr val="D4D4D4"/>
                </a:solidFill>
                <a:effectLst/>
                <a:latin typeface="Consolas" panose="020B0609020204030204" pitchFamily="49" charset="0"/>
              </a:rPr>
              <a:t> </a:t>
            </a:r>
            <a:r>
              <a:rPr lang="en-IE" sz="1400" b="0" dirty="0">
                <a:solidFill>
                  <a:srgbClr val="4FC1FF"/>
                </a:solidFill>
                <a:effectLst/>
                <a:latin typeface="Consolas" panose="020B0609020204030204" pitchFamily="49" charset="0"/>
              </a:rPr>
              <a:t>decoded</a:t>
            </a:r>
            <a:r>
              <a:rPr lang="en-IE" sz="1400" b="0" dirty="0">
                <a:solidFill>
                  <a:srgbClr val="D4D4D4"/>
                </a:solidFill>
                <a:effectLst/>
                <a:latin typeface="Consolas" panose="020B0609020204030204" pitchFamily="49" charset="0"/>
              </a:rPr>
              <a:t> = </a:t>
            </a:r>
            <a:r>
              <a:rPr lang="en-IE" sz="1400" b="0" dirty="0">
                <a:solidFill>
                  <a:srgbClr val="C586C0"/>
                </a:solidFill>
                <a:effectLst/>
                <a:latin typeface="Consolas" panose="020B0609020204030204" pitchFamily="49" charset="0"/>
              </a:rPr>
              <a:t>await</a:t>
            </a:r>
            <a:r>
              <a:rPr lang="en-IE" sz="1400" b="0" dirty="0">
                <a:solidFill>
                  <a:srgbClr val="9CDCFE"/>
                </a:solidFill>
                <a:effectLst/>
                <a:latin typeface="Consolas" panose="020B0609020204030204" pitchFamily="49" charset="0"/>
              </a:rPr>
              <a:t> </a:t>
            </a:r>
            <a:r>
              <a:rPr lang="en-IE" sz="1400" b="0" dirty="0" err="1">
                <a:solidFill>
                  <a:srgbClr val="9CDCFE"/>
                </a:solidFill>
                <a:effectLst/>
                <a:latin typeface="Consolas" panose="020B0609020204030204" pitchFamily="49" charset="0"/>
              </a:rPr>
              <a:t>tokenManager</a:t>
            </a:r>
            <a:r>
              <a:rPr lang="en-IE" sz="1400" b="0" dirty="0" err="1">
                <a:solidFill>
                  <a:srgbClr val="D4D4D4"/>
                </a:solidFill>
                <a:effectLst/>
                <a:latin typeface="Consolas" panose="020B0609020204030204" pitchFamily="49" charset="0"/>
              </a:rPr>
              <a:t>.</a:t>
            </a:r>
            <a:r>
              <a:rPr lang="en-IE" sz="1400" b="0" dirty="0" err="1">
                <a:solidFill>
                  <a:srgbClr val="DCDCAA"/>
                </a:solidFill>
                <a:effectLst/>
                <a:latin typeface="Consolas" panose="020B0609020204030204" pitchFamily="49" charset="0"/>
              </a:rPr>
              <a:t>decode</a:t>
            </a:r>
            <a:r>
              <a:rPr lang="en-IE" sz="1400" b="0" dirty="0">
                <a:solidFill>
                  <a:srgbClr val="D4D4D4"/>
                </a:solidFill>
                <a:effectLst/>
                <a:latin typeface="Consolas" panose="020B0609020204030204" pitchFamily="49" charset="0"/>
              </a:rPr>
              <a:t>(</a:t>
            </a:r>
            <a:r>
              <a:rPr lang="en-IE" sz="1400" b="0" dirty="0">
                <a:solidFill>
                  <a:srgbClr val="9CDCFE"/>
                </a:solidFill>
                <a:effectLst/>
                <a:latin typeface="Consolas" panose="020B0609020204030204" pitchFamily="49" charset="0"/>
              </a:rPr>
              <a:t>token</a:t>
            </a:r>
            <a:r>
              <a:rPr lang="en-IE" sz="1400" b="0" dirty="0">
                <a:solidFill>
                  <a:srgbClr val="D4D4D4"/>
                </a:solidFill>
                <a:effectLst/>
                <a:latin typeface="Consolas" panose="020B0609020204030204" pitchFamily="49" charset="0"/>
              </a:rPr>
              <a:t>);</a:t>
            </a:r>
          </a:p>
          <a:p>
            <a:r>
              <a:rPr lang="en-IE" sz="1400" b="0" dirty="0">
                <a:solidFill>
                  <a:srgbClr val="D4D4D4"/>
                </a:solidFill>
                <a:effectLst/>
                <a:latin typeface="Consolas" panose="020B0609020204030204" pitchFamily="49" charset="0"/>
              </a:rPr>
              <a:t>    </a:t>
            </a:r>
            <a:r>
              <a:rPr lang="en-IE" sz="1400" b="0" dirty="0" err="1">
                <a:solidFill>
                  <a:srgbClr val="569CD6"/>
                </a:solidFill>
                <a:effectLst/>
                <a:latin typeface="Consolas" panose="020B0609020204030204" pitchFamily="49" charset="0"/>
              </a:rPr>
              <a:t>const</a:t>
            </a:r>
            <a:r>
              <a:rPr lang="en-IE" sz="1400" b="0" dirty="0">
                <a:solidFill>
                  <a:srgbClr val="D4D4D4"/>
                </a:solidFill>
                <a:effectLst/>
                <a:latin typeface="Consolas" panose="020B0609020204030204" pitchFamily="49" charset="0"/>
              </a:rPr>
              <a:t> </a:t>
            </a:r>
            <a:r>
              <a:rPr lang="en-IE" sz="1400" b="0" dirty="0">
                <a:solidFill>
                  <a:srgbClr val="4FC1FF"/>
                </a:solidFill>
                <a:effectLst/>
                <a:latin typeface="Consolas" panose="020B0609020204030204" pitchFamily="49" charset="0"/>
              </a:rPr>
              <a:t>user</a:t>
            </a:r>
            <a:r>
              <a:rPr lang="en-IE" sz="1400" b="0" dirty="0">
                <a:solidFill>
                  <a:srgbClr val="D4D4D4"/>
                </a:solidFill>
                <a:effectLst/>
                <a:latin typeface="Consolas" panose="020B0609020204030204" pitchFamily="49" charset="0"/>
              </a:rPr>
              <a:t> = </a:t>
            </a:r>
            <a:r>
              <a:rPr lang="en-IE" sz="1400" b="0" dirty="0">
                <a:solidFill>
                  <a:srgbClr val="C586C0"/>
                </a:solidFill>
                <a:effectLst/>
                <a:latin typeface="Consolas" panose="020B0609020204030204" pitchFamily="49" charset="0"/>
              </a:rPr>
              <a:t>await</a:t>
            </a:r>
            <a:r>
              <a:rPr lang="en-IE" sz="1400" b="0" dirty="0">
                <a:solidFill>
                  <a:srgbClr val="9CDCFE"/>
                </a:solidFill>
                <a:effectLst/>
                <a:latin typeface="Consolas" panose="020B0609020204030204" pitchFamily="49" charset="0"/>
              </a:rPr>
              <a:t> </a:t>
            </a:r>
            <a:r>
              <a:rPr lang="en-IE" sz="1400" b="0" dirty="0" err="1">
                <a:solidFill>
                  <a:srgbClr val="9CDCFE"/>
                </a:solidFill>
                <a:effectLst/>
                <a:latin typeface="Consolas" panose="020B0609020204030204" pitchFamily="49" charset="0"/>
              </a:rPr>
              <a:t>accountsRepository</a:t>
            </a:r>
            <a:r>
              <a:rPr lang="en-IE" sz="1400" b="0" dirty="0" err="1">
                <a:solidFill>
                  <a:srgbClr val="D4D4D4"/>
                </a:solidFill>
                <a:effectLst/>
                <a:latin typeface="Consolas" panose="020B0609020204030204" pitchFamily="49" charset="0"/>
              </a:rPr>
              <a:t>.</a:t>
            </a:r>
            <a:r>
              <a:rPr lang="en-IE" sz="1400" b="0" dirty="0" err="1">
                <a:solidFill>
                  <a:srgbClr val="DCDCAA"/>
                </a:solidFill>
                <a:effectLst/>
                <a:latin typeface="Consolas" panose="020B0609020204030204" pitchFamily="49" charset="0"/>
              </a:rPr>
              <a:t>getByEmail</a:t>
            </a:r>
            <a:r>
              <a:rPr lang="en-IE" sz="1400" b="0" dirty="0">
                <a:solidFill>
                  <a:srgbClr val="D4D4D4"/>
                </a:solidFill>
                <a:effectLst/>
                <a:latin typeface="Consolas" panose="020B0609020204030204" pitchFamily="49" charset="0"/>
              </a:rPr>
              <a:t>(</a:t>
            </a:r>
            <a:r>
              <a:rPr lang="en-IE" sz="1400" b="0" dirty="0" err="1">
                <a:solidFill>
                  <a:srgbClr val="4FC1FF"/>
                </a:solidFill>
                <a:effectLst/>
                <a:latin typeface="Consolas" panose="020B0609020204030204" pitchFamily="49" charset="0"/>
              </a:rPr>
              <a:t>decoded</a:t>
            </a:r>
            <a:r>
              <a:rPr lang="en-IE" sz="1400" b="0" dirty="0" err="1">
                <a:solidFill>
                  <a:srgbClr val="D4D4D4"/>
                </a:solidFill>
                <a:effectLst/>
                <a:latin typeface="Consolas" panose="020B0609020204030204" pitchFamily="49" charset="0"/>
              </a:rPr>
              <a:t>.</a:t>
            </a:r>
            <a:r>
              <a:rPr lang="en-IE" sz="1400" b="0" dirty="0" err="1">
                <a:solidFill>
                  <a:srgbClr val="9CDCFE"/>
                </a:solidFill>
                <a:effectLst/>
                <a:latin typeface="Consolas" panose="020B0609020204030204" pitchFamily="49" charset="0"/>
              </a:rPr>
              <a:t>email</a:t>
            </a:r>
            <a:r>
              <a:rPr lang="en-IE" sz="1400" b="0" dirty="0">
                <a:solidFill>
                  <a:srgbClr val="D4D4D4"/>
                </a:solidFill>
                <a:effectLst/>
                <a:latin typeface="Consolas" panose="020B0609020204030204" pitchFamily="49" charset="0"/>
              </a:rPr>
              <a:t>);</a:t>
            </a:r>
          </a:p>
          <a:p>
            <a:r>
              <a:rPr lang="en-IE" sz="1400" b="0" dirty="0">
                <a:solidFill>
                  <a:srgbClr val="D4D4D4"/>
                </a:solidFill>
                <a:effectLst/>
                <a:latin typeface="Consolas" panose="020B0609020204030204" pitchFamily="49" charset="0"/>
              </a:rPr>
              <a:t>    </a:t>
            </a:r>
            <a:r>
              <a:rPr lang="en-IE" sz="1400" b="0" dirty="0">
                <a:solidFill>
                  <a:srgbClr val="C586C0"/>
                </a:solidFill>
                <a:effectLst/>
                <a:latin typeface="Consolas" panose="020B0609020204030204" pitchFamily="49" charset="0"/>
              </a:rPr>
              <a:t>if</a:t>
            </a:r>
            <a:r>
              <a:rPr lang="en-IE" sz="1400" b="0" dirty="0">
                <a:solidFill>
                  <a:srgbClr val="D4D4D4"/>
                </a:solidFill>
                <a:effectLst/>
                <a:latin typeface="Consolas" panose="020B0609020204030204" pitchFamily="49" charset="0"/>
              </a:rPr>
              <a:t> (!</a:t>
            </a:r>
            <a:r>
              <a:rPr lang="en-IE" sz="1400" b="0" dirty="0">
                <a:solidFill>
                  <a:srgbClr val="4FC1FF"/>
                </a:solidFill>
                <a:effectLst/>
                <a:latin typeface="Consolas" panose="020B0609020204030204" pitchFamily="49" charset="0"/>
              </a:rPr>
              <a:t>user</a:t>
            </a:r>
            <a:r>
              <a:rPr lang="en-IE" sz="1400" b="0" dirty="0">
                <a:solidFill>
                  <a:srgbClr val="D4D4D4"/>
                </a:solidFill>
                <a:effectLst/>
                <a:latin typeface="Consolas" panose="020B0609020204030204" pitchFamily="49" charset="0"/>
              </a:rPr>
              <a:t>) {</a:t>
            </a:r>
          </a:p>
          <a:p>
            <a:r>
              <a:rPr lang="en-IE" sz="1400" b="0" dirty="0">
                <a:solidFill>
                  <a:srgbClr val="D4D4D4"/>
                </a:solidFill>
                <a:effectLst/>
                <a:latin typeface="Consolas" panose="020B0609020204030204" pitchFamily="49" charset="0"/>
              </a:rPr>
              <a:t>        </a:t>
            </a:r>
            <a:r>
              <a:rPr lang="en-IE" sz="1400" b="0" dirty="0">
                <a:solidFill>
                  <a:srgbClr val="C586C0"/>
                </a:solidFill>
                <a:effectLst/>
                <a:latin typeface="Consolas" panose="020B0609020204030204" pitchFamily="49" charset="0"/>
              </a:rPr>
              <a:t>throw</a:t>
            </a:r>
            <a:r>
              <a:rPr lang="en-IE" sz="1400" b="0" dirty="0">
                <a:solidFill>
                  <a:srgbClr val="D4D4D4"/>
                </a:solidFill>
                <a:effectLst/>
                <a:latin typeface="Consolas" panose="020B0609020204030204" pitchFamily="49" charset="0"/>
              </a:rPr>
              <a:t> </a:t>
            </a:r>
            <a:r>
              <a:rPr lang="en-IE" sz="1400" b="0" dirty="0">
                <a:solidFill>
                  <a:srgbClr val="569CD6"/>
                </a:solidFill>
                <a:effectLst/>
                <a:latin typeface="Consolas" panose="020B0609020204030204" pitchFamily="49" charset="0"/>
              </a:rPr>
              <a:t>new</a:t>
            </a:r>
            <a:r>
              <a:rPr lang="en-IE" sz="1400" b="0" dirty="0">
                <a:solidFill>
                  <a:srgbClr val="D4D4D4"/>
                </a:solidFill>
                <a:effectLst/>
                <a:latin typeface="Consolas" panose="020B0609020204030204" pitchFamily="49" charset="0"/>
              </a:rPr>
              <a:t> </a:t>
            </a:r>
            <a:r>
              <a:rPr lang="en-IE" sz="1400" b="0" dirty="0">
                <a:solidFill>
                  <a:srgbClr val="4EC9B0"/>
                </a:solidFill>
                <a:effectLst/>
                <a:latin typeface="Consolas" panose="020B0609020204030204" pitchFamily="49" charset="0"/>
              </a:rPr>
              <a:t>Error</a:t>
            </a:r>
            <a:r>
              <a:rPr lang="en-IE" sz="1400" b="0" dirty="0">
                <a:solidFill>
                  <a:srgbClr val="D4D4D4"/>
                </a:solidFill>
                <a:effectLst/>
                <a:latin typeface="Consolas" panose="020B0609020204030204" pitchFamily="49" charset="0"/>
              </a:rPr>
              <a:t>(</a:t>
            </a:r>
            <a:r>
              <a:rPr lang="en-IE" sz="1400" b="0" dirty="0">
                <a:solidFill>
                  <a:srgbClr val="CE9178"/>
                </a:solidFill>
                <a:effectLst/>
                <a:latin typeface="Consolas" panose="020B0609020204030204" pitchFamily="49" charset="0"/>
              </a:rPr>
              <a:t>'Bad token'</a:t>
            </a:r>
            <a:r>
              <a:rPr lang="en-IE" sz="1400" b="0" dirty="0">
                <a:solidFill>
                  <a:srgbClr val="D4D4D4"/>
                </a:solidFill>
                <a:effectLst/>
                <a:latin typeface="Consolas" panose="020B0609020204030204" pitchFamily="49" charset="0"/>
              </a:rPr>
              <a:t>);</a:t>
            </a:r>
          </a:p>
          <a:p>
            <a:r>
              <a:rPr lang="en-IE" sz="1400" b="0" dirty="0">
                <a:solidFill>
                  <a:srgbClr val="D4D4D4"/>
                </a:solidFill>
                <a:effectLst/>
                <a:latin typeface="Consolas" panose="020B0609020204030204" pitchFamily="49" charset="0"/>
              </a:rPr>
              <a:t>    }</a:t>
            </a:r>
          </a:p>
          <a:p>
            <a:r>
              <a:rPr lang="en-IE" sz="1400" b="0" dirty="0">
                <a:solidFill>
                  <a:srgbClr val="D4D4D4"/>
                </a:solidFill>
                <a:effectLst/>
                <a:latin typeface="Consolas" panose="020B0609020204030204" pitchFamily="49" charset="0"/>
              </a:rPr>
              <a:t>    </a:t>
            </a:r>
            <a:r>
              <a:rPr lang="en-IE" sz="1400" b="0" dirty="0">
                <a:solidFill>
                  <a:srgbClr val="C586C0"/>
                </a:solidFill>
                <a:effectLst/>
                <a:latin typeface="Consolas" panose="020B0609020204030204" pitchFamily="49" charset="0"/>
              </a:rPr>
              <a:t>return</a:t>
            </a:r>
            <a:r>
              <a:rPr lang="en-IE" sz="1400" b="0" dirty="0">
                <a:solidFill>
                  <a:srgbClr val="9CDCFE"/>
                </a:solidFill>
                <a:effectLst/>
                <a:latin typeface="Consolas" panose="020B0609020204030204" pitchFamily="49" charset="0"/>
              </a:rPr>
              <a:t> </a:t>
            </a:r>
            <a:r>
              <a:rPr lang="en-IE" sz="1400" b="0" dirty="0" err="1">
                <a:solidFill>
                  <a:srgbClr val="4FC1FF"/>
                </a:solidFill>
                <a:effectLst/>
                <a:latin typeface="Consolas" panose="020B0609020204030204" pitchFamily="49" charset="0"/>
              </a:rPr>
              <a:t>user</a:t>
            </a:r>
            <a:r>
              <a:rPr lang="en-IE" sz="1400" b="0" dirty="0" err="1">
                <a:solidFill>
                  <a:srgbClr val="D4D4D4"/>
                </a:solidFill>
                <a:effectLst/>
                <a:latin typeface="Consolas" panose="020B0609020204030204" pitchFamily="49" charset="0"/>
              </a:rPr>
              <a:t>.</a:t>
            </a:r>
            <a:r>
              <a:rPr lang="en-IE" sz="1400" b="0" dirty="0" err="1">
                <a:solidFill>
                  <a:srgbClr val="9CDCFE"/>
                </a:solidFill>
                <a:effectLst/>
                <a:latin typeface="Consolas" panose="020B0609020204030204" pitchFamily="49" charset="0"/>
              </a:rPr>
              <a:t>email</a:t>
            </a:r>
            <a:r>
              <a:rPr lang="en-IE" sz="1400" b="0" dirty="0">
                <a:solidFill>
                  <a:srgbClr val="D4D4D4"/>
                </a:solidFill>
                <a:effectLst/>
                <a:latin typeface="Consolas" panose="020B0609020204030204" pitchFamily="49" charset="0"/>
              </a:rPr>
              <a:t>;</a:t>
            </a:r>
          </a:p>
          <a:p>
            <a:r>
              <a:rPr lang="en-IE" sz="1400" b="0" dirty="0">
                <a:solidFill>
                  <a:srgbClr val="D4D4D4"/>
                </a:solidFill>
                <a:effectLst/>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94AB802-34BE-4751-8F72-F83EE2387FEE}"/>
                  </a:ext>
                </a:extLst>
              </p14:cNvPr>
              <p14:cNvContentPartPr/>
              <p14:nvPr/>
            </p14:nvContentPartPr>
            <p14:xfrm>
              <a:off x="8102165" y="2128238"/>
              <a:ext cx="2094480" cy="2025720"/>
            </p14:xfrm>
          </p:contentPart>
        </mc:Choice>
        <mc:Fallback xmlns="">
          <p:pic>
            <p:nvPicPr>
              <p:cNvPr id="5" name="Ink 4">
                <a:extLst>
                  <a:ext uri="{FF2B5EF4-FFF2-40B4-BE49-F238E27FC236}">
                    <a16:creationId xmlns:a16="http://schemas.microsoft.com/office/drawing/2014/main" id="{294AB802-34BE-4751-8F72-F83EE2387FEE}"/>
                  </a:ext>
                </a:extLst>
              </p:cNvPr>
              <p:cNvPicPr/>
              <p:nvPr/>
            </p:nvPicPr>
            <p:blipFill>
              <a:blip r:embed="rId3"/>
              <a:stretch>
                <a:fillRect/>
              </a:stretch>
            </p:blipFill>
            <p:spPr>
              <a:xfrm>
                <a:off x="8084525" y="2110238"/>
                <a:ext cx="2130120" cy="2061360"/>
              </a:xfrm>
              <a:prstGeom prst="rect">
                <a:avLst/>
              </a:prstGeom>
            </p:spPr>
          </p:pic>
        </mc:Fallback>
      </mc:AlternateContent>
    </p:spTree>
    <p:extLst>
      <p:ext uri="{BB962C8B-B14F-4D97-AF65-F5344CB8AC3E}">
        <p14:creationId xmlns:p14="http://schemas.microsoft.com/office/powerpoint/2010/main" val="70896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AC9B0F-86C3-4EBF-8BF0-D15336E7B8F2}"/>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Protecting API Routes: Add to route</a:t>
            </a:r>
            <a:endParaRPr lang="en-US" sz="3600" dirty="0">
              <a:solidFill>
                <a:schemeClr val="bg1"/>
              </a:solidFill>
              <a:cs typeface="Calibri Light"/>
            </a:endParaRPr>
          </a:p>
        </p:txBody>
      </p:sp>
      <p:sp>
        <p:nvSpPr>
          <p:cNvPr id="3" name="Content Placeholder 2">
            <a:extLst>
              <a:ext uri="{FF2B5EF4-FFF2-40B4-BE49-F238E27FC236}">
                <a16:creationId xmlns:a16="http://schemas.microsoft.com/office/drawing/2014/main" id="{4F3054A4-4BD3-4FF6-BF03-16C3EA7C5648}"/>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1900" dirty="0">
                <a:solidFill>
                  <a:schemeClr val="bg1"/>
                </a:solidFill>
                <a:cs typeface="Calibri"/>
              </a:rPr>
              <a:t>Import Controller into router</a:t>
            </a:r>
          </a:p>
          <a:p>
            <a:r>
              <a:rPr lang="en-US" sz="1900" dirty="0">
                <a:solidFill>
                  <a:schemeClr val="bg1"/>
                </a:solidFill>
                <a:cs typeface="Calibri"/>
              </a:rPr>
              <a:t>Add to route…</a:t>
            </a:r>
          </a:p>
        </p:txBody>
      </p:sp>
      <p:sp>
        <p:nvSpPr>
          <p:cNvPr id="6" name="TextBox 5">
            <a:extLst>
              <a:ext uri="{FF2B5EF4-FFF2-40B4-BE49-F238E27FC236}">
                <a16:creationId xmlns:a16="http://schemas.microsoft.com/office/drawing/2014/main" id="{7F0160DE-9042-4EE9-9E93-3338D044CFAD}"/>
              </a:ext>
            </a:extLst>
          </p:cNvPr>
          <p:cNvSpPr txBox="1"/>
          <p:nvPr/>
        </p:nvSpPr>
        <p:spPr>
          <a:xfrm>
            <a:off x="5516380" y="163702"/>
            <a:ext cx="22602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black"/>
                </a:solidFill>
                <a:effectLst/>
                <a:uLnTx/>
                <a:uFillTx/>
                <a:latin typeface="Calibri" panose="020F0502020204030204"/>
                <a:ea typeface="+mn-ea"/>
                <a:cs typeface="+mn-cs"/>
              </a:rPr>
              <a:t>/authenticate/index.js</a:t>
            </a:r>
          </a:p>
        </p:txBody>
      </p:sp>
      <p:sp>
        <p:nvSpPr>
          <p:cNvPr id="10" name="TextBox 9">
            <a:extLst>
              <a:ext uri="{FF2B5EF4-FFF2-40B4-BE49-F238E27FC236}">
                <a16:creationId xmlns:a16="http://schemas.microsoft.com/office/drawing/2014/main" id="{F94083BE-FCAE-4896-A9C2-5472BCFEC397}"/>
              </a:ext>
            </a:extLst>
          </p:cNvPr>
          <p:cNvSpPr txBox="1"/>
          <p:nvPr/>
        </p:nvSpPr>
        <p:spPr>
          <a:xfrm>
            <a:off x="5114952" y="467256"/>
            <a:ext cx="6957469" cy="4154984"/>
          </a:xfrm>
          <a:prstGeom prst="rect">
            <a:avLst/>
          </a:prstGeom>
          <a:solidFill>
            <a:schemeClr val="tx1"/>
          </a:solidFill>
        </p:spPr>
        <p:txBody>
          <a:bodyPr wrap="square">
            <a:spAutoFit/>
          </a:bodyPr>
          <a:lstStyle/>
          <a:p>
            <a:r>
              <a:rPr lang="en-IE" sz="1200" b="0" dirty="0">
                <a:solidFill>
                  <a:srgbClr val="C586C0"/>
                </a:solidFill>
                <a:effectLst/>
                <a:latin typeface="Consolas" panose="020B0609020204030204" pitchFamily="49" charset="0"/>
              </a:rPr>
              <a:t>import</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express</a:t>
            </a: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from</a:t>
            </a:r>
            <a:r>
              <a:rPr lang="en-IE" sz="1200" b="0" dirty="0">
                <a:solidFill>
                  <a:srgbClr val="D4D4D4"/>
                </a:solidFill>
                <a:effectLst/>
                <a:latin typeface="Consolas" panose="020B0609020204030204" pitchFamily="49" charset="0"/>
              </a:rPr>
              <a:t> </a:t>
            </a:r>
            <a:r>
              <a:rPr lang="en-IE" sz="1200" b="0" dirty="0">
                <a:solidFill>
                  <a:srgbClr val="CE9178"/>
                </a:solidFill>
                <a:effectLst/>
                <a:latin typeface="Consolas" panose="020B0609020204030204" pitchFamily="49" charset="0"/>
              </a:rPr>
              <a:t>'express'</a:t>
            </a:r>
            <a:r>
              <a:rPr lang="en-IE" sz="1200" b="0" dirty="0">
                <a:solidFill>
                  <a:srgbClr val="D4D4D4"/>
                </a:solidFill>
                <a:effectLst/>
                <a:latin typeface="Consolas" panose="020B0609020204030204" pitchFamily="49" charset="0"/>
              </a:rPr>
              <a:t>;</a:t>
            </a:r>
          </a:p>
          <a:p>
            <a:r>
              <a:rPr lang="en-IE" sz="1200" b="0" dirty="0">
                <a:solidFill>
                  <a:srgbClr val="C586C0"/>
                </a:solidFill>
                <a:effectLst/>
                <a:latin typeface="Consolas" panose="020B0609020204030204" pitchFamily="49" charset="0"/>
              </a:rPr>
              <a:t>import</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MoviesController</a:t>
            </a: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from</a:t>
            </a:r>
            <a:r>
              <a:rPr lang="en-IE" sz="1200" b="0" dirty="0">
                <a:solidFill>
                  <a:srgbClr val="D4D4D4"/>
                </a:solidFill>
                <a:effectLst/>
                <a:latin typeface="Consolas" panose="020B0609020204030204" pitchFamily="49" charset="0"/>
              </a:rPr>
              <a:t> </a:t>
            </a:r>
            <a:r>
              <a:rPr lang="en-IE" sz="1200" b="0" dirty="0">
                <a:solidFill>
                  <a:srgbClr val="CE9178"/>
                </a:solidFill>
                <a:effectLst/>
                <a:latin typeface="Consolas" panose="020B0609020204030204" pitchFamily="49" charset="0"/>
              </a:rPr>
              <a:t>'../controllers'</a:t>
            </a:r>
            <a:r>
              <a:rPr lang="en-IE" sz="1200" b="0" dirty="0">
                <a:solidFill>
                  <a:srgbClr val="D4D4D4"/>
                </a:solidFill>
                <a:effectLst/>
                <a:latin typeface="Consolas" panose="020B0609020204030204" pitchFamily="49" charset="0"/>
              </a:rPr>
              <a:t>;</a:t>
            </a:r>
          </a:p>
          <a:p>
            <a:r>
              <a:rPr lang="en-IE" sz="1200" b="0" dirty="0">
                <a:solidFill>
                  <a:srgbClr val="C586C0"/>
                </a:solidFill>
                <a:effectLst/>
                <a:latin typeface="Consolas" panose="020B0609020204030204" pitchFamily="49" charset="0"/>
              </a:rPr>
              <a:t>import</a:t>
            </a:r>
            <a:r>
              <a:rPr lang="en-IE" sz="1200" b="0" dirty="0">
                <a:solidFill>
                  <a:srgbClr val="D4D4D4"/>
                </a:solidFill>
                <a:effectLst/>
                <a:latin typeface="Consolas" panose="020B0609020204030204" pitchFamily="49" charset="0"/>
              </a:rPr>
              <a:t> </a:t>
            </a:r>
            <a:r>
              <a:rPr lang="en-IE" sz="1200" b="0" dirty="0" err="1">
                <a:solidFill>
                  <a:srgbClr val="9CDCFE"/>
                </a:solidFill>
                <a:effectLst/>
                <a:latin typeface="Consolas" panose="020B0609020204030204" pitchFamily="49" charset="0"/>
              </a:rPr>
              <a:t>AccountsController</a:t>
            </a: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from</a:t>
            </a:r>
            <a:r>
              <a:rPr lang="en-IE" sz="1200" b="0" dirty="0">
                <a:solidFill>
                  <a:srgbClr val="D4D4D4"/>
                </a:solidFill>
                <a:effectLst/>
                <a:latin typeface="Consolas" panose="020B0609020204030204" pitchFamily="49" charset="0"/>
              </a:rPr>
              <a:t> </a:t>
            </a:r>
            <a:r>
              <a:rPr lang="en-IE" sz="1200" b="0" dirty="0">
                <a:solidFill>
                  <a:srgbClr val="CE9178"/>
                </a:solidFill>
                <a:effectLst/>
                <a:latin typeface="Consolas" panose="020B0609020204030204" pitchFamily="49" charset="0"/>
              </a:rPr>
              <a:t>'../../accounts/controllers'</a:t>
            </a:r>
            <a:r>
              <a:rPr lang="en-IE" sz="1200" b="0" dirty="0">
                <a:solidFill>
                  <a:srgbClr val="D4D4D4"/>
                </a:solidFill>
                <a:effectLst/>
                <a:latin typeface="Consolas" panose="020B0609020204030204" pitchFamily="49" charset="0"/>
              </a:rPr>
              <a:t>;</a:t>
            </a:r>
          </a:p>
          <a:p>
            <a:br>
              <a:rPr lang="en-IE" sz="1200" b="0" dirty="0">
                <a:solidFill>
                  <a:srgbClr val="D4D4D4"/>
                </a:solidFill>
                <a:effectLst/>
                <a:latin typeface="Consolas" panose="020B0609020204030204" pitchFamily="49" charset="0"/>
              </a:rPr>
            </a:b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err="1">
                <a:solidFill>
                  <a:srgbClr val="DCDCAA"/>
                </a:solidFill>
                <a:effectLst/>
                <a:latin typeface="Consolas" panose="020B0609020204030204" pitchFamily="49" charset="0"/>
              </a:rPr>
              <a:t>createMoviesRouter</a:t>
            </a:r>
            <a:r>
              <a:rPr lang="en-IE" sz="1200" b="0" dirty="0">
                <a:solidFill>
                  <a:srgbClr val="D4D4D4"/>
                </a:solidFill>
                <a:effectLst/>
                <a:latin typeface="Consolas" panose="020B0609020204030204" pitchFamily="49" charset="0"/>
              </a:rPr>
              <a:t> = (</a:t>
            </a:r>
            <a:r>
              <a:rPr lang="en-IE" sz="1200" b="0" dirty="0">
                <a:solidFill>
                  <a:srgbClr val="9CDCFE"/>
                </a:solidFill>
                <a:effectLst/>
                <a:latin typeface="Consolas" panose="020B0609020204030204" pitchFamily="49" charset="0"/>
              </a:rPr>
              <a:t>dependencies</a:t>
            </a:r>
            <a:r>
              <a:rPr lang="en-IE" sz="1200" b="0" dirty="0">
                <a:solidFill>
                  <a:srgbClr val="D4D4D4"/>
                </a:solidFill>
                <a:effectLst/>
                <a:latin typeface="Consolas" panose="020B0609020204030204" pitchFamily="49" charset="0"/>
              </a:rPr>
              <a:t>) </a:t>
            </a:r>
            <a:r>
              <a:rPr lang="en-IE" sz="1200" b="0" dirty="0">
                <a:solidFill>
                  <a:srgbClr val="569CD6"/>
                </a:solidFill>
                <a:effectLst/>
                <a:latin typeface="Consolas" panose="020B0609020204030204" pitchFamily="49" charset="0"/>
              </a:rPr>
              <a:t>=&gt;</a:t>
            </a:r>
            <a:r>
              <a:rPr lang="en-IE" sz="1200" b="0" dirty="0">
                <a:solidFill>
                  <a:srgbClr val="D4D4D4"/>
                </a:solidFill>
                <a:effectLst/>
                <a:latin typeface="Consolas" panose="020B0609020204030204" pitchFamily="49" charset="0"/>
              </a:rPr>
              <a:t> {</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router</a:t>
            </a:r>
            <a:r>
              <a:rPr lang="en-IE" sz="1200" b="0" dirty="0">
                <a:solidFill>
                  <a:srgbClr val="D4D4D4"/>
                </a:solidFill>
                <a:effectLst/>
                <a:latin typeface="Consolas" panose="020B0609020204030204" pitchFamily="49" charset="0"/>
              </a:rPr>
              <a:t> =</a:t>
            </a:r>
            <a:r>
              <a:rPr lang="en-IE" sz="1200" b="0" dirty="0">
                <a:solidFill>
                  <a:srgbClr val="9CDCFE"/>
                </a:solidFill>
                <a:effectLst/>
                <a:latin typeface="Consolas" panose="020B0609020204030204" pitchFamily="49" charset="0"/>
              </a:rPr>
              <a:t> </a:t>
            </a:r>
            <a:r>
              <a:rPr lang="en-IE" sz="1200" b="0" dirty="0" err="1">
                <a:solidFill>
                  <a:srgbClr val="DCDCAA"/>
                </a:solidFill>
                <a:effectLst/>
                <a:latin typeface="Consolas" panose="020B0609020204030204" pitchFamily="49" charset="0"/>
              </a:rPr>
              <a:t>express</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Router</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6A9955"/>
                </a:solidFill>
                <a:effectLst/>
                <a:latin typeface="Consolas" panose="020B0609020204030204" pitchFamily="49" charset="0"/>
              </a:rPr>
              <a:t>// load controllers with dependencies</a:t>
            </a:r>
            <a:endParaRPr lang="en-IE" sz="1200" b="0" dirty="0">
              <a:solidFill>
                <a:srgbClr val="D4D4D4"/>
              </a:solidFill>
              <a:effectLst/>
              <a:latin typeface="Consolas" panose="020B0609020204030204" pitchFamily="49" charset="0"/>
            </a:endParaRP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moviesController</a:t>
            </a:r>
            <a:r>
              <a:rPr lang="en-IE" sz="1200" b="0" dirty="0">
                <a:solidFill>
                  <a:srgbClr val="D4D4D4"/>
                </a:solidFill>
                <a:effectLst/>
                <a:latin typeface="Consolas" panose="020B0609020204030204" pitchFamily="49" charset="0"/>
              </a:rPr>
              <a:t> = </a:t>
            </a:r>
            <a:r>
              <a:rPr lang="en-IE" sz="1200" b="0" dirty="0" err="1">
                <a:solidFill>
                  <a:srgbClr val="DCDCAA"/>
                </a:solidFill>
                <a:effectLst/>
                <a:latin typeface="Consolas" panose="020B0609020204030204" pitchFamily="49" charset="0"/>
              </a:rPr>
              <a:t>MoviesController</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dependencies</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err="1">
                <a:solidFill>
                  <a:srgbClr val="569CD6"/>
                </a:solidFill>
                <a:effectLst/>
                <a:latin typeface="Consolas" panose="020B0609020204030204" pitchFamily="49" charset="0"/>
              </a:rPr>
              <a:t>const</a:t>
            </a:r>
            <a:r>
              <a:rPr lang="en-IE" sz="1200" b="0" dirty="0">
                <a:solidFill>
                  <a:srgbClr val="D4D4D4"/>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accountsController</a:t>
            </a:r>
            <a:r>
              <a:rPr lang="en-IE" sz="1200" b="0" dirty="0">
                <a:solidFill>
                  <a:srgbClr val="D4D4D4"/>
                </a:solidFill>
                <a:effectLst/>
                <a:latin typeface="Consolas" panose="020B0609020204030204" pitchFamily="49" charset="0"/>
              </a:rPr>
              <a:t> = </a:t>
            </a:r>
            <a:r>
              <a:rPr lang="en-IE" sz="1200" b="0" dirty="0" err="1">
                <a:solidFill>
                  <a:srgbClr val="DCDCAA"/>
                </a:solidFill>
                <a:effectLst/>
                <a:latin typeface="Consolas" panose="020B0609020204030204" pitchFamily="49" charset="0"/>
              </a:rPr>
              <a:t>AccountsController</a:t>
            </a:r>
            <a:r>
              <a:rPr lang="en-IE" sz="1200" b="0" dirty="0">
                <a:solidFill>
                  <a:srgbClr val="D4D4D4"/>
                </a:solidFill>
                <a:effectLst/>
                <a:latin typeface="Consolas" panose="020B0609020204030204" pitchFamily="49" charset="0"/>
              </a:rPr>
              <a:t>(</a:t>
            </a:r>
            <a:r>
              <a:rPr lang="en-IE" sz="1200" b="0" dirty="0">
                <a:solidFill>
                  <a:srgbClr val="9CDCFE"/>
                </a:solidFill>
                <a:effectLst/>
                <a:latin typeface="Consolas" panose="020B0609020204030204" pitchFamily="49" charset="0"/>
              </a:rPr>
              <a:t>dependencies</a:t>
            </a:r>
            <a:r>
              <a:rPr lang="en-IE" sz="1200" b="0" dirty="0">
                <a:solidFill>
                  <a:srgbClr val="D4D4D4"/>
                </a:solidFill>
                <a:effectLst/>
                <a:latin typeface="Consolas" panose="020B0609020204030204" pitchFamily="49" charset="0"/>
              </a:rPr>
              <a:t>);</a:t>
            </a:r>
          </a:p>
          <a:p>
            <a:br>
              <a:rPr lang="en-IE" sz="1200" b="0" dirty="0">
                <a:solidFill>
                  <a:srgbClr val="D4D4D4"/>
                </a:solidFill>
                <a:effectLst/>
                <a:latin typeface="Consolas" panose="020B0609020204030204" pitchFamily="49" charset="0"/>
              </a:rPr>
            </a:br>
            <a:r>
              <a:rPr lang="en-IE" sz="1200" b="0" dirty="0">
                <a:solidFill>
                  <a:srgbClr val="9CDCFE"/>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router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route</a:t>
            </a:r>
            <a:r>
              <a:rPr lang="en-IE" sz="1200" b="0" dirty="0">
                <a:solidFill>
                  <a:srgbClr val="D4D4D4"/>
                </a:solidFill>
                <a:effectLst/>
                <a:latin typeface="Consolas" panose="020B0609020204030204" pitchFamily="49" charset="0"/>
              </a:rPr>
              <a:t>(</a:t>
            </a:r>
            <a:r>
              <a:rPr lang="en-IE" sz="1200" b="0" dirty="0">
                <a:solidFill>
                  <a:srgbClr val="CE9178"/>
                </a:solidFill>
                <a:effectLst/>
                <a:latin typeface="Consolas" panose="020B0609020204030204" pitchFamily="49" charset="0"/>
              </a:rPr>
              <a:t>'/:id'</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get</a:t>
            </a:r>
            <a:r>
              <a:rPr lang="en-IE" sz="1200" b="0" dirty="0">
                <a:solidFill>
                  <a:srgbClr val="D4D4D4"/>
                </a:solidFill>
                <a:effectLst/>
                <a:latin typeface="Consolas" panose="020B0609020204030204" pitchFamily="49" charset="0"/>
              </a:rPr>
              <a:t>(</a:t>
            </a:r>
            <a:r>
              <a:rPr lang="en-IE" sz="1200" b="0" dirty="0" err="1">
                <a:solidFill>
                  <a:srgbClr val="4FC1FF"/>
                </a:solidFill>
                <a:effectLst/>
                <a:latin typeface="Consolas" panose="020B0609020204030204" pitchFamily="49" charset="0"/>
              </a:rPr>
              <a:t>moviesController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getMovie</a:t>
            </a:r>
            <a:r>
              <a:rPr lang="en-IE" sz="1200" b="0" dirty="0">
                <a:solidFill>
                  <a:srgbClr val="D4D4D4"/>
                </a:solidFill>
                <a:effectLst/>
                <a:latin typeface="Consolas" panose="020B0609020204030204" pitchFamily="49" charset="0"/>
              </a:rPr>
              <a:t>);</a:t>
            </a:r>
          </a:p>
          <a:p>
            <a:br>
              <a:rPr lang="en-IE" sz="1200" b="0" dirty="0">
                <a:solidFill>
                  <a:srgbClr val="D4D4D4"/>
                </a:solidFill>
                <a:effectLst/>
                <a:latin typeface="Consolas" panose="020B0609020204030204" pitchFamily="49" charset="0"/>
              </a:rPr>
            </a:br>
            <a:r>
              <a:rPr lang="en-IE" sz="1200" b="0" dirty="0">
                <a:solidFill>
                  <a:srgbClr val="9CDCFE"/>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router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route</a:t>
            </a:r>
            <a:r>
              <a:rPr lang="en-IE" sz="1200" b="0" dirty="0">
                <a:solidFill>
                  <a:srgbClr val="D4D4D4"/>
                </a:solidFill>
                <a:effectLst/>
                <a:latin typeface="Consolas" panose="020B0609020204030204" pitchFamily="49" charset="0"/>
              </a:rPr>
              <a:t>(</a:t>
            </a:r>
            <a:r>
              <a:rPr lang="en-IE" sz="1200" b="0" dirty="0">
                <a:solidFill>
                  <a:srgbClr val="CE9178"/>
                </a:solidFill>
                <a:effectLst/>
                <a:latin typeface="Consolas" panose="020B0609020204030204" pitchFamily="49" charset="0"/>
              </a:rPr>
              <a:t>'/'</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get</a:t>
            </a:r>
            <a:r>
              <a:rPr lang="en-IE" sz="1200" b="0" dirty="0">
                <a:solidFill>
                  <a:srgbClr val="D4D4D4"/>
                </a:solidFill>
                <a:effectLst/>
                <a:latin typeface="Consolas" panose="020B0609020204030204" pitchFamily="49" charset="0"/>
              </a:rPr>
              <a:t>(</a:t>
            </a:r>
            <a:r>
              <a:rPr lang="en-IE" sz="1200" b="0" dirty="0" err="1">
                <a:solidFill>
                  <a:srgbClr val="4FC1FF"/>
                </a:solidFill>
                <a:effectLst/>
                <a:latin typeface="Consolas" panose="020B0609020204030204" pitchFamily="49" charset="0"/>
              </a:rPr>
              <a:t>accountsController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verifyToken</a:t>
            </a:r>
            <a:r>
              <a:rPr lang="en-IE" sz="1200" b="0" dirty="0" err="1">
                <a:solidFill>
                  <a:srgbClr val="D4D4D4"/>
                </a:solidFill>
                <a:effectLst/>
                <a:latin typeface="Consolas" panose="020B0609020204030204" pitchFamily="49" charset="0"/>
              </a:rPr>
              <a:t>,</a:t>
            </a:r>
            <a:r>
              <a:rPr lang="en-IE" sz="1200" b="0" dirty="0" err="1">
                <a:solidFill>
                  <a:srgbClr val="4FC1FF"/>
                </a:solidFill>
                <a:effectLst/>
                <a:latin typeface="Consolas" panose="020B0609020204030204" pitchFamily="49" charset="0"/>
              </a:rPr>
              <a:t>moviesController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find</a:t>
            </a:r>
            <a:r>
              <a:rPr lang="en-IE" sz="1200" b="0" dirty="0">
                <a:solidFill>
                  <a:srgbClr val="D4D4D4"/>
                </a:solidFill>
                <a:effectLst/>
                <a:latin typeface="Consolas" panose="020B0609020204030204" pitchFamily="49" charset="0"/>
              </a:rPr>
              <a:t>);</a:t>
            </a:r>
          </a:p>
          <a:p>
            <a:br>
              <a:rPr lang="en-IE" sz="1200" b="0" dirty="0">
                <a:solidFill>
                  <a:srgbClr val="D4D4D4"/>
                </a:solidFill>
                <a:effectLst/>
                <a:latin typeface="Consolas" panose="020B0609020204030204" pitchFamily="49" charset="0"/>
              </a:rPr>
            </a:br>
            <a:r>
              <a:rPr lang="en-IE" sz="1200" b="0" dirty="0">
                <a:solidFill>
                  <a:srgbClr val="9CDCFE"/>
                </a:solidFill>
                <a:effectLst/>
                <a:latin typeface="Consolas" panose="020B0609020204030204" pitchFamily="49" charset="0"/>
              </a:rPr>
              <a:t>    </a:t>
            </a:r>
            <a:r>
              <a:rPr lang="en-IE" sz="1200" b="0" dirty="0" err="1">
                <a:solidFill>
                  <a:srgbClr val="4FC1FF"/>
                </a:solidFill>
                <a:effectLst/>
                <a:latin typeface="Consolas" panose="020B0609020204030204" pitchFamily="49" charset="0"/>
              </a:rPr>
              <a:t>router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route</a:t>
            </a:r>
            <a:r>
              <a:rPr lang="en-IE" sz="1200" b="0" dirty="0">
                <a:solidFill>
                  <a:srgbClr val="D4D4D4"/>
                </a:solidFill>
                <a:effectLst/>
                <a:latin typeface="Consolas" panose="020B0609020204030204" pitchFamily="49" charset="0"/>
              </a:rPr>
              <a:t>(</a:t>
            </a:r>
            <a:r>
              <a:rPr lang="en-IE" sz="1200" b="0" dirty="0">
                <a:solidFill>
                  <a:srgbClr val="CE9178"/>
                </a:solidFill>
                <a:effectLst/>
                <a:latin typeface="Consolas" panose="020B0609020204030204" pitchFamily="49" charset="0"/>
              </a:rPr>
              <a:t>'/:id/reviews'</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        .</a:t>
            </a:r>
            <a:r>
              <a:rPr lang="en-IE" sz="1200" b="0" dirty="0">
                <a:solidFill>
                  <a:srgbClr val="DCDCAA"/>
                </a:solidFill>
                <a:effectLst/>
                <a:latin typeface="Consolas" panose="020B0609020204030204" pitchFamily="49" charset="0"/>
              </a:rPr>
              <a:t>get</a:t>
            </a:r>
            <a:r>
              <a:rPr lang="en-IE" sz="1200" b="0" dirty="0">
                <a:solidFill>
                  <a:srgbClr val="D4D4D4"/>
                </a:solidFill>
                <a:effectLst/>
                <a:latin typeface="Consolas" panose="020B0609020204030204" pitchFamily="49" charset="0"/>
              </a:rPr>
              <a:t>(</a:t>
            </a:r>
            <a:r>
              <a:rPr lang="en-IE" sz="1200" b="0" dirty="0" err="1">
                <a:solidFill>
                  <a:srgbClr val="4FC1FF"/>
                </a:solidFill>
                <a:effectLst/>
                <a:latin typeface="Consolas" panose="020B0609020204030204" pitchFamily="49" charset="0"/>
              </a:rPr>
              <a:t>moviesController</a:t>
            </a:r>
            <a:r>
              <a:rPr lang="en-IE" sz="1200" b="0" dirty="0" err="1">
                <a:solidFill>
                  <a:srgbClr val="D4D4D4"/>
                </a:solidFill>
                <a:effectLst/>
                <a:latin typeface="Consolas" panose="020B0609020204030204" pitchFamily="49" charset="0"/>
              </a:rPr>
              <a:t>.</a:t>
            </a:r>
            <a:r>
              <a:rPr lang="en-IE" sz="1200" b="0" dirty="0" err="1">
                <a:solidFill>
                  <a:srgbClr val="DCDCAA"/>
                </a:solidFill>
                <a:effectLst/>
                <a:latin typeface="Consolas" panose="020B0609020204030204" pitchFamily="49" charset="0"/>
              </a:rPr>
              <a:t>getMovieReviews</a:t>
            </a:r>
            <a:r>
              <a:rPr lang="en-IE" sz="1200" b="0" dirty="0">
                <a:solidFill>
                  <a:srgbClr val="D4D4D4"/>
                </a:solidFill>
                <a:effectLst/>
                <a:latin typeface="Consolas" panose="020B0609020204030204" pitchFamily="49" charset="0"/>
              </a:rPr>
              <a:t>);</a:t>
            </a:r>
          </a:p>
          <a:p>
            <a:br>
              <a:rPr lang="en-IE" sz="1200" b="0" dirty="0">
                <a:solidFill>
                  <a:srgbClr val="D4D4D4"/>
                </a:solidFill>
                <a:effectLst/>
                <a:latin typeface="Consolas" panose="020B0609020204030204" pitchFamily="49" charset="0"/>
              </a:rPr>
            </a:b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return</a:t>
            </a:r>
            <a:r>
              <a:rPr lang="en-IE" sz="1200" b="0" dirty="0">
                <a:solidFill>
                  <a:srgbClr val="D4D4D4"/>
                </a:solidFill>
                <a:effectLst/>
                <a:latin typeface="Consolas" panose="020B0609020204030204" pitchFamily="49" charset="0"/>
              </a:rPr>
              <a:t> </a:t>
            </a:r>
            <a:r>
              <a:rPr lang="en-IE" sz="1200" b="0" dirty="0">
                <a:solidFill>
                  <a:srgbClr val="4FC1FF"/>
                </a:solidFill>
                <a:effectLst/>
                <a:latin typeface="Consolas" panose="020B0609020204030204" pitchFamily="49" charset="0"/>
              </a:rPr>
              <a:t>router</a:t>
            </a:r>
            <a:r>
              <a:rPr lang="en-IE" sz="1200" b="0" dirty="0">
                <a:solidFill>
                  <a:srgbClr val="D4D4D4"/>
                </a:solidFill>
                <a:effectLst/>
                <a:latin typeface="Consolas" panose="020B0609020204030204" pitchFamily="49" charset="0"/>
              </a:rPr>
              <a:t>;</a:t>
            </a:r>
          </a:p>
          <a:p>
            <a:r>
              <a:rPr lang="en-IE" sz="1200" b="0" dirty="0">
                <a:solidFill>
                  <a:srgbClr val="D4D4D4"/>
                </a:solidFill>
                <a:effectLst/>
                <a:latin typeface="Consolas" panose="020B0609020204030204" pitchFamily="49" charset="0"/>
              </a:rPr>
              <a:t>};</a:t>
            </a:r>
          </a:p>
          <a:p>
            <a:r>
              <a:rPr lang="en-IE" sz="1200" b="0" dirty="0">
                <a:solidFill>
                  <a:srgbClr val="C586C0"/>
                </a:solidFill>
                <a:effectLst/>
                <a:latin typeface="Consolas" panose="020B0609020204030204" pitchFamily="49" charset="0"/>
              </a:rPr>
              <a:t>export</a:t>
            </a:r>
            <a:r>
              <a:rPr lang="en-IE" sz="1200" b="0" dirty="0">
                <a:solidFill>
                  <a:srgbClr val="D4D4D4"/>
                </a:solidFill>
                <a:effectLst/>
                <a:latin typeface="Consolas" panose="020B0609020204030204" pitchFamily="49" charset="0"/>
              </a:rPr>
              <a:t> </a:t>
            </a:r>
            <a:r>
              <a:rPr lang="en-IE" sz="1200" b="0" dirty="0">
                <a:solidFill>
                  <a:srgbClr val="C586C0"/>
                </a:solidFill>
                <a:effectLst/>
                <a:latin typeface="Consolas" panose="020B0609020204030204" pitchFamily="49" charset="0"/>
              </a:rPr>
              <a:t>default</a:t>
            </a:r>
            <a:r>
              <a:rPr lang="en-IE" sz="1200" b="0" dirty="0">
                <a:solidFill>
                  <a:srgbClr val="D4D4D4"/>
                </a:solidFill>
                <a:effectLst/>
                <a:latin typeface="Consolas" panose="020B0609020204030204" pitchFamily="49" charset="0"/>
              </a:rPr>
              <a:t> </a:t>
            </a:r>
            <a:r>
              <a:rPr lang="en-IE" sz="1200" b="0" dirty="0" err="1">
                <a:solidFill>
                  <a:srgbClr val="DCDCAA"/>
                </a:solidFill>
                <a:effectLst/>
                <a:latin typeface="Consolas" panose="020B0609020204030204" pitchFamily="49" charset="0"/>
              </a:rPr>
              <a:t>createMoviesRouter</a:t>
            </a:r>
            <a:r>
              <a:rPr lang="en-IE" sz="1200" b="0" dirty="0">
                <a:solidFill>
                  <a:srgbClr val="D4D4D4"/>
                </a:solidFill>
                <a:effectLst/>
                <a:latin typeface="Consolas" panose="020B0609020204030204" pitchFamily="49" charset="0"/>
              </a:rPr>
              <a:t>;</a:t>
            </a:r>
          </a:p>
        </p:txBody>
      </p:sp>
      <p:grpSp>
        <p:nvGrpSpPr>
          <p:cNvPr id="14" name="Group 13">
            <a:extLst>
              <a:ext uri="{FF2B5EF4-FFF2-40B4-BE49-F238E27FC236}">
                <a16:creationId xmlns:a16="http://schemas.microsoft.com/office/drawing/2014/main" id="{4A2CEE28-A67D-4456-BFA6-1A270D2EEEE0}"/>
              </a:ext>
            </a:extLst>
          </p:cNvPr>
          <p:cNvGrpSpPr/>
          <p:nvPr/>
        </p:nvGrpSpPr>
        <p:grpSpPr>
          <a:xfrm>
            <a:off x="10398965" y="837638"/>
            <a:ext cx="999000" cy="289080"/>
            <a:chOff x="10398965" y="837638"/>
            <a:chExt cx="999000" cy="2890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9CC5E84-169E-46AC-B335-01596FF374A9}"/>
                    </a:ext>
                  </a:extLst>
                </p14:cNvPr>
                <p14:cNvContentPartPr/>
                <p14:nvPr/>
              </p14:nvContentPartPr>
              <p14:xfrm>
                <a:off x="10453325" y="917558"/>
                <a:ext cx="944640" cy="83160"/>
              </p14:xfrm>
            </p:contentPart>
          </mc:Choice>
          <mc:Fallback xmlns="">
            <p:pic>
              <p:nvPicPr>
                <p:cNvPr id="4" name="Ink 3">
                  <a:extLst>
                    <a:ext uri="{FF2B5EF4-FFF2-40B4-BE49-F238E27FC236}">
                      <a16:creationId xmlns:a16="http://schemas.microsoft.com/office/drawing/2014/main" id="{39CC5E84-169E-46AC-B335-01596FF374A9}"/>
                    </a:ext>
                  </a:extLst>
                </p:cNvPr>
                <p:cNvPicPr/>
                <p:nvPr/>
              </p:nvPicPr>
              <p:blipFill>
                <a:blip r:embed="rId3"/>
                <a:stretch>
                  <a:fillRect/>
                </a:stretch>
              </p:blipFill>
              <p:spPr>
                <a:xfrm>
                  <a:off x="10435325" y="899558"/>
                  <a:ext cx="9802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276566D4-755E-4785-9063-5BB497AE7521}"/>
                    </a:ext>
                  </a:extLst>
                </p14:cNvPr>
                <p14:cNvContentPartPr/>
                <p14:nvPr/>
              </p14:nvContentPartPr>
              <p14:xfrm>
                <a:off x="10398965" y="837638"/>
                <a:ext cx="257040" cy="136440"/>
              </p14:xfrm>
            </p:contentPart>
          </mc:Choice>
          <mc:Fallback xmlns="">
            <p:pic>
              <p:nvPicPr>
                <p:cNvPr id="7" name="Ink 6">
                  <a:extLst>
                    <a:ext uri="{FF2B5EF4-FFF2-40B4-BE49-F238E27FC236}">
                      <a16:creationId xmlns:a16="http://schemas.microsoft.com/office/drawing/2014/main" id="{276566D4-755E-4785-9063-5BB497AE7521}"/>
                    </a:ext>
                  </a:extLst>
                </p:cNvPr>
                <p:cNvPicPr/>
                <p:nvPr/>
              </p:nvPicPr>
              <p:blipFill>
                <a:blip r:embed="rId5"/>
                <a:stretch>
                  <a:fillRect/>
                </a:stretch>
              </p:blipFill>
              <p:spPr>
                <a:xfrm>
                  <a:off x="10381325" y="819638"/>
                  <a:ext cx="2926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7080F3F0-3D8D-48EE-84A8-E180FCD4ACEB}"/>
                    </a:ext>
                  </a:extLst>
                </p14:cNvPr>
                <p14:cNvContentPartPr/>
                <p14:nvPr/>
              </p14:nvContentPartPr>
              <p14:xfrm>
                <a:off x="10423085" y="955718"/>
                <a:ext cx="305640" cy="171000"/>
              </p14:xfrm>
            </p:contentPart>
          </mc:Choice>
          <mc:Fallback xmlns="">
            <p:pic>
              <p:nvPicPr>
                <p:cNvPr id="8" name="Ink 7">
                  <a:extLst>
                    <a:ext uri="{FF2B5EF4-FFF2-40B4-BE49-F238E27FC236}">
                      <a16:creationId xmlns:a16="http://schemas.microsoft.com/office/drawing/2014/main" id="{7080F3F0-3D8D-48EE-84A8-E180FCD4ACEB}"/>
                    </a:ext>
                  </a:extLst>
                </p:cNvPr>
                <p:cNvPicPr/>
                <p:nvPr/>
              </p:nvPicPr>
              <p:blipFill>
                <a:blip r:embed="rId7"/>
                <a:stretch>
                  <a:fillRect/>
                </a:stretch>
              </p:blipFill>
              <p:spPr>
                <a:xfrm>
                  <a:off x="10405085" y="937718"/>
                  <a:ext cx="341280" cy="206640"/>
                </a:xfrm>
                <a:prstGeom prst="rect">
                  <a:avLst/>
                </a:prstGeom>
              </p:spPr>
            </p:pic>
          </mc:Fallback>
        </mc:AlternateContent>
      </p:grpSp>
      <p:grpSp>
        <p:nvGrpSpPr>
          <p:cNvPr id="18" name="Group 17">
            <a:extLst>
              <a:ext uri="{FF2B5EF4-FFF2-40B4-BE49-F238E27FC236}">
                <a16:creationId xmlns:a16="http://schemas.microsoft.com/office/drawing/2014/main" id="{98918465-1F68-4E43-8192-344EECB9F53A}"/>
              </a:ext>
            </a:extLst>
          </p:cNvPr>
          <p:cNvGrpSpPr/>
          <p:nvPr/>
        </p:nvGrpSpPr>
        <p:grpSpPr>
          <a:xfrm>
            <a:off x="10780205" y="1921238"/>
            <a:ext cx="830160" cy="255240"/>
            <a:chOff x="10780205" y="1921238"/>
            <a:chExt cx="830160" cy="255240"/>
          </a:xfrm>
        </p:grpSpPr>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6C41789D-C02F-4AA5-80C1-469960675510}"/>
                    </a:ext>
                  </a:extLst>
                </p14:cNvPr>
                <p14:cNvContentPartPr/>
                <p14:nvPr/>
              </p14:nvContentPartPr>
              <p14:xfrm>
                <a:off x="10780205" y="2036078"/>
                <a:ext cx="830160" cy="25920"/>
              </p14:xfrm>
            </p:contentPart>
          </mc:Choice>
          <mc:Fallback xmlns="">
            <p:pic>
              <p:nvPicPr>
                <p:cNvPr id="15" name="Ink 14">
                  <a:extLst>
                    <a:ext uri="{FF2B5EF4-FFF2-40B4-BE49-F238E27FC236}">
                      <a16:creationId xmlns:a16="http://schemas.microsoft.com/office/drawing/2014/main" id="{6C41789D-C02F-4AA5-80C1-469960675510}"/>
                    </a:ext>
                  </a:extLst>
                </p:cNvPr>
                <p:cNvPicPr/>
                <p:nvPr/>
              </p:nvPicPr>
              <p:blipFill>
                <a:blip r:embed="rId9"/>
                <a:stretch>
                  <a:fillRect/>
                </a:stretch>
              </p:blipFill>
              <p:spPr>
                <a:xfrm>
                  <a:off x="10762205" y="2018078"/>
                  <a:ext cx="86580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B9E48BD1-4D19-4833-9B59-E89BC3F8B171}"/>
                    </a:ext>
                  </a:extLst>
                </p14:cNvPr>
                <p14:cNvContentPartPr/>
                <p14:nvPr/>
              </p14:nvContentPartPr>
              <p14:xfrm>
                <a:off x="10780205" y="1921238"/>
                <a:ext cx="260640" cy="104040"/>
              </p14:xfrm>
            </p:contentPart>
          </mc:Choice>
          <mc:Fallback xmlns="">
            <p:pic>
              <p:nvPicPr>
                <p:cNvPr id="16" name="Ink 15">
                  <a:extLst>
                    <a:ext uri="{FF2B5EF4-FFF2-40B4-BE49-F238E27FC236}">
                      <a16:creationId xmlns:a16="http://schemas.microsoft.com/office/drawing/2014/main" id="{B9E48BD1-4D19-4833-9B59-E89BC3F8B171}"/>
                    </a:ext>
                  </a:extLst>
                </p:cNvPr>
                <p:cNvPicPr/>
                <p:nvPr/>
              </p:nvPicPr>
              <p:blipFill>
                <a:blip r:embed="rId11"/>
                <a:stretch>
                  <a:fillRect/>
                </a:stretch>
              </p:blipFill>
              <p:spPr>
                <a:xfrm>
                  <a:off x="10762205" y="1903598"/>
                  <a:ext cx="29628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1D59B712-D462-4B61-A61D-82176BB65ED2}"/>
                    </a:ext>
                  </a:extLst>
                </p14:cNvPr>
                <p14:cNvContentPartPr/>
                <p14:nvPr/>
              </p14:nvContentPartPr>
              <p14:xfrm>
                <a:off x="10783445" y="2041478"/>
                <a:ext cx="222480" cy="135000"/>
              </p14:xfrm>
            </p:contentPart>
          </mc:Choice>
          <mc:Fallback xmlns="">
            <p:pic>
              <p:nvPicPr>
                <p:cNvPr id="17" name="Ink 16">
                  <a:extLst>
                    <a:ext uri="{FF2B5EF4-FFF2-40B4-BE49-F238E27FC236}">
                      <a16:creationId xmlns:a16="http://schemas.microsoft.com/office/drawing/2014/main" id="{1D59B712-D462-4B61-A61D-82176BB65ED2}"/>
                    </a:ext>
                  </a:extLst>
                </p:cNvPr>
                <p:cNvPicPr/>
                <p:nvPr/>
              </p:nvPicPr>
              <p:blipFill>
                <a:blip r:embed="rId13"/>
                <a:stretch>
                  <a:fillRect/>
                </a:stretch>
              </p:blipFill>
              <p:spPr>
                <a:xfrm>
                  <a:off x="10765805" y="2023478"/>
                  <a:ext cx="258120" cy="170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5A6ECA85-2EA8-4058-99D8-E8A1884DAC1F}"/>
                  </a:ext>
                </a:extLst>
              </p14:cNvPr>
              <p14:cNvContentPartPr/>
              <p14:nvPr/>
            </p14:nvContentPartPr>
            <p14:xfrm>
              <a:off x="6259685" y="3283118"/>
              <a:ext cx="2638800" cy="54000"/>
            </p14:xfrm>
          </p:contentPart>
        </mc:Choice>
        <mc:Fallback xmlns="">
          <p:pic>
            <p:nvPicPr>
              <p:cNvPr id="19" name="Ink 18">
                <a:extLst>
                  <a:ext uri="{FF2B5EF4-FFF2-40B4-BE49-F238E27FC236}">
                    <a16:creationId xmlns:a16="http://schemas.microsoft.com/office/drawing/2014/main" id="{5A6ECA85-2EA8-4058-99D8-E8A1884DAC1F}"/>
                  </a:ext>
                </a:extLst>
              </p:cNvPr>
              <p:cNvPicPr/>
              <p:nvPr/>
            </p:nvPicPr>
            <p:blipFill>
              <a:blip r:embed="rId15"/>
              <a:stretch>
                <a:fillRect/>
              </a:stretch>
            </p:blipFill>
            <p:spPr>
              <a:xfrm>
                <a:off x="6242045" y="3265118"/>
                <a:ext cx="2674440" cy="89640"/>
              </a:xfrm>
              <a:prstGeom prst="rect">
                <a:avLst/>
              </a:prstGeom>
            </p:spPr>
          </p:pic>
        </mc:Fallback>
      </mc:AlternateContent>
    </p:spTree>
    <p:extLst>
      <p:ext uri="{BB962C8B-B14F-4D97-AF65-F5344CB8AC3E}">
        <p14:creationId xmlns:p14="http://schemas.microsoft.com/office/powerpoint/2010/main" val="115001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AA12-6932-4CE3-A038-FB32F3745835}"/>
              </a:ext>
            </a:extLst>
          </p:cNvPr>
          <p:cNvSpPr>
            <a:spLocks noGrp="1"/>
          </p:cNvSpPr>
          <p:nvPr>
            <p:ph type="title"/>
          </p:nvPr>
        </p:nvSpPr>
        <p:spPr/>
        <p:txBody>
          <a:bodyPr/>
          <a:lstStyle/>
          <a:p>
            <a:r>
              <a:rPr lang="en-US" dirty="0">
                <a:cs typeface="Calibri Light"/>
              </a:rPr>
              <a:t>React Apps and JWT</a:t>
            </a:r>
            <a:endParaRPr lang="en-US" dirty="0"/>
          </a:p>
        </p:txBody>
      </p:sp>
      <p:sp>
        <p:nvSpPr>
          <p:cNvPr id="3" name="Text Placeholder 2">
            <a:extLst>
              <a:ext uri="{FF2B5EF4-FFF2-40B4-BE49-F238E27FC236}">
                <a16:creationId xmlns:a16="http://schemas.microsoft.com/office/drawing/2014/main" id="{16F928F7-7464-4680-9447-DAEDCAE2BB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7296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A812C-2D00-4BE0-8C48-79D8C06EE0F4}"/>
              </a:ext>
            </a:extLst>
          </p:cNvPr>
          <p:cNvSpPr>
            <a:spLocks noGrp="1"/>
          </p:cNvSpPr>
          <p:nvPr>
            <p:ph type="title"/>
          </p:nvPr>
        </p:nvSpPr>
        <p:spPr>
          <a:xfrm>
            <a:off x="535353" y="716817"/>
            <a:ext cx="3363974" cy="1597315"/>
          </a:xfrm>
          <a:noFill/>
          <a:ln w="19050">
            <a:solidFill>
              <a:schemeClr val="bg1"/>
            </a:solidFill>
          </a:ln>
        </p:spPr>
        <p:txBody>
          <a:bodyPr wrap="square">
            <a:normAutofit/>
          </a:bodyPr>
          <a:lstStyle/>
          <a:p>
            <a:pPr algn="ctr"/>
            <a:r>
              <a:rPr lang="en-US" sz="2800" dirty="0" err="1">
                <a:solidFill>
                  <a:schemeClr val="bg1"/>
                </a:solidFill>
                <a:cs typeface="Calibri Light"/>
              </a:rPr>
              <a:t>MovieDB</a:t>
            </a:r>
            <a:r>
              <a:rPr lang="en-US" sz="2800" dirty="0">
                <a:solidFill>
                  <a:schemeClr val="bg1"/>
                </a:solidFill>
                <a:cs typeface="Calibri Light"/>
              </a:rPr>
              <a:t> App</a:t>
            </a:r>
            <a:endParaRPr lang="en-US" sz="2800" dirty="0">
              <a:solidFill>
                <a:schemeClr val="bg1"/>
              </a:solidFill>
            </a:endParaRPr>
          </a:p>
        </p:txBody>
      </p:sp>
      <p:sp>
        <p:nvSpPr>
          <p:cNvPr id="3" name="Content Placeholder 2">
            <a:extLst>
              <a:ext uri="{FF2B5EF4-FFF2-40B4-BE49-F238E27FC236}">
                <a16:creationId xmlns:a16="http://schemas.microsoft.com/office/drawing/2014/main" id="{67A0CE4F-60D7-42D3-8C83-69223CB3270D}"/>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dirty="0">
                <a:solidFill>
                  <a:schemeClr val="bg1"/>
                </a:solidFill>
                <a:cs typeface="Calibri"/>
              </a:rPr>
              <a:t>We want to:</a:t>
            </a:r>
          </a:p>
          <a:p>
            <a:pPr lvl="1"/>
            <a:r>
              <a:rPr lang="en-US" sz="2000" dirty="0">
                <a:solidFill>
                  <a:schemeClr val="bg1"/>
                </a:solidFill>
                <a:cs typeface="Calibri"/>
              </a:rPr>
              <a:t>Replace with calls to </a:t>
            </a:r>
            <a:r>
              <a:rPr lang="en-US" sz="2000" dirty="0" err="1">
                <a:solidFill>
                  <a:schemeClr val="bg1"/>
                </a:solidFill>
                <a:cs typeface="Calibri"/>
              </a:rPr>
              <a:t>MovieDB</a:t>
            </a:r>
            <a:r>
              <a:rPr lang="en-US" sz="2000" dirty="0">
                <a:solidFill>
                  <a:schemeClr val="bg1"/>
                </a:solidFill>
                <a:cs typeface="Calibri"/>
              </a:rPr>
              <a:t> API</a:t>
            </a:r>
          </a:p>
          <a:p>
            <a:pPr lvl="1"/>
            <a:r>
              <a:rPr lang="en-US" sz="2000" dirty="0">
                <a:solidFill>
                  <a:schemeClr val="bg1"/>
                </a:solidFill>
                <a:cs typeface="Calibri"/>
              </a:rPr>
              <a:t>Provide login/</a:t>
            </a:r>
            <a:r>
              <a:rPr lang="en-US" sz="2000" dirty="0" err="1">
                <a:solidFill>
                  <a:schemeClr val="bg1"/>
                </a:solidFill>
                <a:cs typeface="Calibri"/>
              </a:rPr>
              <a:t>signin</a:t>
            </a:r>
            <a:r>
              <a:rPr lang="en-US" sz="2000" dirty="0">
                <a:solidFill>
                  <a:schemeClr val="bg1"/>
                </a:solidFill>
                <a:cs typeface="Calibri"/>
              </a:rPr>
              <a:t> capabilities.</a:t>
            </a:r>
          </a:p>
          <a:p>
            <a:pPr lvl="1"/>
            <a:r>
              <a:rPr lang="en-US" sz="2000" dirty="0">
                <a:solidFill>
                  <a:schemeClr val="bg1"/>
                </a:solidFill>
                <a:cs typeface="Calibri"/>
              </a:rPr>
              <a:t>Only allow signed in users to see Movies and add stuff</a:t>
            </a:r>
          </a:p>
        </p:txBody>
      </p:sp>
      <p:pic>
        <p:nvPicPr>
          <p:cNvPr id="7" name="Picture 6">
            <a:extLst>
              <a:ext uri="{FF2B5EF4-FFF2-40B4-BE49-F238E27FC236}">
                <a16:creationId xmlns:a16="http://schemas.microsoft.com/office/drawing/2014/main" id="{12D1DD3F-DA30-4C98-9D42-DED706C5EBE2}"/>
              </a:ext>
            </a:extLst>
          </p:cNvPr>
          <p:cNvPicPr>
            <a:picLocks noChangeAspect="1"/>
          </p:cNvPicPr>
          <p:nvPr/>
        </p:nvPicPr>
        <p:blipFill>
          <a:blip r:embed="rId2"/>
          <a:stretch>
            <a:fillRect/>
          </a:stretch>
        </p:blipFill>
        <p:spPr>
          <a:xfrm>
            <a:off x="4927010" y="298206"/>
            <a:ext cx="6515100" cy="5276850"/>
          </a:xfrm>
          <a:prstGeom prst="rect">
            <a:avLst/>
          </a:prstGeom>
        </p:spPr>
      </p:pic>
    </p:spTree>
    <p:extLst>
      <p:ext uri="{BB962C8B-B14F-4D97-AF65-F5344CB8AC3E}">
        <p14:creationId xmlns:p14="http://schemas.microsoft.com/office/powerpoint/2010/main" val="280907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2C51-0735-4C5A-8632-2BCB5617309F}"/>
              </a:ext>
            </a:extLst>
          </p:cNvPr>
          <p:cNvSpPr>
            <a:spLocks noGrp="1"/>
          </p:cNvSpPr>
          <p:nvPr>
            <p:ph type="title"/>
          </p:nvPr>
        </p:nvSpPr>
        <p:spPr/>
        <p:txBody>
          <a:bodyPr/>
          <a:lstStyle/>
          <a:p>
            <a:r>
              <a:rPr lang="en-US" dirty="0">
                <a:cs typeface="Calibri Light"/>
              </a:rPr>
              <a:t>Possible Architecture</a:t>
            </a:r>
            <a:endParaRPr lang="en-US" dirty="0"/>
          </a:p>
        </p:txBody>
      </p:sp>
      <p:sp>
        <p:nvSpPr>
          <p:cNvPr id="3" name="Content Placeholder 2">
            <a:extLst>
              <a:ext uri="{FF2B5EF4-FFF2-40B4-BE49-F238E27FC236}">
                <a16:creationId xmlns:a16="http://schemas.microsoft.com/office/drawing/2014/main" id="{1392A760-247B-45E9-B88D-68FB3FFB129E}"/>
              </a:ext>
            </a:extLst>
          </p:cNvPr>
          <p:cNvSpPr>
            <a:spLocks noGrp="1"/>
          </p:cNvSpPr>
          <p:nvPr>
            <p:ph idx="1"/>
          </p:nvPr>
        </p:nvSpPr>
        <p:spPr/>
        <p:txBody>
          <a:bodyPr vert="horz" lIns="91440" tIns="45720" rIns="91440" bIns="45720" rtlCol="0" anchor="t">
            <a:normAutofit/>
          </a:bodyPr>
          <a:lstStyle/>
          <a:p>
            <a:r>
              <a:rPr lang="en-US">
                <a:cs typeface="Calibri"/>
              </a:rPr>
              <a:t>Create-React-app uses Webpack development server.</a:t>
            </a:r>
          </a:p>
          <a:p>
            <a:r>
              <a:rPr lang="en-US">
                <a:cs typeface="Calibri"/>
              </a:rPr>
              <a:t>MovieDB API is an Express.js app.</a:t>
            </a:r>
          </a:p>
          <a:p>
            <a:r>
              <a:rPr lang="en-US">
                <a:cs typeface="Calibri"/>
              </a:rPr>
              <a:t>Configure Webpack server to "proxy" any unknown requests to Express app</a:t>
            </a:r>
          </a:p>
          <a:p>
            <a:pPr lvl="1"/>
            <a:r>
              <a:rPr lang="en-US">
                <a:cs typeface="Calibri"/>
              </a:rPr>
              <a:t>Just need "</a:t>
            </a:r>
            <a:r>
              <a:rPr lang="en-US" b="1">
                <a:cs typeface="Calibri"/>
              </a:rPr>
              <a:t>proxy":"http://localhost:8080" </a:t>
            </a:r>
            <a:r>
              <a:rPr lang="en-US">
                <a:cs typeface="Calibri"/>
              </a:rPr>
              <a:t>entry in package.json.</a:t>
            </a:r>
          </a:p>
          <a:p>
            <a:r>
              <a:rPr lang="en-US">
                <a:cs typeface="Calibri"/>
              </a:rPr>
              <a:t>Removes Cross-Origin-Resource-Sharing (CORS) issues with the browser</a:t>
            </a:r>
            <a:endParaRPr lang="en-US" dirty="0">
              <a:cs typeface="Calibri"/>
            </a:endParaRPr>
          </a:p>
        </p:txBody>
      </p:sp>
      <p:pic>
        <p:nvPicPr>
          <p:cNvPr id="4" name="Picture 4">
            <a:extLst>
              <a:ext uri="{FF2B5EF4-FFF2-40B4-BE49-F238E27FC236}">
                <a16:creationId xmlns:a16="http://schemas.microsoft.com/office/drawing/2014/main" id="{CEC6DFC5-9D5B-455A-8494-199BA71DDE43}"/>
              </a:ext>
            </a:extLst>
          </p:cNvPr>
          <p:cNvPicPr>
            <a:picLocks noChangeAspect="1"/>
          </p:cNvPicPr>
          <p:nvPr/>
        </p:nvPicPr>
        <p:blipFill>
          <a:blip r:embed="rId2"/>
          <a:stretch>
            <a:fillRect/>
          </a:stretch>
        </p:blipFill>
        <p:spPr>
          <a:xfrm>
            <a:off x="2954374" y="4907286"/>
            <a:ext cx="6846276" cy="1514180"/>
          </a:xfrm>
          <a:prstGeom prst="rect">
            <a:avLst/>
          </a:prstGeom>
        </p:spPr>
      </p:pic>
    </p:spTree>
    <p:extLst>
      <p:ext uri="{BB962C8B-B14F-4D97-AF65-F5344CB8AC3E}">
        <p14:creationId xmlns:p14="http://schemas.microsoft.com/office/powerpoint/2010/main" val="388306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081B-0359-45B1-A517-82CFA3EF0849}"/>
              </a:ext>
            </a:extLst>
          </p:cNvPr>
          <p:cNvSpPr>
            <a:spLocks noGrp="1"/>
          </p:cNvSpPr>
          <p:nvPr>
            <p:ph type="title"/>
          </p:nvPr>
        </p:nvSpPr>
        <p:spPr/>
        <p:txBody>
          <a:bodyPr/>
          <a:lstStyle/>
          <a:p>
            <a:r>
              <a:rPr lang="en-US" dirty="0" err="1">
                <a:cs typeface="Calibri Light"/>
              </a:rPr>
              <a:t>JavaWebToken</a:t>
            </a:r>
            <a:r>
              <a:rPr lang="en-US" dirty="0">
                <a:cs typeface="Calibri Light"/>
              </a:rPr>
              <a:t> Storage</a:t>
            </a:r>
            <a:endParaRPr lang="en-US" dirty="0"/>
          </a:p>
        </p:txBody>
      </p:sp>
      <p:sp>
        <p:nvSpPr>
          <p:cNvPr id="3" name="Content Placeholder 2">
            <a:extLst>
              <a:ext uri="{FF2B5EF4-FFF2-40B4-BE49-F238E27FC236}">
                <a16:creationId xmlns:a16="http://schemas.microsoft.com/office/drawing/2014/main" id="{F6189031-B3BD-49B8-A447-27D8173F4092}"/>
              </a:ext>
            </a:extLst>
          </p:cNvPr>
          <p:cNvSpPr>
            <a:spLocks noGrp="1"/>
          </p:cNvSpPr>
          <p:nvPr>
            <p:ph idx="1"/>
          </p:nvPr>
        </p:nvSpPr>
        <p:spPr/>
        <p:txBody>
          <a:bodyPr vert="horz" lIns="91440" tIns="45720" rIns="91440" bIns="45720" rtlCol="0" anchor="t">
            <a:normAutofit/>
          </a:bodyPr>
          <a:lstStyle/>
          <a:p>
            <a:r>
              <a:rPr lang="en-US" dirty="0">
                <a:cs typeface="Calibri"/>
              </a:rPr>
              <a:t>Most browsers/devices have </a:t>
            </a:r>
            <a:r>
              <a:rPr lang="en-US" b="1" dirty="0">
                <a:cs typeface="Calibri"/>
              </a:rPr>
              <a:t>local storage</a:t>
            </a:r>
            <a:r>
              <a:rPr lang="en-US" dirty="0">
                <a:cs typeface="Calibri"/>
              </a:rPr>
              <a:t> .Can access using </a:t>
            </a:r>
            <a:r>
              <a:rPr lang="en-US" b="1" dirty="0" err="1">
                <a:cs typeface="Calibri"/>
              </a:rPr>
              <a:t>localStorage</a:t>
            </a:r>
            <a:r>
              <a:rPr lang="en-US" dirty="0">
                <a:cs typeface="Calibri"/>
              </a:rPr>
              <a:t> object.</a:t>
            </a:r>
            <a:endParaRPr lang="en-US" dirty="0"/>
          </a:p>
          <a:p>
            <a:endParaRPr lang="en-US" dirty="0">
              <a:cs typeface="Calibri"/>
            </a:endParaRPr>
          </a:p>
          <a:p>
            <a:pPr marL="0" indent="0">
              <a:buNone/>
            </a:pPr>
            <a:r>
              <a:rPr lang="en-US" sz="1600" b="1" dirty="0" err="1">
                <a:latin typeface="Courier New"/>
                <a:cs typeface="Courier New"/>
              </a:rPr>
              <a:t>localStorage.setItem</a:t>
            </a:r>
            <a:r>
              <a:rPr lang="en-US" sz="1600" b="1" dirty="0">
                <a:latin typeface="Courier New"/>
                <a:cs typeface="Courier New"/>
              </a:rPr>
              <a:t>('token', token);</a:t>
            </a:r>
          </a:p>
          <a:p>
            <a:endParaRPr lang="en-US" sz="1600" dirty="0">
              <a:latin typeface="Courier New"/>
              <a:cs typeface="Courier New"/>
            </a:endParaRPr>
          </a:p>
          <a:p>
            <a:pPr>
              <a:buNone/>
            </a:pPr>
            <a:r>
              <a:rPr lang="en-US" sz="1600" dirty="0">
                <a:latin typeface="Courier New"/>
                <a:cs typeface="Courier New"/>
              </a:rPr>
              <a:t> </a:t>
            </a:r>
            <a:r>
              <a:rPr lang="en-US" sz="1600" b="1" dirty="0" err="1">
                <a:latin typeface="Courier New"/>
                <a:cs typeface="Courier New"/>
              </a:rPr>
              <a:t>const</a:t>
            </a:r>
            <a:r>
              <a:rPr lang="en-US" sz="1600" b="1" dirty="0">
                <a:latin typeface="Courier New"/>
                <a:cs typeface="Courier New"/>
              </a:rPr>
              <a:t> token =     </a:t>
            </a:r>
            <a:r>
              <a:rPr lang="en-US" sz="1600" b="1" dirty="0" err="1">
                <a:latin typeface="Courier New"/>
                <a:cs typeface="Courier New"/>
              </a:rPr>
              <a:t>localStorage.getItem</a:t>
            </a:r>
            <a:r>
              <a:rPr lang="en-US" sz="1600" b="1" dirty="0">
                <a:latin typeface="Courier New"/>
                <a:cs typeface="Courier New"/>
              </a:rPr>
              <a:t>('token');</a:t>
            </a:r>
          </a:p>
          <a:p>
            <a:pPr>
              <a:buNone/>
            </a:pPr>
            <a:r>
              <a:rPr lang="en-US" b="1" dirty="0">
                <a:cs typeface="Calibri"/>
              </a:rPr>
              <a:t>  </a:t>
            </a:r>
            <a:endParaRPr lang="en-US" b="1" dirty="0"/>
          </a:p>
        </p:txBody>
      </p:sp>
      <p:pic>
        <p:nvPicPr>
          <p:cNvPr id="4" name="Picture 4" descr="A screenshot of a cell phone&#10;&#10;Description generated with very high confidence">
            <a:extLst>
              <a:ext uri="{FF2B5EF4-FFF2-40B4-BE49-F238E27FC236}">
                <a16:creationId xmlns:a16="http://schemas.microsoft.com/office/drawing/2014/main" id="{CD720AF2-FAFC-40A5-A577-206DF9820680}"/>
              </a:ext>
            </a:extLst>
          </p:cNvPr>
          <p:cNvPicPr>
            <a:picLocks noChangeAspect="1"/>
          </p:cNvPicPr>
          <p:nvPr/>
        </p:nvPicPr>
        <p:blipFill>
          <a:blip r:embed="rId2"/>
          <a:stretch>
            <a:fillRect/>
          </a:stretch>
        </p:blipFill>
        <p:spPr>
          <a:xfrm>
            <a:off x="838200" y="4519581"/>
            <a:ext cx="7959969" cy="2093885"/>
          </a:xfrm>
          <a:prstGeom prst="rect">
            <a:avLst/>
          </a:prstGeom>
        </p:spPr>
      </p:pic>
    </p:spTree>
    <p:extLst>
      <p:ext uri="{BB962C8B-B14F-4D97-AF65-F5344CB8AC3E}">
        <p14:creationId xmlns:p14="http://schemas.microsoft.com/office/powerpoint/2010/main" val="204915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CFBBAE-278B-45A5-84F1-3E00D7C59A56}"/>
              </a:ext>
            </a:extLst>
          </p:cNvPr>
          <p:cNvSpPr>
            <a:spLocks noGrp="1"/>
          </p:cNvSpPr>
          <p:nvPr>
            <p:ph type="title"/>
          </p:nvPr>
        </p:nvSpPr>
        <p:spPr>
          <a:xfrm>
            <a:off x="863029" y="1012004"/>
            <a:ext cx="3416158" cy="4795408"/>
          </a:xfrm>
        </p:spPr>
        <p:txBody>
          <a:bodyPr>
            <a:normAutofit/>
          </a:bodyPr>
          <a:lstStyle/>
          <a:p>
            <a:r>
              <a:rPr lang="en-US" sz="4100" dirty="0">
                <a:solidFill>
                  <a:srgbClr val="FFFFFF"/>
                </a:solidFill>
                <a:cs typeface="Calibri Light"/>
              </a:rPr>
              <a:t>Authentication for </a:t>
            </a:r>
            <a:r>
              <a:rPr lang="en-US" sz="4100" dirty="0" err="1">
                <a:solidFill>
                  <a:srgbClr val="FFFFFF"/>
                </a:solidFill>
                <a:cs typeface="Calibri Light"/>
              </a:rPr>
              <a:t>MovieDB</a:t>
            </a:r>
            <a:endParaRPr lang="en-US" sz="4100" dirty="0">
              <a:solidFill>
                <a:srgbClr val="FFFFFF"/>
              </a:solidFill>
            </a:endParaRPr>
          </a:p>
        </p:txBody>
      </p:sp>
      <p:graphicFrame>
        <p:nvGraphicFramePr>
          <p:cNvPr id="7" name="Content Placeholder 2">
            <a:extLst>
              <a:ext uri="{FF2B5EF4-FFF2-40B4-BE49-F238E27FC236}">
                <a16:creationId xmlns:a16="http://schemas.microsoft.com/office/drawing/2014/main" id="{AEAE95A2-4D7D-4AA6-B8BC-4012A70BA55F}"/>
              </a:ext>
            </a:extLst>
          </p:cNvPr>
          <p:cNvGraphicFramePr>
            <a:graphicFrameLocks noGrp="1"/>
          </p:cNvGraphicFramePr>
          <p:nvPr>
            <p:ph idx="1"/>
            <p:extLst>
              <p:ext uri="{D42A27DB-BD31-4B8C-83A1-F6EECF244321}">
                <p14:modId xmlns:p14="http://schemas.microsoft.com/office/powerpoint/2010/main" val="18104544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8366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9">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36600-2E14-49D6-A139-F5ABC740F163}"/>
              </a:ext>
            </a:extLst>
          </p:cNvPr>
          <p:cNvSpPr>
            <a:spLocks noGrp="1"/>
          </p:cNvSpPr>
          <p:nvPr>
            <p:ph type="title"/>
          </p:nvPr>
        </p:nvSpPr>
        <p:spPr>
          <a:xfrm>
            <a:off x="821516" y="640263"/>
            <a:ext cx="6204984" cy="1344975"/>
          </a:xfrm>
        </p:spPr>
        <p:txBody>
          <a:bodyPr>
            <a:normAutofit/>
          </a:bodyPr>
          <a:lstStyle/>
          <a:p>
            <a:r>
              <a:rPr lang="en-US" sz="4000" dirty="0">
                <a:cs typeface="Calibri Light"/>
              </a:rPr>
              <a:t>Contexts</a:t>
            </a:r>
            <a:endParaRPr lang="en-US" sz="4000" dirty="0"/>
          </a:p>
        </p:txBody>
      </p:sp>
      <p:sp>
        <p:nvSpPr>
          <p:cNvPr id="3" name="Content Placeholder 2">
            <a:extLst>
              <a:ext uri="{FF2B5EF4-FFF2-40B4-BE49-F238E27FC236}">
                <a16:creationId xmlns:a16="http://schemas.microsoft.com/office/drawing/2014/main" id="{E0E54E75-3315-473B-ACB3-73F802051869}"/>
              </a:ext>
            </a:extLst>
          </p:cNvPr>
          <p:cNvSpPr>
            <a:spLocks noGrp="1"/>
          </p:cNvSpPr>
          <p:nvPr>
            <p:ph idx="1"/>
          </p:nvPr>
        </p:nvSpPr>
        <p:spPr>
          <a:xfrm>
            <a:off x="821515" y="2121762"/>
            <a:ext cx="4552459" cy="3626917"/>
          </a:xfrm>
        </p:spPr>
        <p:txBody>
          <a:bodyPr vert="horz" lIns="91440" tIns="45720" rIns="91440" bIns="45720" rtlCol="0">
            <a:normAutofit/>
          </a:bodyPr>
          <a:lstStyle/>
          <a:p>
            <a:r>
              <a:rPr lang="en-US" sz="2400" dirty="0">
                <a:cs typeface="Calibri"/>
              </a:rPr>
              <a:t>Create an Authentication Context in </a:t>
            </a:r>
            <a:r>
              <a:rPr lang="en-US" sz="2400" dirty="0" err="1">
                <a:cs typeface="Calibri"/>
              </a:rPr>
              <a:t>MovieDB</a:t>
            </a:r>
            <a:r>
              <a:rPr lang="en-US" sz="2400" dirty="0">
                <a:cs typeface="Calibri"/>
              </a:rPr>
              <a:t> React App.</a:t>
            </a:r>
          </a:p>
          <a:p>
            <a:r>
              <a:rPr lang="en-US" sz="2400" dirty="0">
                <a:cs typeface="Calibri"/>
              </a:rPr>
              <a:t>As with Movie and Genre contexts, use it to pass data through the component tree </a:t>
            </a:r>
          </a:p>
          <a:p>
            <a:r>
              <a:rPr lang="en-US" sz="2400" dirty="0">
                <a:cs typeface="Calibri"/>
              </a:rPr>
              <a:t>Share authentication details between components</a:t>
            </a:r>
            <a:endParaRPr lang="en-US" dirty="0">
              <a:cs typeface="Calibri"/>
            </a:endParaRPr>
          </a:p>
          <a:p>
            <a:pPr lvl="1"/>
            <a:endParaRPr lang="en-US" dirty="0">
              <a:cs typeface="Calibri"/>
            </a:endParaRPr>
          </a:p>
        </p:txBody>
      </p:sp>
      <p:pic>
        <p:nvPicPr>
          <p:cNvPr id="6" name="Picture 5">
            <a:extLst>
              <a:ext uri="{FF2B5EF4-FFF2-40B4-BE49-F238E27FC236}">
                <a16:creationId xmlns:a16="http://schemas.microsoft.com/office/drawing/2014/main" id="{24B86253-ED8A-4662-8742-C5627D961823}"/>
              </a:ext>
            </a:extLst>
          </p:cNvPr>
          <p:cNvPicPr>
            <a:picLocks noChangeAspect="1"/>
          </p:cNvPicPr>
          <p:nvPr/>
        </p:nvPicPr>
        <p:blipFill>
          <a:blip r:embed="rId2"/>
          <a:stretch>
            <a:fillRect/>
          </a:stretch>
        </p:blipFill>
        <p:spPr>
          <a:xfrm>
            <a:off x="6376337" y="856050"/>
            <a:ext cx="5162550" cy="4619625"/>
          </a:xfrm>
          <a:prstGeom prst="rect">
            <a:avLst/>
          </a:prstGeom>
        </p:spPr>
      </p:pic>
    </p:spTree>
    <p:extLst>
      <p:ext uri="{BB962C8B-B14F-4D97-AF65-F5344CB8AC3E}">
        <p14:creationId xmlns:p14="http://schemas.microsoft.com/office/powerpoint/2010/main" val="270986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9B49EF9-065E-4485-9FB3-26F39F1B4DC7}"/>
              </a:ext>
            </a:extLst>
          </p:cNvPr>
          <p:cNvPicPr>
            <a:picLocks noChangeAspect="1"/>
          </p:cNvPicPr>
          <p:nvPr/>
        </p:nvPicPr>
        <p:blipFill>
          <a:blip r:embed="rId2"/>
          <a:stretch>
            <a:fillRect/>
          </a:stretch>
        </p:blipFill>
        <p:spPr>
          <a:xfrm>
            <a:off x="523624" y="1476088"/>
            <a:ext cx="4695825" cy="4895850"/>
          </a:xfrm>
          <a:prstGeom prst="rect">
            <a:avLst/>
          </a:prstGeom>
        </p:spPr>
      </p:pic>
      <p:sp>
        <p:nvSpPr>
          <p:cNvPr id="2" name="Title 1">
            <a:extLst>
              <a:ext uri="{FF2B5EF4-FFF2-40B4-BE49-F238E27FC236}">
                <a16:creationId xmlns:a16="http://schemas.microsoft.com/office/drawing/2014/main" id="{86675BC8-00B9-4232-A836-8936A6769930}"/>
              </a:ext>
            </a:extLst>
          </p:cNvPr>
          <p:cNvSpPr>
            <a:spLocks noGrp="1"/>
          </p:cNvSpPr>
          <p:nvPr>
            <p:ph type="title"/>
          </p:nvPr>
        </p:nvSpPr>
        <p:spPr/>
        <p:txBody>
          <a:bodyPr/>
          <a:lstStyle/>
          <a:p>
            <a:r>
              <a:rPr lang="en-IE" dirty="0"/>
              <a:t>Use Context Provider in React App</a:t>
            </a:r>
          </a:p>
        </p:txBody>
      </p:sp>
      <p:pic>
        <p:nvPicPr>
          <p:cNvPr id="12" name="Picture 11">
            <a:extLst>
              <a:ext uri="{FF2B5EF4-FFF2-40B4-BE49-F238E27FC236}">
                <a16:creationId xmlns:a16="http://schemas.microsoft.com/office/drawing/2014/main" id="{4C762C7F-29A4-4CA3-A5FB-888E5C4538B1}"/>
              </a:ext>
            </a:extLst>
          </p:cNvPr>
          <p:cNvPicPr>
            <a:picLocks noChangeAspect="1"/>
          </p:cNvPicPr>
          <p:nvPr/>
        </p:nvPicPr>
        <p:blipFill>
          <a:blip r:embed="rId3"/>
          <a:stretch>
            <a:fillRect/>
          </a:stretch>
        </p:blipFill>
        <p:spPr>
          <a:xfrm>
            <a:off x="5595759" y="1476088"/>
            <a:ext cx="5276850" cy="4086225"/>
          </a:xfrm>
          <a:prstGeom prst="rect">
            <a:avLst/>
          </a:prstGeom>
        </p:spPr>
      </p:pic>
      <p:sp>
        <p:nvSpPr>
          <p:cNvPr id="6" name="Callout: Line 5">
            <a:extLst>
              <a:ext uri="{FF2B5EF4-FFF2-40B4-BE49-F238E27FC236}">
                <a16:creationId xmlns:a16="http://schemas.microsoft.com/office/drawing/2014/main" id="{AA870C2B-AAD8-4DB5-B638-76B8CDDF8231}"/>
              </a:ext>
            </a:extLst>
          </p:cNvPr>
          <p:cNvSpPr/>
          <p:nvPr/>
        </p:nvSpPr>
        <p:spPr>
          <a:xfrm>
            <a:off x="3130839" y="4760674"/>
            <a:ext cx="1917018" cy="2127380"/>
          </a:xfrm>
          <a:prstGeom prst="borderCallout1">
            <a:avLst>
              <a:gd name="adj1" fmla="val 9933"/>
              <a:gd name="adj2" fmla="val 108392"/>
              <a:gd name="adj3" fmla="val -129915"/>
              <a:gd name="adj4" fmla="val 2542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Import context and use it to check authentication status</a:t>
            </a:r>
          </a:p>
        </p:txBody>
      </p:sp>
    </p:spTree>
    <p:extLst>
      <p:ext uri="{BB962C8B-B14F-4D97-AF65-F5344CB8AC3E}">
        <p14:creationId xmlns:p14="http://schemas.microsoft.com/office/powerpoint/2010/main" val="2683833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640426-80C0-40A0-B837-9690E3C763B4}"/>
              </a:ext>
            </a:extLst>
          </p:cNvPr>
          <p:cNvPicPr>
            <a:picLocks noChangeAspect="1"/>
          </p:cNvPicPr>
          <p:nvPr/>
        </p:nvPicPr>
        <p:blipFill>
          <a:blip r:embed="rId3"/>
          <a:stretch>
            <a:fillRect/>
          </a:stretch>
        </p:blipFill>
        <p:spPr>
          <a:xfrm>
            <a:off x="7621673" y="102196"/>
            <a:ext cx="4562228" cy="4074931"/>
          </a:xfrm>
          <a:prstGeom prst="rect">
            <a:avLst/>
          </a:prstGeom>
        </p:spPr>
      </p:pic>
      <p:pic>
        <p:nvPicPr>
          <p:cNvPr id="12" name="Picture 11">
            <a:extLst>
              <a:ext uri="{FF2B5EF4-FFF2-40B4-BE49-F238E27FC236}">
                <a16:creationId xmlns:a16="http://schemas.microsoft.com/office/drawing/2014/main" id="{376ADF63-742F-404B-8DE1-DA2663190C14}"/>
              </a:ext>
            </a:extLst>
          </p:cNvPr>
          <p:cNvPicPr>
            <a:picLocks noChangeAspect="1"/>
          </p:cNvPicPr>
          <p:nvPr/>
        </p:nvPicPr>
        <p:blipFill>
          <a:blip r:embed="rId4"/>
          <a:stretch>
            <a:fillRect/>
          </a:stretch>
        </p:blipFill>
        <p:spPr>
          <a:xfrm>
            <a:off x="336883" y="4947921"/>
            <a:ext cx="5362575" cy="1104900"/>
          </a:xfrm>
          <a:prstGeom prst="rect">
            <a:avLst/>
          </a:prstGeom>
        </p:spPr>
      </p:pic>
      <p:sp>
        <p:nvSpPr>
          <p:cNvPr id="15" name="Rectangle 16">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3473974"/>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20261-C22D-4536-8587-F743AC4691DE}"/>
              </a:ext>
            </a:extLst>
          </p:cNvPr>
          <p:cNvSpPr>
            <a:spLocks noGrp="1"/>
          </p:cNvSpPr>
          <p:nvPr>
            <p:ph type="title"/>
          </p:nvPr>
        </p:nvSpPr>
        <p:spPr>
          <a:xfrm>
            <a:off x="821516" y="640263"/>
            <a:ext cx="6204984" cy="1344975"/>
          </a:xfrm>
        </p:spPr>
        <p:txBody>
          <a:bodyPr>
            <a:normAutofit/>
          </a:bodyPr>
          <a:lstStyle/>
          <a:p>
            <a:r>
              <a:rPr lang="en-US" sz="4000" dirty="0"/>
              <a:t>Login/Register Component</a:t>
            </a:r>
          </a:p>
        </p:txBody>
      </p:sp>
      <p:sp>
        <p:nvSpPr>
          <p:cNvPr id="3" name="Content Placeholder 2">
            <a:extLst>
              <a:ext uri="{FF2B5EF4-FFF2-40B4-BE49-F238E27FC236}">
                <a16:creationId xmlns:a16="http://schemas.microsoft.com/office/drawing/2014/main" id="{BCCF9D73-17A1-4DDD-88D3-3D556D7A203A}"/>
              </a:ext>
            </a:extLst>
          </p:cNvPr>
          <p:cNvSpPr>
            <a:spLocks noGrp="1"/>
          </p:cNvSpPr>
          <p:nvPr>
            <p:ph idx="1"/>
          </p:nvPr>
        </p:nvSpPr>
        <p:spPr>
          <a:xfrm>
            <a:off x="821515" y="2121762"/>
            <a:ext cx="6498060" cy="3626917"/>
          </a:xfrm>
        </p:spPr>
        <p:txBody>
          <a:bodyPr vert="horz" lIns="91440" tIns="45720" rIns="91440" bIns="45720" rtlCol="0" anchor="t">
            <a:normAutofit/>
          </a:bodyPr>
          <a:lstStyle/>
          <a:p>
            <a:pPr marL="0" indent="0">
              <a:buNone/>
            </a:pPr>
            <a:endParaRPr lang="en-US" sz="2400" dirty="0">
              <a:cs typeface="Calibri"/>
            </a:endParaRPr>
          </a:p>
        </p:txBody>
      </p:sp>
      <p:sp>
        <p:nvSpPr>
          <p:cNvPr id="18" name="Rectangle: Rounded Corners 17">
            <a:extLst>
              <a:ext uri="{FF2B5EF4-FFF2-40B4-BE49-F238E27FC236}">
                <a16:creationId xmlns:a16="http://schemas.microsoft.com/office/drawing/2014/main" id="{DDB29987-D745-4492-B76E-6F9D37EBCC16}"/>
              </a:ext>
            </a:extLst>
          </p:cNvPr>
          <p:cNvSpPr/>
          <p:nvPr/>
        </p:nvSpPr>
        <p:spPr>
          <a:xfrm>
            <a:off x="336883" y="5370439"/>
            <a:ext cx="4706200" cy="51476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25F1D0C1-B976-45E8-825D-5352D80C5DC3}"/>
              </a:ext>
            </a:extLst>
          </p:cNvPr>
          <p:cNvSpPr/>
          <p:nvPr/>
        </p:nvSpPr>
        <p:spPr>
          <a:xfrm>
            <a:off x="9431676" y="3543337"/>
            <a:ext cx="588818" cy="297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Arrow: Down 13">
            <a:extLst>
              <a:ext uri="{FF2B5EF4-FFF2-40B4-BE49-F238E27FC236}">
                <a16:creationId xmlns:a16="http://schemas.microsoft.com/office/drawing/2014/main" id="{1365E3FB-906E-4B1F-9530-BF1121C8D262}"/>
              </a:ext>
            </a:extLst>
          </p:cNvPr>
          <p:cNvSpPr/>
          <p:nvPr/>
        </p:nvSpPr>
        <p:spPr>
          <a:xfrm rot="16200000">
            <a:off x="6678282" y="4652345"/>
            <a:ext cx="588818" cy="1297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5" name="Picture 4">
            <a:extLst>
              <a:ext uri="{FF2B5EF4-FFF2-40B4-BE49-F238E27FC236}">
                <a16:creationId xmlns:a16="http://schemas.microsoft.com/office/drawing/2014/main" id="{25D0F621-A48C-44AF-99F6-C36000410D40}"/>
              </a:ext>
            </a:extLst>
          </p:cNvPr>
          <p:cNvPicPr>
            <a:picLocks noChangeAspect="1"/>
          </p:cNvPicPr>
          <p:nvPr/>
        </p:nvPicPr>
        <p:blipFill>
          <a:blip r:embed="rId5"/>
          <a:stretch>
            <a:fillRect/>
          </a:stretch>
        </p:blipFill>
        <p:spPr>
          <a:xfrm>
            <a:off x="8278047" y="3854611"/>
            <a:ext cx="3092438" cy="3003389"/>
          </a:xfrm>
          <a:prstGeom prst="rect">
            <a:avLst/>
          </a:prstGeom>
        </p:spPr>
      </p:pic>
      <p:pic>
        <p:nvPicPr>
          <p:cNvPr id="9" name="Picture 8">
            <a:extLst>
              <a:ext uri="{FF2B5EF4-FFF2-40B4-BE49-F238E27FC236}">
                <a16:creationId xmlns:a16="http://schemas.microsoft.com/office/drawing/2014/main" id="{A91D59F6-EFCD-4980-97E9-0992CE249291}"/>
              </a:ext>
            </a:extLst>
          </p:cNvPr>
          <p:cNvPicPr>
            <a:picLocks noChangeAspect="1"/>
          </p:cNvPicPr>
          <p:nvPr/>
        </p:nvPicPr>
        <p:blipFill>
          <a:blip r:embed="rId6"/>
          <a:stretch>
            <a:fillRect/>
          </a:stretch>
        </p:blipFill>
        <p:spPr>
          <a:xfrm>
            <a:off x="518708" y="4177127"/>
            <a:ext cx="4524375" cy="476250"/>
          </a:xfrm>
          <a:prstGeom prst="rect">
            <a:avLst/>
          </a:prstGeom>
        </p:spPr>
      </p:pic>
    </p:spTree>
    <p:extLst>
      <p:ext uri="{BB962C8B-B14F-4D97-AF65-F5344CB8AC3E}">
        <p14:creationId xmlns:p14="http://schemas.microsoft.com/office/powerpoint/2010/main" val="271029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F428-D647-490D-B590-F0BCBAA3128C}"/>
              </a:ext>
            </a:extLst>
          </p:cNvPr>
          <p:cNvSpPr>
            <a:spLocks noGrp="1"/>
          </p:cNvSpPr>
          <p:nvPr>
            <p:ph type="title"/>
          </p:nvPr>
        </p:nvSpPr>
        <p:spPr/>
        <p:txBody>
          <a:bodyPr/>
          <a:lstStyle/>
          <a:p>
            <a:r>
              <a:rPr lang="en-US" dirty="0">
                <a:cs typeface="Calibri Light"/>
              </a:rPr>
              <a:t>Summary</a:t>
            </a:r>
            <a:endParaRPr lang="en-US" dirty="0"/>
          </a:p>
        </p:txBody>
      </p:sp>
      <p:sp>
        <p:nvSpPr>
          <p:cNvPr id="3" name="Content Placeholder 2">
            <a:extLst>
              <a:ext uri="{FF2B5EF4-FFF2-40B4-BE49-F238E27FC236}">
                <a16:creationId xmlns:a16="http://schemas.microsoft.com/office/drawing/2014/main" id="{C296720B-914A-4DFD-8B20-FFF463258671}"/>
              </a:ext>
            </a:extLst>
          </p:cNvPr>
          <p:cNvSpPr>
            <a:spLocks noGrp="1"/>
          </p:cNvSpPr>
          <p:nvPr>
            <p:ph idx="1"/>
          </p:nvPr>
        </p:nvSpPr>
        <p:spPr/>
        <p:txBody>
          <a:bodyPr vert="horz" lIns="91440" tIns="45720" rIns="91440" bIns="45720" rtlCol="0" anchor="t">
            <a:normAutofit/>
          </a:bodyPr>
          <a:lstStyle/>
          <a:p>
            <a:r>
              <a:rPr lang="en-US" dirty="0">
                <a:cs typeface="Calibri"/>
              </a:rPr>
              <a:t>Create Authentication functionality using passwords</a:t>
            </a:r>
          </a:p>
          <a:p>
            <a:pPr lvl="1"/>
            <a:r>
              <a:rPr lang="en-US" dirty="0">
                <a:cs typeface="Calibri"/>
              </a:rPr>
              <a:t>salt/hash passwords</a:t>
            </a:r>
          </a:p>
          <a:p>
            <a:pPr lvl="1"/>
            <a:r>
              <a:rPr lang="en-US" dirty="0">
                <a:cs typeface="Calibri"/>
              </a:rPr>
              <a:t>compare passwords</a:t>
            </a:r>
          </a:p>
          <a:p>
            <a:r>
              <a:rPr lang="en-US" dirty="0">
                <a:cs typeface="Calibri"/>
              </a:rPr>
              <a:t>Implement user API to authenticate/signup users</a:t>
            </a:r>
          </a:p>
          <a:p>
            <a:pPr lvl="1"/>
            <a:r>
              <a:rPr lang="en-US" dirty="0">
                <a:cs typeface="Calibri"/>
              </a:rPr>
              <a:t>Sign JWT tokens</a:t>
            </a:r>
          </a:p>
          <a:p>
            <a:r>
              <a:rPr lang="en-US" dirty="0">
                <a:cs typeface="Calibri"/>
              </a:rPr>
              <a:t>Use authentication controller to secure server-side routes</a:t>
            </a:r>
          </a:p>
          <a:p>
            <a:pPr lvl="1"/>
            <a:r>
              <a:rPr lang="en-US" dirty="0">
                <a:cs typeface="Calibri"/>
              </a:rPr>
              <a:t>Add to middleware stack.</a:t>
            </a:r>
          </a:p>
        </p:txBody>
      </p:sp>
    </p:spTree>
    <p:extLst>
      <p:ext uri="{BB962C8B-B14F-4D97-AF65-F5344CB8AC3E}">
        <p14:creationId xmlns:p14="http://schemas.microsoft.com/office/powerpoint/2010/main" val="115355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65CD958-5210-44D2-BCDF-C083B180DE08}"/>
              </a:ext>
            </a:extLst>
          </p:cNvPr>
          <p:cNvPicPr>
            <a:picLocks noChangeAspect="1"/>
          </p:cNvPicPr>
          <p:nvPr/>
        </p:nvPicPr>
        <p:blipFill rotWithShape="1">
          <a:blip r:embed="rId2">
            <a:alphaModFix/>
          </a:blip>
          <a:srcRect l="34936" r="35549" b="3"/>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le 1">
            <a:extLst>
              <a:ext uri="{FF2B5EF4-FFF2-40B4-BE49-F238E27FC236}">
                <a16:creationId xmlns:a16="http://schemas.microsoft.com/office/drawing/2014/main" id="{E280CDB3-A284-4409-8221-F08A0A58A4B0}"/>
              </a:ext>
            </a:extLst>
          </p:cNvPr>
          <p:cNvSpPr>
            <a:spLocks noGrp="1"/>
          </p:cNvSpPr>
          <p:nvPr>
            <p:ph type="title"/>
          </p:nvPr>
        </p:nvSpPr>
        <p:spPr>
          <a:xfrm>
            <a:off x="1136428" y="627564"/>
            <a:ext cx="7474172" cy="1325563"/>
          </a:xfrm>
        </p:spPr>
        <p:txBody>
          <a:bodyPr>
            <a:normAutofit/>
          </a:bodyPr>
          <a:lstStyle/>
          <a:p>
            <a:r>
              <a:rPr lang="en-US" dirty="0">
                <a:cs typeface="Calibri Light"/>
              </a:rPr>
              <a:t>Additional: Passport</a:t>
            </a:r>
            <a:endParaRPr lang="en-US" dirty="0"/>
          </a:p>
        </p:txBody>
      </p:sp>
      <p:sp>
        <p:nvSpPr>
          <p:cNvPr id="3" name="Content Placeholder 2">
            <a:extLst>
              <a:ext uri="{FF2B5EF4-FFF2-40B4-BE49-F238E27FC236}">
                <a16:creationId xmlns:a16="http://schemas.microsoft.com/office/drawing/2014/main" id="{9B31391F-4735-471B-9E2C-E7B0A1D2E614}"/>
              </a:ext>
            </a:extLst>
          </p:cNvPr>
          <p:cNvSpPr>
            <a:spLocks noGrp="1"/>
          </p:cNvSpPr>
          <p:nvPr>
            <p:ph idx="1"/>
          </p:nvPr>
        </p:nvSpPr>
        <p:spPr>
          <a:xfrm>
            <a:off x="1136429" y="2278173"/>
            <a:ext cx="6467867" cy="3450613"/>
          </a:xfrm>
        </p:spPr>
        <p:txBody>
          <a:bodyPr vert="horz" lIns="91440" tIns="45720" rIns="91440" bIns="45720" rtlCol="0" anchor="ctr">
            <a:normAutofit/>
          </a:bodyPr>
          <a:lstStyle/>
          <a:p>
            <a:r>
              <a:rPr lang="en-US" sz="2400" dirty="0">
                <a:cs typeface="Calibri"/>
              </a:rPr>
              <a:t>Passport is authentication middleware</a:t>
            </a:r>
          </a:p>
          <a:p>
            <a:r>
              <a:rPr lang="en-US" sz="2400" dirty="0">
                <a:cs typeface="Calibri"/>
              </a:rPr>
              <a:t>Flexible and modular.</a:t>
            </a:r>
          </a:p>
          <a:p>
            <a:r>
              <a:rPr lang="en-US" sz="2400" dirty="0">
                <a:cs typeface="Calibri"/>
              </a:rPr>
              <a:t>Easy to retrospectively drop into an Express app. </a:t>
            </a:r>
          </a:p>
          <a:p>
            <a:r>
              <a:rPr lang="en-US" sz="2400" dirty="0">
                <a:cs typeface="Calibri"/>
              </a:rPr>
              <a:t>Lots of "strategies"  for authentication </a:t>
            </a:r>
          </a:p>
          <a:p>
            <a:pPr lvl="1"/>
            <a:r>
              <a:rPr lang="en-US" dirty="0">
                <a:cs typeface="Calibri"/>
              </a:rPr>
              <a:t>Username/Password</a:t>
            </a:r>
          </a:p>
          <a:p>
            <a:pPr lvl="1"/>
            <a:r>
              <a:rPr lang="en-US" dirty="0">
                <a:cs typeface="Calibri"/>
              </a:rPr>
              <a:t>Facebook</a:t>
            </a:r>
          </a:p>
          <a:p>
            <a:pPr lvl="1"/>
            <a:r>
              <a:rPr lang="en-US" dirty="0">
                <a:cs typeface="Calibri"/>
              </a:rPr>
              <a:t>Twitter</a:t>
            </a:r>
          </a:p>
        </p:txBody>
      </p:sp>
    </p:spTree>
    <p:extLst>
      <p:ext uri="{BB962C8B-B14F-4D97-AF65-F5344CB8AC3E}">
        <p14:creationId xmlns:p14="http://schemas.microsoft.com/office/powerpoint/2010/main" val="93660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20D5FF-D32B-49EF-9D30-7E8A8DF104CD}"/>
              </a:ext>
            </a:extLst>
          </p:cNvPr>
          <p:cNvPicPr>
            <a:picLocks noGrp="1" noChangeAspect="1"/>
          </p:cNvPicPr>
          <p:nvPr>
            <p:ph idx="1"/>
          </p:nvPr>
        </p:nvPicPr>
        <p:blipFill>
          <a:blip r:embed="rId2"/>
          <a:stretch>
            <a:fillRect/>
          </a:stretch>
        </p:blipFill>
        <p:spPr>
          <a:xfrm>
            <a:off x="2130693" y="155116"/>
            <a:ext cx="8280998" cy="6547767"/>
          </a:xfrm>
          <a:prstGeom prst="rect">
            <a:avLst/>
          </a:prstGeom>
        </p:spPr>
      </p:pic>
    </p:spTree>
    <p:extLst>
      <p:ext uri="{BB962C8B-B14F-4D97-AF65-F5344CB8AC3E}">
        <p14:creationId xmlns:p14="http://schemas.microsoft.com/office/powerpoint/2010/main" val="1040672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095A-8606-4D22-80E2-597227861743}"/>
              </a:ext>
            </a:extLst>
          </p:cNvPr>
          <p:cNvSpPr>
            <a:spLocks noGrp="1"/>
          </p:cNvSpPr>
          <p:nvPr>
            <p:ph type="title"/>
          </p:nvPr>
        </p:nvSpPr>
        <p:spPr/>
        <p:txBody>
          <a:bodyPr/>
          <a:lstStyle/>
          <a:p>
            <a:r>
              <a:rPr lang="en-US" dirty="0">
                <a:cs typeface="Calibri Light"/>
              </a:rPr>
              <a:t>Passport Overview</a:t>
            </a:r>
            <a:endParaRPr lang="en-US" dirty="0"/>
          </a:p>
        </p:txBody>
      </p:sp>
      <p:sp>
        <p:nvSpPr>
          <p:cNvPr id="3" name="Content Placeholder 2">
            <a:extLst>
              <a:ext uri="{FF2B5EF4-FFF2-40B4-BE49-F238E27FC236}">
                <a16:creationId xmlns:a16="http://schemas.microsoft.com/office/drawing/2014/main" id="{86F39E7F-088A-4918-821C-67D25EBF798D}"/>
              </a:ext>
            </a:extLst>
          </p:cNvPr>
          <p:cNvSpPr>
            <a:spLocks noGrp="1"/>
          </p:cNvSpPr>
          <p:nvPr>
            <p:ph idx="1"/>
          </p:nvPr>
        </p:nvSpPr>
        <p:spPr/>
        <p:txBody>
          <a:bodyPr vert="horz" lIns="91440" tIns="45720" rIns="91440" bIns="45720" rtlCol="0" anchor="t">
            <a:normAutofit/>
          </a:bodyPr>
          <a:lstStyle/>
          <a:p>
            <a:r>
              <a:rPr lang="en-US" dirty="0">
                <a:cs typeface="Calibri"/>
              </a:rPr>
              <a:t>Passport offers different authentication mechanisms as </a:t>
            </a:r>
            <a:r>
              <a:rPr lang="en-US" b="1" dirty="0">
                <a:cs typeface="Calibri"/>
              </a:rPr>
              <a:t>Strategies</a:t>
            </a:r>
          </a:p>
          <a:p>
            <a:pPr lvl="1"/>
            <a:r>
              <a:rPr lang="en-US" dirty="0">
                <a:cs typeface="Calibri"/>
              </a:rPr>
              <a:t>You install just the modules you require for a particular strategy</a:t>
            </a:r>
          </a:p>
          <a:p>
            <a:r>
              <a:rPr lang="en-US" dirty="0">
                <a:cs typeface="Calibri"/>
              </a:rPr>
              <a:t>Authenticate by calling </a:t>
            </a:r>
            <a:r>
              <a:rPr lang="en-US" dirty="0" err="1">
                <a:cs typeface="Calibri"/>
              </a:rPr>
              <a:t>passport.authenticate</a:t>
            </a:r>
            <a:r>
              <a:rPr lang="en-US" dirty="0">
                <a:cs typeface="Calibri"/>
              </a:rPr>
              <a:t>()</a:t>
            </a:r>
          </a:p>
          <a:p>
            <a:pPr lvl="1"/>
            <a:r>
              <a:rPr lang="en-US" dirty="0">
                <a:cs typeface="Calibri"/>
              </a:rPr>
              <a:t>specify which strategy to use. </a:t>
            </a:r>
          </a:p>
          <a:p>
            <a:r>
              <a:rPr lang="en-US" dirty="0">
                <a:cs typeface="Calibri"/>
              </a:rPr>
              <a:t>The </a:t>
            </a:r>
            <a:r>
              <a:rPr lang="en-US" b="1" dirty="0">
                <a:cs typeface="Calibri"/>
              </a:rPr>
              <a:t>authenticate() </a:t>
            </a:r>
            <a:r>
              <a:rPr lang="en-US" dirty="0">
                <a:cs typeface="Calibri"/>
              </a:rPr>
              <a:t>function signature is a standard Express middleware function…</a:t>
            </a:r>
          </a:p>
          <a:p>
            <a:pPr lvl="1"/>
            <a:r>
              <a:rPr lang="en-US" dirty="0">
                <a:cs typeface="Calibri"/>
              </a:rPr>
              <a:t>Just drop it in..</a:t>
            </a:r>
          </a:p>
          <a:p>
            <a:pPr marL="0" indent="0">
              <a:buNone/>
            </a:pPr>
            <a:endParaRPr lang="en-US" dirty="0">
              <a:cs typeface="Calibri"/>
            </a:endParaRPr>
          </a:p>
        </p:txBody>
      </p:sp>
      <p:pic>
        <p:nvPicPr>
          <p:cNvPr id="5" name="Picture 4">
            <a:extLst>
              <a:ext uri="{FF2B5EF4-FFF2-40B4-BE49-F238E27FC236}">
                <a16:creationId xmlns:a16="http://schemas.microsoft.com/office/drawing/2014/main" id="{A2D14B3D-5D73-4B06-8262-13D5337BF4E2}"/>
              </a:ext>
            </a:extLst>
          </p:cNvPr>
          <p:cNvPicPr>
            <a:picLocks noChangeAspect="1"/>
          </p:cNvPicPr>
          <p:nvPr/>
        </p:nvPicPr>
        <p:blipFill>
          <a:blip r:embed="rId2"/>
          <a:stretch>
            <a:fillRect/>
          </a:stretch>
        </p:blipFill>
        <p:spPr>
          <a:xfrm>
            <a:off x="689687" y="5207454"/>
            <a:ext cx="11883213" cy="558864"/>
          </a:xfrm>
          <a:prstGeom prst="rect">
            <a:avLst/>
          </a:prstGeom>
        </p:spPr>
      </p:pic>
    </p:spTree>
    <p:extLst>
      <p:ext uri="{BB962C8B-B14F-4D97-AF65-F5344CB8AC3E}">
        <p14:creationId xmlns:p14="http://schemas.microsoft.com/office/powerpoint/2010/main" val="124349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2702-980A-4BE2-B19B-50447F53442B}"/>
              </a:ext>
            </a:extLst>
          </p:cNvPr>
          <p:cNvSpPr>
            <a:spLocks noGrp="1"/>
          </p:cNvSpPr>
          <p:nvPr>
            <p:ph type="title"/>
          </p:nvPr>
        </p:nvSpPr>
        <p:spPr>
          <a:xfrm>
            <a:off x="648929" y="629266"/>
            <a:ext cx="3505495" cy="1622321"/>
          </a:xfrm>
        </p:spPr>
        <p:txBody>
          <a:bodyPr>
            <a:normAutofit/>
          </a:bodyPr>
          <a:lstStyle/>
          <a:p>
            <a:r>
              <a:rPr lang="en-US" sz="4100">
                <a:cs typeface="Calibri Light"/>
              </a:rPr>
              <a:t>Authentication options</a:t>
            </a:r>
            <a:endParaRPr lang="en-US" sz="4100"/>
          </a:p>
        </p:txBody>
      </p:sp>
      <p:sp>
        <p:nvSpPr>
          <p:cNvPr id="3" name="Content Placeholder 2">
            <a:extLst>
              <a:ext uri="{FF2B5EF4-FFF2-40B4-BE49-F238E27FC236}">
                <a16:creationId xmlns:a16="http://schemas.microsoft.com/office/drawing/2014/main" id="{C100E089-E0BF-47C6-89DB-3E1B3DDA74E7}"/>
              </a:ext>
            </a:extLst>
          </p:cNvPr>
          <p:cNvSpPr>
            <a:spLocks noGrp="1"/>
          </p:cNvSpPr>
          <p:nvPr>
            <p:ph idx="1"/>
          </p:nvPr>
        </p:nvSpPr>
        <p:spPr>
          <a:xfrm>
            <a:off x="648931" y="2438400"/>
            <a:ext cx="3505494" cy="3785419"/>
          </a:xfrm>
        </p:spPr>
        <p:txBody>
          <a:bodyPr vert="horz" lIns="91440" tIns="45720" rIns="91440" bIns="45720" rtlCol="0" anchor="t">
            <a:normAutofit fontScale="92500" lnSpcReduction="20000"/>
          </a:bodyPr>
          <a:lstStyle/>
          <a:p>
            <a:r>
              <a:rPr lang="en-US" sz="2000" dirty="0">
                <a:cs typeface="Calibri"/>
              </a:rPr>
              <a:t>Many solutions for Auth</a:t>
            </a:r>
          </a:p>
          <a:p>
            <a:pPr lvl="1"/>
            <a:r>
              <a:rPr lang="en-US" sz="2000" dirty="0">
                <a:cs typeface="Calibri"/>
              </a:rPr>
              <a:t>Cookies, basic-auth, JWT, </a:t>
            </a:r>
            <a:r>
              <a:rPr lang="en-US" sz="2000" dirty="0" err="1">
                <a:cs typeface="Calibri"/>
              </a:rPr>
              <a:t>Oauth</a:t>
            </a:r>
            <a:r>
              <a:rPr lang="en-US" sz="2000" dirty="0">
                <a:cs typeface="Calibri"/>
              </a:rPr>
              <a:t>.</a:t>
            </a:r>
          </a:p>
          <a:p>
            <a:pPr lvl="1"/>
            <a:r>
              <a:rPr lang="en-US" sz="2000" dirty="0">
                <a:cs typeface="Calibri"/>
              </a:rPr>
              <a:t>Web-based Identity Federation/3</a:t>
            </a:r>
            <a:r>
              <a:rPr lang="en-US" sz="2000" baseline="30000" dirty="0">
                <a:cs typeface="Calibri"/>
              </a:rPr>
              <a:t>rd</a:t>
            </a:r>
            <a:r>
              <a:rPr lang="en-US" sz="2000" dirty="0">
                <a:cs typeface="Calibri"/>
              </a:rPr>
              <a:t> Party (Firebase)</a:t>
            </a:r>
          </a:p>
          <a:p>
            <a:r>
              <a:rPr lang="en-US" sz="2000" dirty="0">
                <a:cs typeface="Calibri"/>
              </a:rPr>
              <a:t>JSON Web Tokens (JWT) </a:t>
            </a:r>
          </a:p>
          <a:p>
            <a:pPr lvl="1"/>
            <a:r>
              <a:rPr lang="en-US" sz="2000" dirty="0">
                <a:cs typeface="Calibri"/>
              </a:rPr>
              <a:t>Tokens means no need to keep sessions or cookies</a:t>
            </a:r>
          </a:p>
          <a:p>
            <a:pPr lvl="1"/>
            <a:r>
              <a:rPr lang="en-US" sz="2000" dirty="0">
                <a:cs typeface="Calibri"/>
              </a:rPr>
              <a:t>In keeping with REST stateless principle – token sent on each request</a:t>
            </a:r>
          </a:p>
          <a:p>
            <a:pPr lvl="1"/>
            <a:r>
              <a:rPr lang="en-US" sz="2000" dirty="0">
                <a:cs typeface="Calibri"/>
              </a:rPr>
              <a:t>Token stored on client, usually in local storage of client.</a:t>
            </a:r>
          </a:p>
          <a:p>
            <a:pPr marL="0" indent="0">
              <a:buNone/>
            </a:pPr>
            <a:endParaRPr lang="en-US" sz="2000" dirty="0">
              <a:cs typeface="Calibri"/>
            </a:endParaRPr>
          </a:p>
          <a:p>
            <a:endParaRPr lang="en-US" sz="2000" dirty="0">
              <a:cs typeface="Calibri"/>
            </a:endParaRPr>
          </a:p>
        </p:txBody>
      </p:sp>
      <p:pic>
        <p:nvPicPr>
          <p:cNvPr id="5" name="Picture 4" descr="A screenshot of a computer screen&#10;&#10;Description generated with very high confidence">
            <a:extLst>
              <a:ext uri="{FF2B5EF4-FFF2-40B4-BE49-F238E27FC236}">
                <a16:creationId xmlns:a16="http://schemas.microsoft.com/office/drawing/2014/main" id="{76993D08-70D9-4BCE-872D-947FB5015507}"/>
              </a:ext>
            </a:extLst>
          </p:cNvPr>
          <p:cNvPicPr>
            <a:picLocks noChangeAspect="1"/>
          </p:cNvPicPr>
          <p:nvPr/>
        </p:nvPicPr>
        <p:blipFill rotWithShape="1">
          <a:blip r:embed="rId3"/>
          <a:srcRect l="5041" t="17999" r="6816" b="8471"/>
          <a:stretch/>
        </p:blipFill>
        <p:spPr>
          <a:xfrm>
            <a:off x="4040540" y="2330865"/>
            <a:ext cx="7994073" cy="3751106"/>
          </a:xfrm>
          <a:prstGeom prst="rect">
            <a:avLst/>
          </a:prstGeom>
        </p:spPr>
      </p:pic>
    </p:spTree>
    <p:extLst>
      <p:ext uri="{BB962C8B-B14F-4D97-AF65-F5344CB8AC3E}">
        <p14:creationId xmlns:p14="http://schemas.microsoft.com/office/powerpoint/2010/main" val="346958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A38A7-3DA9-47F5-BBB8-E483E7F208B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JSON Web Tokens</a:t>
            </a:r>
          </a:p>
        </p:txBody>
      </p:sp>
      <p:sp>
        <p:nvSpPr>
          <p:cNvPr id="3" name="Content Placeholder 2">
            <a:extLst>
              <a:ext uri="{FF2B5EF4-FFF2-40B4-BE49-F238E27FC236}">
                <a16:creationId xmlns:a16="http://schemas.microsoft.com/office/drawing/2014/main" id="{20A4CF75-3262-4F81-894B-F30667A4B1F5}"/>
              </a:ext>
            </a:extLst>
          </p:cNvPr>
          <p:cNvSpPr>
            <a:spLocks noGrp="1"/>
          </p:cNvSpPr>
          <p:nvPr>
            <p:ph idx="1"/>
          </p:nvPr>
        </p:nvSpPr>
        <p:spPr/>
        <p:txBody>
          <a:bodyPr/>
          <a:lstStyle/>
          <a:p>
            <a:endParaRPr lang="en-IE" dirty="0"/>
          </a:p>
        </p:txBody>
      </p:sp>
      <p:pic>
        <p:nvPicPr>
          <p:cNvPr id="6" name="Picture 6" descr="A screenshot of a cell phone&#10;&#10;Description generated with very high confidence">
            <a:extLst>
              <a:ext uri="{FF2B5EF4-FFF2-40B4-BE49-F238E27FC236}">
                <a16:creationId xmlns:a16="http://schemas.microsoft.com/office/drawing/2014/main" id="{20985AFA-9C67-4B7D-BA04-8BC1A4C8B563}"/>
              </a:ext>
            </a:extLst>
          </p:cNvPr>
          <p:cNvPicPr>
            <a:picLocks noChangeAspect="1"/>
          </p:cNvPicPr>
          <p:nvPr/>
        </p:nvPicPr>
        <p:blipFill>
          <a:blip r:embed="rId3"/>
          <a:stretch>
            <a:fillRect/>
          </a:stretch>
        </p:blipFill>
        <p:spPr>
          <a:xfrm>
            <a:off x="838200" y="1396588"/>
            <a:ext cx="9370250" cy="5280949"/>
          </a:xfrm>
          <a:prstGeom prst="rect">
            <a:avLst/>
          </a:prstGeom>
          <a:effectLst/>
        </p:spPr>
      </p:pic>
    </p:spTree>
    <p:extLst>
      <p:ext uri="{BB962C8B-B14F-4D97-AF65-F5344CB8AC3E}">
        <p14:creationId xmlns:p14="http://schemas.microsoft.com/office/powerpoint/2010/main" val="262731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E4B73-39A9-487D-A96B-35BE4C6BE5C6}"/>
              </a:ext>
            </a:extLst>
          </p:cNvPr>
          <p:cNvSpPr>
            <a:spLocks noGrp="1"/>
          </p:cNvSpPr>
          <p:nvPr>
            <p:ph type="title"/>
          </p:nvPr>
        </p:nvSpPr>
        <p:spPr>
          <a:xfrm>
            <a:off x="648929" y="629266"/>
            <a:ext cx="3505495" cy="1622321"/>
          </a:xfrm>
        </p:spPr>
        <p:txBody>
          <a:bodyPr>
            <a:normAutofit/>
          </a:bodyPr>
          <a:lstStyle/>
          <a:p>
            <a:r>
              <a:rPr lang="en-IE" dirty="0"/>
              <a:t>JWT in Node/Express</a:t>
            </a:r>
          </a:p>
        </p:txBody>
      </p:sp>
      <p:sp>
        <p:nvSpPr>
          <p:cNvPr id="3" name="Content Placeholder 2">
            <a:extLst>
              <a:ext uri="{FF2B5EF4-FFF2-40B4-BE49-F238E27FC236}">
                <a16:creationId xmlns:a16="http://schemas.microsoft.com/office/drawing/2014/main" id="{61C5C92C-D25F-42D9-9C41-21376909A0D9}"/>
              </a:ext>
            </a:extLst>
          </p:cNvPr>
          <p:cNvSpPr>
            <a:spLocks noGrp="1"/>
          </p:cNvSpPr>
          <p:nvPr>
            <p:ph idx="1"/>
          </p:nvPr>
        </p:nvSpPr>
        <p:spPr>
          <a:xfrm>
            <a:off x="648931" y="2438400"/>
            <a:ext cx="3505494" cy="3785419"/>
          </a:xfrm>
        </p:spPr>
        <p:txBody>
          <a:bodyPr>
            <a:normAutofit/>
          </a:bodyPr>
          <a:lstStyle/>
          <a:p>
            <a:r>
              <a:rPr lang="en-IE" sz="2000" dirty="0"/>
              <a:t>Use </a:t>
            </a:r>
            <a:r>
              <a:rPr lang="en-IE" sz="2000" b="0" dirty="0" err="1">
                <a:effectLst/>
                <a:latin typeface="Consolas" panose="020B0609020204030204" pitchFamily="49" charset="0"/>
              </a:rPr>
              <a:t>jsonwebtoken</a:t>
            </a:r>
            <a:r>
              <a:rPr lang="en-IE" sz="2000" b="0" dirty="0">
                <a:effectLst/>
                <a:latin typeface="Consolas" panose="020B0609020204030204" pitchFamily="49" charset="0"/>
              </a:rPr>
              <a:t> </a:t>
            </a:r>
            <a:r>
              <a:rPr lang="en-IE" sz="2000" dirty="0"/>
              <a:t>NPM module.</a:t>
            </a:r>
          </a:p>
          <a:p>
            <a:r>
              <a:rPr lang="en-IE" sz="2000" b="0" dirty="0">
                <a:effectLst/>
                <a:latin typeface="Consolas" panose="020B0609020204030204" pitchFamily="49" charset="0"/>
              </a:rPr>
              <a:t>Implementation of JSON Web Tokens RFC</a:t>
            </a:r>
          </a:p>
          <a:p>
            <a:pPr marL="0" indent="0">
              <a:buNone/>
            </a:pPr>
            <a:endParaRPr lang="en-IE"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A3782B9-8CD4-4790-8B23-A4477BBD8DAF}"/>
              </a:ext>
            </a:extLst>
          </p:cNvPr>
          <p:cNvPicPr>
            <a:picLocks noChangeAspect="1"/>
          </p:cNvPicPr>
          <p:nvPr/>
        </p:nvPicPr>
        <p:blipFill>
          <a:blip r:embed="rId2"/>
          <a:stretch>
            <a:fillRect/>
          </a:stretch>
        </p:blipFill>
        <p:spPr>
          <a:xfrm>
            <a:off x="5440763" y="1991885"/>
            <a:ext cx="6019331" cy="2874229"/>
          </a:xfrm>
          <a:prstGeom prst="rect">
            <a:avLst/>
          </a:prstGeom>
          <a:effectLst/>
        </p:spPr>
      </p:pic>
    </p:spTree>
    <p:extLst>
      <p:ext uri="{BB962C8B-B14F-4D97-AF65-F5344CB8AC3E}">
        <p14:creationId xmlns:p14="http://schemas.microsoft.com/office/powerpoint/2010/main" val="361703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E46B-42BD-4715-8941-A73400E36544}"/>
              </a:ext>
            </a:extLst>
          </p:cNvPr>
          <p:cNvSpPr>
            <a:spLocks noGrp="1"/>
          </p:cNvSpPr>
          <p:nvPr>
            <p:ph type="title"/>
          </p:nvPr>
        </p:nvSpPr>
        <p:spPr/>
        <p:txBody>
          <a:bodyPr/>
          <a:lstStyle/>
          <a:p>
            <a:r>
              <a:rPr lang="en-US" dirty="0">
                <a:cs typeface="Calibri Light"/>
              </a:rPr>
              <a:t>Authentication/Security Scenarios</a:t>
            </a:r>
            <a:endParaRPr lang="en-US" dirty="0"/>
          </a:p>
        </p:txBody>
      </p:sp>
      <p:sp>
        <p:nvSpPr>
          <p:cNvPr id="3" name="Content Placeholder 2">
            <a:extLst>
              <a:ext uri="{FF2B5EF4-FFF2-40B4-BE49-F238E27FC236}">
                <a16:creationId xmlns:a16="http://schemas.microsoft.com/office/drawing/2014/main" id="{0F7E0DB9-BA68-4627-A805-04FDF4079BBC}"/>
              </a:ext>
            </a:extLst>
          </p:cNvPr>
          <p:cNvSpPr>
            <a:spLocks noGrp="1"/>
          </p:cNvSpPr>
          <p:nvPr>
            <p:ph idx="1"/>
          </p:nvPr>
        </p:nvSpPr>
        <p:spPr>
          <a:xfrm>
            <a:off x="838200" y="1825625"/>
            <a:ext cx="9804816" cy="4351338"/>
          </a:xfrm>
        </p:spPr>
        <p:txBody>
          <a:bodyPr vert="horz" lIns="91440" tIns="45720" rIns="91440" bIns="45720" rtlCol="0" anchor="t">
            <a:normAutofit/>
          </a:bodyPr>
          <a:lstStyle/>
          <a:p>
            <a:pPr marL="457200" lvl="1" indent="0">
              <a:buNone/>
            </a:pPr>
            <a:endParaRPr lang="en-US" dirty="0">
              <a:cs typeface="Calibri"/>
            </a:endParaRPr>
          </a:p>
          <a:p>
            <a:pPr lvl="1"/>
            <a:endParaRPr lang="en-US" dirty="0">
              <a:cs typeface="Calibri"/>
            </a:endParaRPr>
          </a:p>
        </p:txBody>
      </p:sp>
      <p:graphicFrame>
        <p:nvGraphicFramePr>
          <p:cNvPr id="4" name="Diagram 3">
            <a:extLst>
              <a:ext uri="{FF2B5EF4-FFF2-40B4-BE49-F238E27FC236}">
                <a16:creationId xmlns:a16="http://schemas.microsoft.com/office/drawing/2014/main" id="{09C67939-E318-4FA1-9F56-EDCAEBB74826}"/>
              </a:ext>
            </a:extLst>
          </p:cNvPr>
          <p:cNvGraphicFramePr/>
          <p:nvPr>
            <p:extLst>
              <p:ext uri="{D42A27DB-BD31-4B8C-83A1-F6EECF244321}">
                <p14:modId xmlns:p14="http://schemas.microsoft.com/office/powerpoint/2010/main" val="1852686586"/>
              </p:ext>
            </p:extLst>
          </p:nvPr>
        </p:nvGraphicFramePr>
        <p:xfrm>
          <a:off x="1357078" y="14393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573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1136428" y="627564"/>
            <a:ext cx="7474172" cy="1325563"/>
          </a:xfrm>
        </p:spPr>
        <p:txBody>
          <a:bodyPr>
            <a:normAutofit/>
          </a:bodyPr>
          <a:lstStyle/>
          <a:p>
            <a:r>
              <a:rPr lang="en-GB" dirty="0">
                <a:latin typeface="Arial" charset="0"/>
                <a:ea typeface="ＭＳ Ｐゴシック" charset="0"/>
                <a:cs typeface="ＭＳ Ｐゴシック" charset="0"/>
              </a:rPr>
              <a:t>Web Authentication – credentials</a:t>
            </a:r>
          </a:p>
        </p:txBody>
      </p:sp>
      <p:sp>
        <p:nvSpPr>
          <p:cNvPr id="44034" name="Rectangle 2"/>
          <p:cNvSpPr>
            <a:spLocks noGrp="1" noChangeArrowheads="1"/>
          </p:cNvSpPr>
          <p:nvPr>
            <p:ph type="body" idx="1"/>
          </p:nvPr>
        </p:nvSpPr>
        <p:spPr>
          <a:xfrm>
            <a:off x="1136429" y="2278173"/>
            <a:ext cx="7881928" cy="4394853"/>
          </a:xfrm>
        </p:spPr>
        <p:txBody>
          <a:bodyPr anchor="ctr">
            <a:normAutofit lnSpcReduction="10000"/>
          </a:bodyPr>
          <a:lstStyle/>
          <a:p>
            <a:r>
              <a:rPr lang="en-GB" sz="2000" dirty="0">
                <a:latin typeface="Arial" charset="0"/>
                <a:ea typeface="ＭＳ Ｐゴシック" charset="0"/>
                <a:cs typeface="ＭＳ Ｐゴシック" charset="0"/>
              </a:rPr>
              <a:t>Credentials should be stored securely in a centralised location</a:t>
            </a:r>
          </a:p>
          <a:p>
            <a:pPr lvl="1">
              <a:spcAft>
                <a:spcPts val="600"/>
              </a:spcAft>
            </a:pPr>
            <a:r>
              <a:rPr lang="en-GB" sz="2000" dirty="0">
                <a:latin typeface="Arial" charset="0"/>
                <a:ea typeface="ＭＳ Ｐゴシック" charset="0"/>
                <a:cs typeface="ＭＳ Ｐゴシック" charset="0"/>
              </a:rPr>
              <a:t>Should only be readable by suitably privileged accounts</a:t>
            </a:r>
          </a:p>
          <a:p>
            <a:pPr lvl="1">
              <a:spcAft>
                <a:spcPts val="600"/>
              </a:spcAft>
            </a:pPr>
            <a:r>
              <a:rPr lang="en-GB" sz="2000" b="1" dirty="0">
                <a:latin typeface="Arial" charset="0"/>
                <a:ea typeface="ＭＳ Ｐゴシック" charset="0"/>
                <a:cs typeface="ＭＳ Ｐゴシック" charset="0"/>
              </a:rPr>
              <a:t>Credentials should not find their way into hidden fields, headers, cookies</a:t>
            </a:r>
          </a:p>
          <a:p>
            <a:pPr lvl="1">
              <a:spcAft>
                <a:spcPts val="600"/>
              </a:spcAft>
            </a:pPr>
            <a:r>
              <a:rPr lang="en-GB" sz="2000" b="1" dirty="0">
                <a:latin typeface="Arial" charset="0"/>
                <a:ea typeface="ＭＳ Ｐゴシック" charset="0"/>
                <a:cs typeface="ＭＳ Ｐゴシック" charset="0"/>
              </a:rPr>
              <a:t>Should not be “hard coded” </a:t>
            </a:r>
          </a:p>
          <a:p>
            <a:r>
              <a:rPr lang="en-GB" sz="2000" dirty="0">
                <a:latin typeface="Arial" charset="0"/>
                <a:ea typeface="ＭＳ Ｐゴシック" charset="0"/>
                <a:cs typeface="ＭＳ Ｐゴシック" charset="0"/>
              </a:rPr>
              <a:t>Passwords should be </a:t>
            </a:r>
            <a:r>
              <a:rPr lang="en-GB" sz="2000" b="1" dirty="0">
                <a:latin typeface="Arial" charset="0"/>
                <a:ea typeface="ＭＳ Ｐゴシック" charset="0"/>
                <a:cs typeface="ＭＳ Ｐゴシック" charset="0"/>
              </a:rPr>
              <a:t>“salted”</a:t>
            </a:r>
            <a:r>
              <a:rPr lang="en-GB" sz="2000" dirty="0">
                <a:latin typeface="Arial" charset="0"/>
                <a:ea typeface="ＭＳ Ｐゴシック" charset="0"/>
                <a:cs typeface="ＭＳ Ｐゴシック" charset="0"/>
              </a:rPr>
              <a:t> and </a:t>
            </a:r>
            <a:r>
              <a:rPr lang="en-GB" sz="2000" b="1" dirty="0">
                <a:latin typeface="Arial" charset="0"/>
                <a:ea typeface="ＭＳ Ｐゴシック" charset="0"/>
                <a:cs typeface="ＭＳ Ｐゴシック" charset="0"/>
              </a:rPr>
              <a:t>“hashed”</a:t>
            </a:r>
          </a:p>
          <a:p>
            <a:pPr lvl="1"/>
            <a:r>
              <a:rPr lang="en-GB" sz="2000" dirty="0">
                <a:latin typeface="Arial" charset="0"/>
                <a:ea typeface="ＭＳ Ｐゴシック" charset="0"/>
              </a:rPr>
              <a:t>Salting involves appending random bits to each password</a:t>
            </a:r>
          </a:p>
          <a:p>
            <a:pPr lvl="1"/>
            <a:r>
              <a:rPr lang="en-GB" sz="2000" dirty="0">
                <a:latin typeface="Arial" charset="0"/>
                <a:ea typeface="ＭＳ Ｐゴシック" charset="0"/>
              </a:rPr>
              <a:t>Salted password is then hashed (i.e. one-way encrypted) for storage</a:t>
            </a:r>
          </a:p>
          <a:p>
            <a:r>
              <a:rPr lang="en-GB" sz="2000" dirty="0">
                <a:latin typeface="Arial" charset="0"/>
                <a:ea typeface="ＭＳ Ｐゴシック" charset="0"/>
              </a:rPr>
              <a:t>Objective is to store something derived from the password that allows an entered candidate password to be checked …</a:t>
            </a:r>
          </a:p>
          <a:p>
            <a:pPr lvl="1"/>
            <a:r>
              <a:rPr lang="en-GB" sz="2000" dirty="0">
                <a:latin typeface="Arial" charset="0"/>
                <a:ea typeface="ＭＳ Ｐゴシック" charset="0"/>
              </a:rPr>
              <a:t>… but such that the password cannot be retrieved (by </a:t>
            </a:r>
            <a:r>
              <a:rPr lang="en-GB" sz="2000" i="1" dirty="0">
                <a:latin typeface="Arial" charset="0"/>
                <a:ea typeface="ＭＳ Ｐゴシック" charset="0"/>
              </a:rPr>
              <a:t>anybody</a:t>
            </a:r>
            <a:r>
              <a:rPr lang="en-GB" sz="2000" dirty="0">
                <a:latin typeface="Arial" charset="0"/>
                <a:ea typeface="ＭＳ Ｐゴシック" charset="0"/>
              </a:rPr>
              <a:t>, even an administrator)</a:t>
            </a:r>
          </a:p>
          <a:p>
            <a:pPr lvl="1"/>
            <a:endParaRPr lang="en-GB" sz="1300" dirty="0">
              <a:latin typeface="Arial" charset="0"/>
              <a:ea typeface="ＭＳ Ｐゴシック" charset="0"/>
            </a:endParaRPr>
          </a:p>
          <a:p>
            <a:endParaRPr lang="en-GB" sz="1300" dirty="0">
              <a:latin typeface="Arial" charset="0"/>
              <a:ea typeface="ＭＳ Ｐゴシック" charset="0"/>
              <a:cs typeface="ＭＳ Ｐゴシック" charset="0"/>
            </a:endParaRPr>
          </a:p>
          <a:p>
            <a:endParaRPr lang="en-GB" sz="1300" dirty="0">
              <a:latin typeface="Arial" charset="0"/>
              <a:ea typeface="ＭＳ Ｐゴシック" charset="0"/>
              <a:cs typeface="ＭＳ Ｐゴシック" charset="0"/>
            </a:endParaRPr>
          </a:p>
        </p:txBody>
      </p:sp>
      <p:sp>
        <p:nvSpPr>
          <p:cNvPr id="73" name="Rectangle 7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9" descr="Lock">
            <a:extLst>
              <a:ext uri="{FF2B5EF4-FFF2-40B4-BE49-F238E27FC236}">
                <a16:creationId xmlns:a16="http://schemas.microsoft.com/office/drawing/2014/main" id="{F09B8A38-0678-A70A-A5A7-5D925496FB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276161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fade">
                                      <p:cBhvr>
                                        <p:cTn id="7" dur="500"/>
                                        <p:tgtEl>
                                          <p:spTgt spid="44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Effect transition="in" filter="fade">
                                      <p:cBhvr>
                                        <p:cTn id="12" dur="500"/>
                                        <p:tgtEl>
                                          <p:spTgt spid="440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034">
                                            <p:txEl>
                                              <p:pRg st="2" end="2"/>
                                            </p:txEl>
                                          </p:spTgt>
                                        </p:tgtEl>
                                        <p:attrNameLst>
                                          <p:attrName>style.visibility</p:attrName>
                                        </p:attrNameLst>
                                      </p:cBhvr>
                                      <p:to>
                                        <p:strVal val="visible"/>
                                      </p:to>
                                    </p:set>
                                    <p:animEffect transition="in" filter="fade">
                                      <p:cBhvr>
                                        <p:cTn id="17" dur="500"/>
                                        <p:tgtEl>
                                          <p:spTgt spid="440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034">
                                            <p:txEl>
                                              <p:pRg st="3" end="3"/>
                                            </p:txEl>
                                          </p:spTgt>
                                        </p:tgtEl>
                                        <p:attrNameLst>
                                          <p:attrName>style.visibility</p:attrName>
                                        </p:attrNameLst>
                                      </p:cBhvr>
                                      <p:to>
                                        <p:strVal val="visible"/>
                                      </p:to>
                                    </p:set>
                                    <p:animEffect transition="in" filter="fade">
                                      <p:cBhvr>
                                        <p:cTn id="22" dur="500"/>
                                        <p:tgtEl>
                                          <p:spTgt spid="440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034">
                                            <p:txEl>
                                              <p:pRg st="4" end="4"/>
                                            </p:txEl>
                                          </p:spTgt>
                                        </p:tgtEl>
                                        <p:attrNameLst>
                                          <p:attrName>style.visibility</p:attrName>
                                        </p:attrNameLst>
                                      </p:cBhvr>
                                      <p:to>
                                        <p:strVal val="visible"/>
                                      </p:to>
                                    </p:set>
                                    <p:animEffect transition="in" filter="fade">
                                      <p:cBhvr>
                                        <p:cTn id="27" dur="500"/>
                                        <p:tgtEl>
                                          <p:spTgt spid="440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034">
                                            <p:txEl>
                                              <p:pRg st="5" end="5"/>
                                            </p:txEl>
                                          </p:spTgt>
                                        </p:tgtEl>
                                        <p:attrNameLst>
                                          <p:attrName>style.visibility</p:attrName>
                                        </p:attrNameLst>
                                      </p:cBhvr>
                                      <p:to>
                                        <p:strVal val="visible"/>
                                      </p:to>
                                    </p:set>
                                    <p:animEffect transition="in" filter="fade">
                                      <p:cBhvr>
                                        <p:cTn id="32" dur="500"/>
                                        <p:tgtEl>
                                          <p:spTgt spid="440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034">
                                            <p:txEl>
                                              <p:pRg st="6" end="6"/>
                                            </p:txEl>
                                          </p:spTgt>
                                        </p:tgtEl>
                                        <p:attrNameLst>
                                          <p:attrName>style.visibility</p:attrName>
                                        </p:attrNameLst>
                                      </p:cBhvr>
                                      <p:to>
                                        <p:strVal val="visible"/>
                                      </p:to>
                                    </p:set>
                                    <p:animEffect transition="in" filter="fade">
                                      <p:cBhvr>
                                        <p:cTn id="37" dur="500"/>
                                        <p:tgtEl>
                                          <p:spTgt spid="4403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034">
                                            <p:txEl>
                                              <p:pRg st="7" end="7"/>
                                            </p:txEl>
                                          </p:spTgt>
                                        </p:tgtEl>
                                        <p:attrNameLst>
                                          <p:attrName>style.visibility</p:attrName>
                                        </p:attrNameLst>
                                      </p:cBhvr>
                                      <p:to>
                                        <p:strVal val="visible"/>
                                      </p:to>
                                    </p:set>
                                    <p:animEffect transition="in" filter="fade">
                                      <p:cBhvr>
                                        <p:cTn id="42" dur="500"/>
                                        <p:tgtEl>
                                          <p:spTgt spid="4403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034">
                                            <p:txEl>
                                              <p:pRg st="8" end="8"/>
                                            </p:txEl>
                                          </p:spTgt>
                                        </p:tgtEl>
                                        <p:attrNameLst>
                                          <p:attrName>style.visibility</p:attrName>
                                        </p:attrNameLst>
                                      </p:cBhvr>
                                      <p:to>
                                        <p:strVal val="visible"/>
                                      </p:to>
                                    </p:set>
                                    <p:animEffect transition="in" filter="fade">
                                      <p:cBhvr>
                                        <p:cTn id="47" dur="500"/>
                                        <p:tgtEl>
                                          <p:spTgt spid="440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B366-6C2D-4EAB-81C6-48E7A03A88BB}"/>
              </a:ext>
            </a:extLst>
          </p:cNvPr>
          <p:cNvSpPr>
            <a:spLocks noGrp="1"/>
          </p:cNvSpPr>
          <p:nvPr>
            <p:ph type="title"/>
          </p:nvPr>
        </p:nvSpPr>
        <p:spPr/>
        <p:txBody>
          <a:bodyPr/>
          <a:lstStyle/>
          <a:p>
            <a:r>
              <a:rPr lang="en-IE" dirty="0"/>
              <a:t>Password Salting &amp; Hashing</a:t>
            </a:r>
          </a:p>
        </p:txBody>
      </p:sp>
      <p:sp>
        <p:nvSpPr>
          <p:cNvPr id="15" name="Rectangle 14">
            <a:extLst>
              <a:ext uri="{FF2B5EF4-FFF2-40B4-BE49-F238E27FC236}">
                <a16:creationId xmlns:a16="http://schemas.microsoft.com/office/drawing/2014/main" id="{9B56E83E-9EA3-4D69-B3AE-BF7C7B671C40}"/>
              </a:ext>
            </a:extLst>
          </p:cNvPr>
          <p:cNvSpPr/>
          <p:nvPr/>
        </p:nvSpPr>
        <p:spPr>
          <a:xfrm>
            <a:off x="959371"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17" name="Rectangle 16">
            <a:extLst>
              <a:ext uri="{FF2B5EF4-FFF2-40B4-BE49-F238E27FC236}">
                <a16:creationId xmlns:a16="http://schemas.microsoft.com/office/drawing/2014/main" id="{9379C3F8-8DE2-4B3B-ADBF-BCAF79AD1602}"/>
              </a:ext>
            </a:extLst>
          </p:cNvPr>
          <p:cNvSpPr/>
          <p:nvPr/>
        </p:nvSpPr>
        <p:spPr>
          <a:xfrm>
            <a:off x="3210120" y="2510640"/>
            <a:ext cx="1463040" cy="53236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12" name="Oval 11">
            <a:extLst>
              <a:ext uri="{FF2B5EF4-FFF2-40B4-BE49-F238E27FC236}">
                <a16:creationId xmlns:a16="http://schemas.microsoft.com/office/drawing/2014/main" id="{081AACB1-8121-438A-AD85-675B65A3BB1D}"/>
              </a:ext>
            </a:extLst>
          </p:cNvPr>
          <p:cNvSpPr/>
          <p:nvPr/>
        </p:nvSpPr>
        <p:spPr>
          <a:xfrm>
            <a:off x="1645896"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18" name="Straight Connector 17">
            <a:extLst>
              <a:ext uri="{FF2B5EF4-FFF2-40B4-BE49-F238E27FC236}">
                <a16:creationId xmlns:a16="http://schemas.microsoft.com/office/drawing/2014/main" id="{47D02D8F-2B79-4B1D-B72E-F916BBF7DECF}"/>
              </a:ext>
            </a:extLst>
          </p:cNvPr>
          <p:cNvSpPr/>
          <p:nvPr/>
        </p:nvSpPr>
        <p:spPr>
          <a:xfrm rot="7477650">
            <a:off x="3587000" y="326988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16" name="Straight Connector 15">
            <a:extLst>
              <a:ext uri="{FF2B5EF4-FFF2-40B4-BE49-F238E27FC236}">
                <a16:creationId xmlns:a16="http://schemas.microsoft.com/office/drawing/2014/main" id="{B31348B4-DF8A-4951-BFA6-7866CE17DD65}"/>
              </a:ext>
            </a:extLst>
          </p:cNvPr>
          <p:cNvSpPr/>
          <p:nvPr/>
        </p:nvSpPr>
        <p:spPr>
          <a:xfrm rot="3062685">
            <a:off x="2022383"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28" name="Rectangle 27">
            <a:extLst>
              <a:ext uri="{FF2B5EF4-FFF2-40B4-BE49-F238E27FC236}">
                <a16:creationId xmlns:a16="http://schemas.microsoft.com/office/drawing/2014/main" id="{C698AE24-073B-4BE1-B7F7-543B6C0633BD}"/>
              </a:ext>
            </a:extLst>
          </p:cNvPr>
          <p:cNvSpPr/>
          <p:nvPr/>
        </p:nvSpPr>
        <p:spPr>
          <a:xfrm>
            <a:off x="1681195" y="4987851"/>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27" name="Rectangle 26">
            <a:extLst>
              <a:ext uri="{FF2B5EF4-FFF2-40B4-BE49-F238E27FC236}">
                <a16:creationId xmlns:a16="http://schemas.microsoft.com/office/drawing/2014/main" id="{C16F6DB4-78BA-4C27-9BBE-194D02AE359D}"/>
              </a:ext>
            </a:extLst>
          </p:cNvPr>
          <p:cNvSpPr/>
          <p:nvPr/>
        </p:nvSpPr>
        <p:spPr>
          <a:xfrm>
            <a:off x="2947696"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30" name="Rectangle 29">
            <a:extLst>
              <a:ext uri="{FF2B5EF4-FFF2-40B4-BE49-F238E27FC236}">
                <a16:creationId xmlns:a16="http://schemas.microsoft.com/office/drawing/2014/main" id="{A714AFC4-82F7-4E4A-B5DA-C721B96389AE}"/>
              </a:ext>
            </a:extLst>
          </p:cNvPr>
          <p:cNvSpPr/>
          <p:nvPr/>
        </p:nvSpPr>
        <p:spPr>
          <a:xfrm>
            <a:off x="2035332"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21" name="Straight Connector 20">
            <a:extLst>
              <a:ext uri="{FF2B5EF4-FFF2-40B4-BE49-F238E27FC236}">
                <a16:creationId xmlns:a16="http://schemas.microsoft.com/office/drawing/2014/main" id="{A9840449-5723-4CCA-8A37-D98471A72C66}"/>
              </a:ext>
            </a:extLst>
          </p:cNvPr>
          <p:cNvSpPr/>
          <p:nvPr/>
        </p:nvSpPr>
        <p:spPr>
          <a:xfrm rot="5400000">
            <a:off x="2865188" y="4711270"/>
            <a:ext cx="536848" cy="1631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37" name="Rectangle 36">
            <a:extLst>
              <a:ext uri="{FF2B5EF4-FFF2-40B4-BE49-F238E27FC236}">
                <a16:creationId xmlns:a16="http://schemas.microsoft.com/office/drawing/2014/main" id="{D0B78454-D74C-4916-B52C-D5AB033E07EC}"/>
              </a:ext>
            </a:extLst>
          </p:cNvPr>
          <p:cNvSpPr/>
          <p:nvPr/>
        </p:nvSpPr>
        <p:spPr>
          <a:xfrm>
            <a:off x="6401566"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39" name="Oval 38">
            <a:extLst>
              <a:ext uri="{FF2B5EF4-FFF2-40B4-BE49-F238E27FC236}">
                <a16:creationId xmlns:a16="http://schemas.microsoft.com/office/drawing/2014/main" id="{EBAEC93A-8D30-4955-BF20-7571BEDC9692}"/>
              </a:ext>
            </a:extLst>
          </p:cNvPr>
          <p:cNvSpPr/>
          <p:nvPr/>
        </p:nvSpPr>
        <p:spPr>
          <a:xfrm>
            <a:off x="7088091"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41" name="Straight Connector 40">
            <a:extLst>
              <a:ext uri="{FF2B5EF4-FFF2-40B4-BE49-F238E27FC236}">
                <a16:creationId xmlns:a16="http://schemas.microsoft.com/office/drawing/2014/main" id="{C7FAD076-8A54-41FB-B077-0368D849E7D1}"/>
              </a:ext>
            </a:extLst>
          </p:cNvPr>
          <p:cNvSpPr/>
          <p:nvPr/>
        </p:nvSpPr>
        <p:spPr>
          <a:xfrm rot="3062685">
            <a:off x="7464578"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2" name="Rectangle 41">
            <a:extLst>
              <a:ext uri="{FF2B5EF4-FFF2-40B4-BE49-F238E27FC236}">
                <a16:creationId xmlns:a16="http://schemas.microsoft.com/office/drawing/2014/main" id="{77C3D840-98C9-42AD-B877-B18E5583F525}"/>
              </a:ext>
            </a:extLst>
          </p:cNvPr>
          <p:cNvSpPr/>
          <p:nvPr/>
        </p:nvSpPr>
        <p:spPr>
          <a:xfrm>
            <a:off x="6907415" y="4957100"/>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43" name="Rectangle 42">
            <a:extLst>
              <a:ext uri="{FF2B5EF4-FFF2-40B4-BE49-F238E27FC236}">
                <a16:creationId xmlns:a16="http://schemas.microsoft.com/office/drawing/2014/main" id="{C4AC9E97-BBB2-4796-A936-D5DC6C8C5D40}"/>
              </a:ext>
            </a:extLst>
          </p:cNvPr>
          <p:cNvSpPr/>
          <p:nvPr/>
        </p:nvSpPr>
        <p:spPr>
          <a:xfrm>
            <a:off x="8378691"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44" name="Rectangle 43">
            <a:extLst>
              <a:ext uri="{FF2B5EF4-FFF2-40B4-BE49-F238E27FC236}">
                <a16:creationId xmlns:a16="http://schemas.microsoft.com/office/drawing/2014/main" id="{C1E74079-EB60-4BC8-8AE8-D734588BDDB3}"/>
              </a:ext>
            </a:extLst>
          </p:cNvPr>
          <p:cNvSpPr/>
          <p:nvPr/>
        </p:nvSpPr>
        <p:spPr>
          <a:xfrm>
            <a:off x="7477527"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46" name="Straight Connector 45">
            <a:extLst>
              <a:ext uri="{FF2B5EF4-FFF2-40B4-BE49-F238E27FC236}">
                <a16:creationId xmlns:a16="http://schemas.microsoft.com/office/drawing/2014/main" id="{5971CF82-E8FF-4613-95F2-A5D3B4C8A05E}"/>
              </a:ext>
            </a:extLst>
          </p:cNvPr>
          <p:cNvSpPr/>
          <p:nvPr/>
        </p:nvSpPr>
        <p:spPr>
          <a:xfrm rot="3062685" flipH="1" flipV="1">
            <a:off x="7487316" y="4500331"/>
            <a:ext cx="617696" cy="795694"/>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8" name="Rectangle 47">
            <a:extLst>
              <a:ext uri="{FF2B5EF4-FFF2-40B4-BE49-F238E27FC236}">
                <a16:creationId xmlns:a16="http://schemas.microsoft.com/office/drawing/2014/main" id="{94C6DC1F-5F2C-439A-B207-45076BA28ABC}"/>
              </a:ext>
            </a:extLst>
          </p:cNvPr>
          <p:cNvSpPr/>
          <p:nvPr/>
        </p:nvSpPr>
        <p:spPr>
          <a:xfrm>
            <a:off x="10569898" y="3821605"/>
            <a:ext cx="1567803" cy="35937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E" dirty="0"/>
              <a:t>Hash</a:t>
            </a:r>
          </a:p>
        </p:txBody>
      </p:sp>
      <p:sp>
        <p:nvSpPr>
          <p:cNvPr id="49" name="Rectangle: Rounded Corners 48">
            <a:extLst>
              <a:ext uri="{FF2B5EF4-FFF2-40B4-BE49-F238E27FC236}">
                <a16:creationId xmlns:a16="http://schemas.microsoft.com/office/drawing/2014/main" id="{E1192361-7DAE-440D-9B7B-A39F287386DC}"/>
              </a:ext>
            </a:extLst>
          </p:cNvPr>
          <p:cNvSpPr/>
          <p:nvPr/>
        </p:nvSpPr>
        <p:spPr>
          <a:xfrm>
            <a:off x="10723466" y="4773632"/>
            <a:ext cx="1379095" cy="980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Do They Match?</a:t>
            </a:r>
          </a:p>
        </p:txBody>
      </p:sp>
      <p:cxnSp>
        <p:nvCxnSpPr>
          <p:cNvPr id="51" name="Straight Arrow Connector 50">
            <a:extLst>
              <a:ext uri="{FF2B5EF4-FFF2-40B4-BE49-F238E27FC236}">
                <a16:creationId xmlns:a16="http://schemas.microsoft.com/office/drawing/2014/main" id="{899F6F04-A7CA-4F52-81DC-2FE6FFA2DFCA}"/>
              </a:ext>
            </a:extLst>
          </p:cNvPr>
          <p:cNvCxnSpPr>
            <a:cxnSpLocks/>
          </p:cNvCxnSpPr>
          <p:nvPr/>
        </p:nvCxnSpPr>
        <p:spPr>
          <a:xfrm flipV="1">
            <a:off x="9737820" y="5263936"/>
            <a:ext cx="920187" cy="2725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F23C1E03-C2F1-4F57-9541-C5DF8809BA32}"/>
              </a:ext>
            </a:extLst>
          </p:cNvPr>
          <p:cNvCxnSpPr>
            <a:cxnSpLocks/>
            <a:endCxn id="49" idx="0"/>
          </p:cNvCxnSpPr>
          <p:nvPr/>
        </p:nvCxnSpPr>
        <p:spPr>
          <a:xfrm>
            <a:off x="11413013" y="4180983"/>
            <a:ext cx="1" cy="592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F011E16F-7CD1-445E-9E19-880D12DB0950}"/>
              </a:ext>
            </a:extLst>
          </p:cNvPr>
          <p:cNvCxnSpPr>
            <a:cxnSpLocks/>
            <a:endCxn id="48" idx="1"/>
          </p:cNvCxnSpPr>
          <p:nvPr/>
        </p:nvCxnSpPr>
        <p:spPr>
          <a:xfrm>
            <a:off x="10124715" y="3940002"/>
            <a:ext cx="445183" cy="612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TextBox 56">
            <a:extLst>
              <a:ext uri="{FF2B5EF4-FFF2-40B4-BE49-F238E27FC236}">
                <a16:creationId xmlns:a16="http://schemas.microsoft.com/office/drawing/2014/main" id="{B0077805-65FB-4449-B45A-0C9674494CEE}"/>
              </a:ext>
            </a:extLst>
          </p:cNvPr>
          <p:cNvSpPr txBox="1"/>
          <p:nvPr/>
        </p:nvSpPr>
        <p:spPr>
          <a:xfrm>
            <a:off x="838200" y="1774651"/>
            <a:ext cx="1958549" cy="369332"/>
          </a:xfrm>
          <a:prstGeom prst="rect">
            <a:avLst/>
          </a:prstGeom>
          <a:noFill/>
        </p:spPr>
        <p:txBody>
          <a:bodyPr wrap="none" rtlCol="0">
            <a:spAutoFit/>
          </a:bodyPr>
          <a:lstStyle/>
          <a:p>
            <a:r>
              <a:rPr lang="en-IE" b="1" dirty="0"/>
              <a:t>Password Creation</a:t>
            </a:r>
          </a:p>
        </p:txBody>
      </p:sp>
      <p:sp>
        <p:nvSpPr>
          <p:cNvPr id="58" name="TextBox 57">
            <a:extLst>
              <a:ext uri="{FF2B5EF4-FFF2-40B4-BE49-F238E27FC236}">
                <a16:creationId xmlns:a16="http://schemas.microsoft.com/office/drawing/2014/main" id="{17DC1B5E-A89C-4601-9BD8-92D7FDA7DF46}"/>
              </a:ext>
            </a:extLst>
          </p:cNvPr>
          <p:cNvSpPr txBox="1"/>
          <p:nvPr/>
        </p:nvSpPr>
        <p:spPr>
          <a:xfrm>
            <a:off x="6249139" y="1819879"/>
            <a:ext cx="2244461" cy="369332"/>
          </a:xfrm>
          <a:prstGeom prst="rect">
            <a:avLst/>
          </a:prstGeom>
          <a:noFill/>
        </p:spPr>
        <p:txBody>
          <a:bodyPr wrap="none" rtlCol="0">
            <a:spAutoFit/>
          </a:bodyPr>
          <a:lstStyle/>
          <a:p>
            <a:r>
              <a:rPr lang="en-IE" b="1" dirty="0"/>
              <a:t>Password Verification</a:t>
            </a:r>
          </a:p>
        </p:txBody>
      </p:sp>
    </p:spTree>
    <p:extLst>
      <p:ext uri="{BB962C8B-B14F-4D97-AF65-F5344CB8AC3E}">
        <p14:creationId xmlns:p14="http://schemas.microsoft.com/office/powerpoint/2010/main" val="275239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par>
                                <p:cTn id="63" presetID="10"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par>
                                <p:cTn id="66" presetID="10" presetClass="entr" presetSubtype="0" fill="hold"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6" grpId="0" animBg="1"/>
      <p:bldP spid="28" grpId="0" animBg="1"/>
      <p:bldP spid="27" grpId="0" animBg="1"/>
      <p:bldP spid="30" grpId="0" animBg="1"/>
      <p:bldP spid="21" grpId="0" animBg="1"/>
      <p:bldP spid="37" grpId="0" animBg="1"/>
      <p:bldP spid="39" grpId="0" animBg="1"/>
      <p:bldP spid="41" grpId="0" animBg="1"/>
      <p:bldP spid="42" grpId="0" animBg="1"/>
      <p:bldP spid="43" grpId="0" animBg="1"/>
      <p:bldP spid="44" grpId="0" animBg="1"/>
      <p:bldP spid="46" grpId="0" animBg="1"/>
      <p:bldP spid="48" grpId="0" animBg="1"/>
      <p:bldP spid="49" grpId="0" animBg="1"/>
      <p:bldP spid="5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1300</TotalTime>
  <Words>2223</Words>
  <Application>Microsoft Office PowerPoint</Application>
  <PresentationFormat>Widescreen</PresentationFormat>
  <Paragraphs>292</Paragraphs>
  <Slides>36</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charter</vt:lpstr>
      <vt:lpstr>Consolas</vt:lpstr>
      <vt:lpstr>Courier New</vt:lpstr>
      <vt:lpstr>inherit</vt:lpstr>
      <vt:lpstr>Menlo</vt:lpstr>
      <vt:lpstr>office theme</vt:lpstr>
      <vt:lpstr>Authentication for Web APIs using JSON Web Tokens</vt:lpstr>
      <vt:lpstr>Agenda</vt:lpstr>
      <vt:lpstr>Authentication for MovieDB</vt:lpstr>
      <vt:lpstr>Authentication options</vt:lpstr>
      <vt:lpstr>JSON Web Tokens</vt:lpstr>
      <vt:lpstr>JWT in Node/Express</vt:lpstr>
      <vt:lpstr>Authentication/Security Scenarios</vt:lpstr>
      <vt:lpstr>Web Authentication – credentials</vt:lpstr>
      <vt:lpstr>Password Salting &amp; Hashing</vt:lpstr>
      <vt:lpstr>Why Salt?</vt:lpstr>
      <vt:lpstr>Salting and Encrypting  in Node.js/Express</vt:lpstr>
      <vt:lpstr>Encrypting – Middleware Controller</vt:lpstr>
      <vt:lpstr>User API: User Routes</vt:lpstr>
      <vt:lpstr>Encryption and Token dependencies</vt:lpstr>
      <vt:lpstr>Clean Architecture for Security/Encryption</vt:lpstr>
      <vt:lpstr>Encryption: Hash/Salt Passwords &amp; compare</vt:lpstr>
      <vt:lpstr>Security Tokens: Using JWT</vt:lpstr>
      <vt:lpstr>Add to Dependencies</vt:lpstr>
      <vt:lpstr>1. registerAccount Service </vt:lpstr>
      <vt:lpstr>Authenticate Service</vt:lpstr>
      <vt:lpstr>Registering Account</vt:lpstr>
      <vt:lpstr>Requesting Security Token</vt:lpstr>
      <vt:lpstr>Protecting API Routes using JWT</vt:lpstr>
      <vt:lpstr>Protecting API Routes: Create Service and Controller</vt:lpstr>
      <vt:lpstr>Protecting API Routes: Add to route</vt:lpstr>
      <vt:lpstr>React Apps and JWT</vt:lpstr>
      <vt:lpstr>MovieDB App</vt:lpstr>
      <vt:lpstr>Possible Architecture</vt:lpstr>
      <vt:lpstr>JavaWebToken Storage</vt:lpstr>
      <vt:lpstr>Contexts</vt:lpstr>
      <vt:lpstr>Use Context Provider in React App</vt:lpstr>
      <vt:lpstr>Login/Register Component</vt:lpstr>
      <vt:lpstr>Summary</vt:lpstr>
      <vt:lpstr>Additional: Passport</vt:lpstr>
      <vt:lpstr>PowerPoint Presentation</vt:lpstr>
      <vt:lpstr>Passport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for Web APIs using JSON Web Tokens and Passport</dc:title>
  <dc:creator>Frank X Walsh</dc:creator>
  <cp:lastModifiedBy>Frank X Walsh</cp:lastModifiedBy>
  <cp:revision>21</cp:revision>
  <dcterms:created xsi:type="dcterms:W3CDTF">2019-03-28T11:47:41Z</dcterms:created>
  <dcterms:modified xsi:type="dcterms:W3CDTF">2022-04-05T13:16:09Z</dcterms:modified>
</cp:coreProperties>
</file>