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7"/>
  </p:notesMasterIdLst>
  <p:sldIdLst>
    <p:sldId id="256" r:id="rId5"/>
    <p:sldId id="260" r:id="rId6"/>
    <p:sldId id="257" r:id="rId7"/>
    <p:sldId id="266" r:id="rId8"/>
    <p:sldId id="267" r:id="rId9"/>
    <p:sldId id="258" r:id="rId10"/>
    <p:sldId id="259" r:id="rId11"/>
    <p:sldId id="261" r:id="rId12"/>
    <p:sldId id="262" r:id="rId13"/>
    <p:sldId id="264"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937AE-5114-450F-9738-6D5702176788}" v="103" dt="2023-03-14T12:03:19.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7" autoAdjust="0"/>
    <p:restoredTop sz="62658" autoAdjust="0"/>
  </p:normalViewPr>
  <p:slideViewPr>
    <p:cSldViewPr snapToGrid="0">
      <p:cViewPr varScale="1">
        <p:scale>
          <a:sx n="73" d="100"/>
          <a:sy n="73" d="100"/>
        </p:scale>
        <p:origin x="20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BF49A-22B4-4C7A-8961-0E45AA61497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E"/>
        </a:p>
      </dgm:t>
    </dgm:pt>
    <dgm:pt modelId="{69788111-D8A4-48C2-B6BF-41EE5520194E}">
      <dgm:prSet phldrT="[Text]"/>
      <dgm:spPr/>
      <dgm:t>
        <a:bodyPr/>
        <a:lstStyle/>
        <a:p>
          <a:pPr>
            <a:buFont typeface="+mj-lt"/>
            <a:buAutoNum type="arabicPeriod"/>
          </a:pPr>
          <a:r>
            <a:rPr lang="en-IE" dirty="0"/>
            <a:t>Install docker on your local machine</a:t>
          </a:r>
        </a:p>
      </dgm:t>
    </dgm:pt>
    <dgm:pt modelId="{CA8772F0-0AD3-4A1A-B3FE-30C87282BA70}" type="parTrans" cxnId="{CBBFF16B-E16B-4D69-9E4F-0D6FC99B92C9}">
      <dgm:prSet/>
      <dgm:spPr/>
      <dgm:t>
        <a:bodyPr/>
        <a:lstStyle/>
        <a:p>
          <a:endParaRPr lang="en-IE"/>
        </a:p>
      </dgm:t>
    </dgm:pt>
    <dgm:pt modelId="{2BDF28D5-E1F5-4195-B74D-1085856CF5FB}" type="sibTrans" cxnId="{CBBFF16B-E16B-4D69-9E4F-0D6FC99B92C9}">
      <dgm:prSet/>
      <dgm:spPr/>
      <dgm:t>
        <a:bodyPr/>
        <a:lstStyle/>
        <a:p>
          <a:endParaRPr lang="en-IE"/>
        </a:p>
      </dgm:t>
    </dgm:pt>
    <dgm:pt modelId="{58E8410B-BA27-4286-9122-271FADA2D87B}">
      <dgm:prSet phldrT="[Text]"/>
      <dgm:spPr/>
      <dgm:t>
        <a:bodyPr/>
        <a:lstStyle/>
        <a:p>
          <a:r>
            <a:rPr lang="en-GB" dirty="0"/>
            <a:t>Use the </a:t>
          </a:r>
          <a:r>
            <a:rPr lang="en-GB" b="1" dirty="0"/>
            <a:t>"docker build"</a:t>
          </a:r>
          <a:r>
            <a:rPr lang="en-GB" dirty="0"/>
            <a:t> command to build the Docker image using the </a:t>
          </a:r>
          <a:r>
            <a:rPr lang="en-GB" dirty="0" err="1"/>
            <a:t>dockerfile</a:t>
          </a:r>
          <a:endParaRPr lang="en-IE" dirty="0"/>
        </a:p>
      </dgm:t>
    </dgm:pt>
    <dgm:pt modelId="{06EE27C5-43FC-4B92-9166-32242D620ED6}" type="parTrans" cxnId="{4D1A5291-B510-4BE9-AB00-17272ACBB3AF}">
      <dgm:prSet/>
      <dgm:spPr/>
      <dgm:t>
        <a:bodyPr/>
        <a:lstStyle/>
        <a:p>
          <a:endParaRPr lang="en-IE"/>
        </a:p>
      </dgm:t>
    </dgm:pt>
    <dgm:pt modelId="{D8329E31-DE8E-444C-B4B3-86F5FC53749C}" type="sibTrans" cxnId="{4D1A5291-B510-4BE9-AB00-17272ACBB3AF}">
      <dgm:prSet/>
      <dgm:spPr/>
      <dgm:t>
        <a:bodyPr/>
        <a:lstStyle/>
        <a:p>
          <a:endParaRPr lang="en-IE"/>
        </a:p>
      </dgm:t>
    </dgm:pt>
    <dgm:pt modelId="{B613D2B7-43BB-4A46-975C-3ED7F4958D29}">
      <dgm:prSet phldrT="[Text]"/>
      <dgm:spPr/>
      <dgm:t>
        <a:bodyPr/>
        <a:lstStyle/>
        <a:p>
          <a:r>
            <a:rPr lang="en-IE" dirty="0"/>
            <a:t>May take a while 1</a:t>
          </a:r>
          <a:r>
            <a:rPr lang="en-IE" baseline="30000" dirty="0"/>
            <a:t>st</a:t>
          </a:r>
          <a:r>
            <a:rPr lang="en-IE" dirty="0"/>
            <a:t> time</a:t>
          </a:r>
        </a:p>
      </dgm:t>
    </dgm:pt>
    <dgm:pt modelId="{82B5EF77-BED7-4915-8CF6-332195F4C8AD}" type="parTrans" cxnId="{2E06A796-3733-41E3-A6E5-B31446A3A3E6}">
      <dgm:prSet/>
      <dgm:spPr/>
      <dgm:t>
        <a:bodyPr/>
        <a:lstStyle/>
        <a:p>
          <a:endParaRPr lang="en-IE"/>
        </a:p>
      </dgm:t>
    </dgm:pt>
    <dgm:pt modelId="{9CD3DE62-40AF-4DE1-B025-CAEBF3B194F1}" type="sibTrans" cxnId="{2E06A796-3733-41E3-A6E5-B31446A3A3E6}">
      <dgm:prSet/>
      <dgm:spPr/>
      <dgm:t>
        <a:bodyPr/>
        <a:lstStyle/>
        <a:p>
          <a:endParaRPr lang="en-IE"/>
        </a:p>
      </dgm:t>
    </dgm:pt>
    <dgm:pt modelId="{2AD41A7D-8AB0-40EF-BA51-AACE58992788}">
      <dgm:prSet phldrT="[Text]"/>
      <dgm:spPr/>
      <dgm:t>
        <a:bodyPr/>
        <a:lstStyle/>
        <a:p>
          <a:pPr>
            <a:buFont typeface="+mj-lt"/>
            <a:buAutoNum type="arabicPeriod"/>
          </a:pPr>
          <a:r>
            <a:rPr lang="en-GB" dirty="0"/>
            <a:t>Use "docker run" command to start a Docker container based on the image.</a:t>
          </a:r>
          <a:endParaRPr lang="en-IE" dirty="0"/>
        </a:p>
      </dgm:t>
    </dgm:pt>
    <dgm:pt modelId="{56815E34-8093-4E16-8309-1E5B9849E3A9}" type="parTrans" cxnId="{110BD96D-D203-4619-8B16-9C0B31942513}">
      <dgm:prSet/>
      <dgm:spPr/>
      <dgm:t>
        <a:bodyPr/>
        <a:lstStyle/>
        <a:p>
          <a:endParaRPr lang="en-IE"/>
        </a:p>
      </dgm:t>
    </dgm:pt>
    <dgm:pt modelId="{1B089321-AE92-4D36-8AC2-C645701B7469}" type="sibTrans" cxnId="{110BD96D-D203-4619-8B16-9C0B31942513}">
      <dgm:prSet/>
      <dgm:spPr/>
      <dgm:t>
        <a:bodyPr/>
        <a:lstStyle/>
        <a:p>
          <a:endParaRPr lang="en-IE"/>
        </a:p>
      </dgm:t>
    </dgm:pt>
    <dgm:pt modelId="{0DC69DF9-83F9-4785-8F83-95648F61F339}">
      <dgm:prSet/>
      <dgm:spPr/>
      <dgm:t>
        <a:bodyPr/>
        <a:lstStyle/>
        <a:p>
          <a:r>
            <a:rPr lang="en-GB" dirty="0"/>
            <a:t>Configure the container to expose certain ports, mount local volumes, or set environment variables</a:t>
          </a:r>
          <a:endParaRPr lang="en-IE" dirty="0"/>
        </a:p>
      </dgm:t>
    </dgm:pt>
    <dgm:pt modelId="{0C5DB969-2B1A-4AE3-9829-198C42E50423}" type="parTrans" cxnId="{BB9B100A-9C8E-457F-8691-34D408685730}">
      <dgm:prSet/>
      <dgm:spPr/>
      <dgm:t>
        <a:bodyPr/>
        <a:lstStyle/>
        <a:p>
          <a:endParaRPr lang="en-IE"/>
        </a:p>
      </dgm:t>
    </dgm:pt>
    <dgm:pt modelId="{94559EB7-FBC0-4B61-9272-D8D5C3D97727}" type="sibTrans" cxnId="{BB9B100A-9C8E-457F-8691-34D408685730}">
      <dgm:prSet/>
      <dgm:spPr/>
      <dgm:t>
        <a:bodyPr/>
        <a:lstStyle/>
        <a:p>
          <a:endParaRPr lang="en-IE"/>
        </a:p>
      </dgm:t>
    </dgm:pt>
    <dgm:pt modelId="{B909B0D0-4BF5-4A03-BDE5-A949FA8C527B}" type="pres">
      <dgm:prSet presAssocID="{4C2BF49A-22B4-4C7A-8961-0E45AA614975}" presName="CompostProcess" presStyleCnt="0">
        <dgm:presLayoutVars>
          <dgm:dir/>
          <dgm:resizeHandles val="exact"/>
        </dgm:presLayoutVars>
      </dgm:prSet>
      <dgm:spPr/>
    </dgm:pt>
    <dgm:pt modelId="{97EE4FF9-EFDF-45C3-9DAA-B5E523F21BC8}" type="pres">
      <dgm:prSet presAssocID="{4C2BF49A-22B4-4C7A-8961-0E45AA614975}" presName="arrow" presStyleLbl="bgShp" presStyleIdx="0" presStyleCnt="1"/>
      <dgm:spPr/>
    </dgm:pt>
    <dgm:pt modelId="{65DA934A-0F18-4867-A222-53F59DBACA5B}" type="pres">
      <dgm:prSet presAssocID="{4C2BF49A-22B4-4C7A-8961-0E45AA614975}" presName="linearProcess" presStyleCnt="0"/>
      <dgm:spPr/>
    </dgm:pt>
    <dgm:pt modelId="{9260A9D2-6454-49D7-BE84-94FC86F7C6C4}" type="pres">
      <dgm:prSet presAssocID="{69788111-D8A4-48C2-B6BF-41EE5520194E}" presName="textNode" presStyleLbl="node1" presStyleIdx="0" presStyleCnt="4">
        <dgm:presLayoutVars>
          <dgm:bulletEnabled val="1"/>
        </dgm:presLayoutVars>
      </dgm:prSet>
      <dgm:spPr/>
    </dgm:pt>
    <dgm:pt modelId="{8287757D-9ADC-4F33-A950-F21A5B5A2A3F}" type="pres">
      <dgm:prSet presAssocID="{2BDF28D5-E1F5-4195-B74D-1085856CF5FB}" presName="sibTrans" presStyleCnt="0"/>
      <dgm:spPr/>
    </dgm:pt>
    <dgm:pt modelId="{061858ED-A636-4AF6-9376-A75A281930A5}" type="pres">
      <dgm:prSet presAssocID="{58E8410B-BA27-4286-9122-271FADA2D87B}" presName="textNode" presStyleLbl="node1" presStyleIdx="1" presStyleCnt="4">
        <dgm:presLayoutVars>
          <dgm:bulletEnabled val="1"/>
        </dgm:presLayoutVars>
      </dgm:prSet>
      <dgm:spPr/>
    </dgm:pt>
    <dgm:pt modelId="{74FB0FD3-6FBF-402C-AEFA-17ED33D946E8}" type="pres">
      <dgm:prSet presAssocID="{D8329E31-DE8E-444C-B4B3-86F5FC53749C}" presName="sibTrans" presStyleCnt="0"/>
      <dgm:spPr/>
    </dgm:pt>
    <dgm:pt modelId="{4BF8AA1C-BDD8-4945-8E6D-F887F5B01A58}" type="pres">
      <dgm:prSet presAssocID="{2AD41A7D-8AB0-40EF-BA51-AACE58992788}" presName="textNode" presStyleLbl="node1" presStyleIdx="2" presStyleCnt="4">
        <dgm:presLayoutVars>
          <dgm:bulletEnabled val="1"/>
        </dgm:presLayoutVars>
      </dgm:prSet>
      <dgm:spPr/>
    </dgm:pt>
    <dgm:pt modelId="{79B80D58-8F84-4CD3-8ACB-BBB0861AC0E8}" type="pres">
      <dgm:prSet presAssocID="{1B089321-AE92-4D36-8AC2-C645701B7469}" presName="sibTrans" presStyleCnt="0"/>
      <dgm:spPr/>
    </dgm:pt>
    <dgm:pt modelId="{4A1E6183-CB59-45D5-955B-3C520F490590}" type="pres">
      <dgm:prSet presAssocID="{0DC69DF9-83F9-4785-8F83-95648F61F339}" presName="textNode" presStyleLbl="node1" presStyleIdx="3" presStyleCnt="4">
        <dgm:presLayoutVars>
          <dgm:bulletEnabled val="1"/>
        </dgm:presLayoutVars>
      </dgm:prSet>
      <dgm:spPr/>
    </dgm:pt>
  </dgm:ptLst>
  <dgm:cxnLst>
    <dgm:cxn modelId="{BB9B100A-9C8E-457F-8691-34D408685730}" srcId="{4C2BF49A-22B4-4C7A-8961-0E45AA614975}" destId="{0DC69DF9-83F9-4785-8F83-95648F61F339}" srcOrd="3" destOrd="0" parTransId="{0C5DB969-2B1A-4AE3-9829-198C42E50423}" sibTransId="{94559EB7-FBC0-4B61-9272-D8D5C3D97727}"/>
    <dgm:cxn modelId="{54D8E63F-9F6E-4F1D-9C91-4DDF50BAC14E}" type="presOf" srcId="{2AD41A7D-8AB0-40EF-BA51-AACE58992788}" destId="{4BF8AA1C-BDD8-4945-8E6D-F887F5B01A58}" srcOrd="0" destOrd="0" presId="urn:microsoft.com/office/officeart/2005/8/layout/hProcess9"/>
    <dgm:cxn modelId="{E9473C5E-C733-47FE-9DFF-3CBC09FD03EB}" type="presOf" srcId="{69788111-D8A4-48C2-B6BF-41EE5520194E}" destId="{9260A9D2-6454-49D7-BE84-94FC86F7C6C4}" srcOrd="0" destOrd="0" presId="urn:microsoft.com/office/officeart/2005/8/layout/hProcess9"/>
    <dgm:cxn modelId="{F1EFE446-59AB-4AB6-AB9D-1B1B2A921A64}" type="presOf" srcId="{B613D2B7-43BB-4A46-975C-3ED7F4958D29}" destId="{061858ED-A636-4AF6-9376-A75A281930A5}" srcOrd="0" destOrd="1" presId="urn:microsoft.com/office/officeart/2005/8/layout/hProcess9"/>
    <dgm:cxn modelId="{CBBFF16B-E16B-4D69-9E4F-0D6FC99B92C9}" srcId="{4C2BF49A-22B4-4C7A-8961-0E45AA614975}" destId="{69788111-D8A4-48C2-B6BF-41EE5520194E}" srcOrd="0" destOrd="0" parTransId="{CA8772F0-0AD3-4A1A-B3FE-30C87282BA70}" sibTransId="{2BDF28D5-E1F5-4195-B74D-1085856CF5FB}"/>
    <dgm:cxn modelId="{110BD96D-D203-4619-8B16-9C0B31942513}" srcId="{4C2BF49A-22B4-4C7A-8961-0E45AA614975}" destId="{2AD41A7D-8AB0-40EF-BA51-AACE58992788}" srcOrd="2" destOrd="0" parTransId="{56815E34-8093-4E16-8309-1E5B9849E3A9}" sibTransId="{1B089321-AE92-4D36-8AC2-C645701B7469}"/>
    <dgm:cxn modelId="{97605C8A-8E4D-4D70-B468-E07A32AA7052}" type="presOf" srcId="{58E8410B-BA27-4286-9122-271FADA2D87B}" destId="{061858ED-A636-4AF6-9376-A75A281930A5}" srcOrd="0" destOrd="0" presId="urn:microsoft.com/office/officeart/2005/8/layout/hProcess9"/>
    <dgm:cxn modelId="{4D1A5291-B510-4BE9-AB00-17272ACBB3AF}" srcId="{4C2BF49A-22B4-4C7A-8961-0E45AA614975}" destId="{58E8410B-BA27-4286-9122-271FADA2D87B}" srcOrd="1" destOrd="0" parTransId="{06EE27C5-43FC-4B92-9166-32242D620ED6}" sibTransId="{D8329E31-DE8E-444C-B4B3-86F5FC53749C}"/>
    <dgm:cxn modelId="{2E06A796-3733-41E3-A6E5-B31446A3A3E6}" srcId="{58E8410B-BA27-4286-9122-271FADA2D87B}" destId="{B613D2B7-43BB-4A46-975C-3ED7F4958D29}" srcOrd="0" destOrd="0" parTransId="{82B5EF77-BED7-4915-8CF6-332195F4C8AD}" sibTransId="{9CD3DE62-40AF-4DE1-B025-CAEBF3B194F1}"/>
    <dgm:cxn modelId="{100EB7AA-95C4-406C-97B4-44F24CF8ECE0}" type="presOf" srcId="{0DC69DF9-83F9-4785-8F83-95648F61F339}" destId="{4A1E6183-CB59-45D5-955B-3C520F490590}" srcOrd="0" destOrd="0" presId="urn:microsoft.com/office/officeart/2005/8/layout/hProcess9"/>
    <dgm:cxn modelId="{4343CEEE-D8D9-4CA5-A82D-3DE82C31CBD0}" type="presOf" srcId="{4C2BF49A-22B4-4C7A-8961-0E45AA614975}" destId="{B909B0D0-4BF5-4A03-BDE5-A949FA8C527B}" srcOrd="0" destOrd="0" presId="urn:microsoft.com/office/officeart/2005/8/layout/hProcess9"/>
    <dgm:cxn modelId="{4560428D-B9F9-437E-B785-EA48717C015D}" type="presParOf" srcId="{B909B0D0-4BF5-4A03-BDE5-A949FA8C527B}" destId="{97EE4FF9-EFDF-45C3-9DAA-B5E523F21BC8}" srcOrd="0" destOrd="0" presId="urn:microsoft.com/office/officeart/2005/8/layout/hProcess9"/>
    <dgm:cxn modelId="{63BB02A5-48CC-47D4-9A53-1AD12C9FCA28}" type="presParOf" srcId="{B909B0D0-4BF5-4A03-BDE5-A949FA8C527B}" destId="{65DA934A-0F18-4867-A222-53F59DBACA5B}" srcOrd="1" destOrd="0" presId="urn:microsoft.com/office/officeart/2005/8/layout/hProcess9"/>
    <dgm:cxn modelId="{EB81D0E3-8F94-4C31-916B-39F38603CFCD}" type="presParOf" srcId="{65DA934A-0F18-4867-A222-53F59DBACA5B}" destId="{9260A9D2-6454-49D7-BE84-94FC86F7C6C4}" srcOrd="0" destOrd="0" presId="urn:microsoft.com/office/officeart/2005/8/layout/hProcess9"/>
    <dgm:cxn modelId="{202B005D-7629-4964-A134-02B8BA4966FB}" type="presParOf" srcId="{65DA934A-0F18-4867-A222-53F59DBACA5B}" destId="{8287757D-9ADC-4F33-A950-F21A5B5A2A3F}" srcOrd="1" destOrd="0" presId="urn:microsoft.com/office/officeart/2005/8/layout/hProcess9"/>
    <dgm:cxn modelId="{CD734E71-A7C9-4987-BC99-23E42454D775}" type="presParOf" srcId="{65DA934A-0F18-4867-A222-53F59DBACA5B}" destId="{061858ED-A636-4AF6-9376-A75A281930A5}" srcOrd="2" destOrd="0" presId="urn:microsoft.com/office/officeart/2005/8/layout/hProcess9"/>
    <dgm:cxn modelId="{8A737051-0D96-4DFB-8468-C5DEBD438E02}" type="presParOf" srcId="{65DA934A-0F18-4867-A222-53F59DBACA5B}" destId="{74FB0FD3-6FBF-402C-AEFA-17ED33D946E8}" srcOrd="3" destOrd="0" presId="urn:microsoft.com/office/officeart/2005/8/layout/hProcess9"/>
    <dgm:cxn modelId="{45738D09-6611-4322-81E4-066FCE65892D}" type="presParOf" srcId="{65DA934A-0F18-4867-A222-53F59DBACA5B}" destId="{4BF8AA1C-BDD8-4945-8E6D-F887F5B01A58}" srcOrd="4" destOrd="0" presId="urn:microsoft.com/office/officeart/2005/8/layout/hProcess9"/>
    <dgm:cxn modelId="{7EB1B459-3F42-4B9A-871F-F467B0BD2C16}" type="presParOf" srcId="{65DA934A-0F18-4867-A222-53F59DBACA5B}" destId="{79B80D58-8F84-4CD3-8ACB-BBB0861AC0E8}" srcOrd="5" destOrd="0" presId="urn:microsoft.com/office/officeart/2005/8/layout/hProcess9"/>
    <dgm:cxn modelId="{354D2182-09D7-4608-A09B-E0F309880223}" type="presParOf" srcId="{65DA934A-0F18-4867-A222-53F59DBACA5B}" destId="{4A1E6183-CB59-45D5-955B-3C520F49059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E4FF9-EFDF-45C3-9DAA-B5E523F21BC8}">
      <dsp:nvSpPr>
        <dsp:cNvPr id="0" name=""/>
        <dsp:cNvSpPr/>
      </dsp:nvSpPr>
      <dsp:spPr>
        <a:xfrm>
          <a:off x="604044" y="0"/>
          <a:ext cx="6845842" cy="477376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0A9D2-6454-49D7-BE84-94FC86F7C6C4}">
      <dsp:nvSpPr>
        <dsp:cNvPr id="0" name=""/>
        <dsp:cNvSpPr/>
      </dsp:nvSpPr>
      <dsp:spPr>
        <a:xfrm>
          <a:off x="4030" y="1432128"/>
          <a:ext cx="1938763" cy="1909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IE" sz="1600" kern="1200" dirty="0"/>
            <a:t>Install docker on your local machine</a:t>
          </a:r>
        </a:p>
      </dsp:txBody>
      <dsp:txXfrm>
        <a:off x="97244" y="1525342"/>
        <a:ext cx="1752335" cy="1723076"/>
      </dsp:txXfrm>
    </dsp:sp>
    <dsp:sp modelId="{061858ED-A636-4AF6-9376-A75A281930A5}">
      <dsp:nvSpPr>
        <dsp:cNvPr id="0" name=""/>
        <dsp:cNvSpPr/>
      </dsp:nvSpPr>
      <dsp:spPr>
        <a:xfrm>
          <a:off x="2039732" y="1432128"/>
          <a:ext cx="1938763" cy="1909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Use the </a:t>
          </a:r>
          <a:r>
            <a:rPr lang="en-GB" sz="1600" b="1" kern="1200" dirty="0"/>
            <a:t>"docker build"</a:t>
          </a:r>
          <a:r>
            <a:rPr lang="en-GB" sz="1600" kern="1200" dirty="0"/>
            <a:t> command to build the Docker image using the </a:t>
          </a:r>
          <a:r>
            <a:rPr lang="en-GB" sz="1600" kern="1200" dirty="0" err="1"/>
            <a:t>dockerfile</a:t>
          </a:r>
          <a:endParaRPr lang="en-IE" sz="1600" kern="1200" dirty="0"/>
        </a:p>
        <a:p>
          <a:pPr marL="114300" lvl="1" indent="-114300" algn="l" defTabSz="533400">
            <a:lnSpc>
              <a:spcPct val="90000"/>
            </a:lnSpc>
            <a:spcBef>
              <a:spcPct val="0"/>
            </a:spcBef>
            <a:spcAft>
              <a:spcPct val="15000"/>
            </a:spcAft>
            <a:buChar char="•"/>
          </a:pPr>
          <a:r>
            <a:rPr lang="en-IE" sz="1200" kern="1200" dirty="0"/>
            <a:t>May take a while 1</a:t>
          </a:r>
          <a:r>
            <a:rPr lang="en-IE" sz="1200" kern="1200" baseline="30000" dirty="0"/>
            <a:t>st</a:t>
          </a:r>
          <a:r>
            <a:rPr lang="en-IE" sz="1200" kern="1200" dirty="0"/>
            <a:t> time</a:t>
          </a:r>
        </a:p>
      </dsp:txBody>
      <dsp:txXfrm>
        <a:off x="2132946" y="1525342"/>
        <a:ext cx="1752335" cy="1723076"/>
      </dsp:txXfrm>
    </dsp:sp>
    <dsp:sp modelId="{4BF8AA1C-BDD8-4945-8E6D-F887F5B01A58}">
      <dsp:nvSpPr>
        <dsp:cNvPr id="0" name=""/>
        <dsp:cNvSpPr/>
      </dsp:nvSpPr>
      <dsp:spPr>
        <a:xfrm>
          <a:off x="4075435" y="1432128"/>
          <a:ext cx="1938763" cy="1909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GB" sz="1600" kern="1200" dirty="0"/>
            <a:t>Use "docker run" command to start a Docker container based on the image.</a:t>
          </a:r>
          <a:endParaRPr lang="en-IE" sz="1600" kern="1200" dirty="0"/>
        </a:p>
      </dsp:txBody>
      <dsp:txXfrm>
        <a:off x="4168649" y="1525342"/>
        <a:ext cx="1752335" cy="1723076"/>
      </dsp:txXfrm>
    </dsp:sp>
    <dsp:sp modelId="{4A1E6183-CB59-45D5-955B-3C520F490590}">
      <dsp:nvSpPr>
        <dsp:cNvPr id="0" name=""/>
        <dsp:cNvSpPr/>
      </dsp:nvSpPr>
      <dsp:spPr>
        <a:xfrm>
          <a:off x="6111137" y="1432128"/>
          <a:ext cx="1938763" cy="19095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Configure the container to expose certain ports, mount local volumes, or set environment variables</a:t>
          </a:r>
          <a:endParaRPr lang="en-IE" sz="1600" kern="1200" dirty="0"/>
        </a:p>
      </dsp:txBody>
      <dsp:txXfrm>
        <a:off x="6204351" y="1525342"/>
        <a:ext cx="1752335" cy="17230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AB912-6EC9-4076-82FA-C190D003E0D2}" type="datetimeFigureOut">
              <a:rPr lang="en-IE" smtClean="0"/>
              <a:t>14/03/2023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69727-B030-4C2E-ABE4-DF4900FB55FA}" type="slidenum">
              <a:rPr lang="en-IE" smtClean="0"/>
              <a:t>‹#›</a:t>
            </a:fld>
            <a:endParaRPr lang="en-IE"/>
          </a:p>
        </p:txBody>
      </p:sp>
    </p:spTree>
    <p:extLst>
      <p:ext uri="{BB962C8B-B14F-4D97-AF65-F5344CB8AC3E}">
        <p14:creationId xmlns:p14="http://schemas.microsoft.com/office/powerpoint/2010/main" val="179458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Virtualisation </a:t>
            </a:r>
          </a:p>
          <a:p>
            <a:pPr algn="l"/>
            <a:endParaRPr lang="en-GB" b="0" i="0" dirty="0">
              <a:solidFill>
                <a:srgbClr val="374151"/>
              </a:solidFill>
              <a:effectLst/>
              <a:latin typeface="Söhne"/>
            </a:endParaRPr>
          </a:p>
          <a:p>
            <a:pPr algn="l"/>
            <a:endParaRPr lang="en-GB" b="0" i="0" dirty="0">
              <a:solidFill>
                <a:srgbClr val="374151"/>
              </a:solidFill>
              <a:effectLst/>
              <a:latin typeface="Söhne"/>
            </a:endParaRPr>
          </a:p>
          <a:p>
            <a:pPr algn="l"/>
            <a:r>
              <a:rPr lang="en-GB" b="0" i="0" dirty="0">
                <a:solidFill>
                  <a:srgbClr val="374151"/>
                </a:solidFill>
                <a:effectLst/>
                <a:latin typeface="Söhne"/>
              </a:rPr>
              <a:t>At the heart of Docker is the Docker engine, which is responsible for managing containers. The Docker engine communicates with the host operating system's kernel to create, start, stop, and delete containers.</a:t>
            </a:r>
          </a:p>
          <a:p>
            <a:pPr algn="l"/>
            <a:r>
              <a:rPr lang="en-GB" b="0" i="0" dirty="0">
                <a:solidFill>
                  <a:srgbClr val="374151"/>
                </a:solidFill>
                <a:effectLst/>
                <a:latin typeface="Söhne"/>
              </a:rPr>
              <a:t>Each container includes an isolated file system, network stack, and process tree, which enables it to run independently of the host system. Applications can be packaged into containers and deployed to any system that supports Docker, including local machines, cloud servers, and data </a:t>
            </a:r>
            <a:r>
              <a:rPr lang="en-GB" b="0" i="0" dirty="0" err="1">
                <a:solidFill>
                  <a:srgbClr val="374151"/>
                </a:solidFill>
                <a:effectLst/>
                <a:latin typeface="Söhne"/>
              </a:rPr>
              <a:t>centers</a:t>
            </a:r>
            <a:r>
              <a:rPr lang="en-GB" b="0" i="0" dirty="0">
                <a:solidFill>
                  <a:srgbClr val="374151"/>
                </a:solidFill>
                <a:effectLst/>
                <a:latin typeface="Söhne"/>
              </a:rPr>
              <a:t>.</a:t>
            </a:r>
          </a:p>
          <a:p>
            <a:pPr algn="l"/>
            <a:r>
              <a:rPr lang="en-GB" b="0" i="0" dirty="0">
                <a:solidFill>
                  <a:srgbClr val="374151"/>
                </a:solidFill>
                <a:effectLst/>
                <a:latin typeface="Söhne"/>
              </a:rPr>
              <a:t>Docker images are the building blocks of containers. An image is a read-only template that includes the application code and its dependencies. Multiple containers can be created from the same image, making it easy to scale applications horizontally.</a:t>
            </a:r>
          </a:p>
          <a:p>
            <a:pPr algn="l"/>
            <a:r>
              <a:rPr lang="en-GB" b="0" i="0" dirty="0">
                <a:solidFill>
                  <a:srgbClr val="374151"/>
                </a:solidFill>
                <a:effectLst/>
                <a:latin typeface="Söhne"/>
              </a:rPr>
              <a:t>Finally, Docker registries are repositories for Docker images. They allow developers to store, share, and distribute images with others. The Docker Hub is the default public registry for Docker images, but private registries can also be set up for internal use.</a:t>
            </a:r>
          </a:p>
          <a:p>
            <a:pPr algn="l"/>
            <a:r>
              <a:rPr lang="en-GB" b="0" i="0" dirty="0">
                <a:solidFill>
                  <a:srgbClr val="374151"/>
                </a:solidFill>
                <a:effectLst/>
                <a:latin typeface="Söhne"/>
              </a:rPr>
              <a:t>Overall, Docker provides a powerful platform for building and deploying applications in a scalable and portable manner.</a:t>
            </a:r>
          </a:p>
          <a:p>
            <a:endParaRPr lang="en-IE" dirty="0"/>
          </a:p>
        </p:txBody>
      </p:sp>
      <p:sp>
        <p:nvSpPr>
          <p:cNvPr id="4" name="Slide Number Placeholder 3"/>
          <p:cNvSpPr>
            <a:spLocks noGrp="1"/>
          </p:cNvSpPr>
          <p:nvPr>
            <p:ph type="sldNum" sz="quarter" idx="5"/>
          </p:nvPr>
        </p:nvSpPr>
        <p:spPr/>
        <p:txBody>
          <a:bodyPr/>
          <a:lstStyle/>
          <a:p>
            <a:fld id="{80269727-B030-4C2E-ABE4-DF4900FB55FA}" type="slidenum">
              <a:rPr lang="en-IE" smtClean="0"/>
              <a:t>3</a:t>
            </a:fld>
            <a:endParaRPr lang="en-IE"/>
          </a:p>
        </p:txBody>
      </p:sp>
    </p:spTree>
    <p:extLst>
      <p:ext uri="{BB962C8B-B14F-4D97-AF65-F5344CB8AC3E}">
        <p14:creationId xmlns:p14="http://schemas.microsoft.com/office/powerpoint/2010/main" val="36890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74151"/>
                </a:solidFill>
                <a:effectLst/>
                <a:latin typeface="Söhne"/>
              </a:rPr>
              <a:t>Engine:</a:t>
            </a:r>
            <a:r>
              <a:rPr lang="en-GB" b="0" i="0" dirty="0">
                <a:solidFill>
                  <a:srgbClr val="374151"/>
                </a:solidFill>
                <a:effectLst/>
                <a:latin typeface="Söhne"/>
              </a:rPr>
              <a:t> At the heart of Docker is the Docker engine, which is responsible for managing containers. The Docker engine communicates with the host operating system's kernel to create, start, stop, and delete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74151"/>
                </a:solidFill>
                <a:effectLst/>
                <a:latin typeface="Söhne"/>
              </a:rPr>
              <a:t>Images: </a:t>
            </a:r>
            <a:r>
              <a:rPr lang="en-GB" b="0" i="0" dirty="0">
                <a:solidFill>
                  <a:srgbClr val="374151"/>
                </a:solidFill>
                <a:effectLst/>
                <a:latin typeface="Söhne"/>
              </a:rPr>
              <a:t>Docker images are the building blocks of containers. An image is a read-only template that includes the application code and its dependencies. Multiple containers can be created from the same image, making it easy to scale applications horizontally.</a:t>
            </a:r>
          </a:p>
          <a:p>
            <a:pPr algn="l"/>
            <a:endParaRPr lang="en-GB" b="0" i="0" dirty="0">
              <a:solidFill>
                <a:srgbClr val="374151"/>
              </a:solidFill>
              <a:effectLst/>
              <a:latin typeface="Söhne"/>
            </a:endParaRPr>
          </a:p>
          <a:p>
            <a:pPr algn="l"/>
            <a:r>
              <a:rPr lang="en-GB" b="1" i="0" dirty="0">
                <a:solidFill>
                  <a:srgbClr val="374151"/>
                </a:solidFill>
                <a:effectLst/>
                <a:latin typeface="Söhne"/>
              </a:rPr>
              <a:t>Containers:</a:t>
            </a:r>
            <a:r>
              <a:rPr lang="en-GB" b="0" i="0" dirty="0">
                <a:solidFill>
                  <a:srgbClr val="374151"/>
                </a:solidFill>
                <a:effectLst/>
                <a:latin typeface="Söhne"/>
              </a:rPr>
              <a:t> Each container includes an isolated file system, network stack, and process tree, which enables it to run independently of the host system. Applications can be packaged into containers and deployed to any system that supports Docker, including local machines, cloud servers, and data </a:t>
            </a:r>
            <a:r>
              <a:rPr lang="en-GB" b="0" i="0" dirty="0" err="1">
                <a:solidFill>
                  <a:srgbClr val="374151"/>
                </a:solidFill>
                <a:effectLst/>
                <a:latin typeface="Söhne"/>
              </a:rPr>
              <a:t>centers</a:t>
            </a:r>
            <a:r>
              <a:rPr lang="en-GB" b="0" i="0" dirty="0">
                <a:solidFill>
                  <a:srgbClr val="374151"/>
                </a:solidFill>
                <a:effectLst/>
                <a:latin typeface="Söhne"/>
              </a:rPr>
              <a:t>.</a:t>
            </a:r>
          </a:p>
          <a:p>
            <a:pPr algn="l"/>
            <a:r>
              <a:rPr lang="en-GB" b="1" i="0" dirty="0">
                <a:solidFill>
                  <a:srgbClr val="374151"/>
                </a:solidFill>
                <a:effectLst/>
                <a:latin typeface="Söhne"/>
              </a:rPr>
              <a:t>Registry:</a:t>
            </a:r>
            <a:r>
              <a:rPr lang="en-GB" b="0" i="0" dirty="0">
                <a:solidFill>
                  <a:srgbClr val="374151"/>
                </a:solidFill>
                <a:effectLst/>
                <a:latin typeface="Söhne"/>
              </a:rPr>
              <a:t> Finally, Docker registries are repositories for Docker images. They allow </a:t>
            </a:r>
            <a:r>
              <a:rPr lang="en-GB" b="0" i="0" dirty="0" err="1">
                <a:solidFill>
                  <a:srgbClr val="374151"/>
                </a:solidFill>
                <a:effectLst/>
                <a:latin typeface="Söhne"/>
              </a:rPr>
              <a:t>idevelopers</a:t>
            </a:r>
            <a:r>
              <a:rPr lang="en-GB" b="0" i="0" dirty="0">
                <a:solidFill>
                  <a:srgbClr val="374151"/>
                </a:solidFill>
                <a:effectLst/>
                <a:latin typeface="Söhne"/>
              </a:rPr>
              <a:t> to store, share, and distribute images with others. The Docker Hub is the default public registry for Docker images, but private registries can also be set up for internal use.</a:t>
            </a:r>
          </a:p>
          <a:p>
            <a:pPr algn="l"/>
            <a:r>
              <a:rPr lang="en-GB" b="0" i="0" dirty="0">
                <a:solidFill>
                  <a:srgbClr val="374151"/>
                </a:solidFill>
                <a:effectLst/>
                <a:latin typeface="Söhne"/>
              </a:rPr>
              <a:t>Overall, Docker provides a powerful platform for building and deploying applications in a scalable and portable manner.</a:t>
            </a:r>
          </a:p>
          <a:p>
            <a:endParaRPr lang="en-IE" dirty="0"/>
          </a:p>
        </p:txBody>
      </p:sp>
      <p:sp>
        <p:nvSpPr>
          <p:cNvPr id="4" name="Slide Number Placeholder 3"/>
          <p:cNvSpPr>
            <a:spLocks noGrp="1"/>
          </p:cNvSpPr>
          <p:nvPr>
            <p:ph type="sldNum" sz="quarter" idx="5"/>
          </p:nvPr>
        </p:nvSpPr>
        <p:spPr/>
        <p:txBody>
          <a:bodyPr/>
          <a:lstStyle/>
          <a:p>
            <a:fld id="{80269727-B030-4C2E-ABE4-DF4900FB55FA}" type="slidenum">
              <a:rPr lang="en-IE" smtClean="0"/>
              <a:t>4</a:t>
            </a:fld>
            <a:endParaRPr lang="en-IE"/>
          </a:p>
        </p:txBody>
      </p:sp>
    </p:spTree>
    <p:extLst>
      <p:ext uri="{BB962C8B-B14F-4D97-AF65-F5344CB8AC3E}">
        <p14:creationId xmlns:p14="http://schemas.microsoft.com/office/powerpoint/2010/main" val="164345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E" dirty="0"/>
              <a:t>DEMO</a:t>
            </a: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Install Docker: Visit the official Docker website and download the appropriate version of Docker for your operating system.</a:t>
            </a:r>
          </a:p>
          <a:p>
            <a:pPr algn="l">
              <a:buFont typeface="+mj-lt"/>
              <a:buAutoNum type="arabicPeriod"/>
            </a:pPr>
            <a:r>
              <a:rPr lang="en-GB" b="0" i="0" dirty="0">
                <a:solidFill>
                  <a:srgbClr val="374151"/>
                </a:solidFill>
                <a:effectLst/>
                <a:latin typeface="Söhne"/>
              </a:rPr>
              <a:t>Verify Docker installation: Open a terminal or command prompt and type "docker version" to confirm that Docker is installed and running properly.</a:t>
            </a:r>
          </a:p>
          <a:p>
            <a:pPr algn="l">
              <a:buFont typeface="+mj-lt"/>
              <a:buAutoNum type="arabicPeriod"/>
            </a:pPr>
            <a:r>
              <a:rPr lang="en-GB" b="0" i="0" dirty="0">
                <a:solidFill>
                  <a:srgbClr val="374151"/>
                </a:solidFill>
                <a:effectLst/>
                <a:latin typeface="Söhne"/>
              </a:rPr>
              <a:t>Create a </a:t>
            </a:r>
            <a:r>
              <a:rPr lang="en-GB" b="0" i="0" dirty="0" err="1">
                <a:solidFill>
                  <a:srgbClr val="374151"/>
                </a:solidFill>
                <a:effectLst/>
                <a:latin typeface="Söhne"/>
              </a:rPr>
              <a:t>Dockerfile</a:t>
            </a:r>
            <a:r>
              <a:rPr lang="en-GB" b="0" i="0" dirty="0">
                <a:solidFill>
                  <a:srgbClr val="374151"/>
                </a:solidFill>
                <a:effectLst/>
                <a:latin typeface="Söhne"/>
              </a:rPr>
              <a:t>: A </a:t>
            </a:r>
            <a:r>
              <a:rPr lang="en-GB" b="0" i="0" dirty="0" err="1">
                <a:solidFill>
                  <a:srgbClr val="374151"/>
                </a:solidFill>
                <a:effectLst/>
                <a:latin typeface="Söhne"/>
              </a:rPr>
              <a:t>Dockerfile</a:t>
            </a:r>
            <a:r>
              <a:rPr lang="en-GB" b="0" i="0" dirty="0">
                <a:solidFill>
                  <a:srgbClr val="374151"/>
                </a:solidFill>
                <a:effectLst/>
                <a:latin typeface="Söhne"/>
              </a:rPr>
              <a:t> is a text file that contains the instructions to build a Docker image. You can create a </a:t>
            </a:r>
            <a:r>
              <a:rPr lang="en-GB" b="0" i="0" dirty="0" err="1">
                <a:solidFill>
                  <a:srgbClr val="374151"/>
                </a:solidFill>
                <a:effectLst/>
                <a:latin typeface="Söhne"/>
              </a:rPr>
              <a:t>Dockerfile</a:t>
            </a:r>
            <a:r>
              <a:rPr lang="en-GB" b="0" i="0" dirty="0">
                <a:solidFill>
                  <a:srgbClr val="374151"/>
                </a:solidFill>
                <a:effectLst/>
                <a:latin typeface="Söhne"/>
              </a:rPr>
              <a:t> using a text editor of your choice.</a:t>
            </a:r>
          </a:p>
          <a:p>
            <a:pPr algn="l">
              <a:buFont typeface="+mj-lt"/>
              <a:buAutoNum type="arabicPeriod"/>
            </a:pPr>
            <a:r>
              <a:rPr lang="en-GB" b="0" i="0" dirty="0">
                <a:solidFill>
                  <a:srgbClr val="374151"/>
                </a:solidFill>
                <a:effectLst/>
                <a:latin typeface="Söhne"/>
              </a:rPr>
              <a:t>Build the Docker image: Use the "docker build" command to build the Docker image using the </a:t>
            </a:r>
            <a:r>
              <a:rPr lang="en-GB" b="0" i="0" dirty="0" err="1">
                <a:solidFill>
                  <a:srgbClr val="374151"/>
                </a:solidFill>
                <a:effectLst/>
                <a:latin typeface="Söhne"/>
              </a:rPr>
              <a:t>Dockerfile</a:t>
            </a:r>
            <a:r>
              <a:rPr lang="en-GB" b="0" i="0" dirty="0">
                <a:solidFill>
                  <a:srgbClr val="374151"/>
                </a:solidFill>
                <a:effectLst/>
                <a:latin typeface="Söhne"/>
              </a:rPr>
              <a:t> you created. This process may take some time, depending on the size of the image and the speed of your internet connection.</a:t>
            </a:r>
          </a:p>
          <a:p>
            <a:pPr algn="l">
              <a:buFont typeface="+mj-lt"/>
              <a:buAutoNum type="arabicPeriod"/>
            </a:pPr>
            <a:r>
              <a:rPr lang="en-GB" b="0" i="0" dirty="0">
                <a:solidFill>
                  <a:srgbClr val="374151"/>
                </a:solidFill>
                <a:effectLst/>
                <a:latin typeface="Söhne"/>
              </a:rPr>
              <a:t>Run the Docker container: Once the Docker image is built, you can use the "docker run" command to start a Docker container based on the image.</a:t>
            </a:r>
          </a:p>
          <a:p>
            <a:pPr algn="l">
              <a:buFont typeface="+mj-lt"/>
              <a:buAutoNum type="arabicPeriod"/>
            </a:pPr>
            <a:r>
              <a:rPr lang="en-GB" b="0" i="0" dirty="0">
                <a:solidFill>
                  <a:srgbClr val="374151"/>
                </a:solidFill>
                <a:effectLst/>
                <a:latin typeface="Söhne"/>
              </a:rPr>
              <a:t>Configure the Docker container: Depending on your needs, you may need to configure the Docker container to expose certain ports, mount local volumes, or set environment variables. You can do this using the "docker run" command or by modifying the </a:t>
            </a:r>
            <a:r>
              <a:rPr lang="en-GB" b="0" i="0" dirty="0" err="1">
                <a:solidFill>
                  <a:srgbClr val="374151"/>
                </a:solidFill>
                <a:effectLst/>
                <a:latin typeface="Söhne"/>
              </a:rPr>
              <a:t>Dockerfile</a:t>
            </a:r>
            <a:r>
              <a:rPr lang="en-GB" b="0" i="0" dirty="0">
                <a:solidFill>
                  <a:srgbClr val="374151"/>
                </a:solidFill>
                <a:effectLst/>
                <a:latin typeface="Söhne"/>
              </a:rPr>
              <a:t>.</a:t>
            </a:r>
          </a:p>
          <a:p>
            <a:endParaRPr lang="en-IE" dirty="0"/>
          </a:p>
        </p:txBody>
      </p:sp>
      <p:sp>
        <p:nvSpPr>
          <p:cNvPr id="4" name="Slide Number Placeholder 3"/>
          <p:cNvSpPr>
            <a:spLocks noGrp="1"/>
          </p:cNvSpPr>
          <p:nvPr>
            <p:ph type="sldNum" sz="quarter" idx="5"/>
          </p:nvPr>
        </p:nvSpPr>
        <p:spPr/>
        <p:txBody>
          <a:bodyPr/>
          <a:lstStyle/>
          <a:p>
            <a:fld id="{80269727-B030-4C2E-ABE4-DF4900FB55FA}" type="slidenum">
              <a:rPr lang="en-IE" smtClean="0"/>
              <a:t>7</a:t>
            </a:fld>
            <a:endParaRPr lang="en-IE"/>
          </a:p>
        </p:txBody>
      </p:sp>
    </p:spTree>
    <p:extLst>
      <p:ext uri="{BB962C8B-B14F-4D97-AF65-F5344CB8AC3E}">
        <p14:creationId xmlns:p14="http://schemas.microsoft.com/office/powerpoint/2010/main" val="1451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0269727-B030-4C2E-ABE4-DF4900FB55FA}" type="slidenum">
              <a:rPr lang="en-IE" smtClean="0"/>
              <a:t>8</a:t>
            </a:fld>
            <a:endParaRPr lang="en-IE"/>
          </a:p>
        </p:txBody>
      </p:sp>
    </p:spTree>
    <p:extLst>
      <p:ext uri="{BB962C8B-B14F-4D97-AF65-F5344CB8AC3E}">
        <p14:creationId xmlns:p14="http://schemas.microsoft.com/office/powerpoint/2010/main" val="364363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14,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9568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14,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113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14,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656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14,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9102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14,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4282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14,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26009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14,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929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14,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34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14,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0881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14,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9426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14,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1275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14,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5393615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ls.erasmuspl.eu/ltt-event-in-slovakia-agenda/"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ochobitshacenunbyte.com/2020/12/14/como-accedo-a-un-contenedor-con-dock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devopedia.org/dock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rookedbrains.net/2017/06/best-shipping-container-shaped-products.html"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odejs/devcontain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F61B5-89D9-F444-C645-C6A6E141D8C0}"/>
              </a:ext>
            </a:extLst>
          </p:cNvPr>
          <p:cNvSpPr>
            <a:spLocks noGrp="1"/>
          </p:cNvSpPr>
          <p:nvPr>
            <p:ph type="ctrTitle"/>
          </p:nvPr>
        </p:nvSpPr>
        <p:spPr>
          <a:xfrm>
            <a:off x="1016000" y="5755341"/>
            <a:ext cx="10160000" cy="884518"/>
          </a:xfrm>
        </p:spPr>
        <p:txBody>
          <a:bodyPr anchor="t">
            <a:normAutofit/>
          </a:bodyPr>
          <a:lstStyle/>
          <a:p>
            <a:r>
              <a:rPr lang="en-IE" dirty="0"/>
              <a:t>Web App Dev using Containers</a:t>
            </a:r>
          </a:p>
        </p:txBody>
      </p:sp>
      <p:sp>
        <p:nvSpPr>
          <p:cNvPr id="3" name="Subtitle 2">
            <a:extLst>
              <a:ext uri="{FF2B5EF4-FFF2-40B4-BE49-F238E27FC236}">
                <a16:creationId xmlns:a16="http://schemas.microsoft.com/office/drawing/2014/main" id="{C7678145-4FCF-6F00-9357-3CB4A879203F}"/>
              </a:ext>
            </a:extLst>
          </p:cNvPr>
          <p:cNvSpPr>
            <a:spLocks noGrp="1"/>
          </p:cNvSpPr>
          <p:nvPr>
            <p:ph type="subTitle" idx="1"/>
          </p:nvPr>
        </p:nvSpPr>
        <p:spPr>
          <a:xfrm>
            <a:off x="3227292" y="5149516"/>
            <a:ext cx="5768283" cy="505326"/>
          </a:xfrm>
        </p:spPr>
        <p:txBody>
          <a:bodyPr anchor="b">
            <a:normAutofit/>
          </a:bodyPr>
          <a:lstStyle/>
          <a:p>
            <a:r>
              <a:rPr lang="en-IE" dirty="0"/>
              <a:t>Enterprise Web Dev</a:t>
            </a:r>
          </a:p>
        </p:txBody>
      </p:sp>
      <p:pic>
        <p:nvPicPr>
          <p:cNvPr id="33" name="Picture 3" descr="Forklift lifting a container in the yard">
            <a:extLst>
              <a:ext uri="{FF2B5EF4-FFF2-40B4-BE49-F238E27FC236}">
                <a16:creationId xmlns:a16="http://schemas.microsoft.com/office/drawing/2014/main" id="{1EC4FBA4-F816-31D6-A8FB-15A828D8F179}"/>
              </a:ext>
            </a:extLst>
          </p:cNvPr>
          <p:cNvPicPr>
            <a:picLocks noChangeAspect="1"/>
          </p:cNvPicPr>
          <p:nvPr/>
        </p:nvPicPr>
        <p:blipFill rotWithShape="1">
          <a:blip r:embed="rId2"/>
          <a:srcRect t="24367" b="3301"/>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04020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2E9E-2895-2FB3-86D3-5CAED2F851FD}"/>
              </a:ext>
            </a:extLst>
          </p:cNvPr>
          <p:cNvSpPr>
            <a:spLocks noGrp="1"/>
          </p:cNvSpPr>
          <p:nvPr>
            <p:ph type="title"/>
          </p:nvPr>
        </p:nvSpPr>
        <p:spPr/>
        <p:txBody>
          <a:bodyPr/>
          <a:lstStyle/>
          <a:p>
            <a:r>
              <a:rPr lang="en-IE" dirty="0"/>
              <a:t>Why Use a dev container</a:t>
            </a:r>
          </a:p>
        </p:txBody>
      </p:sp>
      <p:sp>
        <p:nvSpPr>
          <p:cNvPr id="3" name="Content Placeholder 2">
            <a:extLst>
              <a:ext uri="{FF2B5EF4-FFF2-40B4-BE49-F238E27FC236}">
                <a16:creationId xmlns:a16="http://schemas.microsoft.com/office/drawing/2014/main" id="{1C826F62-D48F-285E-3C3C-48CC30F60816}"/>
              </a:ext>
            </a:extLst>
          </p:cNvPr>
          <p:cNvSpPr>
            <a:spLocks noGrp="1"/>
          </p:cNvSpPr>
          <p:nvPr>
            <p:ph idx="1"/>
          </p:nvPr>
        </p:nvSpPr>
        <p:spPr/>
        <p:txBody>
          <a:bodyPr/>
          <a:lstStyle/>
          <a:p>
            <a:r>
              <a:rPr lang="en-IE" dirty="0"/>
              <a:t>Consistency across development environments</a:t>
            </a:r>
          </a:p>
          <a:p>
            <a:r>
              <a:rPr lang="en-GB" dirty="0"/>
              <a:t>Isolation from the host machine</a:t>
            </a:r>
          </a:p>
          <a:p>
            <a:r>
              <a:rPr lang="en-IE" dirty="0"/>
              <a:t>Easy setup and configuration</a:t>
            </a:r>
          </a:p>
          <a:p>
            <a:r>
              <a:rPr lang="en-GB" dirty="0"/>
              <a:t>Ability to replicate the same environment for development, testing, and production</a:t>
            </a:r>
            <a:endParaRPr lang="en-IE" dirty="0"/>
          </a:p>
        </p:txBody>
      </p:sp>
    </p:spTree>
    <p:extLst>
      <p:ext uri="{BB962C8B-B14F-4D97-AF65-F5344CB8AC3E}">
        <p14:creationId xmlns:p14="http://schemas.microsoft.com/office/powerpoint/2010/main" val="151920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CBA58E7-9A9C-4C81-A025-88F5595B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BAD1FD00-072F-41B1-A5C3-D9E51FFF2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768629"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686411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66262" y="1643128"/>
                  <a:pt x="5596112" y="1636968"/>
                </a:cubicBezTo>
                <a:cubicBezTo>
                  <a:pt x="5561981" y="1612826"/>
                  <a:pt x="5429171" y="1655721"/>
                  <a:pt x="5388466" y="1653195"/>
                </a:cubicBezTo>
                <a:cubicBezTo>
                  <a:pt x="5288041" y="1668530"/>
                  <a:pt x="5074771" y="1739921"/>
                  <a:pt x="4945936" y="1713743"/>
                </a:cubicBezTo>
                <a:cubicBezTo>
                  <a:pt x="4914142" y="1717597"/>
                  <a:pt x="4870655" y="1726609"/>
                  <a:pt x="4851784" y="1726895"/>
                </a:cubicBezTo>
                <a:lnTo>
                  <a:pt x="4789844" y="1730706"/>
                </a:lnTo>
                <a:lnTo>
                  <a:pt x="4686411" y="1771811"/>
                </a:lnTo>
                <a:cubicBezTo>
                  <a:pt x="4633697"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28929" y="1938226"/>
                </a:lnTo>
                <a:lnTo>
                  <a:pt x="3091363" y="1929171"/>
                </a:lnTo>
                <a:cubicBezTo>
                  <a:pt x="3071584" y="1922993"/>
                  <a:pt x="3080878" y="1929976"/>
                  <a:pt x="3038835" y="1920210"/>
                </a:cubicBezTo>
                <a:cubicBezTo>
                  <a:pt x="3011900" y="1947086"/>
                  <a:pt x="2967972" y="1927319"/>
                  <a:pt x="2897201" y="1926772"/>
                </a:cubicBezTo>
                <a:lnTo>
                  <a:pt x="2731503" y="1931749"/>
                </a:lnTo>
                <a:cubicBezTo>
                  <a:pt x="2675328" y="1937888"/>
                  <a:pt x="2629596" y="1956920"/>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93437" y="1790584"/>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39976" y="1793141"/>
                  <a:pt x="883960" y="1803336"/>
                </a:cubicBezTo>
                <a:cubicBezTo>
                  <a:pt x="831931" y="177181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D8E7D8-104F-B041-0398-8FDF7506652F}"/>
              </a:ext>
            </a:extLst>
          </p:cNvPr>
          <p:cNvSpPr>
            <a:spLocks noGrp="1"/>
          </p:cNvSpPr>
          <p:nvPr>
            <p:ph type="title"/>
          </p:nvPr>
        </p:nvSpPr>
        <p:spPr>
          <a:xfrm>
            <a:off x="1050879" y="609601"/>
            <a:ext cx="6001356" cy="1216024"/>
          </a:xfrm>
        </p:spPr>
        <p:txBody>
          <a:bodyPr>
            <a:normAutofit/>
          </a:bodyPr>
          <a:lstStyle/>
          <a:p>
            <a:r>
              <a:rPr lang="en-IE" dirty="0"/>
              <a:t>What is </a:t>
            </a:r>
            <a:r>
              <a:rPr lang="en-IE" dirty="0" err="1"/>
              <a:t>github</a:t>
            </a:r>
            <a:r>
              <a:rPr lang="en-IE" dirty="0"/>
              <a:t> </a:t>
            </a:r>
            <a:r>
              <a:rPr lang="en-IE" dirty="0" err="1"/>
              <a:t>Codespaces</a:t>
            </a:r>
            <a:endParaRPr lang="en-IE" dirty="0"/>
          </a:p>
        </p:txBody>
      </p:sp>
      <p:sp>
        <p:nvSpPr>
          <p:cNvPr id="1037" name="Freeform: Shape 1036">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325D16-50BA-1506-25F5-AB64AF8F2F68}"/>
              </a:ext>
            </a:extLst>
          </p:cNvPr>
          <p:cNvSpPr>
            <a:spLocks noGrp="1"/>
          </p:cNvSpPr>
          <p:nvPr>
            <p:ph idx="1"/>
          </p:nvPr>
        </p:nvSpPr>
        <p:spPr>
          <a:xfrm>
            <a:off x="1050879" y="2205318"/>
            <a:ext cx="5834015" cy="4049059"/>
          </a:xfrm>
        </p:spPr>
        <p:txBody>
          <a:bodyPr>
            <a:normAutofit/>
          </a:bodyPr>
          <a:lstStyle/>
          <a:p>
            <a:r>
              <a:rPr lang="en-GB" dirty="0"/>
              <a:t>GitHub </a:t>
            </a:r>
            <a:r>
              <a:rPr lang="en-GB" dirty="0" err="1"/>
              <a:t>Codespaces</a:t>
            </a:r>
            <a:r>
              <a:rPr lang="en-GB" dirty="0"/>
              <a:t> lets you create a  cloud-based development environment that can be accessed from anywhere.</a:t>
            </a:r>
          </a:p>
          <a:p>
            <a:r>
              <a:rPr lang="en-GB" dirty="0"/>
              <a:t>GitHub </a:t>
            </a:r>
            <a:r>
              <a:rPr lang="en-GB" dirty="0" err="1"/>
              <a:t>Codespaces</a:t>
            </a:r>
            <a:r>
              <a:rPr lang="en-GB" dirty="0"/>
              <a:t> are built on top of dev containers</a:t>
            </a:r>
          </a:p>
          <a:p>
            <a:r>
              <a:rPr lang="en-GB" dirty="0"/>
              <a:t>All in the cloud!</a:t>
            </a:r>
          </a:p>
          <a:p>
            <a:r>
              <a:rPr lang="en-IE" dirty="0"/>
              <a:t>Subset of VS Code IDE in Browser if you want</a:t>
            </a:r>
          </a:p>
        </p:txBody>
      </p:sp>
      <p:sp>
        <p:nvSpPr>
          <p:cNvPr id="1039" name="Freeform: Shape 1038">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4000" y="753529"/>
            <a:ext cx="4010943" cy="53509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GitHub Codespaces Desktop App for Mac and PC | WebCatalog">
            <a:extLst>
              <a:ext uri="{FF2B5EF4-FFF2-40B4-BE49-F238E27FC236}">
                <a16:creationId xmlns:a16="http://schemas.microsoft.com/office/drawing/2014/main" id="{8A4D8341-77BA-2B15-7387-028E9793EC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16" r="12819" b="-2"/>
          <a:stretch/>
        </p:blipFill>
        <p:spPr bwMode="auto">
          <a:xfrm>
            <a:off x="7559508" y="914394"/>
            <a:ext cx="3684567" cy="502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1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679A-7E9B-E2EA-99E4-4829E0887ECC}"/>
              </a:ext>
            </a:extLst>
          </p:cNvPr>
          <p:cNvSpPr>
            <a:spLocks noGrp="1"/>
          </p:cNvSpPr>
          <p:nvPr>
            <p:ph type="title"/>
          </p:nvPr>
        </p:nvSpPr>
        <p:spPr/>
        <p:txBody>
          <a:bodyPr/>
          <a:lstStyle/>
          <a:p>
            <a:r>
              <a:rPr lang="en-IE" dirty="0"/>
              <a:t>Why use </a:t>
            </a:r>
            <a:r>
              <a:rPr lang="en-IE" dirty="0" err="1"/>
              <a:t>Github</a:t>
            </a:r>
            <a:r>
              <a:rPr lang="en-IE" dirty="0"/>
              <a:t> </a:t>
            </a:r>
            <a:r>
              <a:rPr lang="en-IE" dirty="0" err="1"/>
              <a:t>codespaces</a:t>
            </a:r>
            <a:endParaRPr lang="en-IE" dirty="0"/>
          </a:p>
        </p:txBody>
      </p:sp>
      <p:sp>
        <p:nvSpPr>
          <p:cNvPr id="3" name="Content Placeholder 2">
            <a:extLst>
              <a:ext uri="{FF2B5EF4-FFF2-40B4-BE49-F238E27FC236}">
                <a16:creationId xmlns:a16="http://schemas.microsoft.com/office/drawing/2014/main" id="{D0DD3A7E-A911-E94B-0C15-52260182DBBB}"/>
              </a:ext>
            </a:extLst>
          </p:cNvPr>
          <p:cNvSpPr>
            <a:spLocks noGrp="1"/>
          </p:cNvSpPr>
          <p:nvPr>
            <p:ph idx="1"/>
          </p:nvPr>
        </p:nvSpPr>
        <p:spPr/>
        <p:txBody>
          <a:bodyPr/>
          <a:lstStyle/>
          <a:p>
            <a:r>
              <a:rPr lang="en-IE" dirty="0"/>
              <a:t>Code on any device, anywhere. (e.g. new laptop?...  get going with dev straight away. No local env set up.)</a:t>
            </a:r>
          </a:p>
          <a:p>
            <a:r>
              <a:rPr lang="en-GB" dirty="0"/>
              <a:t>Easy collaboration with others</a:t>
            </a:r>
          </a:p>
          <a:p>
            <a:r>
              <a:rPr lang="en-IE" dirty="0"/>
              <a:t>Auto synchronisation with </a:t>
            </a:r>
            <a:r>
              <a:rPr lang="en-IE"/>
              <a:t>GitHub repo…</a:t>
            </a:r>
            <a:endParaRPr lang="en-IE" dirty="0"/>
          </a:p>
        </p:txBody>
      </p:sp>
    </p:spTree>
    <p:extLst>
      <p:ext uri="{BB962C8B-B14F-4D97-AF65-F5344CB8AC3E}">
        <p14:creationId xmlns:p14="http://schemas.microsoft.com/office/powerpoint/2010/main" val="215011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CBA58E7-9A9C-4C81-A025-88F5595B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AD1FD00-072F-41B1-A5C3-D9E51FFF2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768629"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686411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66262" y="1643128"/>
                  <a:pt x="5596112" y="1636968"/>
                </a:cubicBezTo>
                <a:cubicBezTo>
                  <a:pt x="5561981" y="1612826"/>
                  <a:pt x="5429171" y="1655721"/>
                  <a:pt x="5388466" y="1653195"/>
                </a:cubicBezTo>
                <a:cubicBezTo>
                  <a:pt x="5288041" y="1668530"/>
                  <a:pt x="5074771" y="1739921"/>
                  <a:pt x="4945936" y="1713743"/>
                </a:cubicBezTo>
                <a:cubicBezTo>
                  <a:pt x="4914142" y="1717597"/>
                  <a:pt x="4870655" y="1726609"/>
                  <a:pt x="4851784" y="1726895"/>
                </a:cubicBezTo>
                <a:lnTo>
                  <a:pt x="4789844" y="1730706"/>
                </a:lnTo>
                <a:lnTo>
                  <a:pt x="4686411" y="1771811"/>
                </a:lnTo>
                <a:cubicBezTo>
                  <a:pt x="4633697"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28929" y="1938226"/>
                </a:lnTo>
                <a:lnTo>
                  <a:pt x="3091363" y="1929171"/>
                </a:lnTo>
                <a:cubicBezTo>
                  <a:pt x="3071584" y="1922993"/>
                  <a:pt x="3080878" y="1929976"/>
                  <a:pt x="3038835" y="1920210"/>
                </a:cubicBezTo>
                <a:cubicBezTo>
                  <a:pt x="3011900" y="1947086"/>
                  <a:pt x="2967972" y="1927319"/>
                  <a:pt x="2897201" y="1926772"/>
                </a:cubicBezTo>
                <a:lnTo>
                  <a:pt x="2731503" y="1931749"/>
                </a:lnTo>
                <a:cubicBezTo>
                  <a:pt x="2675328" y="1937888"/>
                  <a:pt x="2629596" y="1956920"/>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93437" y="1790584"/>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39976" y="1793141"/>
                  <a:pt x="883960" y="1803336"/>
                </a:cubicBezTo>
                <a:cubicBezTo>
                  <a:pt x="831931" y="177181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6E1B82-D6FB-08B5-C901-286D97B35D46}"/>
              </a:ext>
            </a:extLst>
          </p:cNvPr>
          <p:cNvSpPr>
            <a:spLocks noGrp="1"/>
          </p:cNvSpPr>
          <p:nvPr>
            <p:ph type="title"/>
          </p:nvPr>
        </p:nvSpPr>
        <p:spPr>
          <a:xfrm>
            <a:off x="1050879" y="609601"/>
            <a:ext cx="6001356" cy="1216024"/>
          </a:xfrm>
        </p:spPr>
        <p:txBody>
          <a:bodyPr>
            <a:normAutofit/>
          </a:bodyPr>
          <a:lstStyle/>
          <a:p>
            <a:r>
              <a:rPr lang="en-IE" sz="2400"/>
              <a:t>Agenda(What/Why/How of Dev containers)</a:t>
            </a:r>
          </a:p>
        </p:txBody>
      </p:sp>
      <p:sp>
        <p:nvSpPr>
          <p:cNvPr id="15" name="Freeform: Shape 14">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08522C-E7B9-0BDD-4DD7-11C09E4E1DE6}"/>
              </a:ext>
            </a:extLst>
          </p:cNvPr>
          <p:cNvSpPr>
            <a:spLocks noGrp="1"/>
          </p:cNvSpPr>
          <p:nvPr>
            <p:ph idx="1"/>
          </p:nvPr>
        </p:nvSpPr>
        <p:spPr>
          <a:xfrm>
            <a:off x="1050879" y="2205318"/>
            <a:ext cx="5834015" cy="4049059"/>
          </a:xfrm>
        </p:spPr>
        <p:txBody>
          <a:bodyPr>
            <a:normAutofit/>
          </a:bodyPr>
          <a:lstStyle/>
          <a:p>
            <a:r>
              <a:rPr lang="en-IE" dirty="0"/>
              <a:t>What is Docker and Containers</a:t>
            </a:r>
          </a:p>
          <a:p>
            <a:r>
              <a:rPr lang="en-IE" dirty="0"/>
              <a:t>Why use containers</a:t>
            </a:r>
          </a:p>
          <a:p>
            <a:r>
              <a:rPr lang="en-IE" dirty="0"/>
              <a:t>What is a Dev Containers</a:t>
            </a:r>
          </a:p>
          <a:p>
            <a:r>
              <a:rPr lang="en-IE" dirty="0"/>
              <a:t>Why use Dev Containers for App Development</a:t>
            </a:r>
          </a:p>
          <a:p>
            <a:r>
              <a:rPr lang="en-IE" dirty="0"/>
              <a:t>What is GitHub </a:t>
            </a:r>
            <a:r>
              <a:rPr lang="en-IE" dirty="0" err="1"/>
              <a:t>CodeSpaces</a:t>
            </a:r>
            <a:endParaRPr lang="en-IE" dirty="0"/>
          </a:p>
          <a:p>
            <a:r>
              <a:rPr lang="en-IE" dirty="0"/>
              <a:t>Why use </a:t>
            </a:r>
            <a:r>
              <a:rPr lang="en-IE" dirty="0" err="1"/>
              <a:t>Github</a:t>
            </a:r>
            <a:r>
              <a:rPr lang="en-IE" dirty="0"/>
              <a:t> </a:t>
            </a:r>
            <a:r>
              <a:rPr lang="en-IE" dirty="0" err="1"/>
              <a:t>Codespaces</a:t>
            </a:r>
            <a:endParaRPr lang="en-IE" dirty="0"/>
          </a:p>
          <a:p>
            <a:r>
              <a:rPr lang="en-IE" dirty="0"/>
              <a:t>How to set up a Dev Container for Node.js</a:t>
            </a:r>
          </a:p>
          <a:p>
            <a:r>
              <a:rPr lang="en-IE" dirty="0"/>
              <a:t>How to set up a </a:t>
            </a:r>
            <a:r>
              <a:rPr lang="en-IE" dirty="0" err="1"/>
              <a:t>Github</a:t>
            </a:r>
            <a:r>
              <a:rPr lang="en-IE" dirty="0"/>
              <a:t> </a:t>
            </a:r>
            <a:r>
              <a:rPr lang="en-IE" dirty="0" err="1"/>
              <a:t>Codespace</a:t>
            </a:r>
            <a:r>
              <a:rPr lang="en-IE" dirty="0"/>
              <a:t> for Node.js</a:t>
            </a:r>
          </a:p>
        </p:txBody>
      </p:sp>
      <p:sp>
        <p:nvSpPr>
          <p:cNvPr id="17" name="Freeform: Shape 16">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4000" y="753529"/>
            <a:ext cx="4010943" cy="53509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48C6CE87-BBC5-8AC7-AB6F-066D9AD5C56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219" r="4770"/>
          <a:stretch/>
        </p:blipFill>
        <p:spPr>
          <a:xfrm>
            <a:off x="7559508" y="914394"/>
            <a:ext cx="3684567" cy="5029208"/>
          </a:xfrm>
          <a:prstGeom prst="rect">
            <a:avLst/>
          </a:prstGeom>
        </p:spPr>
      </p:pic>
      <p:sp>
        <p:nvSpPr>
          <p:cNvPr id="6" name="TextBox 5">
            <a:extLst>
              <a:ext uri="{FF2B5EF4-FFF2-40B4-BE49-F238E27FC236}">
                <a16:creationId xmlns:a16="http://schemas.microsoft.com/office/drawing/2014/main" id="{F77C8032-C8A2-F2B1-FB1E-7CA72221FB82}"/>
              </a:ext>
            </a:extLst>
          </p:cNvPr>
          <p:cNvSpPr txBox="1"/>
          <p:nvPr/>
        </p:nvSpPr>
        <p:spPr>
          <a:xfrm>
            <a:off x="8948254" y="5743547"/>
            <a:ext cx="2295821"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els.erasmuspl.eu/ltt-event-in-slovakia-agenda/">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E" sz="700">
              <a:solidFill>
                <a:srgbClr val="FFFFFF"/>
              </a:solidFill>
            </a:endParaRPr>
          </a:p>
        </p:txBody>
      </p:sp>
    </p:spTree>
    <p:extLst>
      <p:ext uri="{BB962C8B-B14F-4D97-AF65-F5344CB8AC3E}">
        <p14:creationId xmlns:p14="http://schemas.microsoft.com/office/powerpoint/2010/main" val="360046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83B8D4-8A25-B4E2-7BD6-ACE1988DFF93}"/>
              </a:ext>
            </a:extLst>
          </p:cNvPr>
          <p:cNvSpPr>
            <a:spLocks noGrp="1"/>
          </p:cNvSpPr>
          <p:nvPr>
            <p:ph type="title"/>
          </p:nvPr>
        </p:nvSpPr>
        <p:spPr>
          <a:xfrm>
            <a:off x="1050879" y="609601"/>
            <a:ext cx="9810604" cy="1216024"/>
          </a:xfrm>
        </p:spPr>
        <p:txBody>
          <a:bodyPr>
            <a:normAutofit/>
          </a:bodyPr>
          <a:lstStyle/>
          <a:p>
            <a:r>
              <a:rPr lang="en-IE" dirty="0"/>
              <a:t>What is Docker and Containers</a:t>
            </a:r>
          </a:p>
        </p:txBody>
      </p:sp>
      <p:sp>
        <p:nvSpPr>
          <p:cNvPr id="3" name="Content Placeholder 2">
            <a:extLst>
              <a:ext uri="{FF2B5EF4-FFF2-40B4-BE49-F238E27FC236}">
                <a16:creationId xmlns:a16="http://schemas.microsoft.com/office/drawing/2014/main" id="{20284AFD-4E8F-AEE7-5DBB-5C62B5C43683}"/>
              </a:ext>
            </a:extLst>
          </p:cNvPr>
          <p:cNvSpPr>
            <a:spLocks noGrp="1"/>
          </p:cNvSpPr>
          <p:nvPr>
            <p:ph idx="1"/>
          </p:nvPr>
        </p:nvSpPr>
        <p:spPr>
          <a:xfrm>
            <a:off x="1050879" y="2296161"/>
            <a:ext cx="4788505" cy="3846012"/>
          </a:xfrm>
        </p:spPr>
        <p:txBody>
          <a:bodyPr>
            <a:normAutofit fontScale="92500" lnSpcReduction="10000"/>
          </a:bodyPr>
          <a:lstStyle/>
          <a:p>
            <a:r>
              <a:rPr lang="en-IE" dirty="0"/>
              <a:t>A </a:t>
            </a:r>
            <a:r>
              <a:rPr lang="en-IE" b="1" dirty="0"/>
              <a:t>container</a:t>
            </a:r>
            <a:r>
              <a:rPr lang="en-IE" dirty="0"/>
              <a:t> is lightweight &amp; portable </a:t>
            </a:r>
            <a:r>
              <a:rPr lang="en-GB" dirty="0"/>
              <a:t>environment for developing, shipping, and running applications.</a:t>
            </a:r>
            <a:endParaRPr lang="en-IE" dirty="0"/>
          </a:p>
          <a:p>
            <a:r>
              <a:rPr lang="en-IE" b="1" dirty="0"/>
              <a:t>Docker</a:t>
            </a:r>
            <a:r>
              <a:rPr lang="en-IE" dirty="0"/>
              <a:t> is a popular platform </a:t>
            </a:r>
            <a:r>
              <a:rPr lang="en-GB" dirty="0"/>
              <a:t>that enables developers to create, deploy, and run applications in isolated containers.</a:t>
            </a:r>
          </a:p>
          <a:p>
            <a:r>
              <a:rPr lang="en-GB" dirty="0"/>
              <a:t>Main components of Docker platform are:</a:t>
            </a:r>
          </a:p>
          <a:p>
            <a:pPr lvl="1"/>
            <a:r>
              <a:rPr lang="en-GB" dirty="0"/>
              <a:t>Docker Daemon/Engine</a:t>
            </a:r>
          </a:p>
          <a:p>
            <a:pPr lvl="1"/>
            <a:r>
              <a:rPr lang="en-GB" dirty="0"/>
              <a:t>Docker Client</a:t>
            </a:r>
          </a:p>
          <a:p>
            <a:pPr lvl="1"/>
            <a:r>
              <a:rPr lang="en-GB" dirty="0"/>
              <a:t>Docker Containers</a:t>
            </a:r>
          </a:p>
          <a:p>
            <a:pPr lvl="1"/>
            <a:r>
              <a:rPr lang="en-GB" dirty="0"/>
              <a:t>Docker Images</a:t>
            </a:r>
          </a:p>
          <a:p>
            <a:pPr lvl="1"/>
            <a:r>
              <a:rPr lang="en-GB" dirty="0"/>
              <a:t>Docker Registry</a:t>
            </a:r>
          </a:p>
          <a:p>
            <a:pPr lvl="1"/>
            <a:endParaRPr lang="en-IE" dirty="0"/>
          </a:p>
        </p:txBody>
      </p:sp>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5B8E4A9-816B-D3AE-427D-D62C46618C38}"/>
              </a:ext>
            </a:extLst>
          </p:cNvPr>
          <p:cNvSpPr/>
          <p:nvPr/>
        </p:nvSpPr>
        <p:spPr>
          <a:xfrm>
            <a:off x="7793787" y="5331112"/>
            <a:ext cx="3187338" cy="10564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Hardware</a:t>
            </a:r>
          </a:p>
        </p:txBody>
      </p:sp>
      <p:sp>
        <p:nvSpPr>
          <p:cNvPr id="7" name="Rectangle: Rounded Corners 6">
            <a:extLst>
              <a:ext uri="{FF2B5EF4-FFF2-40B4-BE49-F238E27FC236}">
                <a16:creationId xmlns:a16="http://schemas.microsoft.com/office/drawing/2014/main" id="{9EFE53A6-8722-36B6-6490-F6B9359B2866}"/>
              </a:ext>
            </a:extLst>
          </p:cNvPr>
          <p:cNvSpPr/>
          <p:nvPr/>
        </p:nvSpPr>
        <p:spPr>
          <a:xfrm>
            <a:off x="7793786" y="4198503"/>
            <a:ext cx="3187338" cy="10564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E" dirty="0"/>
              <a:t>OS (e.g. Windows or Ubuntu)</a:t>
            </a:r>
          </a:p>
        </p:txBody>
      </p:sp>
      <p:sp>
        <p:nvSpPr>
          <p:cNvPr id="8" name="Rectangle: Rounded Corners 7">
            <a:extLst>
              <a:ext uri="{FF2B5EF4-FFF2-40B4-BE49-F238E27FC236}">
                <a16:creationId xmlns:a16="http://schemas.microsoft.com/office/drawing/2014/main" id="{5BFE7E4D-C0B2-2AED-86B7-DAF88A307F01}"/>
              </a:ext>
            </a:extLst>
          </p:cNvPr>
          <p:cNvSpPr/>
          <p:nvPr/>
        </p:nvSpPr>
        <p:spPr>
          <a:xfrm>
            <a:off x="7793785" y="3188803"/>
            <a:ext cx="3187339" cy="9552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Docker Engine</a:t>
            </a:r>
          </a:p>
        </p:txBody>
      </p:sp>
      <p:sp>
        <p:nvSpPr>
          <p:cNvPr id="9" name="Rectangle: Rounded Corners 8">
            <a:extLst>
              <a:ext uri="{FF2B5EF4-FFF2-40B4-BE49-F238E27FC236}">
                <a16:creationId xmlns:a16="http://schemas.microsoft.com/office/drawing/2014/main" id="{8352CB29-9A4E-1F9C-4D79-0E47AEE023C1}"/>
              </a:ext>
            </a:extLst>
          </p:cNvPr>
          <p:cNvSpPr/>
          <p:nvPr/>
        </p:nvSpPr>
        <p:spPr>
          <a:xfrm>
            <a:off x="7793786" y="1973958"/>
            <a:ext cx="653144" cy="109860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IE" dirty="0"/>
              <a:t>Debian</a:t>
            </a:r>
          </a:p>
        </p:txBody>
      </p:sp>
      <p:sp>
        <p:nvSpPr>
          <p:cNvPr id="14" name="Rectangle: Rounded Corners 13">
            <a:extLst>
              <a:ext uri="{FF2B5EF4-FFF2-40B4-BE49-F238E27FC236}">
                <a16:creationId xmlns:a16="http://schemas.microsoft.com/office/drawing/2014/main" id="{0EEBF329-C76E-C158-4F61-C586AD3186A5}"/>
              </a:ext>
            </a:extLst>
          </p:cNvPr>
          <p:cNvSpPr/>
          <p:nvPr/>
        </p:nvSpPr>
        <p:spPr>
          <a:xfrm>
            <a:off x="8954497" y="1968089"/>
            <a:ext cx="653144" cy="109860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IE" dirty="0"/>
              <a:t>Ubuntu</a:t>
            </a:r>
          </a:p>
        </p:txBody>
      </p:sp>
      <p:sp>
        <p:nvSpPr>
          <p:cNvPr id="16" name="Rectangle: Rounded Corners 15">
            <a:extLst>
              <a:ext uri="{FF2B5EF4-FFF2-40B4-BE49-F238E27FC236}">
                <a16:creationId xmlns:a16="http://schemas.microsoft.com/office/drawing/2014/main" id="{1CE09923-8650-80BB-A54D-A5AFA512CED0}"/>
              </a:ext>
            </a:extLst>
          </p:cNvPr>
          <p:cNvSpPr/>
          <p:nvPr/>
        </p:nvSpPr>
        <p:spPr>
          <a:xfrm>
            <a:off x="10168155" y="1978172"/>
            <a:ext cx="653144" cy="1098607"/>
          </a:xfrm>
          <a:prstGeom prst="round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IE" dirty="0"/>
              <a:t>Alpine</a:t>
            </a:r>
          </a:p>
        </p:txBody>
      </p:sp>
      <p:pic>
        <p:nvPicPr>
          <p:cNvPr id="18" name="Picture 17" descr="Chart, histogram&#10;&#10;Description automatically generated with medium confidence">
            <a:extLst>
              <a:ext uri="{FF2B5EF4-FFF2-40B4-BE49-F238E27FC236}">
                <a16:creationId xmlns:a16="http://schemas.microsoft.com/office/drawing/2014/main" id="{ACB02406-83E7-2812-45E9-DB3E1885CB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19959" y="3429000"/>
            <a:ext cx="861165" cy="603934"/>
          </a:xfrm>
          <a:prstGeom prst="rect">
            <a:avLst/>
          </a:prstGeom>
        </p:spPr>
      </p:pic>
    </p:spTree>
    <p:extLst>
      <p:ext uri="{BB962C8B-B14F-4D97-AF65-F5344CB8AC3E}">
        <p14:creationId xmlns:p14="http://schemas.microsoft.com/office/powerpoint/2010/main" val="1843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iagram&#10;&#10;Description automatically generated">
            <a:extLst>
              <a:ext uri="{FF2B5EF4-FFF2-40B4-BE49-F238E27FC236}">
                <a16:creationId xmlns:a16="http://schemas.microsoft.com/office/drawing/2014/main" id="{FAA1711E-1582-7AC3-0EE0-E87EB4D6583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3397" y="359812"/>
            <a:ext cx="10021837" cy="6138375"/>
          </a:xfrm>
          <a:prstGeom prst="rect">
            <a:avLst/>
          </a:prstGeom>
        </p:spPr>
      </p:pic>
      <p:sp>
        <p:nvSpPr>
          <p:cNvPr id="3" name="TextBox 2">
            <a:extLst>
              <a:ext uri="{FF2B5EF4-FFF2-40B4-BE49-F238E27FC236}">
                <a16:creationId xmlns:a16="http://schemas.microsoft.com/office/drawing/2014/main" id="{34B75CEE-460A-8E85-9F59-5757A3F8935F}"/>
              </a:ext>
            </a:extLst>
          </p:cNvPr>
          <p:cNvSpPr txBox="1"/>
          <p:nvPr/>
        </p:nvSpPr>
        <p:spPr>
          <a:xfrm>
            <a:off x="2598791" y="6657945"/>
            <a:ext cx="5096789" cy="200055"/>
          </a:xfrm>
          <a:prstGeom prst="rect">
            <a:avLst/>
          </a:prstGeom>
          <a:solidFill>
            <a:srgbClr val="000000"/>
          </a:solidFill>
        </p:spPr>
        <p:txBody>
          <a:bodyPr wrap="square" rtlCol="0">
            <a:spAutoFit/>
          </a:bodyPr>
          <a:lstStyle/>
          <a:p>
            <a:pPr algn="r">
              <a:spcAft>
                <a:spcPts val="600"/>
              </a:spcAft>
            </a:pPr>
            <a:r>
              <a:rPr lang="en-IE" sz="700">
                <a:solidFill>
                  <a:srgbClr val="FFFFFF"/>
                </a:solidFill>
                <a:hlinkClick r:id="rId4" tooltip="https://devopedia.org/docker">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24239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B41C-85E4-529A-35B4-658055C49C3F}"/>
              </a:ext>
            </a:extLst>
          </p:cNvPr>
          <p:cNvSpPr>
            <a:spLocks noGrp="1"/>
          </p:cNvSpPr>
          <p:nvPr>
            <p:ph type="title"/>
          </p:nvPr>
        </p:nvSpPr>
        <p:spPr/>
        <p:txBody>
          <a:bodyPr/>
          <a:lstStyle/>
          <a:p>
            <a:r>
              <a:rPr lang="en-IE" dirty="0"/>
              <a:t>Docker File</a:t>
            </a:r>
          </a:p>
        </p:txBody>
      </p:sp>
      <p:sp>
        <p:nvSpPr>
          <p:cNvPr id="3" name="Content Placeholder 2">
            <a:extLst>
              <a:ext uri="{FF2B5EF4-FFF2-40B4-BE49-F238E27FC236}">
                <a16:creationId xmlns:a16="http://schemas.microsoft.com/office/drawing/2014/main" id="{1DC5C59B-D6CE-6903-B9C7-1B359B7A2E36}"/>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18253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CBA58E7-9A9C-4C81-A025-88F5595B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AD1FD00-072F-41B1-A5C3-D9E51FFF2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768629"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686411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28929 w 10768629"/>
              <a:gd name="connsiteY162" fmla="*/ 1938226 h 1978172"/>
              <a:gd name="connsiteX163" fmla="*/ 3091363 w 10768629"/>
              <a:gd name="connsiteY163" fmla="*/ 1929171 h 1978172"/>
              <a:gd name="connsiteX164" fmla="*/ 3038835 w 10768629"/>
              <a:gd name="connsiteY164" fmla="*/ 1920210 h 1978172"/>
              <a:gd name="connsiteX165" fmla="*/ 2897201 w 10768629"/>
              <a:gd name="connsiteY165" fmla="*/ 1926772 h 1978172"/>
              <a:gd name="connsiteX166" fmla="*/ 2731503 w 10768629"/>
              <a:gd name="connsiteY166" fmla="*/ 1931749 h 1978172"/>
              <a:gd name="connsiteX167" fmla="*/ 2560151 w 10768629"/>
              <a:gd name="connsiteY167" fmla="*/ 1963609 h 1978172"/>
              <a:gd name="connsiteX168" fmla="*/ 2367221 w 10768629"/>
              <a:gd name="connsiteY168" fmla="*/ 1971884 h 1978172"/>
              <a:gd name="connsiteX169" fmla="*/ 2272130 w 10768629"/>
              <a:gd name="connsiteY169" fmla="*/ 1961162 h 1978172"/>
              <a:gd name="connsiteX170" fmla="*/ 2189404 w 10768629"/>
              <a:gd name="connsiteY170" fmla="*/ 1978172 h 1978172"/>
              <a:gd name="connsiteX171" fmla="*/ 2077704 w 10768629"/>
              <a:gd name="connsiteY171" fmla="*/ 1965002 h 1978172"/>
              <a:gd name="connsiteX172" fmla="*/ 1967996 w 10768629"/>
              <a:gd name="connsiteY172" fmla="*/ 1953187 h 1978172"/>
              <a:gd name="connsiteX173" fmla="*/ 1855805 w 10768629"/>
              <a:gd name="connsiteY173" fmla="*/ 1926082 h 1978172"/>
              <a:gd name="connsiteX174" fmla="*/ 1790957 w 10768629"/>
              <a:gd name="connsiteY174" fmla="*/ 1919460 h 1978172"/>
              <a:gd name="connsiteX175" fmla="*/ 1613978 w 10768629"/>
              <a:gd name="connsiteY175" fmla="*/ 1891581 h 1978172"/>
              <a:gd name="connsiteX176" fmla="*/ 1436831 w 10768629"/>
              <a:gd name="connsiteY176" fmla="*/ 1856201 h 1978172"/>
              <a:gd name="connsiteX177" fmla="*/ 1332568 w 10768629"/>
              <a:gd name="connsiteY177" fmla="*/ 1793149 h 1978172"/>
              <a:gd name="connsiteX178" fmla="*/ 1186881 w 10768629"/>
              <a:gd name="connsiteY178" fmla="*/ 1768613 h 1978172"/>
              <a:gd name="connsiteX179" fmla="*/ 1162595 w 10768629"/>
              <a:gd name="connsiteY179" fmla="*/ 1758337 h 1978172"/>
              <a:gd name="connsiteX180" fmla="*/ 1128523 w 10768629"/>
              <a:gd name="connsiteY180" fmla="*/ 1763621 h 1978172"/>
              <a:gd name="connsiteX181" fmla="*/ 991903 w 10768629"/>
              <a:gd name="connsiteY181" fmla="*/ 1786741 h 1978172"/>
              <a:gd name="connsiteX182" fmla="*/ 883960 w 10768629"/>
              <a:gd name="connsiteY182" fmla="*/ 1822386 h 1978172"/>
              <a:gd name="connsiteX183" fmla="*/ 766531 w 10768629"/>
              <a:gd name="connsiteY183" fmla="*/ 1805053 h 1978172"/>
              <a:gd name="connsiteX184" fmla="*/ 669779 w 10768629"/>
              <a:gd name="connsiteY184" fmla="*/ 1800537 h 1978172"/>
              <a:gd name="connsiteX185" fmla="*/ 523898 w 10768629"/>
              <a:gd name="connsiteY185" fmla="*/ 1811085 h 1978172"/>
              <a:gd name="connsiteX186" fmla="*/ 360251 w 10768629"/>
              <a:gd name="connsiteY186" fmla="*/ 1830735 h 1978172"/>
              <a:gd name="connsiteX187" fmla="*/ 255207 w 10768629"/>
              <a:gd name="connsiteY187" fmla="*/ 1818275 h 1978172"/>
              <a:gd name="connsiteX188" fmla="*/ 101803 w 10768629"/>
              <a:gd name="connsiteY188" fmla="*/ 1870647 h 1978172"/>
              <a:gd name="connsiteX189" fmla="*/ 25397 w 10768629"/>
              <a:gd name="connsiteY189" fmla="*/ 1888443 h 1978172"/>
              <a:gd name="connsiteX190" fmla="*/ 2370 w 10768629"/>
              <a:gd name="connsiteY190" fmla="*/ 1878311 h 1978172"/>
              <a:gd name="connsiteX191" fmla="*/ 0 w 10768629"/>
              <a:gd name="connsiteY191" fmla="*/ 1878785 h 1978172"/>
              <a:gd name="connsiteX192" fmla="*/ 0 w 10768629"/>
              <a:gd name="connsiteY192"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2238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48487 w 10768629"/>
              <a:gd name="connsiteY140" fmla="*/ 1660781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96112 w 10768629"/>
              <a:gd name="connsiteY140" fmla="*/ 1636968 h 1978172"/>
              <a:gd name="connsiteX141" fmla="*/ 5388466 w 10768629"/>
              <a:gd name="connsiteY141" fmla="*/ 1653195 h 1978172"/>
              <a:gd name="connsiteX142" fmla="*/ 4945936 w 10768629"/>
              <a:gd name="connsiteY142" fmla="*/ 1713743 h 1978172"/>
              <a:gd name="connsiteX143" fmla="*/ 4851784 w 10768629"/>
              <a:gd name="connsiteY143" fmla="*/ 1726895 h 1978172"/>
              <a:gd name="connsiteX144" fmla="*/ 4789844 w 10768629"/>
              <a:gd name="connsiteY144" fmla="*/ 1730706 h 1978172"/>
              <a:gd name="connsiteX145" fmla="*/ 4686411 w 10768629"/>
              <a:gd name="connsiteY145" fmla="*/ 1771811 h 1978172"/>
              <a:gd name="connsiteX146" fmla="*/ 4568686 w 10768629"/>
              <a:gd name="connsiteY146" fmla="*/ 1786141 h 1978172"/>
              <a:gd name="connsiteX147" fmla="*/ 4418751 w 10768629"/>
              <a:gd name="connsiteY147" fmla="*/ 1796932 h 1978172"/>
              <a:gd name="connsiteX148" fmla="*/ 4378377 w 10768629"/>
              <a:gd name="connsiteY148" fmla="*/ 1815528 h 1978172"/>
              <a:gd name="connsiteX149" fmla="*/ 4320575 w 10768629"/>
              <a:gd name="connsiteY149" fmla="*/ 1832722 h 1978172"/>
              <a:gd name="connsiteX150" fmla="*/ 4220200 w 10768629"/>
              <a:gd name="connsiteY150" fmla="*/ 1873173 h 1978172"/>
              <a:gd name="connsiteX151" fmla="*/ 4105361 w 10768629"/>
              <a:gd name="connsiteY151" fmla="*/ 1894711 h 1978172"/>
              <a:gd name="connsiteX152" fmla="*/ 3973223 w 10768629"/>
              <a:gd name="connsiteY152" fmla="*/ 1881015 h 1978172"/>
              <a:gd name="connsiteX153" fmla="*/ 3900992 w 10768629"/>
              <a:gd name="connsiteY153" fmla="*/ 1880603 h 1978172"/>
              <a:gd name="connsiteX154" fmla="*/ 3662119 w 10768629"/>
              <a:gd name="connsiteY154" fmla="*/ 1876289 h 1978172"/>
              <a:gd name="connsiteX155" fmla="*/ 3496919 w 10768629"/>
              <a:gd name="connsiteY155" fmla="*/ 1873180 h 1978172"/>
              <a:gd name="connsiteX156" fmla="*/ 3449433 w 10768629"/>
              <a:gd name="connsiteY156" fmla="*/ 1889681 h 1978172"/>
              <a:gd name="connsiteX157" fmla="*/ 3369766 w 10768629"/>
              <a:gd name="connsiteY157" fmla="*/ 1916653 h 1978172"/>
              <a:gd name="connsiteX158" fmla="*/ 3290336 w 10768629"/>
              <a:gd name="connsiteY158" fmla="*/ 1925039 h 1978172"/>
              <a:gd name="connsiteX159" fmla="*/ 3224897 w 10768629"/>
              <a:gd name="connsiteY159" fmla="*/ 1943733 h 1978172"/>
              <a:gd name="connsiteX160" fmla="*/ 3161463 w 10768629"/>
              <a:gd name="connsiteY160" fmla="*/ 1946591 h 1978172"/>
              <a:gd name="connsiteX161" fmla="*/ 3128929 w 10768629"/>
              <a:gd name="connsiteY161" fmla="*/ 1938226 h 1978172"/>
              <a:gd name="connsiteX162" fmla="*/ 3091363 w 10768629"/>
              <a:gd name="connsiteY162" fmla="*/ 1929171 h 1978172"/>
              <a:gd name="connsiteX163" fmla="*/ 3038835 w 10768629"/>
              <a:gd name="connsiteY163" fmla="*/ 1920210 h 1978172"/>
              <a:gd name="connsiteX164" fmla="*/ 2897201 w 10768629"/>
              <a:gd name="connsiteY164" fmla="*/ 1926772 h 1978172"/>
              <a:gd name="connsiteX165" fmla="*/ 2731503 w 10768629"/>
              <a:gd name="connsiteY165" fmla="*/ 1931749 h 1978172"/>
              <a:gd name="connsiteX166" fmla="*/ 2560151 w 10768629"/>
              <a:gd name="connsiteY166" fmla="*/ 1963609 h 1978172"/>
              <a:gd name="connsiteX167" fmla="*/ 2367221 w 10768629"/>
              <a:gd name="connsiteY167" fmla="*/ 1971884 h 1978172"/>
              <a:gd name="connsiteX168" fmla="*/ 2272130 w 10768629"/>
              <a:gd name="connsiteY168" fmla="*/ 1961162 h 1978172"/>
              <a:gd name="connsiteX169" fmla="*/ 2189404 w 10768629"/>
              <a:gd name="connsiteY169" fmla="*/ 1978172 h 1978172"/>
              <a:gd name="connsiteX170" fmla="*/ 2077704 w 10768629"/>
              <a:gd name="connsiteY170" fmla="*/ 1965002 h 1978172"/>
              <a:gd name="connsiteX171" fmla="*/ 1967996 w 10768629"/>
              <a:gd name="connsiteY171" fmla="*/ 1953187 h 1978172"/>
              <a:gd name="connsiteX172" fmla="*/ 1855805 w 10768629"/>
              <a:gd name="connsiteY172" fmla="*/ 1926082 h 1978172"/>
              <a:gd name="connsiteX173" fmla="*/ 1790957 w 10768629"/>
              <a:gd name="connsiteY173" fmla="*/ 1919460 h 1978172"/>
              <a:gd name="connsiteX174" fmla="*/ 1613978 w 10768629"/>
              <a:gd name="connsiteY174" fmla="*/ 1891581 h 1978172"/>
              <a:gd name="connsiteX175" fmla="*/ 1436831 w 10768629"/>
              <a:gd name="connsiteY175" fmla="*/ 1856201 h 1978172"/>
              <a:gd name="connsiteX176" fmla="*/ 1332568 w 10768629"/>
              <a:gd name="connsiteY176" fmla="*/ 1793149 h 1978172"/>
              <a:gd name="connsiteX177" fmla="*/ 1186881 w 10768629"/>
              <a:gd name="connsiteY177" fmla="*/ 1768613 h 1978172"/>
              <a:gd name="connsiteX178" fmla="*/ 1162595 w 10768629"/>
              <a:gd name="connsiteY178" fmla="*/ 1758337 h 1978172"/>
              <a:gd name="connsiteX179" fmla="*/ 1128523 w 10768629"/>
              <a:gd name="connsiteY179" fmla="*/ 1763621 h 1978172"/>
              <a:gd name="connsiteX180" fmla="*/ 991903 w 10768629"/>
              <a:gd name="connsiteY180" fmla="*/ 1786741 h 1978172"/>
              <a:gd name="connsiteX181" fmla="*/ 883960 w 10768629"/>
              <a:gd name="connsiteY181" fmla="*/ 1803336 h 1978172"/>
              <a:gd name="connsiteX182" fmla="*/ 766531 w 10768629"/>
              <a:gd name="connsiteY182" fmla="*/ 1805053 h 1978172"/>
              <a:gd name="connsiteX183" fmla="*/ 669779 w 10768629"/>
              <a:gd name="connsiteY183" fmla="*/ 1800537 h 1978172"/>
              <a:gd name="connsiteX184" fmla="*/ 523898 w 10768629"/>
              <a:gd name="connsiteY184" fmla="*/ 1811085 h 1978172"/>
              <a:gd name="connsiteX185" fmla="*/ 360251 w 10768629"/>
              <a:gd name="connsiteY185" fmla="*/ 1830735 h 1978172"/>
              <a:gd name="connsiteX186" fmla="*/ 255207 w 10768629"/>
              <a:gd name="connsiteY186" fmla="*/ 1818275 h 1978172"/>
              <a:gd name="connsiteX187" fmla="*/ 101803 w 10768629"/>
              <a:gd name="connsiteY187" fmla="*/ 1870647 h 1978172"/>
              <a:gd name="connsiteX188" fmla="*/ 25397 w 10768629"/>
              <a:gd name="connsiteY188" fmla="*/ 1888443 h 1978172"/>
              <a:gd name="connsiteX189" fmla="*/ 2370 w 10768629"/>
              <a:gd name="connsiteY189" fmla="*/ 1878311 h 1978172"/>
              <a:gd name="connsiteX190" fmla="*/ 0 w 10768629"/>
              <a:gd name="connsiteY190" fmla="*/ 1878785 h 1978172"/>
              <a:gd name="connsiteX191" fmla="*/ 0 w 10768629"/>
              <a:gd name="connsiteY191"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66262" y="1643128"/>
                  <a:pt x="5596112" y="1636968"/>
                </a:cubicBezTo>
                <a:cubicBezTo>
                  <a:pt x="5561981" y="1612826"/>
                  <a:pt x="5429171" y="1655721"/>
                  <a:pt x="5388466" y="1653195"/>
                </a:cubicBezTo>
                <a:cubicBezTo>
                  <a:pt x="5288041" y="1668530"/>
                  <a:pt x="5074771" y="1739921"/>
                  <a:pt x="4945936" y="1713743"/>
                </a:cubicBezTo>
                <a:cubicBezTo>
                  <a:pt x="4914142" y="1717597"/>
                  <a:pt x="4870655" y="1726609"/>
                  <a:pt x="4851784" y="1726895"/>
                </a:cubicBezTo>
                <a:lnTo>
                  <a:pt x="4789844" y="1730706"/>
                </a:lnTo>
                <a:lnTo>
                  <a:pt x="4686411" y="1771811"/>
                </a:lnTo>
                <a:cubicBezTo>
                  <a:pt x="4633697"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28929" y="1938226"/>
                </a:lnTo>
                <a:lnTo>
                  <a:pt x="3091363" y="1929171"/>
                </a:lnTo>
                <a:cubicBezTo>
                  <a:pt x="3071584" y="1922993"/>
                  <a:pt x="3080878" y="1929976"/>
                  <a:pt x="3038835" y="1920210"/>
                </a:cubicBezTo>
                <a:cubicBezTo>
                  <a:pt x="3011900" y="1947086"/>
                  <a:pt x="2967972" y="1927319"/>
                  <a:pt x="2897201" y="1926772"/>
                </a:cubicBezTo>
                <a:lnTo>
                  <a:pt x="2731503" y="1931749"/>
                </a:lnTo>
                <a:cubicBezTo>
                  <a:pt x="2675328" y="1937888"/>
                  <a:pt x="2629596" y="1956920"/>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93437" y="1790584"/>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39976" y="1793141"/>
                  <a:pt x="883960" y="1803336"/>
                </a:cubicBezTo>
                <a:cubicBezTo>
                  <a:pt x="831931" y="177181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8F989A-05CF-1A38-FAA9-32E41E87BB12}"/>
              </a:ext>
            </a:extLst>
          </p:cNvPr>
          <p:cNvSpPr>
            <a:spLocks noGrp="1"/>
          </p:cNvSpPr>
          <p:nvPr>
            <p:ph type="title"/>
          </p:nvPr>
        </p:nvSpPr>
        <p:spPr>
          <a:xfrm>
            <a:off x="1050879" y="609601"/>
            <a:ext cx="6001356" cy="1216024"/>
          </a:xfrm>
        </p:spPr>
        <p:txBody>
          <a:bodyPr>
            <a:normAutofit/>
          </a:bodyPr>
          <a:lstStyle/>
          <a:p>
            <a:r>
              <a:rPr lang="en-IE" dirty="0"/>
              <a:t>Why use Containers</a:t>
            </a:r>
          </a:p>
        </p:txBody>
      </p:sp>
      <p:sp>
        <p:nvSpPr>
          <p:cNvPr id="15" name="Freeform: Shape 14">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624259-9AF7-B172-716F-5CFEA69CA27E}"/>
              </a:ext>
            </a:extLst>
          </p:cNvPr>
          <p:cNvSpPr>
            <a:spLocks noGrp="1"/>
          </p:cNvSpPr>
          <p:nvPr>
            <p:ph idx="1"/>
          </p:nvPr>
        </p:nvSpPr>
        <p:spPr>
          <a:xfrm>
            <a:off x="1050879" y="2205318"/>
            <a:ext cx="5834015" cy="4049059"/>
          </a:xfrm>
        </p:spPr>
        <p:txBody>
          <a:bodyPr>
            <a:normAutofit fontScale="70000" lnSpcReduction="20000"/>
          </a:bodyPr>
          <a:lstStyle/>
          <a:p>
            <a:pPr>
              <a:lnSpc>
                <a:spcPct val="90000"/>
              </a:lnSpc>
            </a:pPr>
            <a:r>
              <a:rPr lang="en-GB" sz="2300" dirty="0"/>
              <a:t>A consistent environment for development, testing, etc which reduces the risk of issues due to differences between environments. </a:t>
            </a:r>
          </a:p>
          <a:p>
            <a:pPr>
              <a:lnSpc>
                <a:spcPct val="90000"/>
              </a:lnSpc>
            </a:pPr>
            <a:r>
              <a:rPr lang="en-GB" sz="2300" dirty="0"/>
              <a:t>Concurrently develop different versions of an application and/or its dependencies without affecting the underlying system.</a:t>
            </a:r>
          </a:p>
          <a:p>
            <a:pPr>
              <a:lnSpc>
                <a:spcPct val="90000"/>
              </a:lnSpc>
            </a:pPr>
            <a:r>
              <a:rPr lang="en-GB" sz="2300" dirty="0"/>
              <a:t>Containers can be spun up and down quickly as needed. </a:t>
            </a:r>
          </a:p>
          <a:p>
            <a:pPr>
              <a:lnSpc>
                <a:spcPct val="90000"/>
              </a:lnSpc>
            </a:pPr>
            <a:r>
              <a:rPr lang="en-GB" sz="2300" dirty="0"/>
              <a:t>Efficient use of resources. </a:t>
            </a:r>
          </a:p>
          <a:p>
            <a:pPr lvl="1">
              <a:lnSpc>
                <a:spcPct val="90000"/>
              </a:lnSpc>
            </a:pPr>
            <a:r>
              <a:rPr lang="en-GB" sz="2100" dirty="0"/>
              <a:t>You can run multiple containers on a single machine, reducing the need for additional hardware. </a:t>
            </a:r>
          </a:p>
          <a:p>
            <a:pPr>
              <a:lnSpc>
                <a:spcPct val="90000"/>
              </a:lnSpc>
            </a:pPr>
            <a:r>
              <a:rPr lang="en-GB" sz="2300" dirty="0"/>
              <a:t>Containers can be scaled up or down easily</a:t>
            </a:r>
          </a:p>
          <a:p>
            <a:pPr>
              <a:lnSpc>
                <a:spcPct val="90000"/>
              </a:lnSpc>
            </a:pPr>
            <a:r>
              <a:rPr lang="en-GB" sz="2300" dirty="0"/>
              <a:t>Popular technology for web application development.</a:t>
            </a:r>
          </a:p>
          <a:p>
            <a:pPr lvl="1">
              <a:lnSpc>
                <a:spcPct val="90000"/>
              </a:lnSpc>
            </a:pPr>
            <a:r>
              <a:rPr lang="en-GB" sz="2300" dirty="0"/>
              <a:t>Easy to Share/deploy Applications. </a:t>
            </a:r>
          </a:p>
          <a:p>
            <a:pPr lvl="1">
              <a:lnSpc>
                <a:spcPct val="90000"/>
              </a:lnSpc>
            </a:pPr>
            <a:r>
              <a:rPr lang="en-GB" sz="2300" b="1" dirty="0"/>
              <a:t>(I should have no problem running/testing your labs and API!)	</a:t>
            </a:r>
          </a:p>
          <a:p>
            <a:pPr lvl="1">
              <a:lnSpc>
                <a:spcPct val="90000"/>
              </a:lnSpc>
            </a:pPr>
            <a:endParaRPr lang="en-GB" sz="1100" dirty="0"/>
          </a:p>
          <a:p>
            <a:pPr marL="560070" lvl="1" indent="-285750">
              <a:lnSpc>
                <a:spcPct val="90000"/>
              </a:lnSpc>
            </a:pPr>
            <a:r>
              <a:rPr lang="en-GB" sz="1100" dirty="0"/>
              <a:t>	 </a:t>
            </a:r>
            <a:endParaRPr lang="en-IE" sz="1100" dirty="0"/>
          </a:p>
        </p:txBody>
      </p:sp>
      <p:sp>
        <p:nvSpPr>
          <p:cNvPr id="17" name="Freeform: Shape 16">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4000" y="753529"/>
            <a:ext cx="4010943" cy="53509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8231EDC-6162-F6C3-99C2-A8C1B8E5631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497" r="19168"/>
          <a:stretch/>
        </p:blipFill>
        <p:spPr>
          <a:xfrm>
            <a:off x="7559508" y="914394"/>
            <a:ext cx="3684567" cy="5029208"/>
          </a:xfrm>
          <a:prstGeom prst="rect">
            <a:avLst/>
          </a:prstGeom>
        </p:spPr>
      </p:pic>
      <p:sp>
        <p:nvSpPr>
          <p:cNvPr id="6" name="TextBox 5">
            <a:extLst>
              <a:ext uri="{FF2B5EF4-FFF2-40B4-BE49-F238E27FC236}">
                <a16:creationId xmlns:a16="http://schemas.microsoft.com/office/drawing/2014/main" id="{04FB6265-452B-6F94-8A1B-372DEC852964}"/>
              </a:ext>
            </a:extLst>
          </p:cNvPr>
          <p:cNvSpPr txBox="1"/>
          <p:nvPr/>
        </p:nvSpPr>
        <p:spPr>
          <a:xfrm>
            <a:off x="8634066" y="5743547"/>
            <a:ext cx="2610009"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s://www.crookedbrains.net/2017/06/best-shipping-container-shaped-products.html">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E" sz="700">
              <a:solidFill>
                <a:srgbClr val="FFFFFF"/>
              </a:solidFill>
            </a:endParaRPr>
          </a:p>
        </p:txBody>
      </p:sp>
    </p:spTree>
    <p:extLst>
      <p:ext uri="{BB962C8B-B14F-4D97-AF65-F5344CB8AC3E}">
        <p14:creationId xmlns:p14="http://schemas.microsoft.com/office/powerpoint/2010/main" val="203166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1F4-9D30-1B64-ADA6-6B3030DB6814}"/>
              </a:ext>
            </a:extLst>
          </p:cNvPr>
          <p:cNvSpPr>
            <a:spLocks noGrp="1"/>
          </p:cNvSpPr>
          <p:nvPr>
            <p:ph type="title"/>
          </p:nvPr>
        </p:nvSpPr>
        <p:spPr/>
        <p:txBody>
          <a:bodyPr/>
          <a:lstStyle/>
          <a:p>
            <a:r>
              <a:rPr lang="en-IE" dirty="0"/>
              <a:t>How to use Containers(docker)</a:t>
            </a:r>
          </a:p>
        </p:txBody>
      </p:sp>
      <p:graphicFrame>
        <p:nvGraphicFramePr>
          <p:cNvPr id="4" name="Diagram 3">
            <a:extLst>
              <a:ext uri="{FF2B5EF4-FFF2-40B4-BE49-F238E27FC236}">
                <a16:creationId xmlns:a16="http://schemas.microsoft.com/office/drawing/2014/main" id="{72AD2A28-53EA-E324-8DB5-003D91E4F018}"/>
              </a:ext>
            </a:extLst>
          </p:cNvPr>
          <p:cNvGraphicFramePr/>
          <p:nvPr>
            <p:extLst>
              <p:ext uri="{D42A27DB-BD31-4B8C-83A1-F6EECF244321}">
                <p14:modId xmlns:p14="http://schemas.microsoft.com/office/powerpoint/2010/main" val="2991099034"/>
              </p:ext>
            </p:extLst>
          </p:nvPr>
        </p:nvGraphicFramePr>
        <p:xfrm>
          <a:off x="1050879" y="1666229"/>
          <a:ext cx="8053932" cy="4773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33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9FE1-549D-3179-B458-D97F339612D5}"/>
              </a:ext>
            </a:extLst>
          </p:cNvPr>
          <p:cNvSpPr>
            <a:spLocks noGrp="1"/>
          </p:cNvSpPr>
          <p:nvPr>
            <p:ph type="title"/>
          </p:nvPr>
        </p:nvSpPr>
        <p:spPr/>
        <p:txBody>
          <a:bodyPr/>
          <a:lstStyle/>
          <a:p>
            <a:r>
              <a:rPr lang="en-IE" dirty="0"/>
              <a:t>What are Dev Containers</a:t>
            </a:r>
          </a:p>
        </p:txBody>
      </p:sp>
      <p:sp>
        <p:nvSpPr>
          <p:cNvPr id="3" name="Content Placeholder 2">
            <a:extLst>
              <a:ext uri="{FF2B5EF4-FFF2-40B4-BE49-F238E27FC236}">
                <a16:creationId xmlns:a16="http://schemas.microsoft.com/office/drawing/2014/main" id="{95534966-330A-C58A-259D-245A503633EF}"/>
              </a:ext>
            </a:extLst>
          </p:cNvPr>
          <p:cNvSpPr>
            <a:spLocks noGrp="1"/>
          </p:cNvSpPr>
          <p:nvPr>
            <p:ph idx="1"/>
          </p:nvPr>
        </p:nvSpPr>
        <p:spPr/>
        <p:txBody>
          <a:bodyPr/>
          <a:lstStyle/>
          <a:p>
            <a:r>
              <a:rPr lang="en-IE" dirty="0"/>
              <a:t>Dev containers are preconfigured containers for App Development and Testing</a:t>
            </a:r>
          </a:p>
          <a:p>
            <a:r>
              <a:rPr lang="en-IE" dirty="0"/>
              <a:t>Designed to work well with VS Code and </a:t>
            </a:r>
            <a:r>
              <a:rPr lang="en-IE" dirty="0" err="1"/>
              <a:t>Github</a:t>
            </a:r>
            <a:endParaRPr lang="en-IE" dirty="0"/>
          </a:p>
          <a:p>
            <a:r>
              <a:rPr lang="en-IE" dirty="0"/>
              <a:t>They include tools/libraries/dependencies specifically tailored for a project</a:t>
            </a:r>
          </a:p>
          <a:p>
            <a:r>
              <a:rPr lang="en-IE" dirty="0"/>
              <a:t>For Node.js Development:</a:t>
            </a:r>
          </a:p>
          <a:p>
            <a:pPr lvl="1"/>
            <a:r>
              <a:rPr lang="en-IE" dirty="0">
                <a:hlinkClick r:id="rId3"/>
              </a:rPr>
              <a:t>https://github.com/nodejs/devcontainer</a:t>
            </a:r>
            <a:endParaRPr lang="en-IE" dirty="0"/>
          </a:p>
          <a:p>
            <a:pPr lvl="1"/>
            <a:r>
              <a:rPr lang="en-GB" dirty="0"/>
              <a:t>This container has Node.js, JavaScript, and Typescript. It also includes a common set of tools, such as </a:t>
            </a:r>
            <a:r>
              <a:rPr lang="en-GB" dirty="0" err="1"/>
              <a:t>nvm</a:t>
            </a:r>
            <a:r>
              <a:rPr lang="en-GB" dirty="0"/>
              <a:t>, </a:t>
            </a:r>
            <a:r>
              <a:rPr lang="en-GB" dirty="0" err="1"/>
              <a:t>npm</a:t>
            </a:r>
            <a:r>
              <a:rPr lang="en-GB" dirty="0"/>
              <a:t>, yarn, git, </a:t>
            </a:r>
            <a:r>
              <a:rPr lang="en-GB" dirty="0" err="1"/>
              <a:t>wget</a:t>
            </a:r>
            <a:r>
              <a:rPr lang="en-GB" dirty="0"/>
              <a:t>, </a:t>
            </a:r>
            <a:r>
              <a:rPr lang="en-GB" dirty="0" err="1"/>
              <a:t>rsync</a:t>
            </a:r>
            <a:r>
              <a:rPr lang="en-GB" dirty="0"/>
              <a:t>, </a:t>
            </a:r>
            <a:r>
              <a:rPr lang="en-GB" dirty="0" err="1"/>
              <a:t>openssh</a:t>
            </a:r>
            <a:r>
              <a:rPr lang="en-GB" dirty="0"/>
              <a:t>, and nano.</a:t>
            </a:r>
            <a:br>
              <a:rPr lang="en-GB" dirty="0"/>
            </a:br>
            <a:r>
              <a:rPr lang="en-GB" dirty="0"/>
              <a:t>Also, you can easily build and  connect to it using VS Code.</a:t>
            </a:r>
            <a:endParaRPr lang="en-IE" dirty="0"/>
          </a:p>
        </p:txBody>
      </p:sp>
    </p:spTree>
    <p:extLst>
      <p:ext uri="{BB962C8B-B14F-4D97-AF65-F5344CB8AC3E}">
        <p14:creationId xmlns:p14="http://schemas.microsoft.com/office/powerpoint/2010/main" val="414127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18F4-3A67-3E8C-F47F-EE2D2AC25AD5}"/>
              </a:ext>
            </a:extLst>
          </p:cNvPr>
          <p:cNvSpPr>
            <a:spLocks noGrp="1"/>
          </p:cNvSpPr>
          <p:nvPr>
            <p:ph type="title"/>
          </p:nvPr>
        </p:nvSpPr>
        <p:spPr/>
        <p:txBody>
          <a:bodyPr/>
          <a:lstStyle/>
          <a:p>
            <a:r>
              <a:rPr lang="en-IE"/>
              <a:t>Using a Dev Container(Local Host)</a:t>
            </a:r>
            <a:endParaRPr lang="en-IE" dirty="0"/>
          </a:p>
        </p:txBody>
      </p:sp>
      <p:sp>
        <p:nvSpPr>
          <p:cNvPr id="3" name="Content Placeholder 2">
            <a:extLst>
              <a:ext uri="{FF2B5EF4-FFF2-40B4-BE49-F238E27FC236}">
                <a16:creationId xmlns:a16="http://schemas.microsoft.com/office/drawing/2014/main" id="{9227EE15-3472-3EA5-D7ED-7E0B7AAC64E5}"/>
              </a:ext>
            </a:extLst>
          </p:cNvPr>
          <p:cNvSpPr>
            <a:spLocks noGrp="1"/>
          </p:cNvSpPr>
          <p:nvPr>
            <p:ph idx="1"/>
          </p:nvPr>
        </p:nvSpPr>
        <p:spPr>
          <a:xfrm>
            <a:off x="802685" y="1655807"/>
            <a:ext cx="6969715" cy="4428753"/>
          </a:xfrm>
        </p:spPr>
        <p:txBody>
          <a:bodyPr>
            <a:normAutofit/>
          </a:bodyPr>
          <a:lstStyle/>
          <a:p>
            <a:r>
              <a:rPr lang="en-IE" b="1" dirty="0"/>
              <a:t>Install Docker on Local Host</a:t>
            </a:r>
          </a:p>
          <a:p>
            <a:pPr marL="617220" lvl="1" indent="-342900">
              <a:buFont typeface="+mj-lt"/>
              <a:buAutoNum type="arabicPeriod"/>
            </a:pPr>
            <a:r>
              <a:rPr lang="en-IE" dirty="0"/>
              <a:t>Create a folder for your app on your local host (e.g. my-app)</a:t>
            </a:r>
          </a:p>
          <a:p>
            <a:pPr marL="617220" lvl="1" indent="-342900">
              <a:buFont typeface="+mj-lt"/>
              <a:buAutoNum type="arabicPeriod"/>
            </a:pPr>
            <a:r>
              <a:rPr lang="en-IE" dirty="0"/>
              <a:t>Create a .</a:t>
            </a:r>
            <a:r>
              <a:rPr lang="en-IE" dirty="0" err="1"/>
              <a:t>devcontainer</a:t>
            </a:r>
            <a:r>
              <a:rPr lang="en-IE" dirty="0"/>
              <a:t> folder in your my-app folder</a:t>
            </a:r>
          </a:p>
          <a:p>
            <a:pPr marL="617220" lvl="1" indent="-342900">
              <a:buFont typeface="+mj-lt"/>
              <a:buAutoNum type="arabicPeriod"/>
            </a:pPr>
            <a:r>
              <a:rPr lang="en-GB" dirty="0"/>
              <a:t>Create a "</a:t>
            </a:r>
            <a:r>
              <a:rPr lang="en-GB" dirty="0" err="1"/>
              <a:t>Dockerfile</a:t>
            </a:r>
            <a:r>
              <a:rPr lang="en-GB" dirty="0"/>
              <a:t>“ in the </a:t>
            </a:r>
            <a:r>
              <a:rPr lang="en-IE" dirty="0"/>
              <a:t>.</a:t>
            </a:r>
            <a:r>
              <a:rPr lang="en-IE" dirty="0" err="1"/>
              <a:t>devcontainer</a:t>
            </a:r>
            <a:r>
              <a:rPr lang="en-IE" dirty="0"/>
              <a:t> folder</a:t>
            </a:r>
            <a:endParaRPr lang="en-GB" dirty="0"/>
          </a:p>
          <a:p>
            <a:pPr marL="617220" lvl="1" indent="-342900">
              <a:buFont typeface="+mj-lt"/>
              <a:buAutoNum type="arabicPeriod"/>
            </a:pPr>
            <a:r>
              <a:rPr lang="en-GB" dirty="0"/>
              <a:t>Create a "</a:t>
            </a:r>
            <a:r>
              <a:rPr lang="en-GB" dirty="0" err="1"/>
              <a:t>devcontainer.json</a:t>
            </a:r>
            <a:r>
              <a:rPr lang="en-GB" dirty="0"/>
              <a:t>" in the .</a:t>
            </a:r>
            <a:r>
              <a:rPr lang="en-GB" dirty="0" err="1"/>
              <a:t>devcontainer</a:t>
            </a:r>
            <a:r>
              <a:rPr lang="en-GB" dirty="0"/>
              <a:t> folder. </a:t>
            </a:r>
            <a:r>
              <a:rPr lang="en-GB" sz="1600" dirty="0"/>
              <a:t>This file will define the configuration for your dev container.</a:t>
            </a:r>
          </a:p>
          <a:p>
            <a:pPr marL="617220" lvl="1" indent="-342900">
              <a:buFont typeface="+mj-lt"/>
              <a:buAutoNum type="arabicPeriod"/>
            </a:pPr>
            <a:r>
              <a:rPr lang="en-GB" dirty="0"/>
              <a:t>Open your my-app folder in  Visual Studio Code and install the “Dev Containers" extension</a:t>
            </a:r>
          </a:p>
          <a:p>
            <a:pPr marL="617220" lvl="1" indent="-342900">
              <a:buFont typeface="+mj-lt"/>
              <a:buAutoNum type="arabicPeriod"/>
            </a:pPr>
            <a:r>
              <a:rPr lang="en-GB" dirty="0"/>
              <a:t>Select “Open Remote Window” in bottom left corner. Select “Reopen in Container” option from Dev Containers list.</a:t>
            </a:r>
          </a:p>
          <a:p>
            <a:pPr marL="0" indent="0">
              <a:buNone/>
            </a:pPr>
            <a:r>
              <a:rPr lang="en-GB" b="1" dirty="0"/>
              <a:t>OR (much easier…)</a:t>
            </a:r>
          </a:p>
          <a:p>
            <a:pPr marL="502920" lvl="1" indent="-457200">
              <a:buFont typeface="+mj-lt"/>
              <a:buAutoNum type="arabicPeriod"/>
            </a:pPr>
            <a:r>
              <a:rPr lang="en-GB" dirty="0"/>
              <a:t>Just use VS Code to create a Dev Container for you…</a:t>
            </a:r>
          </a:p>
        </p:txBody>
      </p:sp>
      <p:pic>
        <p:nvPicPr>
          <p:cNvPr id="7" name="Picture 6">
            <a:extLst>
              <a:ext uri="{FF2B5EF4-FFF2-40B4-BE49-F238E27FC236}">
                <a16:creationId xmlns:a16="http://schemas.microsoft.com/office/drawing/2014/main" id="{F42D5EC2-0D94-23F1-780C-323428CB4970}"/>
              </a:ext>
            </a:extLst>
          </p:cNvPr>
          <p:cNvPicPr>
            <a:picLocks noChangeAspect="1"/>
          </p:cNvPicPr>
          <p:nvPr/>
        </p:nvPicPr>
        <p:blipFill>
          <a:blip r:embed="rId2"/>
          <a:stretch>
            <a:fillRect/>
          </a:stretch>
        </p:blipFill>
        <p:spPr>
          <a:xfrm>
            <a:off x="8175058" y="2194688"/>
            <a:ext cx="2686425" cy="2076740"/>
          </a:xfrm>
          <a:prstGeom prst="rect">
            <a:avLst/>
          </a:prstGeom>
        </p:spPr>
      </p:pic>
    </p:spTree>
    <p:extLst>
      <p:ext uri="{BB962C8B-B14F-4D97-AF65-F5344CB8AC3E}">
        <p14:creationId xmlns:p14="http://schemas.microsoft.com/office/powerpoint/2010/main" val="592242859"/>
      </p:ext>
    </p:extLst>
  </p:cSld>
  <p:clrMapOvr>
    <a:masterClrMapping/>
  </p:clrMapOvr>
</p:sld>
</file>

<file path=ppt/theme/theme1.xml><?xml version="1.0" encoding="utf-8"?>
<a:theme xmlns:a="http://schemas.openxmlformats.org/drawingml/2006/main" name="ArchiveVTI">
  <a:themeElements>
    <a:clrScheme name="AnalogousFromRegularSeed_2SEEDS">
      <a:dk1>
        <a:srgbClr val="000000"/>
      </a:dk1>
      <a:lt1>
        <a:srgbClr val="FFFFFF"/>
      </a:lt1>
      <a:dk2>
        <a:srgbClr val="412924"/>
      </a:dk2>
      <a:lt2>
        <a:srgbClr val="E2E7E8"/>
      </a:lt2>
      <a:accent1>
        <a:srgbClr val="B74A35"/>
      </a:accent1>
      <a:accent2>
        <a:srgbClr val="C94768"/>
      </a:accent2>
      <a:accent3>
        <a:srgbClr val="C99247"/>
      </a:accent3>
      <a:accent4>
        <a:srgbClr val="34B5A3"/>
      </a:accent4>
      <a:accent5>
        <a:srgbClr val="47A6C9"/>
      </a:accent5>
      <a:accent6>
        <a:srgbClr val="355EB7"/>
      </a:accent6>
      <a:hlink>
        <a:srgbClr val="358E9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a34961-db85-4b4a-bce8-6d4fac0faa9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7B1FB1A458AA4FB1520DBCEEEF84AB" ma:contentTypeVersion="14" ma:contentTypeDescription="Create a new document." ma:contentTypeScope="" ma:versionID="c96d1d1b08df4e80c1d9fc958ffc10aa">
  <xsd:schema xmlns:xsd="http://www.w3.org/2001/XMLSchema" xmlns:xs="http://www.w3.org/2001/XMLSchema" xmlns:p="http://schemas.microsoft.com/office/2006/metadata/properties" xmlns:ns3="2ce51dc8-c7fd-4e9f-aab7-66ee981bb74f" xmlns:ns4="4fa34961-db85-4b4a-bce8-6d4fac0faa91" targetNamespace="http://schemas.microsoft.com/office/2006/metadata/properties" ma:root="true" ma:fieldsID="acf9d315afd3d7cf6f99574e58055750" ns3:_="" ns4:_="">
    <xsd:import namespace="2ce51dc8-c7fd-4e9f-aab7-66ee981bb74f"/>
    <xsd:import namespace="4fa34961-db85-4b4a-bce8-6d4fac0faa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_activity"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e51dc8-c7fd-4e9f-aab7-66ee981bb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a34961-db85-4b4a-bce8-6d4fac0faa9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492BCA-B75A-43BB-AF27-3BCE6AAB8BC2}">
  <ds:schemaRefs>
    <ds:schemaRef ds:uri="http://schemas.microsoft.com/office/infopath/2007/PartnerControls"/>
    <ds:schemaRef ds:uri="http://purl.org/dc/dcmitype/"/>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4fa34961-db85-4b4a-bce8-6d4fac0faa91"/>
    <ds:schemaRef ds:uri="2ce51dc8-c7fd-4e9f-aab7-66ee981bb74f"/>
    <ds:schemaRef ds:uri="http://schemas.microsoft.com/office/2006/metadata/properties"/>
  </ds:schemaRefs>
</ds:datastoreItem>
</file>

<file path=customXml/itemProps2.xml><?xml version="1.0" encoding="utf-8"?>
<ds:datastoreItem xmlns:ds="http://schemas.openxmlformats.org/officeDocument/2006/customXml" ds:itemID="{ADC1A6CD-1B5D-4A53-A03B-63938B5A95D3}">
  <ds:schemaRefs>
    <ds:schemaRef ds:uri="http://schemas.microsoft.com/sharepoint/v3/contenttype/forms"/>
  </ds:schemaRefs>
</ds:datastoreItem>
</file>

<file path=customXml/itemProps3.xml><?xml version="1.0" encoding="utf-8"?>
<ds:datastoreItem xmlns:ds="http://schemas.openxmlformats.org/officeDocument/2006/customXml" ds:itemID="{BD520A54-A822-4F8E-BC86-DA9ACF493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e51dc8-c7fd-4e9f-aab7-66ee981bb74f"/>
    <ds:schemaRef ds:uri="4fa34961-db85-4b4a-bce8-6d4fac0fa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2010</TotalTime>
  <Words>1324</Words>
  <Application>Microsoft Office PowerPoint</Application>
  <PresentationFormat>Widescreen</PresentationFormat>
  <Paragraphs>104</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Bembo</vt:lpstr>
      <vt:lpstr>Calibri</vt:lpstr>
      <vt:lpstr>Söhne</vt:lpstr>
      <vt:lpstr>ArchiveVTI</vt:lpstr>
      <vt:lpstr>Web App Dev using Containers</vt:lpstr>
      <vt:lpstr>Agenda(What/Why/How of Dev containers)</vt:lpstr>
      <vt:lpstr>What is Docker and Containers</vt:lpstr>
      <vt:lpstr>PowerPoint Presentation</vt:lpstr>
      <vt:lpstr>Docker File</vt:lpstr>
      <vt:lpstr>Why use Containers</vt:lpstr>
      <vt:lpstr>How to use Containers(docker)</vt:lpstr>
      <vt:lpstr>What are Dev Containers</vt:lpstr>
      <vt:lpstr>Using a Dev Container(Local Host)</vt:lpstr>
      <vt:lpstr>Why Use a dev container</vt:lpstr>
      <vt:lpstr>What is github Codespaces</vt:lpstr>
      <vt:lpstr>Why use Github codespaces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Dev using Containers</dc:title>
  <dc:creator>Frank X Walsh</dc:creator>
  <cp:lastModifiedBy>Frank X Walsh</cp:lastModifiedBy>
  <cp:revision>2</cp:revision>
  <dcterms:created xsi:type="dcterms:W3CDTF">2023-03-08T15:12:54Z</dcterms:created>
  <dcterms:modified xsi:type="dcterms:W3CDTF">2023-03-14T13:46:58Z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0x010100027B1FB1A458AA4FB1520DBCEEEF84AB</vt:lpwstr>
  </property>
</Properties>
</file>