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650" r:id="rId2"/>
    <p:sldId id="651" r:id="rId3"/>
    <p:sldId id="653" r:id="rId4"/>
    <p:sldId id="652" r:id="rId5"/>
    <p:sldId id="632" r:id="rId6"/>
    <p:sldId id="660" r:id="rId7"/>
    <p:sldId id="694" r:id="rId8"/>
    <p:sldId id="676" r:id="rId9"/>
    <p:sldId id="674" r:id="rId10"/>
    <p:sldId id="658" r:id="rId11"/>
    <p:sldId id="654" r:id="rId12"/>
    <p:sldId id="655" r:id="rId13"/>
    <p:sldId id="65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3613"/>
  </p:normalViewPr>
  <p:slideViewPr>
    <p:cSldViewPr>
      <p:cViewPr varScale="1">
        <p:scale>
          <a:sx n="115" d="100"/>
          <a:sy n="115" d="100"/>
        </p:scale>
        <p:origin x="84" y="2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5:17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16138 6606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7435835-CB2B-D725-0890-6C384B7E6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8B494F8-BBAB-69CA-6BA0-955B564D0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D71A20D-34EA-9207-59F9-9ADBE3A806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6CC2AD8-6BCE-650A-F97A-F4B7D62708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57D4437-2004-9B8E-D92F-7226270EF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C9778BC-6F26-A9F2-B51C-C9516917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F6A7E4-47E1-45D6-9DB7-DE9B82C26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E980BBCB-F2E0-E92E-04C6-0779924F7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D73E1C5-B578-FFEC-9A52-BC4B9B4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E68C3ED-9B2E-F5C5-BAE9-25D72870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451C42-D050-493F-83AE-747E0240776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The </a:t>
            </a:r>
            <a:r>
              <a:rPr lang="en-GB" dirty="0"/>
              <a:t>map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method is often used in React for rendering lists of components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6A7E4-47E1-45D6-9DB7-DE9B82C269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31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7BE98C94-9A8B-0E2E-1AFC-EB7F30CB6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084ED97-3DB4-D9B0-D986-3B94B541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D0239DC8-BA32-97FF-8C0A-03450C4EF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4B2C51-B520-47AF-89BE-ABC8D9D9221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DC86D-ACC4-3350-311F-A088E4287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7E1BF-DEE3-C649-3CC0-0B85020CD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B309F-1D20-7FF0-6893-0FDB8565A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8DD02-2C25-45D6-8C98-68DE8C862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1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1C5E89-E0A5-9598-BF2C-83E84DE0E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87D326-EBD1-1E9B-C194-006F0B535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DAEBC-C0D5-2E88-0805-76B2F9249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6A8DD-1F4F-43DD-87FA-7C2F0ECEB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DA2D8-5193-D1F1-D39E-E47EE1DC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43A1B-0141-E8CE-728F-30AB73E8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C96497-60D3-7C8D-F7DF-B8D3B05FF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A0C5-7B70-4B1D-A0BF-7091E02C5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0BB4D-6700-E5E0-5495-E9FEC8567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CAF28-58DE-7E60-6C65-10F149374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232E6D-EB3E-CDA1-127B-D58C06D39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D41B0-1FBD-4BFC-B9EF-DAA661132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2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F2F6C-3F44-54A0-3858-FBAD4EF06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425DC-65C0-025B-54CC-9BAE76830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BD0CA-9F70-A7E6-75AC-B012A8F58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9F0-6983-47E8-BFAB-81214C702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4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37791-1095-4970-066A-E3746BBF2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AB3BC-AE14-CAA1-7CB9-3AEB929FF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82077-2544-DF72-88E5-B048EFAF6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E4FF-377F-4EA3-B9DD-4192F222B6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4011A7-1D91-C4D2-4FD0-70CA909C7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4BA56E-7025-1426-D44A-F398E4D9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8E27AA-F3CE-7BB1-32FD-2E1DF166C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3236-416F-4B73-92AF-1DF47FD34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AA9DE-73F8-8935-4B14-56E2ED5E8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49B0DA-75EB-7707-8317-FD689E252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F6EA34-E36F-F4AE-361F-118792BB7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29E5-07EC-49C3-97BD-A1741ED72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0A12F2-9080-C65D-98F3-A8B77755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C0B1DD-F10D-84E7-1CB5-8C14E8568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61CD01-77A7-C03E-0A4C-1B59C96A2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B5751-7C08-4866-9ED7-911DF401B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828D4-1E09-E8B0-194B-215E810CA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A94B5-BB1F-3B78-1EB7-E182988F1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A2C-346A-DB97-CAED-C0FF7C77A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F7AB3-7068-404E-8238-EB42B45E1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0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171A-98FB-46C2-56B8-5AB47DBD9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98D-F4B1-9B31-59CF-9E1AD4996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BB4BA-71DD-AB7D-2548-D7ADE2476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0572-A0C6-4921-B32F-D075EF3A8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6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071419-1418-B999-05F2-E6ABB939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59A0AF-AABE-90B9-76EC-7B934C94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03D273-8D64-751A-960D-F8446AB24B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9AF99-4869-BE73-3B79-F9E0C7EBFE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046FFC-C266-A9E2-C642-B86E7BDC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8BC50A-BB7D-4E51-84C4-81E71FFE0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E6FF3BB0-4240-8793-92CB-3C39353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6FEFD-E348-46BC-BDAC-D0B7F90B71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3129E2-DD85-D1F5-422C-4DA47B63AF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95800" y="1362075"/>
            <a:ext cx="39243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Design Patterns</a:t>
            </a:r>
          </a:p>
          <a:p>
            <a:pPr algn="l" eaLnBrk="1" hangingPunct="1"/>
            <a:endParaRPr lang="en-US" altLang="en-US" sz="450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28DC40-8661-A047-9358-864F378C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E801E98-CBC4-ACEB-4479-08FA180D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17963"/>
            <a:ext cx="725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rgbClr val="3C4043"/>
                </a:solidFill>
              </a:rPr>
              <a:t>In software engineering, a </a:t>
            </a:r>
            <a:r>
              <a:rPr lang="en-IE" altLang="en-US" sz="2400">
                <a:solidFill>
                  <a:srgbClr val="52565A"/>
                </a:solidFill>
              </a:rPr>
              <a:t>design pattern</a:t>
            </a:r>
            <a:r>
              <a:rPr lang="en-IE" altLang="en-US" sz="2400" b="0">
                <a:solidFill>
                  <a:srgbClr val="3C4043"/>
                </a:solidFill>
              </a:rPr>
              <a:t> is a general repeatable solution to a commonly occurring problem in software </a:t>
            </a:r>
            <a:r>
              <a:rPr lang="en-IE" altLang="en-US" sz="2400">
                <a:solidFill>
                  <a:srgbClr val="52565A"/>
                </a:solidFill>
              </a:rPr>
              <a:t>design</a:t>
            </a:r>
            <a:endParaRPr lang="en-US" altLang="en-US" sz="2400" b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4E52FB20-D411-3201-F3E2-FFAB354F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904875"/>
            <a:ext cx="2120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45C3C4CC-BD20-DD81-FED1-3B07571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E30C9-EAE7-468A-A932-834D5B65D63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7C22BAE-8A40-AFE7-4A09-445346AB0A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1300" y="2438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Custom Hooks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295305DA-AE07-751B-6B96-0F7005DF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E1E0D8E-2BFD-A7FA-AC00-F265AEA3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FB8C4100-00B2-B7A7-B252-03C65622F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1100" y="1433513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Hooks let you extract component logic into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 functions.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Improves code readability and modularity.</a:t>
            </a:r>
          </a:p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Example:</a:t>
            </a: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Objective – Extract the book-related state code into a custom hook.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3F99145-8106-99D6-91F4-E962EC3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A7A61-52A0-4A63-877F-7E193D0033AD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00CB2444-BD5D-64AF-DFD4-894014C7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Hooks.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5B832C1-2E9C-EC10-322B-9A8B68EB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4495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F1FDC8FD-8027-AEE2-C34C-4F461900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33513"/>
            <a:ext cx="8229600" cy="48117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Solution</a:t>
            </a:r>
            <a:r>
              <a:rPr lang="en-IE" altLang="en-US" sz="2000" dirty="0">
                <a:ea typeface="ＭＳ Ｐゴシック" panose="020B0600070205080204" pitchFamily="34" charset="-128"/>
              </a:rPr>
              <a:t>: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 is an ordinary function </a:t>
            </a:r>
            <a:r>
              <a:rPr lang="en-IE" altLang="en-US" sz="2000">
                <a:ea typeface="ＭＳ Ｐゴシック" panose="020B0600070205080204" pitchFamily="34" charset="-128"/>
              </a:rPr>
              <a:t>BUT should only </a:t>
            </a:r>
            <a:r>
              <a:rPr lang="en-IE" altLang="en-US" sz="2000" dirty="0">
                <a:ea typeface="ＭＳ Ｐゴシック" panose="020B0600070205080204" pitchFamily="34" charset="-128"/>
              </a:rPr>
              <a:t>be called from a React component function.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Prefix hook function name with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use</a:t>
            </a:r>
            <a:r>
              <a:rPr lang="en-IE" altLang="en-US" sz="2000" dirty="0">
                <a:ea typeface="ＭＳ Ｐゴシック" panose="020B0600070205080204" pitchFamily="34" charset="-128"/>
              </a:rPr>
              <a:t> to leverage linting support.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Function can return any collection type (array, object), with any number of entries.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0B1D4AB-DE9C-3F89-5C04-0F0D65D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74D22-1A86-44D7-80F9-E97C4C1F6B7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/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B216E6DB-73BE-1000-9AB6-B03BFFEAF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 Example.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A1CD73D5-A782-CE1E-D0A3-92CC88F1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828800"/>
            <a:ext cx="4191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403F1FA4-78E4-F3D0-9DA5-78F74CCC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214563"/>
            <a:ext cx="41211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9DC9B7B-7342-62E0-0BD5-2B18E293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5E1ED4A-A480-5387-6CDD-EA162A450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83320-A76C-70E5-F070-4BD28ACA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3619B-828E-429C-A6A6-D0D2524202CC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B641618D-C9EF-FBE6-18E8-DC08F3BDB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The DRY principle – Don’t Repeat Yourself.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Techniques to improve DRY(ness) (increase reusability):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Inheritance   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is-a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relationships, e.g. Car is an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automabile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Composition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has-a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relationships, e.g. Car has an Engine)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React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favours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composition.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Core React composition Patterns: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Container.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Render Props.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Higher Order Components.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8AA43EDF-29D0-61E1-1746-EC1CD2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DCD6-370E-4C7F-BD54-73E310311C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924E0611-4AC6-BE55-E2CC-2ADA4E038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 &amp; Separation of Concerns.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>
            <a:extLst>
              <a:ext uri="{FF2B5EF4-FFF2-40B4-BE49-F238E27FC236}">
                <a16:creationId xmlns:a16="http://schemas.microsoft.com/office/drawing/2014/main" id="{6C94FFF9-B4A1-E296-AAF4-D11E228F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9"/>
            <a:ext cx="4038600" cy="4827587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HTML is composable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&lt;h2&gt;Some Heading&lt;/h2&gt;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&lt;/ul&gt;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&lt;/div&gt;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&lt;div&gt; has two children; &lt;ul&gt; has three children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9ED9C82-87DB-B722-844D-32EFD28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906D5-BA92-4727-A628-818407D400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41D54F83-9041-D2CE-EC7E-F2782899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Composition - Children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831231-3802-0A08-2B5E-DE3B5FDA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9" y="1981200"/>
            <a:ext cx="3489325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 &lt;p&gt;……….&lt;/p&gt;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&lt;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img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…………. /&gt;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&lt;a 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…………/&gt;    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&lt;&lt;/div&gt;</a:t>
            </a:r>
          </a:p>
          <a:p>
            <a:pPr marL="400050" lvl="1" indent="0">
              <a:buNone/>
              <a:defRPr/>
            </a:pPr>
            <a:endParaRPr lang="en-US" altLang="en-US" sz="2000" b="0" kern="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&lt;div&gt; has three children.</a:t>
            </a:r>
            <a:endParaRPr lang="en-US" altLang="en-US" sz="2000" b="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05DEDBCA-DF7E-D4ED-76AE-FD8F9824B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295401"/>
            <a:ext cx="8229600" cy="5287963"/>
          </a:xfrm>
        </p:spPr>
        <p:txBody>
          <a:bodyPr/>
          <a:lstStyle/>
          <a:p>
            <a:pPr marL="400050" lvl="1" indent="0">
              <a:buNone/>
              <a:defRPr/>
            </a:pPr>
            <a:r>
              <a:rPr lang="en-IE" sz="2000" b="0" i="1" dirty="0"/>
              <a:t>All React components have a special </a:t>
            </a:r>
            <a:r>
              <a:rPr lang="en-IE" sz="2000" b="0" i="1" u="sng" dirty="0"/>
              <a:t>children</a:t>
            </a:r>
            <a:r>
              <a:rPr lang="en-IE" sz="2000" b="0" i="1" dirty="0"/>
              <a:t> prop. It allows a consumer (container) to pass other components to it by nesting them inside the </a:t>
            </a:r>
            <a:r>
              <a:rPr lang="en-IE" sz="2000" b="0" i="1" dirty="0" err="1"/>
              <a:t>tsx</a:t>
            </a:r>
            <a:r>
              <a:rPr lang="en-IE" sz="2000" b="0" i="1" dirty="0"/>
              <a:t>.</a:t>
            </a:r>
            <a:endParaRPr lang="en-IE" altLang="en-US" sz="2000" b="0" i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/>
              <a:t>The container determines what </a:t>
            </a:r>
            <a:r>
              <a:rPr lang="en-IE" sz="2000" b="0" dirty="0"/>
              <a:t>Picture</a:t>
            </a:r>
            <a:r>
              <a:rPr lang="en-IE" sz="2000" dirty="0"/>
              <a:t> renders,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This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de-couples</a:t>
            </a:r>
            <a:r>
              <a:rPr lang="en-IE" altLang="en-US" sz="2000" dirty="0">
                <a:ea typeface="ＭＳ Ｐゴシック" panose="020B0600070205080204" pitchFamily="34" charset="-128"/>
              </a:rPr>
              <a:t> the 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Picture</a:t>
            </a:r>
            <a:r>
              <a:rPr lang="en-IE" altLang="en-US" sz="2000" dirty="0">
                <a:ea typeface="ＭＳ Ｐゴシック" panose="020B0600070205080204" pitchFamily="34" charset="-128"/>
              </a:rPr>
              <a:t> component from its content and makes it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7E72028C-61D1-DE3C-B263-E08CDC2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05455-68EB-4AA4-BBF8-6ED69A0F1D7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8986C65-B5AF-7C4A-F723-F03B121B6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Container pattern.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521407-3655-F8DC-08AD-13618C68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78075"/>
            <a:ext cx="30353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14:cNvPr>
              <p14:cNvContentPartPr/>
              <p14:nvPr/>
            </p14:nvContentPartPr>
            <p14:xfrm>
              <a:off x="7333680" y="2378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320" y="2368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0437BF-46B7-621B-6556-DF64F270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6" y="2154238"/>
            <a:ext cx="372427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BE96324-3166-F833-ACA3-8ABD1F329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BF3FF76-B811-5700-2F40-C57EAE0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56519-7573-47E7-9CB6-BD658376E71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47E2-6236-3D54-B404-61AEE285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27013"/>
            <a:ext cx="34544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F5870E-0EAD-E09C-C040-F04E72E77E0F}"/>
              </a:ext>
            </a:extLst>
          </p:cNvPr>
          <p:cNvSpPr/>
          <p:nvPr/>
        </p:nvSpPr>
        <p:spPr>
          <a:xfrm>
            <a:off x="6096000" y="331788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B52DE-1B68-BF50-1EA9-FE42821C896B}"/>
              </a:ext>
            </a:extLst>
          </p:cNvPr>
          <p:cNvSpPr/>
          <p:nvPr/>
        </p:nvSpPr>
        <p:spPr>
          <a:xfrm>
            <a:off x="6565900" y="1538289"/>
            <a:ext cx="1511300" cy="477837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E872-D938-FB7D-0A8B-56928D08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339975"/>
            <a:ext cx="33020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932203-1EEB-B318-57AF-FCC18269B909}"/>
              </a:ext>
            </a:extLst>
          </p:cNvPr>
          <p:cNvSpPr/>
          <p:nvPr/>
        </p:nvSpPr>
        <p:spPr>
          <a:xfrm>
            <a:off x="6096000" y="2328863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949AD1-118B-4434-76B1-ADBCF2BC6645}"/>
              </a:ext>
            </a:extLst>
          </p:cNvPr>
          <p:cNvSpPr/>
          <p:nvPr/>
        </p:nvSpPr>
        <p:spPr>
          <a:xfrm>
            <a:off x="6400800" y="3576638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07C4B-80BE-F662-907E-CF92D31E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452939"/>
            <a:ext cx="3327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91ECF4-517F-6DDD-5353-FD3A0411A1DF}"/>
              </a:ext>
            </a:extLst>
          </p:cNvPr>
          <p:cNvSpPr/>
          <p:nvPr/>
        </p:nvSpPr>
        <p:spPr>
          <a:xfrm>
            <a:off x="6286500" y="4460875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9CC298-987E-96C8-F7A5-EF5B46955013}"/>
              </a:ext>
            </a:extLst>
          </p:cNvPr>
          <p:cNvSpPr/>
          <p:nvPr/>
        </p:nvSpPr>
        <p:spPr>
          <a:xfrm>
            <a:off x="6667500" y="5700713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Complex Component</a:t>
            </a:r>
          </a:p>
        </p:txBody>
      </p:sp>
      <p:grpSp>
        <p:nvGrpSpPr>
          <p:cNvPr id="14" name="Rounded Rectangle 13">
            <a:extLst>
              <a:ext uri="{FF2B5EF4-FFF2-40B4-BE49-F238E27FC236}">
                <a16:creationId xmlns:a16="http://schemas.microsoft.com/office/drawing/2014/main" id="{DCB21292-1EC8-AEBB-A7B3-444685FF241F}"/>
              </a:ext>
            </a:extLst>
          </p:cNvPr>
          <p:cNvGrpSpPr>
            <a:grpSpLocks/>
          </p:cNvGrpSpPr>
          <p:nvPr/>
        </p:nvGrpSpPr>
        <p:grpSpPr bwMode="auto">
          <a:xfrm>
            <a:off x="8674100" y="2286000"/>
            <a:ext cx="1778000" cy="1930400"/>
            <a:chOff x="4504" y="1440"/>
            <a:chExt cx="1120" cy="1216"/>
          </a:xfrm>
        </p:grpSpPr>
        <p:pic>
          <p:nvPicPr>
            <p:cNvPr id="19468" name="Rounded Rectangle 13">
              <a:extLst>
                <a:ext uri="{FF2B5EF4-FFF2-40B4-BE49-F238E27FC236}">
                  <a16:creationId xmlns:a16="http://schemas.microsoft.com/office/drawing/2014/main" id="{25DEF460-D0A5-8601-2428-6A94C52F3D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" y="1440"/>
              <a:ext cx="1120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9" name="Text Box 13">
              <a:extLst>
                <a:ext uri="{FF2B5EF4-FFF2-40B4-BE49-F238E27FC236}">
                  <a16:creationId xmlns:a16="http://schemas.microsoft.com/office/drawing/2014/main" id="{B6BAF096-6A98-5AD8-7FE3-76E9EE0E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508"/>
              <a:ext cx="952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Picture is </a:t>
              </a:r>
              <a:r>
                <a:rPr lang="en-US" altLang="en-US" b="1"/>
                <a:t>composed</a:t>
              </a:r>
              <a:r>
                <a:rPr lang="en-US" altLang="en-US"/>
                <a:t> with other elements / components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58BE99-0933-371B-FECE-A8E629B5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pattern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0595AEC-FE5B-6F46-8C9F-06D184747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22388"/>
            <a:ext cx="8229600" cy="4525962"/>
          </a:xfrm>
        </p:spPr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Use the pattern to share logic between components.</a:t>
            </a:r>
          </a:p>
          <a:p>
            <a:r>
              <a:rPr lang="en-IE" altLang="en-US" sz="2000" dirty="0" err="1">
                <a:ea typeface="ＭＳ Ｐゴシック" panose="020B0600070205080204" pitchFamily="34" charset="-128"/>
              </a:rPr>
              <a:t>Dfn</a:t>
            </a:r>
            <a:r>
              <a:rPr lang="en-IE" altLang="en-US" sz="2000" dirty="0">
                <a:ea typeface="ＭＳ Ｐゴシック" panose="020B0600070205080204" pitchFamily="34" charset="-128"/>
              </a:rPr>
              <a:t>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 render prop is a </a:t>
            </a:r>
            <a:r>
              <a:rPr lang="en-IE" altLang="en-US" sz="2000" b="0" u="sng" dirty="0">
                <a:ea typeface="ＭＳ Ｐゴシック" panose="020B0600070205080204" pitchFamily="34" charset="-128"/>
              </a:rPr>
              <a:t>function prop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that a component uses to generate part of its rendered output.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7D27341-5F51-D962-B5A0-DFAC3C9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EC28F-30E8-4B11-BF13-75588382BA7B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8B3F-958A-57AC-38AE-CD7CBEA6A64A}"/>
              </a:ext>
            </a:extLst>
          </p:cNvPr>
          <p:cNvSpPr/>
          <p:nvPr/>
        </p:nvSpPr>
        <p:spPr>
          <a:xfrm>
            <a:off x="6172201" y="2482850"/>
            <a:ext cx="3579813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SharedComponent</a:t>
            </a:r>
            <a:r>
              <a:rPr lang="en-US" b="1" dirty="0"/>
              <a:t> receives its render logic from the consumer, i.e. </a:t>
            </a:r>
            <a:r>
              <a:rPr lang="en-US" dirty="0" err="1"/>
              <a:t>SayHello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Prop name is arbitrary.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F3CA-3CAA-3F28-DEDE-B9A45EA9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65388"/>
            <a:ext cx="385445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54A43-F557-F4A7-656F-2662665C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4838"/>
            <a:ext cx="3962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82B7-E63F-9336-A4FF-38B17874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435475"/>
            <a:ext cx="3581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8003C3EF-36BC-22C3-AEA7-1D7507F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E3B40-D73D-4DFD-AB82-6D421E3059D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54BC0EC-6B37-11C6-B486-21DC5816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- Sample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7CED-F460-F807-81B2-6953A25C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95400"/>
            <a:ext cx="35179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6607A-2B72-5DC8-66BB-C13CE997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55700"/>
            <a:ext cx="31115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>
            <a:extLst>
              <a:ext uri="{FF2B5EF4-FFF2-40B4-BE49-F238E27FC236}">
                <a16:creationId xmlns:a16="http://schemas.microsoft.com/office/drawing/2014/main" id="{3B35B3BE-76B5-DE3A-78C0-AFAFA16CC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0200" y="2057400"/>
            <a:ext cx="4572000" cy="3424238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Updates to design: </a:t>
            </a:r>
          </a:p>
          <a:p>
            <a:pPr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FriendsApp</a:t>
            </a:r>
            <a:r>
              <a:rPr lang="en-US" altLang="en-US" sz="2000">
                <a:ea typeface="ＭＳ Ｐゴシック" panose="020B0600070205080204" pitchFamily="34" charset="-128"/>
              </a:rPr>
              <a:t> passes a render-prop to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, indicating </a:t>
            </a:r>
            <a:r>
              <a:rPr lang="en-US" altLang="en-US" sz="2000" b="0" u="sng">
                <a:ea typeface="ＭＳ Ｐゴシック" panose="020B0600070205080204" pitchFamily="34" charset="-128"/>
              </a:rPr>
              <a:t>how</a:t>
            </a:r>
            <a:r>
              <a:rPr lang="en-US" altLang="en-US" sz="2000">
                <a:ea typeface="ＭＳ Ｐゴシック" panose="020B0600070205080204" pitchFamily="34" charset="-128"/>
              </a:rPr>
              <a:t> Friends should be rendered.</a:t>
            </a:r>
          </a:p>
          <a:p>
            <a:pPr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Remove static import of Friend component type from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040F331-6512-EA89-2E64-4E262CF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52DA2-6D36-4811-85D2-9D4210A026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A5BAF831-9E0A-75F1-46C7-956A4C14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Props - Sample App.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813267A-48CB-BFF8-C4B5-C8D5538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9388"/>
            <a:ext cx="3429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5AA02B7F-7C26-391B-3E08-EA16612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D4C39-E887-43F3-AE49-FFE68FB152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D0166038-B9ED-F6A1-42E4-0C41BB7D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6" y="2051050"/>
            <a:ext cx="462756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8">
            <a:extLst>
              <a:ext uri="{FF2B5EF4-FFF2-40B4-BE49-F238E27FC236}">
                <a16:creationId xmlns:a16="http://schemas.microsoft.com/office/drawing/2014/main" id="{32ED0534-0A79-A7CA-6A0F-A3EC5788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12800"/>
            <a:ext cx="46243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1">
            <a:extLst>
              <a:ext uri="{FF2B5EF4-FFF2-40B4-BE49-F238E27FC236}">
                <a16:creationId xmlns:a16="http://schemas.microsoft.com/office/drawing/2014/main" id="{37D44BFA-8C62-9B12-F5B6-4CB9512E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4895850"/>
            <a:ext cx="462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981D7E-CED5-8875-B116-CE95CB9190B4}"/>
              </a:ext>
            </a:extLst>
          </p:cNvPr>
          <p:cNvSpPr/>
          <p:nvPr/>
        </p:nvSpPr>
        <p:spPr>
          <a:xfrm>
            <a:off x="6862764" y="831850"/>
            <a:ext cx="3354387" cy="2139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Without this pattern we would need a </a:t>
            </a:r>
            <a:r>
              <a:rPr lang="en-US" sz="2000" dirty="0" err="1"/>
              <a:t>FilteredFriendList</a:t>
            </a:r>
            <a:r>
              <a:rPr lang="en-US" sz="2000" b="1" dirty="0"/>
              <a:t> component for each use case, thus violating the DRY principle.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BDECB-255E-579D-8537-5BA1BFFFA542}"/>
              </a:ext>
            </a:extLst>
          </p:cNvPr>
          <p:cNvSpPr/>
          <p:nvPr/>
        </p:nvSpPr>
        <p:spPr>
          <a:xfrm>
            <a:off x="6832600" y="5618163"/>
            <a:ext cx="3378200" cy="1066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The prop name is arbitrary; </a:t>
            </a:r>
            <a:r>
              <a:rPr lang="en-US" dirty="0"/>
              <a:t>render</a:t>
            </a:r>
            <a:r>
              <a:rPr lang="en-US" b="1" dirty="0"/>
              <a:t> is a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14269</TotalTime>
  <Words>512</Words>
  <Application>Microsoft Office PowerPoint</Application>
  <PresentationFormat>Widescreen</PresentationFormat>
  <Paragraphs>106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Segoe WPC</vt:lpstr>
      <vt:lpstr>Default Design</vt:lpstr>
      <vt:lpstr>PowerPoint Presentation</vt:lpstr>
      <vt:lpstr>Reusability &amp; Separation of Concerns.</vt:lpstr>
      <vt:lpstr>Composition - Children</vt:lpstr>
      <vt:lpstr>The Container pattern.</vt:lpstr>
      <vt:lpstr> </vt:lpstr>
      <vt:lpstr>The Render Prop pattern</vt:lpstr>
      <vt:lpstr>The Render Prop - Sample App.</vt:lpstr>
      <vt:lpstr>The Render Props - Sample App.</vt:lpstr>
      <vt:lpstr>PowerPoint Presentation</vt:lpstr>
      <vt:lpstr>PowerPoint Presentation</vt:lpstr>
      <vt:lpstr>Custom Hooks.</vt:lpstr>
      <vt:lpstr>Custom Hook Example.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120</cp:revision>
  <cp:lastPrinted>2020-02-22T09:05:39Z</cp:lastPrinted>
  <dcterms:created xsi:type="dcterms:W3CDTF">2019-06-04T08:03:17Z</dcterms:created>
  <dcterms:modified xsi:type="dcterms:W3CDTF">2024-03-11T14:47:57Z</dcterms:modified>
</cp:coreProperties>
</file>