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15"/>
  </p:notesMasterIdLst>
  <p:sldIdLst>
    <p:sldId id="715" r:id="rId2"/>
    <p:sldId id="716" r:id="rId3"/>
    <p:sldId id="718" r:id="rId4"/>
    <p:sldId id="717" r:id="rId5"/>
    <p:sldId id="719" r:id="rId6"/>
    <p:sldId id="720" r:id="rId7"/>
    <p:sldId id="721" r:id="rId8"/>
    <p:sldId id="722" r:id="rId9"/>
    <p:sldId id="723" r:id="rId10"/>
    <p:sldId id="725" r:id="rId11"/>
    <p:sldId id="724" r:id="rId12"/>
    <p:sldId id="726" r:id="rId13"/>
    <p:sldId id="729" r:id="rId14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ptos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ptos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ptos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ptos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1"/>
    <p:restoredTop sz="93704"/>
  </p:normalViewPr>
  <p:slideViewPr>
    <p:cSldViewPr>
      <p:cViewPr varScale="1">
        <p:scale>
          <a:sx n="109" d="100"/>
          <a:sy n="109" d="100"/>
        </p:scale>
        <p:origin x="65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01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5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967340FD-16D7-0CD9-163E-3317397E2FB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itchFamily="-10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BC3CC73E-2D78-2FAF-659C-02EF03718C9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itchFamily="-10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246C896-18D5-B12D-3D21-7F6B9A9565C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F37CDBAA-84CE-32EC-CCB0-5519DCDF728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3B3A5856-8C2E-E7BE-76AD-24B216B1F15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itchFamily="-10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5" name="Rectangle 7">
            <a:extLst>
              <a:ext uri="{FF2B5EF4-FFF2-40B4-BE49-F238E27FC236}">
                <a16:creationId xmlns:a16="http://schemas.microsoft.com/office/drawing/2014/main" id="{C692405A-4E27-0CB5-CDEF-BFF4BE8198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C695F9C-974E-4F58-9493-9205E09549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BB12E2D4-4EAE-9F00-683D-7C6ACD7D73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B30B1A54-3812-941A-FD16-BE9B7DCC8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0BFB34F7-E57C-A14B-7374-D55E0C5601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77D5F4-E874-460F-BE5E-014796ECAB2B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06FA7-75D0-63A1-F42F-63E4E8E3D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2F335-5D3E-62C7-1689-9A37866A3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0351B-525D-D69A-6062-30BC3A262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5A93FA-A6E2-4899-BEF6-F2FCEBA54C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8483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244ED-03C0-5ECD-F56B-C5E584F6C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61510-DA1D-238D-B8C7-6EE9092E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D9564-22A0-2939-E2ED-54C411A93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0AA77-1D83-49C5-A64F-27B71A63F8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5553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2217A-5EAC-6A67-6577-F3B3A61E8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78E2D-1C9B-D9B3-E64F-EEF6EF43B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4547D-9739-9F97-FFFA-C79E1EA1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895EE5-0DF7-4024-8FA3-78285BE0A6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9585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8EC63-BBB0-7404-CCF8-81A4678E7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B8DDB-5301-8CC9-7ECA-715CAD761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333D1-B90C-581B-04FF-83A5E3348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4566-8DFD-4A1B-B0F8-B2BC204E08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2853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D174D-B9A6-1A85-100A-9616A0B5A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85864-E314-4973-E29E-C06821C39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20FD4-D426-70A9-CBA2-05AB2AA21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58930-3F32-4030-9C0B-6D9B5558F7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2112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0767698-E666-6323-9976-36A4E9898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966EFF0-B8CE-1D31-D448-7397C5E5B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A36FC36-4931-0AB6-FA83-F6C4E9B99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EFFFD-B700-45F2-A69B-E7214FCE3F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5446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9FA68B6-CD12-2A7B-3520-A3809E284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C16D9E2-27CF-220F-B8C7-617D2E62C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5B221ED-22D5-D365-872C-9691BEA0C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CBED61-1115-4418-B70F-E7144664A1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599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1232FB3-2A06-CE21-65DE-E494444D7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BDFFFAC-8FEB-ABAF-4E7F-9EF6670D1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EA7F57B-6A2F-B3D7-9DD9-B2ED7AABE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A46372-FD86-4253-934B-08F60E5277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3801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DC9D70A-28E8-DC43-8989-5742C5DB4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A7E47E8-A734-F89F-8BE7-E911CA650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971B547-E3AE-A301-8291-5C62A7D6D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E1BED-3561-411A-8A30-7A2F0AF3EA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6747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2B13F2D-5BF1-1412-D936-E0E6FF831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2E3E6B5-5D38-B1C8-675D-ACB2FD33E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627220A-45BC-B77C-D1B0-9B2DDDE2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1A82A-565E-49FE-B990-A4F53126AE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3754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A9CCC2F-317D-3B5D-EE46-72BDAA900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5996C36-22E4-981A-E87E-E3F086895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D083A15-292C-F08B-7A0D-AF07F7C10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F72B72-0C87-42D1-9599-5129100B85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3330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13EF024-AFD1-F8E0-82D0-96D32E7303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2A09E614-D7F5-8821-1D6C-A440C348F4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A615C-A9FC-D39C-422E-92166A7D2D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82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C8FD4-7DA6-3458-E07E-5C2B993B4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82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F0636-D0BB-C447-E81D-61F4A21EB8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82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09AEF1D-9BF8-4696-A1CF-8E684D19A5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ptos Display" panose="020F05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ptos Display" panose="020F05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ptos Display" panose="020F05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ptos Display" panose="020F05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ptos Display" panose="020F05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ptos Display" panose="020F05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ptos Display" panose="020F05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ptos Display" panose="020F05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>
            <a:extLst>
              <a:ext uri="{FF2B5EF4-FFF2-40B4-BE49-F238E27FC236}">
                <a16:creationId xmlns:a16="http://schemas.microsoft.com/office/drawing/2014/main" id="{BE1B0291-3891-5A21-D528-756F72CADD5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781300" y="2438400"/>
            <a:ext cx="6400800" cy="1752600"/>
          </a:xfrm>
        </p:spPr>
        <p:txBody>
          <a:bodyPr/>
          <a:lstStyle/>
          <a:p>
            <a:r>
              <a:rPr lang="en-US" altLang="en-US" sz="4000" dirty="0">
                <a:ea typeface="ＭＳ Ｐゴシック" panose="020B0600070205080204" pitchFamily="34" charset="-128"/>
              </a:rPr>
              <a:t>Data Fetching &amp; </a:t>
            </a:r>
          </a:p>
          <a:p>
            <a:r>
              <a:rPr lang="en-US" altLang="en-US" sz="4000" dirty="0">
                <a:ea typeface="ＭＳ Ｐゴシック" panose="020B0600070205080204" pitchFamily="34" charset="-128"/>
              </a:rPr>
              <a:t>Caching</a:t>
            </a:r>
          </a:p>
        </p:txBody>
      </p:sp>
      <p:sp>
        <p:nvSpPr>
          <p:cNvPr id="4099" name="Slide Number Placeholder 5">
            <a:extLst>
              <a:ext uri="{FF2B5EF4-FFF2-40B4-BE49-F238E27FC236}">
                <a16:creationId xmlns:a16="http://schemas.microsoft.com/office/drawing/2014/main" id="{A065A7A4-EBB9-E2A0-4E4E-4BA43D23C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ptos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ptos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ptos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956B11A0-F769-4663-A3E7-FE318808E926}" type="slidenum">
              <a:rPr lang="en-US" altLang="en-US" sz="1200">
                <a:latin typeface="Arial" panose="020B0604020202020204" pitchFamily="34" charset="0"/>
                <a:ea typeface="ＭＳ Ｐゴシック" panose="020B0600070205080204" pitchFamily="34" charset="-128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</a:t>
            </a:fld>
            <a:endParaRPr lang="en-US" altLang="en-US" sz="12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5A57CED0-3F4B-21BF-B740-78C09C9464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The query key.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564E0030-0369-8752-B381-EBE35F5176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16125" y="1560513"/>
            <a:ext cx="8229600" cy="45259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IE" altLang="en-US" sz="2000" i="1" dirty="0">
                <a:ea typeface="ＭＳ Ｐゴシック" panose="020B0600070205080204" pitchFamily="34" charset="-128"/>
              </a:rPr>
              <a:t>“Query keys can be as simple as a string, or as complex as an array of many strings and nested objects. As long as the query key is serializable, and unique to the query's data …..”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E" altLang="en-US" sz="2000" dirty="0">
                <a:ea typeface="ＭＳ Ｐゴシック" panose="020B0600070205080204" pitchFamily="34" charset="-128"/>
              </a:rPr>
              <a:t> </a:t>
            </a:r>
            <a:r>
              <a:rPr lang="en-IE" sz="20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const</a:t>
            </a:r>
            <a:r>
              <a:rPr lang="en-IE" sz="20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{ id } = </a:t>
            </a:r>
            <a:r>
              <a:rPr lang="en-IE" sz="2000" dirty="0" err="1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useParams</a:t>
            </a:r>
            <a:r>
              <a:rPr lang="en-IE" sz="20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E" sz="20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const</a:t>
            </a:r>
            <a:r>
              <a:rPr lang="en-IE" sz="20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{…} = </a:t>
            </a:r>
            <a:r>
              <a:rPr lang="en-IE" sz="2000" dirty="0" err="1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useQuery</a:t>
            </a:r>
            <a:r>
              <a:rPr lang="en-IE" sz="20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IE" sz="2000" dirty="0" err="1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MovieT</a:t>
            </a:r>
            <a:r>
              <a:rPr lang="en-IE" sz="20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 Error&gt;([</a:t>
            </a:r>
            <a:r>
              <a:rPr lang="en-IE" sz="2000" dirty="0">
                <a:solidFill>
                  <a:srgbClr val="CE917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"movie"</a:t>
            </a:r>
            <a:r>
              <a:rPr lang="en-IE" sz="20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 id],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E" sz="20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					() </a:t>
            </a:r>
            <a:r>
              <a:rPr lang="en-IE" sz="2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=&gt;</a:t>
            </a:r>
            <a:r>
              <a:rPr lang="en-IE" sz="20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E" sz="2000" dirty="0" err="1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getMovie</a:t>
            </a:r>
            <a:r>
              <a:rPr lang="en-IE" sz="20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(id || </a:t>
            </a:r>
            <a:r>
              <a:rPr lang="en-IE" sz="2000" dirty="0">
                <a:solidFill>
                  <a:srgbClr val="CE917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""</a:t>
            </a:r>
            <a:r>
              <a:rPr lang="en-IE" sz="20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));</a:t>
            </a:r>
          </a:p>
          <a:p>
            <a:pPr marL="400050" lvl="1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IE" altLang="en-US" sz="2000" dirty="0">
              <a:ea typeface="ＭＳ Ｐゴシック" panose="020B0600070205080204" pitchFamily="34" charset="-128"/>
            </a:endParaRPr>
          </a:p>
          <a:p>
            <a:pPr marL="400050" lvl="1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E" altLang="en-US" sz="2000" dirty="0">
                <a:ea typeface="ＭＳ Ｐゴシック" panose="020B0600070205080204" pitchFamily="34" charset="-128"/>
              </a:rPr>
              <a:t>// The query function.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sz="2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export</a:t>
            </a:r>
            <a:r>
              <a:rPr lang="en-GB" sz="20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const</a:t>
            </a:r>
            <a:r>
              <a:rPr lang="en-GB" sz="20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getMovie</a:t>
            </a:r>
            <a:r>
              <a:rPr lang="en-GB" sz="20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= (id: string) </a:t>
            </a:r>
            <a:r>
              <a:rPr lang="en-GB" sz="2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=&gt;</a:t>
            </a:r>
            <a:r>
              <a:rPr lang="en-GB" sz="20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{</a:t>
            </a:r>
          </a:p>
          <a:p>
            <a:pPr marL="400050" lvl="1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E" altLang="en-US" sz="2000" dirty="0">
                <a:ea typeface="ＭＳ Ｐゴシック" panose="020B0600070205080204" pitchFamily="34" charset="-128"/>
              </a:rPr>
              <a:t>      …. Do HTTP GET using a movie id of 1234</a:t>
            </a: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EB67BE91-9390-A7D0-DEAF-CAE3CE168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ptos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ptos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ptos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E978093F-BDAA-4D53-B434-33EC831C916B}" type="slidenum">
              <a:rPr lang="en-US" altLang="en-US" sz="1200">
                <a:latin typeface="Arial" panose="020B0604020202020204" pitchFamily="34" charset="0"/>
                <a:ea typeface="ＭＳ Ｐゴシック" panose="020B0600070205080204" pitchFamily="34" charset="-128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10</a:t>
            </a:fld>
            <a:endParaRPr lang="en-US" altLang="en-US" sz="12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E4DAAAA8-2208-1C6C-7BB9-20D5DC6F1D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react-query DevTools.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44D5794E-0CAD-CFCE-A7BC-98BF2A58F2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16125" y="1560513"/>
            <a:ext cx="8229600" cy="4525962"/>
          </a:xfrm>
        </p:spPr>
        <p:txBody>
          <a:bodyPr/>
          <a:lstStyle/>
          <a:p>
            <a:r>
              <a:rPr lang="en-US" altLang="en-US" sz="2000">
                <a:ea typeface="ＭＳ Ｐゴシック" panose="020B0600070205080204" pitchFamily="34" charset="-128"/>
              </a:rPr>
              <a:t>Allows us to </a:t>
            </a:r>
            <a:r>
              <a:rPr lang="en-US" altLang="en-US" sz="2000" u="sng">
                <a:ea typeface="ＭＳ Ｐゴシック" panose="020B0600070205080204" pitchFamily="34" charset="-128"/>
              </a:rPr>
              <a:t>observe</a:t>
            </a:r>
            <a:r>
              <a:rPr lang="en-US" altLang="en-US" sz="2000">
                <a:ea typeface="ＭＳ Ｐゴシック" panose="020B0600070205080204" pitchFamily="34" charset="-128"/>
              </a:rPr>
              <a:t> the current state of the cache datastore – great for debugging.</a:t>
            </a:r>
          </a:p>
          <a:p>
            <a:endParaRPr lang="en-US" altLang="en-US" sz="2000">
              <a:ea typeface="ＭＳ Ｐゴシック" panose="020B0600070205080204" pitchFamily="34" charset="-128"/>
            </a:endParaRPr>
          </a:p>
          <a:p>
            <a:endParaRPr lang="en-US" altLang="en-US" sz="2000">
              <a:ea typeface="ＭＳ Ｐゴシック" panose="020B0600070205080204" pitchFamily="34" charset="-128"/>
            </a:endParaRPr>
          </a:p>
          <a:p>
            <a:endParaRPr lang="en-US" altLang="en-US" sz="2000"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endParaRPr lang="en-US" altLang="en-US" sz="2000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BAF66232-0C8A-07EA-9BB7-B96CD282E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ptos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ptos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ptos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48B95DFE-66A1-4AC1-BB06-E6DA29E310EF}" type="slidenum">
              <a:rPr lang="en-US" altLang="en-US" sz="1200">
                <a:latin typeface="Arial" panose="020B0604020202020204" pitchFamily="34" charset="0"/>
                <a:ea typeface="ＭＳ Ｐゴシック" panose="020B0600070205080204" pitchFamily="34" charset="-128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11</a:t>
            </a:fld>
            <a:endParaRPr lang="en-US" altLang="en-US" sz="12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2EFB39-4316-B9E4-BC3C-A549132A9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436813"/>
            <a:ext cx="7772400" cy="3792537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98EFE483-E509-82BA-7942-B71C8F02B2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react-query DevTools.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1AA4FD3-A4AA-76D4-A148-FFDD90B8FB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16125" y="1417638"/>
            <a:ext cx="8229600" cy="4668837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Allows us to </a:t>
            </a:r>
            <a:r>
              <a:rPr lang="en-US" altLang="en-US" sz="2000" u="sng" dirty="0">
                <a:ea typeface="ＭＳ Ｐゴシック" panose="020B0600070205080204" pitchFamily="34" charset="-128"/>
              </a:rPr>
              <a:t>manipulate</a:t>
            </a:r>
            <a:r>
              <a:rPr lang="en-US" altLang="en-US" sz="2000" dirty="0">
                <a:ea typeface="ＭＳ Ｐゴシック" panose="020B0600070205080204" pitchFamily="34" charset="-128"/>
              </a:rPr>
              <a:t> cache entries.</a:t>
            </a:r>
          </a:p>
          <a:p>
            <a:pPr fontAlgn="auto">
              <a:spcAft>
                <a:spcPts val="0"/>
              </a:spcAft>
              <a:defRPr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Refresh – force an immediate re-request of data from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theAPI</a:t>
            </a:r>
            <a:r>
              <a:rPr lang="en-US" altLang="en-US" sz="2000" dirty="0">
                <a:ea typeface="ＭＳ Ｐゴシック" panose="020B0600070205080204" pitchFamily="34" charset="-128"/>
              </a:rPr>
              <a:t>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Invalidate – set entry as ‘stale’. Cache will request update from web API when next  required by the SPA.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Reset – only applies when app can mutate the API’s data.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Remove – remove entry from cache immediately.</a:t>
            </a:r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7485B83B-ED63-AB39-2F75-73DF4932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ptos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ptos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ptos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C928675F-652E-4028-BC54-878EF5CAEFCB}" type="slidenum">
              <a:rPr lang="en-US" altLang="en-US" sz="1200">
                <a:latin typeface="Arial" panose="020B0604020202020204" pitchFamily="34" charset="0"/>
                <a:ea typeface="ＭＳ Ｐゴシック" panose="020B0600070205080204" pitchFamily="34" charset="-128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12</a:t>
            </a:fld>
            <a:endParaRPr lang="en-US" altLang="en-US" sz="12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CF7B68-6E6D-37AE-DE50-3619AEBE8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24100" y="1905000"/>
            <a:ext cx="7543800" cy="2057400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7E9922D0-CE36-EA7D-D9FD-C45FCE9857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Summary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A13293ED-4B71-CB92-1A65-2AB56C1F3C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11363" y="1316038"/>
            <a:ext cx="8229600" cy="4929187"/>
          </a:xfrm>
        </p:spPr>
        <p:txBody>
          <a:bodyPr/>
          <a:lstStyle/>
          <a:p>
            <a:r>
              <a:rPr lang="en-IE" altLang="en-US" sz="2000">
                <a:ea typeface="ＭＳ Ｐゴシック" panose="020B0600070205080204" pitchFamily="34" charset="-128"/>
              </a:rPr>
              <a:t>State Management - The M in MVC</a:t>
            </a:r>
          </a:p>
          <a:p>
            <a:endParaRPr lang="en-IE" altLang="en-US" sz="2000" i="1">
              <a:ea typeface="ＭＳ Ｐゴシック" panose="020B0600070205080204" pitchFamily="34" charset="-128"/>
            </a:endParaRPr>
          </a:p>
          <a:p>
            <a:r>
              <a:rPr lang="en-IE" altLang="en-US" sz="2000">
                <a:ea typeface="ＭＳ Ｐゴシック" panose="020B0600070205080204" pitchFamily="34" charset="-128"/>
              </a:rPr>
              <a:t>State: </a:t>
            </a:r>
          </a:p>
          <a:p>
            <a:pPr marL="914400" lvl="1" indent="-457200">
              <a:buFontTx/>
              <a:buAutoNum type="arabicPeriod"/>
            </a:pPr>
            <a:r>
              <a:rPr lang="en-IE" altLang="en-US" sz="2000">
                <a:ea typeface="ＭＳ Ｐゴシック" panose="020B0600070205080204" pitchFamily="34" charset="-128"/>
              </a:rPr>
              <a:t>Client/App state. </a:t>
            </a:r>
          </a:p>
          <a:p>
            <a:pPr marL="914400" lvl="1" indent="-457200">
              <a:buFontTx/>
              <a:buAutoNum type="arabicPeriod"/>
            </a:pPr>
            <a:r>
              <a:rPr lang="en-IE" altLang="en-US" sz="2000">
                <a:ea typeface="ＭＳ Ｐゴシック" panose="020B0600070205080204" pitchFamily="34" charset="-128"/>
              </a:rPr>
              <a:t>Server state.</a:t>
            </a:r>
          </a:p>
          <a:p>
            <a:endParaRPr lang="en-IE" altLang="en-US" sz="2000">
              <a:ea typeface="ＭＳ Ｐゴシック" panose="020B0600070205080204" pitchFamily="34" charset="-128"/>
            </a:endParaRPr>
          </a:p>
          <a:p>
            <a:r>
              <a:rPr lang="en-IE" altLang="en-US" sz="2000">
                <a:ea typeface="ＭＳ Ｐゴシック" panose="020B0600070205080204" pitchFamily="34" charset="-128"/>
              </a:rPr>
              <a:t>Cache server state locally in the browser.</a:t>
            </a:r>
          </a:p>
          <a:p>
            <a:pPr marL="914400" lvl="1" indent="-457200"/>
            <a:r>
              <a:rPr lang="en-IE" altLang="en-US" sz="2000">
                <a:ea typeface="ＭＳ Ｐゴシック" panose="020B0600070205080204" pitchFamily="34" charset="-128"/>
              </a:rPr>
              <a:t>Avoid unnecessary HTTP traffic </a:t>
            </a:r>
            <a:r>
              <a:rPr lang="en-IE" altLang="en-US" sz="2000">
                <a:ea typeface="ＭＳ Ｐゴシック" panose="020B0600070205080204" pitchFamily="34" charset="-128"/>
                <a:sym typeface="Wingdings" panose="05000000000000000000" pitchFamily="2" charset="2"/>
              </a:rPr>
              <a:t> Reduce page load time</a:t>
            </a:r>
            <a:endParaRPr lang="en-IE" altLang="en-US" sz="2000">
              <a:ea typeface="ＭＳ Ｐゴシック" panose="020B0600070205080204" pitchFamily="34" charset="-128"/>
            </a:endParaRPr>
          </a:p>
          <a:p>
            <a:pPr marL="914400" lvl="1" indent="-457200"/>
            <a:r>
              <a:rPr lang="en-IE" altLang="en-US" sz="2000">
                <a:ea typeface="ＭＳ Ｐゴシック" panose="020B0600070205080204" pitchFamily="34" charset="-128"/>
              </a:rPr>
              <a:t>Be aware of cache entry staleness </a:t>
            </a:r>
            <a:r>
              <a:rPr lang="en-IE" altLang="en-US" sz="2000">
                <a:ea typeface="ＭＳ Ｐゴシック" panose="020B0600070205080204" pitchFamily="34" charset="-128"/>
                <a:sym typeface="Wingdings" panose="05000000000000000000" pitchFamily="2" charset="2"/>
              </a:rPr>
              <a:t> Use TTL to minimize staleness.</a:t>
            </a:r>
          </a:p>
          <a:p>
            <a:pPr marL="914400" lvl="1" indent="-457200"/>
            <a:endParaRPr lang="en-IE" altLang="en-US" sz="200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r>
              <a:rPr lang="en-IE" altLang="en-US" sz="2000">
                <a:ea typeface="ＭＳ Ｐゴシック" panose="020B0600070205080204" pitchFamily="34" charset="-128"/>
                <a:sym typeface="Wingdings" panose="05000000000000000000" pitchFamily="2" charset="2"/>
              </a:rPr>
              <a:t>The react-query library</a:t>
            </a:r>
          </a:p>
          <a:p>
            <a:pPr marL="914400" lvl="1" indent="-457200"/>
            <a:r>
              <a:rPr lang="en-IE" altLang="en-US" sz="2000">
                <a:ea typeface="ＭＳ Ｐゴシック" panose="020B0600070205080204" pitchFamily="34" charset="-128"/>
                <a:sym typeface="Wingdings" panose="05000000000000000000" pitchFamily="2" charset="2"/>
              </a:rPr>
              <a:t>A set of hooks for cache interaction.</a:t>
            </a:r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C565D1BF-C82A-FC0A-9391-550CF33D1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ptos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ptos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ptos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AF58051A-8252-4986-B74C-B22EF6986E36}" type="slidenum">
              <a:rPr lang="en-US" altLang="en-US" sz="1200">
                <a:latin typeface="Arial" panose="020B0604020202020204" pitchFamily="34" charset="0"/>
                <a:ea typeface="ＭＳ Ｐゴシック" panose="020B0600070205080204" pitchFamily="34" charset="-128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13</a:t>
            </a:fld>
            <a:endParaRPr lang="en-US" altLang="en-US" sz="12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4D0285E4-90E1-7868-8BAB-D144A38FD3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SPA State (Data) - Client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40A690CE-FB20-5937-9A9D-43051D56E6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E" altLang="en-US" sz="2000" dirty="0">
                <a:ea typeface="ＭＳ Ｐゴシック" panose="020B0600070205080204" pitchFamily="34" charset="-128"/>
              </a:rPr>
              <a:t>Client state (aka App State).</a:t>
            </a:r>
          </a:p>
          <a:p>
            <a:pPr lvl="1"/>
            <a:r>
              <a:rPr lang="en-IE" altLang="en-US" sz="2000" dirty="0">
                <a:ea typeface="ＭＳ Ｐゴシック" panose="020B0600070205080204" pitchFamily="34" charset="-128"/>
              </a:rPr>
              <a:t>e.g. Menu selection,  UI theme, Text input, logged-in user id. </a:t>
            </a:r>
          </a:p>
          <a:p>
            <a:pPr lvl="1"/>
            <a:endParaRPr lang="en-IE" altLang="en-US" sz="2000" dirty="0">
              <a:ea typeface="ＭＳ Ｐゴシック" panose="020B0600070205080204" pitchFamily="34" charset="-128"/>
            </a:endParaRPr>
          </a:p>
          <a:p>
            <a:r>
              <a:rPr lang="en-IE" altLang="en-US" sz="2300" dirty="0">
                <a:ea typeface="ＭＳ Ｐゴシック" panose="020B0600070205080204" pitchFamily="34" charset="-128"/>
              </a:rPr>
              <a:t>Characteristics:</a:t>
            </a:r>
          </a:p>
          <a:p>
            <a:pPr lvl="2"/>
            <a:r>
              <a:rPr lang="en-IE" altLang="en-US" dirty="0">
                <a:ea typeface="ＭＳ Ｐゴシック" panose="020B0600070205080204" pitchFamily="34" charset="-128"/>
              </a:rPr>
              <a:t>Client-owned; Not shared; Not persisted (across sessions); Always up-to-date.</a:t>
            </a:r>
          </a:p>
          <a:p>
            <a:pPr lvl="2"/>
            <a:r>
              <a:rPr lang="en-IE" altLang="en-US" dirty="0">
                <a:ea typeface="ＭＳ Ｐゴシック" panose="020B0600070205080204" pitchFamily="34" charset="-128"/>
              </a:rPr>
              <a:t>Accessed synchronously.</a:t>
            </a:r>
          </a:p>
          <a:p>
            <a:pPr lvl="2"/>
            <a:r>
              <a:rPr lang="en-IE" altLang="en-US" dirty="0" err="1">
                <a:ea typeface="ＭＳ Ｐゴシック" panose="020B0600070205080204" pitchFamily="34" charset="-128"/>
              </a:rPr>
              <a:t>useState</a:t>
            </a:r>
            <a:r>
              <a:rPr lang="en-IE" altLang="en-US" dirty="0">
                <a:ea typeface="ＭＳ Ｐゴシック" panose="020B0600070205080204" pitchFamily="34" charset="-128"/>
              </a:rPr>
              <a:t>() hook</a:t>
            </a:r>
          </a:p>
          <a:p>
            <a:pPr lvl="2"/>
            <a:r>
              <a:rPr lang="en-IE" altLang="en-US" dirty="0">
                <a:ea typeface="ＭＳ Ｐゴシック" panose="020B0600070205080204" pitchFamily="34" charset="-128"/>
              </a:rPr>
              <a:t>Management - Private to a component or Global state (Context). </a:t>
            </a:r>
          </a:p>
          <a:p>
            <a:pPr lvl="1"/>
            <a:endParaRPr lang="en-IE" altLang="en-US" sz="2000" dirty="0">
              <a:ea typeface="ＭＳ Ｐゴシック" panose="020B0600070205080204" pitchFamily="34" charset="-128"/>
            </a:endParaRPr>
          </a:p>
          <a:p>
            <a:pPr lvl="1"/>
            <a:endParaRPr lang="en-IE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B0690ED2-9FB5-E5B0-56FD-DF85B1F98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ptos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ptos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ptos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A0D11D12-34EF-4BA2-A9B1-FD87A3DD1946}" type="slidenum">
              <a:rPr lang="en-US" altLang="en-US" sz="1200">
                <a:latin typeface="Arial" panose="020B0604020202020204" pitchFamily="34" charset="0"/>
                <a:ea typeface="ＭＳ Ｐゴシック" panose="020B0600070205080204" pitchFamily="34" charset="-128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</a:t>
            </a:fld>
            <a:endParaRPr lang="en-US" altLang="en-US" sz="12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305A64C2-485D-F870-C5CA-49DCADE4B5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SPA State (Data) - Server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F2192F3E-C62E-75FE-41A5-917CB12D8A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E" altLang="en-US" sz="2000" dirty="0">
                <a:ea typeface="ＭＳ Ｐゴシック" panose="020B0600070205080204" pitchFamily="34" charset="-128"/>
              </a:rPr>
              <a:t>Server state (</a:t>
            </a:r>
            <a:r>
              <a:rPr lang="en-IE" altLang="en-US" sz="20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The M in MVC).</a:t>
            </a:r>
            <a:endParaRPr lang="en-IE" altLang="en-US" sz="2000" dirty="0">
              <a:ea typeface="ＭＳ Ｐゴシック" panose="020B0600070205080204" pitchFamily="34" charset="-128"/>
            </a:endParaRPr>
          </a:p>
          <a:p>
            <a:pPr lvl="1"/>
            <a:r>
              <a:rPr lang="en-IE" altLang="en-US" sz="2000" dirty="0">
                <a:ea typeface="ＭＳ Ｐゴシック" panose="020B0600070205080204" pitchFamily="34" charset="-128"/>
              </a:rPr>
              <a:t>e.g. list of ‘discover’ movies, movie details, friends.</a:t>
            </a:r>
          </a:p>
          <a:p>
            <a:pPr lvl="1"/>
            <a:endParaRPr lang="en-IE" altLang="en-US" sz="2000" dirty="0">
              <a:ea typeface="ＭＳ Ｐゴシック" panose="020B0600070205080204" pitchFamily="34" charset="-128"/>
            </a:endParaRPr>
          </a:p>
          <a:p>
            <a:r>
              <a:rPr lang="en-IE" altLang="en-US" sz="2300" dirty="0">
                <a:ea typeface="ＭＳ Ｐゴシック" panose="020B0600070205080204" pitchFamily="34" charset="-128"/>
              </a:rPr>
              <a:t>Characteristics:</a:t>
            </a:r>
          </a:p>
          <a:p>
            <a:pPr lvl="2"/>
            <a:r>
              <a:rPr lang="en-IE" altLang="en-US" dirty="0">
                <a:ea typeface="ＭＳ Ｐゴシック" panose="020B0600070205080204" pitchFamily="34" charset="-128"/>
              </a:rPr>
              <a:t>Persisted remotely. Shared ownership.</a:t>
            </a:r>
          </a:p>
          <a:p>
            <a:pPr lvl="2"/>
            <a:r>
              <a:rPr lang="en-IE" altLang="en-US" dirty="0">
                <a:ea typeface="ＭＳ Ｐゴシック" panose="020B0600070205080204" pitchFamily="34" charset="-128"/>
              </a:rPr>
              <a:t>Accessed asynchronously </a:t>
            </a:r>
            <a:r>
              <a:rPr lang="en-IE" altLang="en-US" dirty="0">
                <a:ea typeface="ＭＳ Ｐゴシック" panose="020B0600070205080204" pitchFamily="34" charset="-128"/>
                <a:sym typeface="Wingdings" panose="05000000000000000000" pitchFamily="2" charset="2"/>
              </a:rPr>
              <a:t></a:t>
            </a:r>
            <a:r>
              <a:rPr lang="en-IE" altLang="en-US" dirty="0">
                <a:ea typeface="ＭＳ Ｐゴシック" panose="020B0600070205080204" pitchFamily="34" charset="-128"/>
              </a:rPr>
              <a:t> Impacts user experience.</a:t>
            </a:r>
          </a:p>
          <a:p>
            <a:pPr lvl="2"/>
            <a:r>
              <a:rPr lang="en-IE" altLang="en-US" dirty="0">
                <a:ea typeface="ＭＳ Ｐゴシック" panose="020B0600070205080204" pitchFamily="34" charset="-128"/>
              </a:rPr>
              <a:t>Can change without client’s knowledge </a:t>
            </a:r>
            <a:r>
              <a:rPr lang="en-IE" altLang="en-US" dirty="0">
                <a:ea typeface="ＭＳ Ｐゴシック" panose="020B0600070205080204" pitchFamily="34" charset="-128"/>
                <a:sym typeface="Wingdings" panose="05000000000000000000" pitchFamily="2" charset="2"/>
              </a:rPr>
              <a:t> Client can be ‘out of date’.</a:t>
            </a:r>
          </a:p>
          <a:p>
            <a:pPr lvl="2"/>
            <a:r>
              <a:rPr lang="en-IE" altLang="en-US" dirty="0" err="1">
                <a:ea typeface="ＭＳ Ｐゴシック" panose="020B0600070205080204" pitchFamily="34" charset="-128"/>
                <a:sym typeface="Wingdings" panose="05000000000000000000" pitchFamily="2" charset="2"/>
              </a:rPr>
              <a:t>useState</a:t>
            </a:r>
            <a:r>
              <a:rPr lang="en-IE" altLang="en-US" dirty="0">
                <a:ea typeface="ＭＳ Ｐゴシック" panose="020B0600070205080204" pitchFamily="34" charset="-128"/>
                <a:sym typeface="Wingdings" panose="05000000000000000000" pitchFamily="2" charset="2"/>
              </a:rPr>
              <a:t> + </a:t>
            </a:r>
            <a:r>
              <a:rPr lang="en-IE" altLang="en-US" dirty="0" err="1">
                <a:ea typeface="ＭＳ Ｐゴシック" panose="020B0600070205080204" pitchFamily="34" charset="-128"/>
                <a:sym typeface="Wingdings" panose="05000000000000000000" pitchFamily="2" charset="2"/>
              </a:rPr>
              <a:t>useEffect</a:t>
            </a:r>
            <a:r>
              <a:rPr lang="en-IE" altLang="en-US" dirty="0">
                <a:ea typeface="ＭＳ Ｐゴシック" panose="020B0600070205080204" pitchFamily="34" charset="-128"/>
                <a:sym typeface="Wingdings" panose="05000000000000000000" pitchFamily="2" charset="2"/>
              </a:rPr>
              <a:t> hooks.</a:t>
            </a:r>
          </a:p>
          <a:p>
            <a:pPr lvl="1"/>
            <a:endParaRPr lang="en-IE" altLang="en-US" sz="20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DF75A8E7-AE82-1B05-4C0A-E5F321C5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ptos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ptos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ptos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C13AE87-2BA9-4A84-8D25-81F022306302}" type="slidenum">
              <a:rPr lang="en-US" altLang="en-US" sz="1200">
                <a:latin typeface="Arial" panose="020B0604020202020204" pitchFamily="34" charset="0"/>
                <a:ea typeface="ＭＳ Ｐゴシック" panose="020B0600070205080204" pitchFamily="34" charset="-128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3</a:t>
            </a:fld>
            <a:endParaRPr lang="en-US" altLang="en-US" sz="12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6D1A00C9-A360-2D58-F374-A87BADED9C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SPA Server State.</a:t>
            </a:r>
          </a:p>
        </p:txBody>
      </p:sp>
      <p:sp>
        <p:nvSpPr>
          <p:cNvPr id="24578" name="Content Placeholder 2">
            <a:extLst>
              <a:ext uri="{FF2B5EF4-FFF2-40B4-BE49-F238E27FC236}">
                <a16:creationId xmlns:a16="http://schemas.microsoft.com/office/drawing/2014/main" id="{CAD2E76C-D5D6-7E12-66A1-18703AECC4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10515600" cy="4351338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IE" altLang="en-US" sz="2000" dirty="0">
                <a:ea typeface="ＭＳ Ｐゴシック" panose="020B0600070205080204" pitchFamily="34" charset="-128"/>
              </a:rPr>
              <a:t>Server state characteristics (contd.).</a:t>
            </a:r>
            <a:endParaRPr lang="en-IE" altLang="en-US" sz="2000" dirty="0">
              <a:ea typeface="ＭＳ Ｐゴシック" panose="020B0600070205080204" pitchFamily="34" charset="-128"/>
              <a:sym typeface="Wingdings" pitchFamily="2" charset="2"/>
            </a:endParaRPr>
          </a:p>
          <a:p>
            <a:pPr lvl="1" fontAlgn="auto">
              <a:spcAft>
                <a:spcPts val="0"/>
              </a:spcAft>
              <a:defRPr/>
            </a:pPr>
            <a:r>
              <a:rPr lang="en-IE" altLang="en-US" sz="2000" dirty="0">
                <a:ea typeface="ＭＳ Ｐゴシック" panose="020B0600070205080204" pitchFamily="34" charset="-128"/>
                <a:sym typeface="Wingdings" pitchFamily="2" charset="2"/>
              </a:rPr>
              <a:t>Management options:</a:t>
            </a:r>
          </a:p>
          <a:p>
            <a:pPr marL="1314450" lvl="2" indent="-457200" fontAlgn="auto">
              <a:spcAft>
                <a:spcPts val="0"/>
              </a:spcAft>
              <a:buFontTx/>
              <a:buAutoNum type="arabicPeriod"/>
              <a:defRPr/>
            </a:pPr>
            <a:r>
              <a:rPr lang="en-IE" altLang="en-US" dirty="0">
                <a:ea typeface="ＭＳ Ｐゴシック" panose="020B0600070205080204" pitchFamily="34" charset="-128"/>
                <a:sym typeface="Wingdings" pitchFamily="2" charset="2"/>
              </a:rPr>
              <a:t>Spread across many component.</a:t>
            </a:r>
            <a:endParaRPr lang="en-IE" altLang="en-US" i="1" dirty="0">
              <a:ea typeface="ＭＳ Ｐゴシック" panose="020B0600070205080204" pitchFamily="34" charset="-128"/>
              <a:sym typeface="Wingdings" pitchFamily="2" charset="2"/>
            </a:endParaRPr>
          </a:p>
          <a:p>
            <a:pPr marL="1771650" lvl="3" indent="-457200" fontAlgn="auto">
              <a:spcAft>
                <a:spcPts val="0"/>
              </a:spcAft>
              <a:defRPr/>
            </a:pPr>
            <a:r>
              <a:rPr lang="en-IE" altLang="en-US" sz="2000" i="1" dirty="0">
                <a:ea typeface="ＭＳ Ｐゴシック" panose="020B0600070205080204" pitchFamily="34" charset="-128"/>
                <a:sym typeface="Wingdings" pitchFamily="2" charset="2"/>
              </a:rPr>
              <a:t>Good separation of concerns. </a:t>
            </a:r>
          </a:p>
          <a:p>
            <a:pPr marL="1771650" lvl="3" indent="-457200" fontAlgn="auto">
              <a:spcAft>
                <a:spcPts val="0"/>
              </a:spcAft>
              <a:defRPr/>
            </a:pPr>
            <a:r>
              <a:rPr lang="en-IE" altLang="en-US" sz="2000" dirty="0">
                <a:ea typeface="ＭＳ Ｐゴシック" panose="020B0600070205080204" pitchFamily="34" charset="-128"/>
                <a:sym typeface="Wingdings" pitchFamily="2" charset="2"/>
              </a:rPr>
              <a:t>Unnecessary re-fetching.  </a:t>
            </a:r>
          </a:p>
          <a:p>
            <a:pPr marL="1314450" lvl="2" indent="-457200" fontAlgn="auto">
              <a:spcAft>
                <a:spcPts val="0"/>
              </a:spcAft>
              <a:buFontTx/>
              <a:buAutoNum type="arabicPeriod"/>
              <a:defRPr/>
            </a:pPr>
            <a:r>
              <a:rPr lang="en-IE" altLang="en-US" dirty="0">
                <a:ea typeface="ＭＳ Ｐゴシック" panose="020B0600070205080204" pitchFamily="34" charset="-128"/>
                <a:sym typeface="Wingdings" pitchFamily="2" charset="2"/>
              </a:rPr>
              <a:t>Global state (Context).</a:t>
            </a:r>
          </a:p>
          <a:p>
            <a:pPr marL="1771650" lvl="3" indent="-457200" fontAlgn="auto">
              <a:spcAft>
                <a:spcPts val="0"/>
              </a:spcAft>
              <a:defRPr/>
            </a:pPr>
            <a:r>
              <a:rPr lang="en-IE" altLang="en-US" sz="2000" dirty="0">
                <a:ea typeface="ＭＳ Ｐゴシック" panose="020B0600070205080204" pitchFamily="34" charset="-128"/>
                <a:sym typeface="Wingdings" pitchFamily="2" charset="2"/>
              </a:rPr>
              <a:t>No unnecessary re-fetching.  </a:t>
            </a:r>
          </a:p>
          <a:p>
            <a:pPr marL="1771650" lvl="3" indent="-457200" fontAlgn="auto">
              <a:spcAft>
                <a:spcPts val="0"/>
              </a:spcAft>
              <a:defRPr/>
            </a:pPr>
            <a:r>
              <a:rPr lang="en-IE" altLang="en-US" sz="2000" dirty="0">
                <a:ea typeface="ＭＳ Ｐゴシック" panose="020B0600070205080204" pitchFamily="34" charset="-128"/>
                <a:sym typeface="Wingdings" pitchFamily="2" charset="2"/>
              </a:rPr>
              <a:t>Fetching data before its required.   </a:t>
            </a:r>
          </a:p>
          <a:p>
            <a:pPr marL="1771650" lvl="3" indent="-457200" fontAlgn="auto">
              <a:spcAft>
                <a:spcPts val="0"/>
              </a:spcAft>
              <a:defRPr/>
            </a:pPr>
            <a:r>
              <a:rPr lang="en-IE" altLang="en-US" sz="2000" dirty="0">
                <a:ea typeface="ＭＳ Ｐゴシック" panose="020B0600070205080204" pitchFamily="34" charset="-128"/>
                <a:sym typeface="Wingdings" pitchFamily="2" charset="2"/>
              </a:rPr>
              <a:t>Poor separation of concerns.   </a:t>
            </a:r>
          </a:p>
          <a:p>
            <a:pPr marL="1314450" lvl="2" indent="-457200" fontAlgn="auto">
              <a:spcAft>
                <a:spcPts val="0"/>
              </a:spcAft>
              <a:buFontTx/>
              <a:buAutoNum type="arabicPeriod"/>
              <a:defRPr/>
            </a:pPr>
            <a:r>
              <a:rPr lang="en-IE" altLang="en-US" dirty="0">
                <a:ea typeface="ＭＳ Ｐゴシック" panose="020B0600070205080204" pitchFamily="34" charset="-128"/>
                <a:sym typeface="Wingdings" pitchFamily="2" charset="2"/>
              </a:rPr>
              <a:t>3</a:t>
            </a:r>
            <a:r>
              <a:rPr lang="en-IE" altLang="en-US" baseline="30000" dirty="0">
                <a:ea typeface="ＭＳ Ｐゴシック" panose="020B0600070205080204" pitchFamily="34" charset="-128"/>
                <a:sym typeface="Wingdings" pitchFamily="2" charset="2"/>
              </a:rPr>
              <a:t>rd</a:t>
            </a:r>
            <a:r>
              <a:rPr lang="en-IE" altLang="en-US" dirty="0">
                <a:ea typeface="ＭＳ Ｐゴシック" panose="020B0600070205080204" pitchFamily="34" charset="-128"/>
                <a:sym typeface="Wingdings" pitchFamily="2" charset="2"/>
              </a:rPr>
              <a:t> party library – e.g. Redux</a:t>
            </a:r>
          </a:p>
          <a:p>
            <a:pPr marL="1771650" lvl="3" indent="-457200" fontAlgn="auto">
              <a:spcAft>
                <a:spcPts val="0"/>
              </a:spcAft>
              <a:defRPr/>
            </a:pPr>
            <a:r>
              <a:rPr lang="en-IE" altLang="en-US" sz="2000" dirty="0">
                <a:ea typeface="ＭＳ Ｐゴシック" panose="020B0600070205080204" pitchFamily="34" charset="-128"/>
                <a:sym typeface="Wingdings" pitchFamily="2" charset="2"/>
              </a:rPr>
              <a:t>Same as 2 above.</a:t>
            </a:r>
          </a:p>
          <a:p>
            <a:pPr fontAlgn="auto">
              <a:spcAft>
                <a:spcPts val="0"/>
              </a:spcAft>
              <a:defRPr/>
            </a:pPr>
            <a:r>
              <a:rPr lang="en-IE" altLang="en-US" sz="2000" dirty="0">
                <a:ea typeface="ＭＳ Ｐゴシック" panose="020B0600070205080204" pitchFamily="34" charset="-128"/>
                <a:sym typeface="Wingdings" pitchFamily="2" charset="2"/>
              </a:rPr>
              <a:t>We want the best of 1 and 2, if possible.</a:t>
            </a:r>
          </a:p>
          <a:p>
            <a:pPr lvl="1" fontAlgn="auto">
              <a:spcAft>
                <a:spcPts val="0"/>
              </a:spcAft>
              <a:defRPr/>
            </a:pPr>
            <a:endParaRPr lang="en-IE" altLang="en-US" sz="2000" dirty="0">
              <a:ea typeface="ＭＳ Ｐゴシック" panose="020B0600070205080204" pitchFamily="34" charset="-128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IE" altLang="en-US" sz="2000" dirty="0">
              <a:ea typeface="ＭＳ Ｐゴシック" panose="020B0600070205080204" pitchFamily="34" charset="-128"/>
            </a:endParaRP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IE" altLang="en-US" sz="2000" dirty="0">
              <a:ea typeface="ＭＳ Ｐゴシック" panose="020B0600070205080204" pitchFamily="34" charset="-128"/>
            </a:endParaRPr>
          </a:p>
          <a:p>
            <a:pPr fontAlgn="auto">
              <a:spcAft>
                <a:spcPts val="0"/>
              </a:spcAft>
              <a:defRPr/>
            </a:pPr>
            <a:endParaRPr lang="en-IE" altLang="en-US" sz="2000" dirty="0">
              <a:ea typeface="ＭＳ Ｐゴシック" panose="020B0600070205080204" pitchFamily="34" charset="-128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IE" altLang="en-US" sz="2000" dirty="0">
              <a:ea typeface="ＭＳ Ｐゴシック" panose="020B0600070205080204" pitchFamily="34" charset="-128"/>
            </a:endParaRPr>
          </a:p>
          <a:p>
            <a:pPr marL="457200" lvl="1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IE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533C660A-BA1F-759D-273F-C348C9880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ptos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ptos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ptos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DA5A7AB8-B785-416D-904E-0600FEB66251}" type="slidenum">
              <a:rPr lang="en-US" altLang="en-US" sz="1200">
                <a:latin typeface="Arial" panose="020B0604020202020204" pitchFamily="34" charset="0"/>
                <a:ea typeface="ＭＳ Ｐゴシック" panose="020B0600070205080204" pitchFamily="34" charset="-128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4</a:t>
            </a:fld>
            <a:endParaRPr lang="en-US" altLang="en-US" sz="12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5" name="Graphic 4" descr="Badge Tick1 with solid fill">
            <a:extLst>
              <a:ext uri="{FF2B5EF4-FFF2-40B4-BE49-F238E27FC236}">
                <a16:creationId xmlns:a16="http://schemas.microsoft.com/office/drawing/2014/main" id="{9715219E-8177-8CFB-A2D2-5CF1532FA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5013" y="2515945"/>
            <a:ext cx="406521" cy="406521"/>
          </a:xfrm>
          <a:prstGeom prst="rect">
            <a:avLst/>
          </a:prstGeom>
        </p:spPr>
      </p:pic>
      <p:pic>
        <p:nvPicPr>
          <p:cNvPr id="9" name="Graphic 8" descr="Badge Cross with solid fill">
            <a:extLst>
              <a:ext uri="{FF2B5EF4-FFF2-40B4-BE49-F238E27FC236}">
                <a16:creationId xmlns:a16="http://schemas.microsoft.com/office/drawing/2014/main" id="{2E23B1EB-1065-4824-D4C1-D96AC548E2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1600" y="2849563"/>
            <a:ext cx="406521" cy="406521"/>
          </a:xfrm>
          <a:prstGeom prst="rect">
            <a:avLst/>
          </a:prstGeom>
        </p:spPr>
      </p:pic>
      <p:pic>
        <p:nvPicPr>
          <p:cNvPr id="10" name="Graphic 9" descr="Badge Tick1 with solid fill">
            <a:extLst>
              <a:ext uri="{FF2B5EF4-FFF2-40B4-BE49-F238E27FC236}">
                <a16:creationId xmlns:a16="http://schemas.microsoft.com/office/drawing/2014/main" id="{9137CF0F-CBC8-087C-7111-A6F0A9279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9850" y="3544462"/>
            <a:ext cx="406521" cy="406521"/>
          </a:xfrm>
          <a:prstGeom prst="rect">
            <a:avLst/>
          </a:prstGeom>
        </p:spPr>
      </p:pic>
      <p:pic>
        <p:nvPicPr>
          <p:cNvPr id="11" name="Graphic 10" descr="Badge Cross with solid fill">
            <a:extLst>
              <a:ext uri="{FF2B5EF4-FFF2-40B4-BE49-F238E27FC236}">
                <a16:creationId xmlns:a16="http://schemas.microsoft.com/office/drawing/2014/main" id="{299B0B13-4A5E-6D10-FF86-5069A6DF35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66371" y="3878080"/>
            <a:ext cx="406521" cy="406521"/>
          </a:xfrm>
          <a:prstGeom prst="rect">
            <a:avLst/>
          </a:prstGeom>
        </p:spPr>
      </p:pic>
      <p:pic>
        <p:nvPicPr>
          <p:cNvPr id="12" name="Graphic 11" descr="Badge Cross with solid fill">
            <a:extLst>
              <a:ext uri="{FF2B5EF4-FFF2-40B4-BE49-F238E27FC236}">
                <a16:creationId xmlns:a16="http://schemas.microsoft.com/office/drawing/2014/main" id="{4510F69B-DD1B-20EB-E9C6-C5BCB324C7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9850" y="4221959"/>
            <a:ext cx="406521" cy="4065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E7F7156E-BA57-5FA4-77CD-EABD05BC68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Sample App.</a:t>
            </a:r>
          </a:p>
        </p:txBody>
      </p:sp>
      <p:sp>
        <p:nvSpPr>
          <p:cNvPr id="9219" name="Slide Number Placeholder 3">
            <a:extLst>
              <a:ext uri="{FF2B5EF4-FFF2-40B4-BE49-F238E27FC236}">
                <a16:creationId xmlns:a16="http://schemas.microsoft.com/office/drawing/2014/main" id="{C18A7D0E-79C3-BAD9-9934-5895D970F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ptos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ptos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ptos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D8739252-BF34-4FDE-86F5-4ADDD2A43092}" type="slidenum">
              <a:rPr lang="en-US" altLang="en-US" sz="1200">
                <a:latin typeface="Arial" panose="020B0604020202020204" pitchFamily="34" charset="0"/>
                <a:ea typeface="ＭＳ Ｐゴシック" panose="020B0600070205080204" pitchFamily="34" charset="-128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5</a:t>
            </a:fld>
            <a:endParaRPr lang="en-US" altLang="en-US" sz="12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4E5FC6-8ED1-4E3A-1728-D9A0E1987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42063" y="1282700"/>
            <a:ext cx="3505200" cy="4986338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E94329-2EA7-BE76-06DA-BE2C948C2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1258888"/>
            <a:ext cx="3997325" cy="4986337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9686E63-2B5E-6E89-7FBE-1222B2998880}"/>
              </a:ext>
            </a:extLst>
          </p:cNvPr>
          <p:cNvSpPr/>
          <p:nvPr/>
        </p:nvSpPr>
        <p:spPr>
          <a:xfrm>
            <a:off x="3013075" y="5100638"/>
            <a:ext cx="6400800" cy="99536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Both pages make a HTTP Request to a web API (TMDB)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7A0A5B7E-A57B-112A-6B6E-C2827A126B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Sample App – The Problem.</a:t>
            </a:r>
          </a:p>
        </p:txBody>
      </p:sp>
      <p:sp>
        <p:nvSpPr>
          <p:cNvPr id="10243" name="Slide Number Placeholder 3">
            <a:extLst>
              <a:ext uri="{FF2B5EF4-FFF2-40B4-BE49-F238E27FC236}">
                <a16:creationId xmlns:a16="http://schemas.microsoft.com/office/drawing/2014/main" id="{68A831B7-CCEB-B20B-38CE-A1DB9C6CA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ptos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ptos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ptos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27382C76-E794-4185-8F80-073253C31357}" type="slidenum">
              <a:rPr lang="en-US" altLang="en-US" sz="1200">
                <a:latin typeface="Arial" panose="020B0604020202020204" pitchFamily="34" charset="0"/>
                <a:ea typeface="ＭＳ Ｐゴシック" panose="020B0600070205080204" pitchFamily="34" charset="-128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6</a:t>
            </a:fld>
            <a:endParaRPr lang="en-US" altLang="en-US" sz="12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10244" name="Picture 2">
            <a:extLst>
              <a:ext uri="{FF2B5EF4-FFF2-40B4-BE49-F238E27FC236}">
                <a16:creationId xmlns:a16="http://schemas.microsoft.com/office/drawing/2014/main" id="{5669CA1C-D710-F158-BE65-9060A13E2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954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2EFEEBB-46E7-BE29-7EFB-D020DF1199A0}"/>
              </a:ext>
            </a:extLst>
          </p:cNvPr>
          <p:cNvSpPr/>
          <p:nvPr/>
        </p:nvSpPr>
        <p:spPr>
          <a:xfrm>
            <a:off x="2746375" y="4722813"/>
            <a:ext cx="6400800" cy="1447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Every navigation to the Home page triggers an HTTP request to TMDB. 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Similarly for the Detail page.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Both pages use </a:t>
            </a:r>
            <a:r>
              <a:rPr lang="en-US" dirty="0" err="1"/>
              <a:t>useEffect</a:t>
            </a:r>
            <a:r>
              <a:rPr lang="en-US" dirty="0"/>
              <a:t> and </a:t>
            </a:r>
            <a:r>
              <a:rPr lang="en-US" dirty="0" err="1"/>
              <a:t>useState</a:t>
            </a:r>
            <a:r>
              <a:rPr lang="en-US" dirty="0"/>
              <a:t> hooks.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EB93E682-A8B8-689C-2532-2337F7A161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Sample App – The Solution. .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7C0AD3AB-1267-8098-AE1E-2B5AA37DF0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16125" y="1560513"/>
            <a:ext cx="8229600" cy="4525962"/>
          </a:xfrm>
        </p:spPr>
        <p:txBody>
          <a:bodyPr/>
          <a:lstStyle/>
          <a:p>
            <a:r>
              <a:rPr lang="en-US" altLang="en-US" i="1">
                <a:ea typeface="ＭＳ Ｐゴシック" panose="020B0600070205080204" pitchFamily="34" charset="-128"/>
              </a:rPr>
              <a:t>Cache</a:t>
            </a:r>
            <a:r>
              <a:rPr lang="en-US" altLang="en-US">
                <a:ea typeface="ＭＳ Ｐゴシック" panose="020B0600070205080204" pitchFamily="34" charset="-128"/>
              </a:rPr>
              <a:t> (store temporarily) the API data locally in the browser.</a:t>
            </a:r>
          </a:p>
          <a:p>
            <a:r>
              <a:rPr lang="en-IE" altLang="en-US">
                <a:ea typeface="ＭＳ Ｐゴシック" panose="020B0600070205080204" pitchFamily="34" charset="-128"/>
              </a:rPr>
              <a:t>Reduces the workload on the backend for read intensive apps.</a:t>
            </a:r>
          </a:p>
          <a:p>
            <a:r>
              <a:rPr lang="en-IE" altLang="en-US">
                <a:ea typeface="ＭＳ Ｐゴシック" panose="020B0600070205080204" pitchFamily="34" charset="-128"/>
              </a:rPr>
              <a:t>Speeds up the rendering time for revisited pages.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F462D5E3-93A4-4177-AB7D-6B8C3E490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ptos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ptos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ptos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CA73D4AC-BDCA-48BE-87E6-DBDD1531FD65}" type="slidenum">
              <a:rPr lang="en-US" altLang="en-US" sz="1200">
                <a:latin typeface="Arial" panose="020B0604020202020204" pitchFamily="34" charset="0"/>
                <a:ea typeface="ＭＳ Ｐゴシック" panose="020B0600070205080204" pitchFamily="34" charset="-128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7</a:t>
            </a:fld>
            <a:endParaRPr lang="en-US" altLang="en-US" sz="12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11269" name="Picture 4">
            <a:extLst>
              <a:ext uri="{FF2B5EF4-FFF2-40B4-BE49-F238E27FC236}">
                <a16:creationId xmlns:a16="http://schemas.microsoft.com/office/drawing/2014/main" id="{8C42008A-B834-75C6-112C-C0BD5074C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998725"/>
            <a:ext cx="4572000" cy="2597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6082A0B2-9C74-8BF7-5B03-AF9BA1DACB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Caching </a:t>
            </a:r>
            <a:r>
              <a:rPr lang="en-US" altLang="en-US" sz="2000">
                <a:ea typeface="ＭＳ Ｐゴシック" panose="020B0600070205080204" pitchFamily="34" charset="-128"/>
              </a:rPr>
              <a:t>(General).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985983A-DBB2-D44F-2671-098E7CA912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295400"/>
            <a:ext cx="8229600" cy="4800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IE" altLang="en-US" sz="2000" dirty="0">
                <a:ea typeface="ＭＳ Ｐゴシック" panose="020B0600070205080204" pitchFamily="34" charset="-128"/>
              </a:rPr>
              <a:t>Caches are in-memory datastores with high performance and low latency.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Simple key-value datastores structure.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Keys must be </a:t>
            </a:r>
            <a:r>
              <a:rPr lang="en-US" altLang="en-US" sz="2000" u="sng" dirty="0">
                <a:ea typeface="ＭＳ Ｐゴシック" panose="020B0600070205080204" pitchFamily="34" charset="-128"/>
              </a:rPr>
              <a:t>unique</a:t>
            </a:r>
            <a:r>
              <a:rPr lang="en-US" altLang="en-US" sz="2000" dirty="0">
                <a:ea typeface="ＭＳ Ｐゴシック" panose="020B0600070205080204" pitchFamily="34" charset="-128"/>
              </a:rPr>
              <a:t>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Value can be any </a:t>
            </a:r>
            <a:r>
              <a:rPr lang="en-US" altLang="en-US" sz="2000" u="sng" dirty="0" err="1">
                <a:ea typeface="ＭＳ Ｐゴシック" panose="020B0600070205080204" pitchFamily="34" charset="-128"/>
              </a:rPr>
              <a:t>serialisable</a:t>
            </a:r>
            <a:r>
              <a:rPr lang="en-US" altLang="en-US" sz="2000" dirty="0">
                <a:ea typeface="ＭＳ Ｐゴシック" panose="020B0600070205080204" pitchFamily="34" charset="-128"/>
              </a:rPr>
              <a:t> data type – Object, Array, Primitive.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Cache hit – The requested data is in the cache.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Cache miss - The requested data is not in the cache.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Caches have a simple interface:</a:t>
            </a:r>
          </a:p>
          <a:p>
            <a:pPr marL="457200" lvl="1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	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serializedValue</a:t>
            </a:r>
            <a:r>
              <a:rPr lang="en-US" altLang="en-US" sz="2000" dirty="0">
                <a:ea typeface="ＭＳ Ｐゴシック" panose="020B0600070205080204" pitchFamily="34" charset="-128"/>
              </a:rPr>
              <a:t> =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cache.get</a:t>
            </a:r>
            <a:r>
              <a:rPr lang="en-US" altLang="en-US" sz="2000" dirty="0">
                <a:ea typeface="ＭＳ Ｐゴシック" panose="020B0600070205080204" pitchFamily="34" charset="-128"/>
              </a:rPr>
              <a:t>(key)</a:t>
            </a:r>
          </a:p>
          <a:p>
            <a:pPr marL="457200" lvl="1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	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cache.delete</a:t>
            </a:r>
            <a:r>
              <a:rPr lang="en-US" altLang="en-US" sz="2000" dirty="0">
                <a:ea typeface="ＭＳ Ｐゴシック" panose="020B0600070205080204" pitchFamily="34" charset="-128"/>
              </a:rPr>
              <a:t>(key)</a:t>
            </a:r>
          </a:p>
          <a:p>
            <a:pPr marL="457200" lvl="1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	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cache.purge</a:t>
            </a:r>
            <a:r>
              <a:rPr lang="en-US" altLang="en-US" sz="2000" dirty="0">
                <a:ea typeface="ＭＳ Ｐゴシック" panose="020B0600070205080204" pitchFamily="34" charset="-128"/>
              </a:rPr>
              <a:t>()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Cache entries have a time-to-live (TTL).</a:t>
            </a: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542A9546-41F8-9629-467D-3C22A5DF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ptos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ptos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ptos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7DBD384D-A8C8-440D-869B-5A920E26C26F}" type="slidenum">
              <a:rPr lang="en-US" altLang="en-US" sz="1200">
                <a:latin typeface="Arial" panose="020B0604020202020204" pitchFamily="34" charset="0"/>
                <a:ea typeface="ＭＳ Ｐゴシック" panose="020B0600070205080204" pitchFamily="34" charset="-128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8</a:t>
            </a:fld>
            <a:endParaRPr lang="en-US" altLang="en-US" sz="12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7CF25669-4C0B-9E8F-1998-67E2095366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The react-query library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EE8AB05-9AA2-9F8F-7750-837140E6BB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16125" y="1560513"/>
            <a:ext cx="8229600" cy="45259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3</a:t>
            </a:r>
            <a:r>
              <a:rPr lang="en-US" altLang="en-US" sz="2000" baseline="30000" dirty="0">
                <a:ea typeface="ＭＳ Ｐゴシック" panose="020B0600070205080204" pitchFamily="34" charset="-128"/>
              </a:rPr>
              <a:t>rd</a:t>
            </a:r>
            <a:r>
              <a:rPr lang="en-US" altLang="en-US" sz="2000" dirty="0">
                <a:ea typeface="ＭＳ Ｐゴシック" panose="020B0600070205080204" pitchFamily="34" charset="-128"/>
              </a:rPr>
              <a:t> party JavaScript (React) caching library.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Provides a set of hooks.</a:t>
            </a:r>
          </a:p>
          <a:p>
            <a:pPr marL="400050" lvl="1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E" sz="2000" dirty="0"/>
              <a:t>e.g.  </a:t>
            </a:r>
            <a:r>
              <a:rPr lang="en-IE" sz="1600" dirty="0" err="1"/>
              <a:t>const</a:t>
            </a:r>
            <a:r>
              <a:rPr lang="en-IE" sz="1600" dirty="0"/>
              <a:t> { data, error, </a:t>
            </a:r>
            <a:r>
              <a:rPr lang="en-IE" sz="1600" dirty="0" err="1"/>
              <a:t>isLoading</a:t>
            </a:r>
            <a:r>
              <a:rPr lang="en-IE" sz="1600" dirty="0"/>
              <a:t>, </a:t>
            </a:r>
            <a:r>
              <a:rPr lang="en-IE" sz="1600" dirty="0" err="1"/>
              <a:t>isError</a:t>
            </a:r>
            <a:r>
              <a:rPr lang="en-IE" sz="1600" dirty="0"/>
              <a:t> } =  </a:t>
            </a:r>
            <a:r>
              <a:rPr lang="en-IE" sz="1600" dirty="0" err="1"/>
              <a:t>useQuery</a:t>
            </a:r>
            <a:r>
              <a:rPr lang="en-IE" sz="1600" dirty="0"/>
              <a:t>(key, </a:t>
            </a:r>
            <a:r>
              <a:rPr lang="en-IE" sz="1600" dirty="0" err="1"/>
              <a:t>queryFunction</a:t>
            </a:r>
            <a:r>
              <a:rPr lang="en-IE" sz="1600" dirty="0"/>
              <a:t>);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IE" sz="2000" dirty="0"/>
              <a:t>data – from the cache (hit) or returned by the API (miss).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IE" sz="2000" dirty="0"/>
              <a:t>error – error response from API.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IE" sz="2000" dirty="0" err="1"/>
              <a:t>isLoading</a:t>
            </a:r>
            <a:r>
              <a:rPr lang="en-IE" sz="2000" dirty="0"/>
              <a:t>(</a:t>
            </a:r>
            <a:r>
              <a:rPr lang="en-IE" sz="2000" dirty="0" err="1"/>
              <a:t>boolean</a:t>
            </a:r>
            <a:r>
              <a:rPr lang="en-IE" sz="2000" dirty="0"/>
              <a:t>) – true while waiting for API response.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IE" sz="2000" dirty="0" err="1"/>
              <a:t>isError</a:t>
            </a:r>
            <a:r>
              <a:rPr lang="en-IE" sz="2000" dirty="0"/>
              <a:t> (</a:t>
            </a:r>
            <a:r>
              <a:rPr lang="en-IE" sz="2000" dirty="0" err="1"/>
              <a:t>boolean</a:t>
            </a:r>
            <a:r>
              <a:rPr lang="en-IE" sz="2000" dirty="0"/>
              <a:t>) – true when API response is an error status.</a:t>
            </a:r>
          </a:p>
          <a:p>
            <a:pPr fontAlgn="auto">
              <a:spcAft>
                <a:spcPts val="0"/>
              </a:spcAft>
              <a:defRPr/>
            </a:pPr>
            <a:endParaRPr lang="en-IE" sz="2000" dirty="0"/>
          </a:p>
          <a:p>
            <a:pPr fontAlgn="auto">
              <a:spcAft>
                <a:spcPts val="0"/>
              </a:spcAft>
              <a:defRPr/>
            </a:pPr>
            <a:r>
              <a:rPr lang="en-IE" sz="2000" dirty="0"/>
              <a:t>Causes a component to re-render on query completion.</a:t>
            </a:r>
          </a:p>
          <a:p>
            <a:pPr fontAlgn="auto">
              <a:spcAft>
                <a:spcPts val="0"/>
              </a:spcAft>
              <a:defRPr/>
            </a:pPr>
            <a:r>
              <a:rPr lang="en-IE" sz="2000" b="1" dirty="0"/>
              <a:t>Replaces your </a:t>
            </a:r>
            <a:r>
              <a:rPr lang="en-IE" sz="2000" b="1" dirty="0" err="1"/>
              <a:t>useState</a:t>
            </a:r>
            <a:r>
              <a:rPr lang="en-IE" sz="2000" b="1" dirty="0"/>
              <a:t> and </a:t>
            </a:r>
            <a:r>
              <a:rPr lang="en-IE" sz="2000" b="1" dirty="0" err="1"/>
              <a:t>useEffect</a:t>
            </a:r>
            <a:r>
              <a:rPr lang="en-IE" sz="2000" b="1" dirty="0"/>
              <a:t> hooks.</a:t>
            </a:r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0790B01A-E5FD-63EA-5735-432058273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ptos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ptos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ptos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1DF118BF-3F42-43B6-9070-49F2CD4FDE3A}" type="slidenum">
              <a:rPr lang="en-US" altLang="en-US" sz="1200">
                <a:latin typeface="Arial" panose="020B0604020202020204" pitchFamily="34" charset="0"/>
                <a:ea typeface="ＭＳ Ｐゴシック" panose="020B0600070205080204" pitchFamily="34" charset="-128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9</a:t>
            </a:fld>
            <a:endParaRPr lang="en-US" altLang="en-US" sz="12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13317" name="Graphic 2">
            <a:extLst>
              <a:ext uri="{FF2B5EF4-FFF2-40B4-BE49-F238E27FC236}">
                <a16:creationId xmlns:a16="http://schemas.microsoft.com/office/drawing/2014/main" id="{3769AFE2-005F-B879-978F-B058C472B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434975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755</Words>
  <Application>Microsoft Office PowerPoint</Application>
  <PresentationFormat>Widescreen</PresentationFormat>
  <Paragraphs>127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ＭＳ Ｐゴシック</vt:lpstr>
      <vt:lpstr>Aptos</vt:lpstr>
      <vt:lpstr>Aptos Display</vt:lpstr>
      <vt:lpstr>Arial</vt:lpstr>
      <vt:lpstr>Calibri</vt:lpstr>
      <vt:lpstr>Consolas</vt:lpstr>
      <vt:lpstr>Office Theme</vt:lpstr>
      <vt:lpstr>PowerPoint Presentation</vt:lpstr>
      <vt:lpstr>SPA State (Data) - Client</vt:lpstr>
      <vt:lpstr>SPA State (Data) - Server</vt:lpstr>
      <vt:lpstr>SPA Server State.</vt:lpstr>
      <vt:lpstr>Sample App.</vt:lpstr>
      <vt:lpstr>Sample App – The Problem.</vt:lpstr>
      <vt:lpstr>Sample App – The Solution. .</vt:lpstr>
      <vt:lpstr>Caching (General).</vt:lpstr>
      <vt:lpstr>The react-query library</vt:lpstr>
      <vt:lpstr>The query key.</vt:lpstr>
      <vt:lpstr>react-query DevTools.</vt:lpstr>
      <vt:lpstr>react-query DevTools.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Frank X Walsh</cp:lastModifiedBy>
  <cp:revision>224</cp:revision>
  <cp:lastPrinted>2020-07-02T08:31:56Z</cp:lastPrinted>
  <dcterms:created xsi:type="dcterms:W3CDTF">2019-06-11T08:49:05Z</dcterms:created>
  <dcterms:modified xsi:type="dcterms:W3CDTF">2024-06-18T11:18:29Z</dcterms:modified>
</cp:coreProperties>
</file>