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25" r:id="rId2"/>
    <p:sldId id="627" r:id="rId3"/>
    <p:sldId id="552" r:id="rId4"/>
    <p:sldId id="264" r:id="rId5"/>
    <p:sldId id="531" r:id="rId6"/>
    <p:sldId id="571" r:id="rId7"/>
    <p:sldId id="677" r:id="rId8"/>
    <p:sldId id="632" r:id="rId9"/>
    <p:sldId id="572" r:id="rId10"/>
    <p:sldId id="674" r:id="rId11"/>
    <p:sldId id="591" r:id="rId12"/>
    <p:sldId id="615" r:id="rId13"/>
    <p:sldId id="541" r:id="rId14"/>
    <p:sldId id="610" r:id="rId15"/>
    <p:sldId id="609"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6" autoAdjust="0"/>
    <p:restoredTop sz="72045" autoAdjust="0"/>
  </p:normalViewPr>
  <p:slideViewPr>
    <p:cSldViewPr>
      <p:cViewPr varScale="1">
        <p:scale>
          <a:sx n="96" d="100"/>
          <a:sy n="96" d="100"/>
        </p:scale>
        <p:origin x="68" y="23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30A8D-F1B9-41BD-9173-049264EDAF0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D61BC1D-E620-44A1-9E62-83A406AA8D45}">
      <dgm:prSet/>
      <dgm:spPr/>
      <dgm:t>
        <a:bodyPr/>
        <a:lstStyle/>
        <a:p>
          <a:r>
            <a:rPr lang="en-US" dirty="0"/>
            <a:t>Background.</a:t>
          </a:r>
        </a:p>
      </dgm:t>
    </dgm:pt>
    <dgm:pt modelId="{C0833E6C-C969-447A-B3F6-C9F6D55BC67F}" type="parTrans" cxnId="{C8E2BC74-7873-4717-B439-A323B712A156}">
      <dgm:prSet/>
      <dgm:spPr/>
      <dgm:t>
        <a:bodyPr/>
        <a:lstStyle/>
        <a:p>
          <a:endParaRPr lang="en-US"/>
        </a:p>
      </dgm:t>
    </dgm:pt>
    <dgm:pt modelId="{BBB867D6-A248-4DCE-BD09-96524A49D413}" type="sibTrans" cxnId="{C8E2BC74-7873-4717-B439-A323B712A156}">
      <dgm:prSet/>
      <dgm:spPr/>
      <dgm:t>
        <a:bodyPr/>
        <a:lstStyle/>
        <a:p>
          <a:endParaRPr lang="en-US"/>
        </a:p>
      </dgm:t>
    </dgm:pt>
    <dgm:pt modelId="{A07A45DD-9E6F-4829-8EFC-07B658212489}">
      <dgm:prSet/>
      <dgm:spPr/>
      <dgm:t>
        <a:bodyPr/>
        <a:lstStyle/>
        <a:p>
          <a:r>
            <a:rPr lang="en-US"/>
            <a:t>The V in MVC</a:t>
          </a:r>
        </a:p>
      </dgm:t>
    </dgm:pt>
    <dgm:pt modelId="{0297EBB9-BC43-40BA-A7DB-00B33C344A4C}" type="parTrans" cxnId="{2BC06932-1EFD-46EE-BEF9-973C0255A9A9}">
      <dgm:prSet/>
      <dgm:spPr/>
      <dgm:t>
        <a:bodyPr/>
        <a:lstStyle/>
        <a:p>
          <a:endParaRPr lang="en-US"/>
        </a:p>
      </dgm:t>
    </dgm:pt>
    <dgm:pt modelId="{87F619CB-F3E0-45F5-84AE-0A2C5D1A0361}" type="sibTrans" cxnId="{2BC06932-1EFD-46EE-BEF9-973C0255A9A9}">
      <dgm:prSet/>
      <dgm:spPr/>
      <dgm:t>
        <a:bodyPr/>
        <a:lstStyle/>
        <a:p>
          <a:endParaRPr lang="en-US"/>
        </a:p>
      </dgm:t>
    </dgm:pt>
    <dgm:pt modelId="{50FF6EC8-6CE2-4833-AF34-1196640265B0}">
      <dgm:prSet/>
      <dgm:spPr/>
      <dgm:t>
        <a:bodyPr/>
        <a:lstStyle/>
        <a:p>
          <a:r>
            <a:rPr lang="en-US" dirty="0"/>
            <a:t>TSX (Typescript Extension Syntax).</a:t>
          </a:r>
        </a:p>
      </dgm:t>
    </dgm:pt>
    <dgm:pt modelId="{80D2A28A-C756-4155-974A-2CE554A5CFAB}" type="parTrans" cxnId="{2FEB35B4-7301-423A-846D-DE77D8736ABE}">
      <dgm:prSet/>
      <dgm:spPr/>
      <dgm:t>
        <a:bodyPr/>
        <a:lstStyle/>
        <a:p>
          <a:endParaRPr lang="en-US"/>
        </a:p>
      </dgm:t>
    </dgm:pt>
    <dgm:pt modelId="{AD99C5B0-1D0C-4B28-A1C6-F45B1F250571}" type="sibTrans" cxnId="{2FEB35B4-7301-423A-846D-DE77D8736ABE}">
      <dgm:prSet/>
      <dgm:spPr/>
      <dgm:t>
        <a:bodyPr/>
        <a:lstStyle/>
        <a:p>
          <a:endParaRPr lang="en-US"/>
        </a:p>
      </dgm:t>
    </dgm:pt>
    <dgm:pt modelId="{0ACF323E-7B8F-4AF7-A8A7-6E39BEE10F47}">
      <dgm:prSet/>
      <dgm:spPr/>
      <dgm:t>
        <a:bodyPr/>
        <a:lstStyle/>
        <a:p>
          <a:r>
            <a:rPr lang="en-US" dirty="0"/>
            <a:t>Developer tools..</a:t>
          </a:r>
        </a:p>
      </dgm:t>
    </dgm:pt>
    <dgm:pt modelId="{83073247-BC4C-490E-B305-C70ADF8E1346}" type="parTrans" cxnId="{0606E767-0206-41A1-8E5F-F44DE608929A}">
      <dgm:prSet/>
      <dgm:spPr/>
      <dgm:t>
        <a:bodyPr/>
        <a:lstStyle/>
        <a:p>
          <a:endParaRPr lang="en-US"/>
        </a:p>
      </dgm:t>
    </dgm:pt>
    <dgm:pt modelId="{575BCE44-BE22-4D8A-8A65-6A4D0504FE8E}" type="sibTrans" cxnId="{0606E767-0206-41A1-8E5F-F44DE608929A}">
      <dgm:prSet/>
      <dgm:spPr/>
      <dgm:t>
        <a:bodyPr/>
        <a:lstStyle/>
        <a:p>
          <a:endParaRPr lang="en-US"/>
        </a:p>
      </dgm:t>
    </dgm:pt>
    <dgm:pt modelId="{3AF6F45F-844F-41AA-AAD4-E2264C72E11D}">
      <dgm:prSet/>
      <dgm:spPr/>
      <dgm:t>
        <a:bodyPr/>
        <a:lstStyle/>
        <a:p>
          <a:r>
            <a:rPr lang="en-US" dirty="0"/>
            <a:t>React Component basics.</a:t>
          </a:r>
        </a:p>
      </dgm:t>
    </dgm:pt>
    <dgm:pt modelId="{3E3311DE-D94A-4BFE-AFB0-E13794A29FBF}" type="parTrans" cxnId="{F10AD739-FBA5-4F24-9200-E8A50E2F2AE7}">
      <dgm:prSet/>
      <dgm:spPr/>
      <dgm:t>
        <a:bodyPr/>
        <a:lstStyle/>
        <a:p>
          <a:endParaRPr lang="en-US"/>
        </a:p>
      </dgm:t>
    </dgm:pt>
    <dgm:pt modelId="{9479D76B-E424-42CE-AAB7-8B8E5FB9B500}" type="sibTrans" cxnId="{F10AD739-FBA5-4F24-9200-E8A50E2F2AE7}">
      <dgm:prSet/>
      <dgm:spPr/>
      <dgm:t>
        <a:bodyPr/>
        <a:lstStyle/>
        <a:p>
          <a:endParaRPr lang="en-US"/>
        </a:p>
      </dgm:t>
    </dgm:pt>
    <dgm:pt modelId="{5FBDC38D-1805-439A-AC52-DBF7F0341BBD}">
      <dgm:prSet/>
      <dgm:spPr/>
      <dgm:t>
        <a:bodyPr/>
        <a:lstStyle/>
        <a:p>
          <a:r>
            <a:rPr lang="en-US" dirty="0"/>
            <a:t>Material Design.</a:t>
          </a:r>
        </a:p>
      </dgm:t>
    </dgm:pt>
    <dgm:pt modelId="{0A1783D9-1D8F-47C7-B550-421EF11416C3}" type="parTrans" cxnId="{F938B21E-E6F8-4B83-8B32-9E5B2087E2EA}">
      <dgm:prSet/>
      <dgm:spPr/>
      <dgm:t>
        <a:bodyPr/>
        <a:lstStyle/>
        <a:p>
          <a:endParaRPr lang="en-US"/>
        </a:p>
      </dgm:t>
    </dgm:pt>
    <dgm:pt modelId="{849167E6-4363-486E-87C2-C2CB40A46C43}" type="sibTrans" cxnId="{F938B21E-E6F8-4B83-8B32-9E5B2087E2EA}">
      <dgm:prSet/>
      <dgm:spPr/>
      <dgm:t>
        <a:bodyPr/>
        <a:lstStyle/>
        <a:p>
          <a:endParaRPr lang="en-US"/>
        </a:p>
      </dgm:t>
    </dgm:pt>
    <dgm:pt modelId="{BD132D4E-0852-4C19-A74F-BCB5DAF6B76A}" type="pres">
      <dgm:prSet presAssocID="{7CD30A8D-F1B9-41BD-9173-049264EDAF02}" presName="vert0" presStyleCnt="0">
        <dgm:presLayoutVars>
          <dgm:dir/>
          <dgm:animOne val="branch"/>
          <dgm:animLvl val="lvl"/>
        </dgm:presLayoutVars>
      </dgm:prSet>
      <dgm:spPr/>
    </dgm:pt>
    <dgm:pt modelId="{4B110B69-255F-4AE7-BEA3-A546319F4DBD}" type="pres">
      <dgm:prSet presAssocID="{8D61BC1D-E620-44A1-9E62-83A406AA8D45}" presName="thickLine" presStyleLbl="alignNode1" presStyleIdx="0" presStyleCnt="6"/>
      <dgm:spPr/>
    </dgm:pt>
    <dgm:pt modelId="{C06D2206-5BA4-4B1B-B486-08AED9AA2349}" type="pres">
      <dgm:prSet presAssocID="{8D61BC1D-E620-44A1-9E62-83A406AA8D45}" presName="horz1" presStyleCnt="0"/>
      <dgm:spPr/>
    </dgm:pt>
    <dgm:pt modelId="{9DEA5939-5635-4915-81C2-1FBC37AE78E3}" type="pres">
      <dgm:prSet presAssocID="{8D61BC1D-E620-44A1-9E62-83A406AA8D45}" presName="tx1" presStyleLbl="revTx" presStyleIdx="0" presStyleCnt="6"/>
      <dgm:spPr/>
    </dgm:pt>
    <dgm:pt modelId="{F4F69113-A885-4EE3-A02E-C8F1B9FED391}" type="pres">
      <dgm:prSet presAssocID="{8D61BC1D-E620-44A1-9E62-83A406AA8D45}" presName="vert1" presStyleCnt="0"/>
      <dgm:spPr/>
    </dgm:pt>
    <dgm:pt modelId="{9D146B9B-B120-424E-A666-D52EBA2C8FFD}" type="pres">
      <dgm:prSet presAssocID="{A07A45DD-9E6F-4829-8EFC-07B658212489}" presName="thickLine" presStyleLbl="alignNode1" presStyleIdx="1" presStyleCnt="6"/>
      <dgm:spPr/>
    </dgm:pt>
    <dgm:pt modelId="{CC01D402-58FB-4894-A960-539A6DEEAE9C}" type="pres">
      <dgm:prSet presAssocID="{A07A45DD-9E6F-4829-8EFC-07B658212489}" presName="horz1" presStyleCnt="0"/>
      <dgm:spPr/>
    </dgm:pt>
    <dgm:pt modelId="{CD82FBB0-51A7-4DE9-9EE0-C14F346E3E3C}" type="pres">
      <dgm:prSet presAssocID="{A07A45DD-9E6F-4829-8EFC-07B658212489}" presName="tx1" presStyleLbl="revTx" presStyleIdx="1" presStyleCnt="6"/>
      <dgm:spPr/>
    </dgm:pt>
    <dgm:pt modelId="{0B842256-899E-4105-A2B4-10935D71DD79}" type="pres">
      <dgm:prSet presAssocID="{A07A45DD-9E6F-4829-8EFC-07B658212489}" presName="vert1" presStyleCnt="0"/>
      <dgm:spPr/>
    </dgm:pt>
    <dgm:pt modelId="{930F532C-BE4B-42AF-AFA9-0AD079BF6216}" type="pres">
      <dgm:prSet presAssocID="{50FF6EC8-6CE2-4833-AF34-1196640265B0}" presName="thickLine" presStyleLbl="alignNode1" presStyleIdx="2" presStyleCnt="6"/>
      <dgm:spPr/>
    </dgm:pt>
    <dgm:pt modelId="{A88A925C-B6BE-4F89-8469-F3C5278EA44C}" type="pres">
      <dgm:prSet presAssocID="{50FF6EC8-6CE2-4833-AF34-1196640265B0}" presName="horz1" presStyleCnt="0"/>
      <dgm:spPr/>
    </dgm:pt>
    <dgm:pt modelId="{27ECE005-76C8-4902-BDA6-D25FC368E2A3}" type="pres">
      <dgm:prSet presAssocID="{50FF6EC8-6CE2-4833-AF34-1196640265B0}" presName="tx1" presStyleLbl="revTx" presStyleIdx="2" presStyleCnt="6"/>
      <dgm:spPr/>
    </dgm:pt>
    <dgm:pt modelId="{6CD31674-5A6D-4767-B334-6C0337A738D6}" type="pres">
      <dgm:prSet presAssocID="{50FF6EC8-6CE2-4833-AF34-1196640265B0}" presName="vert1" presStyleCnt="0"/>
      <dgm:spPr/>
    </dgm:pt>
    <dgm:pt modelId="{6A39C706-48EE-4D32-89B3-719581A9C8B9}" type="pres">
      <dgm:prSet presAssocID="{0ACF323E-7B8F-4AF7-A8A7-6E39BEE10F47}" presName="thickLine" presStyleLbl="alignNode1" presStyleIdx="3" presStyleCnt="6"/>
      <dgm:spPr/>
    </dgm:pt>
    <dgm:pt modelId="{89FFAA7F-5A52-428C-92E1-8DE03B4C4877}" type="pres">
      <dgm:prSet presAssocID="{0ACF323E-7B8F-4AF7-A8A7-6E39BEE10F47}" presName="horz1" presStyleCnt="0"/>
      <dgm:spPr/>
    </dgm:pt>
    <dgm:pt modelId="{A9EB587B-E4C6-432F-8A4F-D5026836ED78}" type="pres">
      <dgm:prSet presAssocID="{0ACF323E-7B8F-4AF7-A8A7-6E39BEE10F47}" presName="tx1" presStyleLbl="revTx" presStyleIdx="3" presStyleCnt="6"/>
      <dgm:spPr/>
    </dgm:pt>
    <dgm:pt modelId="{556677D3-848F-4AFB-A4FA-1C7D98EC17A3}" type="pres">
      <dgm:prSet presAssocID="{0ACF323E-7B8F-4AF7-A8A7-6E39BEE10F47}" presName="vert1" presStyleCnt="0"/>
      <dgm:spPr/>
    </dgm:pt>
    <dgm:pt modelId="{5BBF008C-9BE7-423D-91FF-AECB5E998A61}" type="pres">
      <dgm:prSet presAssocID="{3AF6F45F-844F-41AA-AAD4-E2264C72E11D}" presName="thickLine" presStyleLbl="alignNode1" presStyleIdx="4" presStyleCnt="6"/>
      <dgm:spPr/>
    </dgm:pt>
    <dgm:pt modelId="{484A41A3-9E6F-404F-8A67-EEAC48E8F4B6}" type="pres">
      <dgm:prSet presAssocID="{3AF6F45F-844F-41AA-AAD4-E2264C72E11D}" presName="horz1" presStyleCnt="0"/>
      <dgm:spPr/>
    </dgm:pt>
    <dgm:pt modelId="{346519F8-C363-4F8A-96C2-06C038732F03}" type="pres">
      <dgm:prSet presAssocID="{3AF6F45F-844F-41AA-AAD4-E2264C72E11D}" presName="tx1" presStyleLbl="revTx" presStyleIdx="4" presStyleCnt="6"/>
      <dgm:spPr/>
    </dgm:pt>
    <dgm:pt modelId="{D8B99076-EA98-4615-98B7-E6A7F0FFDB4B}" type="pres">
      <dgm:prSet presAssocID="{3AF6F45F-844F-41AA-AAD4-E2264C72E11D}" presName="vert1" presStyleCnt="0"/>
      <dgm:spPr/>
    </dgm:pt>
    <dgm:pt modelId="{C2D5D4F7-3BFB-49C8-B40E-56E70F12A4F1}" type="pres">
      <dgm:prSet presAssocID="{5FBDC38D-1805-439A-AC52-DBF7F0341BBD}" presName="thickLine" presStyleLbl="alignNode1" presStyleIdx="5" presStyleCnt="6"/>
      <dgm:spPr/>
    </dgm:pt>
    <dgm:pt modelId="{3FF22BA7-62C3-4F0A-9EBB-9A97298BB0D3}" type="pres">
      <dgm:prSet presAssocID="{5FBDC38D-1805-439A-AC52-DBF7F0341BBD}" presName="horz1" presStyleCnt="0"/>
      <dgm:spPr/>
    </dgm:pt>
    <dgm:pt modelId="{8565116B-E285-4BBA-A4B7-ABA2929AA82A}" type="pres">
      <dgm:prSet presAssocID="{5FBDC38D-1805-439A-AC52-DBF7F0341BBD}" presName="tx1" presStyleLbl="revTx" presStyleIdx="5" presStyleCnt="6"/>
      <dgm:spPr/>
    </dgm:pt>
    <dgm:pt modelId="{44F2591A-89A3-4313-96F4-15D67AF28B4B}" type="pres">
      <dgm:prSet presAssocID="{5FBDC38D-1805-439A-AC52-DBF7F0341BBD}" presName="vert1" presStyleCnt="0"/>
      <dgm:spPr/>
    </dgm:pt>
  </dgm:ptLst>
  <dgm:cxnLst>
    <dgm:cxn modelId="{F938B21E-E6F8-4B83-8B32-9E5B2087E2EA}" srcId="{7CD30A8D-F1B9-41BD-9173-049264EDAF02}" destId="{5FBDC38D-1805-439A-AC52-DBF7F0341BBD}" srcOrd="5" destOrd="0" parTransId="{0A1783D9-1D8F-47C7-B550-421EF11416C3}" sibTransId="{849167E6-4363-486E-87C2-C2CB40A46C43}"/>
    <dgm:cxn modelId="{2FD08B29-3B74-4F41-BD9B-22882FE134EE}" type="presOf" srcId="{8D61BC1D-E620-44A1-9E62-83A406AA8D45}" destId="{9DEA5939-5635-4915-81C2-1FBC37AE78E3}" srcOrd="0" destOrd="0" presId="urn:microsoft.com/office/officeart/2008/layout/LinedList"/>
    <dgm:cxn modelId="{2BC06932-1EFD-46EE-BEF9-973C0255A9A9}" srcId="{7CD30A8D-F1B9-41BD-9173-049264EDAF02}" destId="{A07A45DD-9E6F-4829-8EFC-07B658212489}" srcOrd="1" destOrd="0" parTransId="{0297EBB9-BC43-40BA-A7DB-00B33C344A4C}" sibTransId="{87F619CB-F3E0-45F5-84AE-0A2C5D1A0361}"/>
    <dgm:cxn modelId="{96613D34-B6E5-4617-A603-83A9FECAD0B1}" type="presOf" srcId="{0ACF323E-7B8F-4AF7-A8A7-6E39BEE10F47}" destId="{A9EB587B-E4C6-432F-8A4F-D5026836ED78}" srcOrd="0" destOrd="0" presId="urn:microsoft.com/office/officeart/2008/layout/LinedList"/>
    <dgm:cxn modelId="{42432238-52A1-40F6-A031-6A3BD17810F5}" type="presOf" srcId="{5FBDC38D-1805-439A-AC52-DBF7F0341BBD}" destId="{8565116B-E285-4BBA-A4B7-ABA2929AA82A}" srcOrd="0" destOrd="0" presId="urn:microsoft.com/office/officeart/2008/layout/LinedList"/>
    <dgm:cxn modelId="{F10AD739-FBA5-4F24-9200-E8A50E2F2AE7}" srcId="{7CD30A8D-F1B9-41BD-9173-049264EDAF02}" destId="{3AF6F45F-844F-41AA-AAD4-E2264C72E11D}" srcOrd="4" destOrd="0" parTransId="{3E3311DE-D94A-4BFE-AFB0-E13794A29FBF}" sibTransId="{9479D76B-E424-42CE-AAB7-8B8E5FB9B500}"/>
    <dgm:cxn modelId="{0606E767-0206-41A1-8E5F-F44DE608929A}" srcId="{7CD30A8D-F1B9-41BD-9173-049264EDAF02}" destId="{0ACF323E-7B8F-4AF7-A8A7-6E39BEE10F47}" srcOrd="3" destOrd="0" parTransId="{83073247-BC4C-490E-B305-C70ADF8E1346}" sibTransId="{575BCE44-BE22-4D8A-8A65-6A4D0504FE8E}"/>
    <dgm:cxn modelId="{C8E2BC74-7873-4717-B439-A323B712A156}" srcId="{7CD30A8D-F1B9-41BD-9173-049264EDAF02}" destId="{8D61BC1D-E620-44A1-9E62-83A406AA8D45}" srcOrd="0" destOrd="0" parTransId="{C0833E6C-C969-447A-B3F6-C9F6D55BC67F}" sibTransId="{BBB867D6-A248-4DCE-BD09-96524A49D413}"/>
    <dgm:cxn modelId="{056B1B84-5B72-4B76-BC7C-9C1FBCD4B4FD}" type="presOf" srcId="{3AF6F45F-844F-41AA-AAD4-E2264C72E11D}" destId="{346519F8-C363-4F8A-96C2-06C038732F03}" srcOrd="0" destOrd="0" presId="urn:microsoft.com/office/officeart/2008/layout/LinedList"/>
    <dgm:cxn modelId="{2FEB35B4-7301-423A-846D-DE77D8736ABE}" srcId="{7CD30A8D-F1B9-41BD-9173-049264EDAF02}" destId="{50FF6EC8-6CE2-4833-AF34-1196640265B0}" srcOrd="2" destOrd="0" parTransId="{80D2A28A-C756-4155-974A-2CE554A5CFAB}" sibTransId="{AD99C5B0-1D0C-4B28-A1C6-F45B1F250571}"/>
    <dgm:cxn modelId="{60F66FDF-ED75-4A00-9707-9A45E42195F1}" type="presOf" srcId="{7CD30A8D-F1B9-41BD-9173-049264EDAF02}" destId="{BD132D4E-0852-4C19-A74F-BCB5DAF6B76A}" srcOrd="0" destOrd="0" presId="urn:microsoft.com/office/officeart/2008/layout/LinedList"/>
    <dgm:cxn modelId="{940DEDE8-D34E-42D3-90D6-D2E7E4841C66}" type="presOf" srcId="{50FF6EC8-6CE2-4833-AF34-1196640265B0}" destId="{27ECE005-76C8-4902-BDA6-D25FC368E2A3}" srcOrd="0" destOrd="0" presId="urn:microsoft.com/office/officeart/2008/layout/LinedList"/>
    <dgm:cxn modelId="{D15225F3-1432-4A6F-ABBA-B2C248A46A33}" type="presOf" srcId="{A07A45DD-9E6F-4829-8EFC-07B658212489}" destId="{CD82FBB0-51A7-4DE9-9EE0-C14F346E3E3C}" srcOrd="0" destOrd="0" presId="urn:microsoft.com/office/officeart/2008/layout/LinedList"/>
    <dgm:cxn modelId="{2737E919-412E-419F-9C77-0F8C04D6004B}" type="presParOf" srcId="{BD132D4E-0852-4C19-A74F-BCB5DAF6B76A}" destId="{4B110B69-255F-4AE7-BEA3-A546319F4DBD}" srcOrd="0" destOrd="0" presId="urn:microsoft.com/office/officeart/2008/layout/LinedList"/>
    <dgm:cxn modelId="{C69C104F-4D7F-4FED-AAF8-9DFF9E760B0D}" type="presParOf" srcId="{BD132D4E-0852-4C19-A74F-BCB5DAF6B76A}" destId="{C06D2206-5BA4-4B1B-B486-08AED9AA2349}" srcOrd="1" destOrd="0" presId="urn:microsoft.com/office/officeart/2008/layout/LinedList"/>
    <dgm:cxn modelId="{9039E814-3E34-450C-B9F1-B6562CE91BAB}" type="presParOf" srcId="{C06D2206-5BA4-4B1B-B486-08AED9AA2349}" destId="{9DEA5939-5635-4915-81C2-1FBC37AE78E3}" srcOrd="0" destOrd="0" presId="urn:microsoft.com/office/officeart/2008/layout/LinedList"/>
    <dgm:cxn modelId="{2B39A33B-7A8D-408B-A5EE-254458368A5D}" type="presParOf" srcId="{C06D2206-5BA4-4B1B-B486-08AED9AA2349}" destId="{F4F69113-A885-4EE3-A02E-C8F1B9FED391}" srcOrd="1" destOrd="0" presId="urn:microsoft.com/office/officeart/2008/layout/LinedList"/>
    <dgm:cxn modelId="{B2136464-E522-43F0-8EAD-2822D2283F3D}" type="presParOf" srcId="{BD132D4E-0852-4C19-A74F-BCB5DAF6B76A}" destId="{9D146B9B-B120-424E-A666-D52EBA2C8FFD}" srcOrd="2" destOrd="0" presId="urn:microsoft.com/office/officeart/2008/layout/LinedList"/>
    <dgm:cxn modelId="{9FB05682-865C-4947-B0CD-3B2F271E750C}" type="presParOf" srcId="{BD132D4E-0852-4C19-A74F-BCB5DAF6B76A}" destId="{CC01D402-58FB-4894-A960-539A6DEEAE9C}" srcOrd="3" destOrd="0" presId="urn:microsoft.com/office/officeart/2008/layout/LinedList"/>
    <dgm:cxn modelId="{3790DDAA-4E81-4333-B825-6519A5AE8453}" type="presParOf" srcId="{CC01D402-58FB-4894-A960-539A6DEEAE9C}" destId="{CD82FBB0-51A7-4DE9-9EE0-C14F346E3E3C}" srcOrd="0" destOrd="0" presId="urn:microsoft.com/office/officeart/2008/layout/LinedList"/>
    <dgm:cxn modelId="{50BC153E-FED4-4B82-98F6-D86F8F0DE41F}" type="presParOf" srcId="{CC01D402-58FB-4894-A960-539A6DEEAE9C}" destId="{0B842256-899E-4105-A2B4-10935D71DD79}" srcOrd="1" destOrd="0" presId="urn:microsoft.com/office/officeart/2008/layout/LinedList"/>
    <dgm:cxn modelId="{15A219D7-9C62-420E-A5AB-1AB22C86EA97}" type="presParOf" srcId="{BD132D4E-0852-4C19-A74F-BCB5DAF6B76A}" destId="{930F532C-BE4B-42AF-AFA9-0AD079BF6216}" srcOrd="4" destOrd="0" presId="urn:microsoft.com/office/officeart/2008/layout/LinedList"/>
    <dgm:cxn modelId="{C06BB51F-6974-4116-B00E-B840DC0D6785}" type="presParOf" srcId="{BD132D4E-0852-4C19-A74F-BCB5DAF6B76A}" destId="{A88A925C-B6BE-4F89-8469-F3C5278EA44C}" srcOrd="5" destOrd="0" presId="urn:microsoft.com/office/officeart/2008/layout/LinedList"/>
    <dgm:cxn modelId="{C0066F4A-47BD-4433-A314-045EA18EB014}" type="presParOf" srcId="{A88A925C-B6BE-4F89-8469-F3C5278EA44C}" destId="{27ECE005-76C8-4902-BDA6-D25FC368E2A3}" srcOrd="0" destOrd="0" presId="urn:microsoft.com/office/officeart/2008/layout/LinedList"/>
    <dgm:cxn modelId="{653C7FE7-9FB6-4177-BDDF-0357E635EA43}" type="presParOf" srcId="{A88A925C-B6BE-4F89-8469-F3C5278EA44C}" destId="{6CD31674-5A6D-4767-B334-6C0337A738D6}" srcOrd="1" destOrd="0" presId="urn:microsoft.com/office/officeart/2008/layout/LinedList"/>
    <dgm:cxn modelId="{27FCABC7-6BF2-45C0-BD85-164BF44460E5}" type="presParOf" srcId="{BD132D4E-0852-4C19-A74F-BCB5DAF6B76A}" destId="{6A39C706-48EE-4D32-89B3-719581A9C8B9}" srcOrd="6" destOrd="0" presId="urn:microsoft.com/office/officeart/2008/layout/LinedList"/>
    <dgm:cxn modelId="{EB0AB5CB-E274-4E07-8486-ED9D9E3120A3}" type="presParOf" srcId="{BD132D4E-0852-4C19-A74F-BCB5DAF6B76A}" destId="{89FFAA7F-5A52-428C-92E1-8DE03B4C4877}" srcOrd="7" destOrd="0" presId="urn:microsoft.com/office/officeart/2008/layout/LinedList"/>
    <dgm:cxn modelId="{D8B3BF9F-E3D9-45FF-B9E7-6B3233E5BACD}" type="presParOf" srcId="{89FFAA7F-5A52-428C-92E1-8DE03B4C4877}" destId="{A9EB587B-E4C6-432F-8A4F-D5026836ED78}" srcOrd="0" destOrd="0" presId="urn:microsoft.com/office/officeart/2008/layout/LinedList"/>
    <dgm:cxn modelId="{F0C51345-698F-4E92-A783-44283C0F7AA7}" type="presParOf" srcId="{89FFAA7F-5A52-428C-92E1-8DE03B4C4877}" destId="{556677D3-848F-4AFB-A4FA-1C7D98EC17A3}" srcOrd="1" destOrd="0" presId="urn:microsoft.com/office/officeart/2008/layout/LinedList"/>
    <dgm:cxn modelId="{8E858557-0AFF-4B21-BBEF-62A71120C0DA}" type="presParOf" srcId="{BD132D4E-0852-4C19-A74F-BCB5DAF6B76A}" destId="{5BBF008C-9BE7-423D-91FF-AECB5E998A61}" srcOrd="8" destOrd="0" presId="urn:microsoft.com/office/officeart/2008/layout/LinedList"/>
    <dgm:cxn modelId="{5CD4100C-4C12-4964-9AB8-1EC34D43E33B}" type="presParOf" srcId="{BD132D4E-0852-4C19-A74F-BCB5DAF6B76A}" destId="{484A41A3-9E6F-404F-8A67-EEAC48E8F4B6}" srcOrd="9" destOrd="0" presId="urn:microsoft.com/office/officeart/2008/layout/LinedList"/>
    <dgm:cxn modelId="{CE4D6C93-90EE-461D-B792-89813ED1682E}" type="presParOf" srcId="{484A41A3-9E6F-404F-8A67-EEAC48E8F4B6}" destId="{346519F8-C363-4F8A-96C2-06C038732F03}" srcOrd="0" destOrd="0" presId="urn:microsoft.com/office/officeart/2008/layout/LinedList"/>
    <dgm:cxn modelId="{E21BB683-94D0-4CE7-B738-7021ED3A7B22}" type="presParOf" srcId="{484A41A3-9E6F-404F-8A67-EEAC48E8F4B6}" destId="{D8B99076-EA98-4615-98B7-E6A7F0FFDB4B}" srcOrd="1" destOrd="0" presId="urn:microsoft.com/office/officeart/2008/layout/LinedList"/>
    <dgm:cxn modelId="{5B40054B-9F88-4086-A1FF-D780E27B0D5D}" type="presParOf" srcId="{BD132D4E-0852-4C19-A74F-BCB5DAF6B76A}" destId="{C2D5D4F7-3BFB-49C8-B40E-56E70F12A4F1}" srcOrd="10" destOrd="0" presId="urn:microsoft.com/office/officeart/2008/layout/LinedList"/>
    <dgm:cxn modelId="{E147DAF6-062B-454A-8B3E-1E3032038642}" type="presParOf" srcId="{BD132D4E-0852-4C19-A74F-BCB5DAF6B76A}" destId="{3FF22BA7-62C3-4F0A-9EBB-9A97298BB0D3}" srcOrd="11" destOrd="0" presId="urn:microsoft.com/office/officeart/2008/layout/LinedList"/>
    <dgm:cxn modelId="{60BBEE29-4659-4B7D-BFB5-E9E5FE854E0A}" type="presParOf" srcId="{3FF22BA7-62C3-4F0A-9EBB-9A97298BB0D3}" destId="{8565116B-E285-4BBA-A4B7-ABA2929AA82A}" srcOrd="0" destOrd="0" presId="urn:microsoft.com/office/officeart/2008/layout/LinedList"/>
    <dgm:cxn modelId="{6E868CA5-1B0C-40E0-81E2-6333CA217E44}" type="presParOf" srcId="{3FF22BA7-62C3-4F0A-9EBB-9A97298BB0D3}" destId="{44F2591A-89A3-4313-96F4-15D67AF28B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10B69-255F-4AE7-BEA3-A546319F4DBD}">
      <dsp:nvSpPr>
        <dsp:cNvPr id="0" name=""/>
        <dsp:cNvSpPr/>
      </dsp:nvSpPr>
      <dsp:spPr>
        <a:xfrm>
          <a:off x="0" y="2125"/>
          <a:ext cx="105156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A5939-5635-4915-81C2-1FBC37AE78E3}">
      <dsp:nvSpPr>
        <dsp:cNvPr id="0" name=""/>
        <dsp:cNvSpPr/>
      </dsp:nvSpPr>
      <dsp:spPr>
        <a:xfrm>
          <a:off x="0" y="2125"/>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Background.</a:t>
          </a:r>
        </a:p>
      </dsp:txBody>
      <dsp:txXfrm>
        <a:off x="0" y="2125"/>
        <a:ext cx="10515600" cy="724715"/>
      </dsp:txXfrm>
    </dsp:sp>
    <dsp:sp modelId="{9D146B9B-B120-424E-A666-D52EBA2C8FFD}">
      <dsp:nvSpPr>
        <dsp:cNvPr id="0" name=""/>
        <dsp:cNvSpPr/>
      </dsp:nvSpPr>
      <dsp:spPr>
        <a:xfrm>
          <a:off x="0" y="726840"/>
          <a:ext cx="10515600" cy="0"/>
        </a:xfrm>
        <a:prstGeom prst="line">
          <a:avLst/>
        </a:prstGeom>
        <a:solidFill>
          <a:schemeClr val="accent5">
            <a:hueOff val="651405"/>
            <a:satOff val="2239"/>
            <a:lumOff val="-10745"/>
            <a:alphaOff val="0"/>
          </a:schemeClr>
        </a:solidFill>
        <a:ln w="25400" cap="flat" cmpd="sng" algn="ctr">
          <a:solidFill>
            <a:schemeClr val="accent5">
              <a:hueOff val="651405"/>
              <a:satOff val="2239"/>
              <a:lumOff val="-10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2FBB0-51A7-4DE9-9EE0-C14F346E3E3C}">
      <dsp:nvSpPr>
        <dsp:cNvPr id="0" name=""/>
        <dsp:cNvSpPr/>
      </dsp:nvSpPr>
      <dsp:spPr>
        <a:xfrm>
          <a:off x="0" y="726840"/>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V in MVC</a:t>
          </a:r>
        </a:p>
      </dsp:txBody>
      <dsp:txXfrm>
        <a:off x="0" y="726840"/>
        <a:ext cx="10515600" cy="724715"/>
      </dsp:txXfrm>
    </dsp:sp>
    <dsp:sp modelId="{930F532C-BE4B-42AF-AFA9-0AD079BF6216}">
      <dsp:nvSpPr>
        <dsp:cNvPr id="0" name=""/>
        <dsp:cNvSpPr/>
      </dsp:nvSpPr>
      <dsp:spPr>
        <a:xfrm>
          <a:off x="0" y="1451556"/>
          <a:ext cx="10515600" cy="0"/>
        </a:xfrm>
        <a:prstGeom prst="line">
          <a:avLst/>
        </a:prstGeom>
        <a:solidFill>
          <a:schemeClr val="accent5">
            <a:hueOff val="1302810"/>
            <a:satOff val="4478"/>
            <a:lumOff val="-21490"/>
            <a:alphaOff val="0"/>
          </a:schemeClr>
        </a:solidFill>
        <a:ln w="25400" cap="flat" cmpd="sng" algn="ctr">
          <a:solidFill>
            <a:schemeClr val="accent5">
              <a:hueOff val="1302810"/>
              <a:satOff val="4478"/>
              <a:lumOff val="-21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CE005-76C8-4902-BDA6-D25FC368E2A3}">
      <dsp:nvSpPr>
        <dsp:cNvPr id="0" name=""/>
        <dsp:cNvSpPr/>
      </dsp:nvSpPr>
      <dsp:spPr>
        <a:xfrm>
          <a:off x="0" y="1451556"/>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TSX (Typescript Extension Syntax).</a:t>
          </a:r>
        </a:p>
      </dsp:txBody>
      <dsp:txXfrm>
        <a:off x="0" y="1451556"/>
        <a:ext cx="10515600" cy="724715"/>
      </dsp:txXfrm>
    </dsp:sp>
    <dsp:sp modelId="{6A39C706-48EE-4D32-89B3-719581A9C8B9}">
      <dsp:nvSpPr>
        <dsp:cNvPr id="0" name=""/>
        <dsp:cNvSpPr/>
      </dsp:nvSpPr>
      <dsp:spPr>
        <a:xfrm>
          <a:off x="0" y="2176271"/>
          <a:ext cx="10515600" cy="0"/>
        </a:xfrm>
        <a:prstGeom prst="line">
          <a:avLst/>
        </a:prstGeom>
        <a:solidFill>
          <a:schemeClr val="accent5">
            <a:hueOff val="1954216"/>
            <a:satOff val="6718"/>
            <a:lumOff val="-32236"/>
            <a:alphaOff val="0"/>
          </a:schemeClr>
        </a:solidFill>
        <a:ln w="25400" cap="flat" cmpd="sng" algn="ctr">
          <a:solidFill>
            <a:schemeClr val="accent5">
              <a:hueOff val="1954216"/>
              <a:satOff val="6718"/>
              <a:lumOff val="-32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B587B-E4C6-432F-8A4F-D5026836ED78}">
      <dsp:nvSpPr>
        <dsp:cNvPr id="0" name=""/>
        <dsp:cNvSpPr/>
      </dsp:nvSpPr>
      <dsp:spPr>
        <a:xfrm>
          <a:off x="0" y="2176271"/>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Developer tools..</a:t>
          </a:r>
        </a:p>
      </dsp:txBody>
      <dsp:txXfrm>
        <a:off x="0" y="2176271"/>
        <a:ext cx="10515600" cy="724715"/>
      </dsp:txXfrm>
    </dsp:sp>
    <dsp:sp modelId="{5BBF008C-9BE7-423D-91FF-AECB5E998A61}">
      <dsp:nvSpPr>
        <dsp:cNvPr id="0" name=""/>
        <dsp:cNvSpPr/>
      </dsp:nvSpPr>
      <dsp:spPr>
        <a:xfrm>
          <a:off x="0" y="2900987"/>
          <a:ext cx="10515600" cy="0"/>
        </a:xfrm>
        <a:prstGeom prst="line">
          <a:avLst/>
        </a:prstGeom>
        <a:solidFill>
          <a:schemeClr val="accent5">
            <a:hueOff val="2605621"/>
            <a:satOff val="8957"/>
            <a:lumOff val="-42981"/>
            <a:alphaOff val="0"/>
          </a:schemeClr>
        </a:solidFill>
        <a:ln w="25400" cap="flat" cmpd="sng" algn="ctr">
          <a:solidFill>
            <a:schemeClr val="accent5">
              <a:hueOff val="2605621"/>
              <a:satOff val="8957"/>
              <a:lumOff val="-42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519F8-C363-4F8A-96C2-06C038732F03}">
      <dsp:nvSpPr>
        <dsp:cNvPr id="0" name=""/>
        <dsp:cNvSpPr/>
      </dsp:nvSpPr>
      <dsp:spPr>
        <a:xfrm>
          <a:off x="0" y="2900987"/>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React Component basics.</a:t>
          </a:r>
        </a:p>
      </dsp:txBody>
      <dsp:txXfrm>
        <a:off x="0" y="2900987"/>
        <a:ext cx="10515600" cy="724715"/>
      </dsp:txXfrm>
    </dsp:sp>
    <dsp:sp modelId="{C2D5D4F7-3BFB-49C8-B40E-56E70F12A4F1}">
      <dsp:nvSpPr>
        <dsp:cNvPr id="0" name=""/>
        <dsp:cNvSpPr/>
      </dsp:nvSpPr>
      <dsp:spPr>
        <a:xfrm>
          <a:off x="0" y="3625703"/>
          <a:ext cx="10515600" cy="0"/>
        </a:xfrm>
        <a:prstGeom prst="line">
          <a:avLst/>
        </a:prstGeom>
        <a:solidFill>
          <a:schemeClr val="accent5">
            <a:hueOff val="3257026"/>
            <a:satOff val="11196"/>
            <a:lumOff val="-53726"/>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5116B-E285-4BBA-A4B7-ABA2929AA82A}">
      <dsp:nvSpPr>
        <dsp:cNvPr id="0" name=""/>
        <dsp:cNvSpPr/>
      </dsp:nvSpPr>
      <dsp:spPr>
        <a:xfrm>
          <a:off x="0" y="3625703"/>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Material Design.</a:t>
          </a:r>
        </a:p>
      </dsp:txBody>
      <dsp:txXfrm>
        <a:off x="0" y="3625703"/>
        <a:ext cx="10515600" cy="7247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36C520-98C5-907F-5E3B-CFD72C256B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F03E93E6-DEEC-F4F8-DAC8-99C6C691EF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5664D733-B5EB-8215-4043-90D62CC70FC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B71BBAA-FAAD-CAD6-E4F5-80850E04FD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B3896649-3404-66F5-A615-D544AC3B22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01619DA4-3E82-E83C-6536-323AA23235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5789E-C2A1-4F06-AD49-D6F9F59FBA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F0C7D93-A75C-3E38-CF5F-481A04C7452B}"/>
              </a:ext>
            </a:extLst>
          </p:cNvPr>
          <p:cNvSpPr>
            <a:spLocks noGrp="1" noRot="1" noChangeAspect="1" noChangeArrowheads="1" noTextEdit="1"/>
          </p:cNvSpPr>
          <p:nvPr>
            <p:ph type="sldImg"/>
          </p:nvPr>
        </p:nvSpPr>
        <p:spPr>
          <a:xfrm>
            <a:off x="381000" y="685800"/>
            <a:ext cx="6096000" cy="3429000"/>
          </a:xfrm>
          <a:ln/>
        </p:spPr>
      </p:sp>
      <p:sp>
        <p:nvSpPr>
          <p:cNvPr id="15362" name="Notes Placeholder 2">
            <a:extLst>
              <a:ext uri="{FF2B5EF4-FFF2-40B4-BE49-F238E27FC236}">
                <a16:creationId xmlns:a16="http://schemas.microsoft.com/office/drawing/2014/main" id="{6F94B827-F64F-AEF4-49CB-977A1FD14C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9BC71902-A966-2777-E815-3D38ECCC6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2A726A-D51D-4AE8-B09C-6FDB164DFB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B326C48-0925-FD7D-BE0E-9062D58B9521}"/>
              </a:ext>
            </a:extLst>
          </p:cNvPr>
          <p:cNvSpPr>
            <a:spLocks noGrp="1" noRot="1" noChangeAspect="1" noChangeArrowheads="1" noTextEdit="1"/>
          </p:cNvSpPr>
          <p:nvPr>
            <p:ph type="sldImg"/>
          </p:nvPr>
        </p:nvSpPr>
        <p:spPr>
          <a:xfrm>
            <a:off x="381000" y="685800"/>
            <a:ext cx="6096000" cy="3429000"/>
          </a:xfrm>
          <a:ln/>
        </p:spPr>
      </p:sp>
      <p:sp>
        <p:nvSpPr>
          <p:cNvPr id="27650" name="Notes Placeholder 2">
            <a:extLst>
              <a:ext uri="{FF2B5EF4-FFF2-40B4-BE49-F238E27FC236}">
                <a16:creationId xmlns:a16="http://schemas.microsoft.com/office/drawing/2014/main" id="{566A7F73-8D66-73D6-CCA7-59BE3B665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0" i="0" dirty="0">
                <a:solidFill>
                  <a:srgbClr val="0D0D0D"/>
                </a:solidFill>
                <a:effectLst/>
                <a:highlight>
                  <a:srgbClr val="FFFFFF"/>
                </a:highlight>
                <a:latin typeface="Söhne"/>
              </a:rPr>
              <a:t>REPL stands for "Read-Eval-Print Loop".</a:t>
            </a:r>
            <a:endParaRPr lang="en-US" altLang="en-US" dirty="0">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3634FD05-291D-773B-A7FF-B11C6B1F92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2117E-EA09-4191-91CB-5C9296EDC926}" type="slidenum">
              <a:rPr lang="en-US" altLang="en-US" smtClean="0"/>
              <a:pPr/>
              <a:t>14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latin typeface="Söhne"/>
              </a:rPr>
              <a:t>TSX in React refers to TypeScript XML. It is a syntax extension for JavaScript, similar to JSX (JavaScript XML),</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a:t>
            </a:fld>
            <a:endParaRPr lang="en-US" altLang="en-US"/>
          </a:p>
        </p:txBody>
      </p:sp>
    </p:spTree>
    <p:extLst>
      <p:ext uri="{BB962C8B-B14F-4D97-AF65-F5344CB8AC3E}">
        <p14:creationId xmlns:p14="http://schemas.microsoft.com/office/powerpoint/2010/main" val="198777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a:t>
            </a:fld>
            <a:endParaRPr lang="en-US" altLang="en-US"/>
          </a:p>
        </p:txBody>
      </p:sp>
    </p:spTree>
    <p:extLst>
      <p:ext uri="{BB962C8B-B14F-4D97-AF65-F5344CB8AC3E}">
        <p14:creationId xmlns:p14="http://schemas.microsoft.com/office/powerpoint/2010/main" val="9000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MVC:</a:t>
            </a:r>
            <a:br>
              <a:rPr lang="en-IE" dirty="0"/>
            </a:br>
            <a:r>
              <a:rPr lang="en-GB" b="1" i="0" dirty="0">
                <a:solidFill>
                  <a:srgbClr val="0D0D0D"/>
                </a:solidFill>
                <a:effectLst/>
                <a:highlight>
                  <a:srgbClr val="FFFFFF"/>
                </a:highlight>
                <a:latin typeface="Söhne"/>
              </a:rPr>
              <a:t>Model</a:t>
            </a:r>
            <a:r>
              <a:rPr lang="en-GB" b="0" i="0" dirty="0">
                <a:solidFill>
                  <a:srgbClr val="0D0D0D"/>
                </a:solidFill>
                <a:effectLst/>
                <a:highlight>
                  <a:srgbClr val="FFFFFF"/>
                </a:highlight>
                <a:latin typeface="Söhne"/>
              </a:rPr>
              <a:t>: The model in AngularJS represents the data and business logic </a:t>
            </a:r>
          </a:p>
          <a:p>
            <a:r>
              <a:rPr lang="en-GB" b="1" i="0" dirty="0">
                <a:solidFill>
                  <a:srgbClr val="0D0D0D"/>
                </a:solidFill>
                <a:effectLst/>
                <a:highlight>
                  <a:srgbClr val="FFFFFF"/>
                </a:highlight>
                <a:latin typeface="Söhne"/>
              </a:rPr>
              <a:t>View</a:t>
            </a:r>
            <a:r>
              <a:rPr lang="en-GB" b="0" i="0" dirty="0">
                <a:solidFill>
                  <a:srgbClr val="0D0D0D"/>
                </a:solidFill>
                <a:effectLst/>
                <a:highlight>
                  <a:srgbClr val="FFFFFF"/>
                </a:highlight>
                <a:latin typeface="Söhne"/>
              </a:rPr>
              <a:t>: The view is the presentation layer of the application</a:t>
            </a:r>
          </a:p>
          <a:p>
            <a:r>
              <a:rPr lang="en-GB" b="1" i="0" dirty="0">
                <a:solidFill>
                  <a:srgbClr val="0D0D0D"/>
                </a:solidFill>
                <a:effectLst/>
                <a:highlight>
                  <a:srgbClr val="FFFFFF"/>
                </a:highlight>
                <a:latin typeface="Söhne"/>
              </a:rPr>
              <a:t>Controller</a:t>
            </a:r>
            <a:r>
              <a:rPr lang="en-GB" b="0" i="0" dirty="0">
                <a:solidFill>
                  <a:srgbClr val="0D0D0D"/>
                </a:solidFill>
                <a:effectLst/>
                <a:highlight>
                  <a:srgbClr val="FFFFFF"/>
                </a:highlight>
                <a:latin typeface="Söhne"/>
              </a:rPr>
              <a:t>: processes user input, interacts with the model, and determines what data should be displayed by the view. </a:t>
            </a:r>
          </a:p>
          <a:p>
            <a:endParaRPr lang="en-IE" dirty="0"/>
          </a:p>
          <a:p>
            <a:r>
              <a:rPr lang="en-IE" dirty="0"/>
              <a:t>Templating: Handlebars, </a:t>
            </a:r>
            <a:br>
              <a:rPr lang="en-IE" dirty="0"/>
            </a:br>
            <a:r>
              <a:rPr lang="en-IE" dirty="0"/>
              <a:t>Angular </a:t>
            </a:r>
            <a:r>
              <a:rPr lang="en-GB" b="0" i="0" dirty="0">
                <a:solidFill>
                  <a:srgbClr val="0D0D0D"/>
                </a:solidFill>
                <a:effectLst/>
                <a:latin typeface="Söhne"/>
              </a:rPr>
              <a:t>has its own built-in templating syntax that allows developers to easily define dynamic and interactive user interfaces.</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5</a:t>
            </a:fld>
            <a:endParaRPr lang="en-US" altLang="en-US"/>
          </a:p>
        </p:txBody>
      </p:sp>
    </p:spTree>
    <p:extLst>
      <p:ext uri="{BB962C8B-B14F-4D97-AF65-F5344CB8AC3E}">
        <p14:creationId xmlns:p14="http://schemas.microsoft.com/office/powerpoint/2010/main" val="168712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Where is business logic – in the functional components and Contexts</a:t>
            </a:r>
            <a:br>
              <a:rPr lang="en-IE" dirty="0"/>
            </a:br>
            <a:r>
              <a:rPr lang="en-GB" b="1" i="0" dirty="0">
                <a:solidFill>
                  <a:srgbClr val="0D0D0D"/>
                </a:solidFill>
                <a:effectLst/>
                <a:latin typeface="Söhne"/>
              </a:rPr>
              <a:t>Functional Components</a:t>
            </a:r>
            <a:r>
              <a:rPr lang="en-GB" b="0" i="0" dirty="0">
                <a:solidFill>
                  <a:srgbClr val="0D0D0D"/>
                </a:solidFill>
                <a:effectLst/>
                <a:latin typeface="Söhne"/>
              </a:rPr>
              <a:t>: functional components can now manage state and side effects, which allows embedding business logic directly within the component. Hooks like </a:t>
            </a:r>
            <a:r>
              <a:rPr lang="en-GB" dirty="0" err="1"/>
              <a:t>useState</a:t>
            </a:r>
            <a:r>
              <a:rPr lang="en-GB" b="0" i="0" dirty="0">
                <a:solidFill>
                  <a:srgbClr val="0D0D0D"/>
                </a:solidFill>
                <a:effectLst/>
                <a:latin typeface="Söhne"/>
              </a:rPr>
              <a:t>, </a:t>
            </a:r>
            <a:r>
              <a:rPr lang="en-GB" dirty="0" err="1"/>
              <a:t>useEffect</a:t>
            </a:r>
            <a:r>
              <a:rPr lang="en-GB" b="0" i="0" dirty="0">
                <a:solidFill>
                  <a:srgbClr val="0D0D0D"/>
                </a:solidFill>
                <a:effectLst/>
                <a:latin typeface="Söhne"/>
              </a:rPr>
              <a:t>, and custom hooks enable components to handle data fetching, state management, and more.</a:t>
            </a:r>
            <a:br>
              <a:rPr lang="en-GB" b="0" i="0" dirty="0">
                <a:solidFill>
                  <a:srgbClr val="0D0D0D"/>
                </a:solidFill>
                <a:effectLst/>
                <a:latin typeface="Söhne"/>
              </a:rPr>
            </a:br>
            <a:r>
              <a:rPr lang="en-GB" b="0" i="0" dirty="0">
                <a:solidFill>
                  <a:srgbClr val="0D0D0D"/>
                </a:solidFill>
                <a:effectLst/>
                <a:latin typeface="Söhne"/>
              </a:rPr>
              <a:t>Middleware???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6</a:t>
            </a:fld>
            <a:endParaRPr lang="en-US" altLang="en-US"/>
          </a:p>
        </p:txBody>
      </p:sp>
    </p:spTree>
    <p:extLst>
      <p:ext uri="{BB962C8B-B14F-4D97-AF65-F5344CB8AC3E}">
        <p14:creationId xmlns:p14="http://schemas.microsoft.com/office/powerpoint/2010/main" val="300063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dirty="0"/>
              <a:t>Why bother?</a:t>
            </a:r>
            <a:br>
              <a:rPr lang="en-GB" dirty="0"/>
            </a:br>
            <a:r>
              <a:rPr lang="en-GB" b="1" i="0" dirty="0">
                <a:solidFill>
                  <a:srgbClr val="0D0D0D"/>
                </a:solidFill>
                <a:effectLst/>
                <a:latin typeface="Söhne"/>
              </a:rPr>
              <a:t>. Type Safety</a:t>
            </a:r>
          </a:p>
          <a:p>
            <a:pPr algn="l">
              <a:buFont typeface="Arial" panose="020B0604020202020204" pitchFamily="34" charset="0"/>
              <a:buChar char="•"/>
            </a:pPr>
            <a:r>
              <a:rPr lang="en-GB" b="0" i="0" dirty="0">
                <a:solidFill>
                  <a:srgbClr val="0D0D0D"/>
                </a:solidFill>
                <a:effectLst/>
                <a:latin typeface="Söhne"/>
              </a:rPr>
              <a:t>TypeScript provides static typing, allowing you to catch errors early in the development process, such as type mismatches or incorrect function arguments, leading to fewer runtime errors and bugs.</a:t>
            </a:r>
          </a:p>
          <a:p>
            <a:pPr algn="l"/>
            <a:r>
              <a:rPr lang="en-GB" b="1" i="0" dirty="0">
                <a:solidFill>
                  <a:srgbClr val="0D0D0D"/>
                </a:solidFill>
                <a:effectLst/>
                <a:latin typeface="Söhne"/>
              </a:rPr>
              <a:t>2. Improved Developer Experience</a:t>
            </a:r>
          </a:p>
          <a:p>
            <a:pPr algn="l">
              <a:buFont typeface="Arial" panose="020B0604020202020204" pitchFamily="34" charset="0"/>
              <a:buChar char="•"/>
            </a:pPr>
            <a:r>
              <a:rPr lang="en-GB" b="0" i="0" dirty="0">
                <a:solidFill>
                  <a:srgbClr val="0D0D0D"/>
                </a:solidFill>
                <a:effectLst/>
                <a:latin typeface="Söhne"/>
              </a:rPr>
              <a:t>Auto-completion, code navigation, and refactoring are significantly enhanced in TypeScript, thanks to its understanding of the shapes of objects. This makes the development process faster and more efficient.</a:t>
            </a:r>
          </a:p>
          <a:p>
            <a:pPr algn="l"/>
            <a:r>
              <a:rPr lang="en-GB" b="1" i="0" dirty="0">
                <a:solidFill>
                  <a:srgbClr val="0D0D0D"/>
                </a:solidFill>
                <a:effectLst/>
                <a:latin typeface="Söhne"/>
              </a:rPr>
              <a:t>3. Better Code Quality and Maintainability</a:t>
            </a:r>
          </a:p>
          <a:p>
            <a:pPr algn="l">
              <a:buFont typeface="Arial" panose="020B0604020202020204" pitchFamily="34" charset="0"/>
              <a:buChar char="•"/>
            </a:pPr>
            <a:r>
              <a:rPr lang="en-GB" b="0" i="0" dirty="0">
                <a:solidFill>
                  <a:srgbClr val="0D0D0D"/>
                </a:solidFill>
                <a:effectLst/>
                <a:latin typeface="Söhne"/>
              </a:rPr>
              <a:t>TypeScript's type system encourages more explicit contracts for component APIs, making the code easier to read and maintain. It also enforces type checking at compile time, ensuring that components are used correctly.</a:t>
            </a:r>
          </a:p>
          <a:p>
            <a:pPr algn="l"/>
            <a:r>
              <a:rPr lang="en-GB" b="1" i="0" dirty="0">
                <a:solidFill>
                  <a:srgbClr val="0D0D0D"/>
                </a:solidFill>
                <a:effectLst/>
                <a:latin typeface="Söhne"/>
              </a:rPr>
              <a:t>4. Easy Integration with React</a:t>
            </a:r>
          </a:p>
          <a:p>
            <a:pPr algn="l">
              <a:buFont typeface="Arial" panose="020B0604020202020204" pitchFamily="34" charset="0"/>
              <a:buChar char="•"/>
            </a:pPr>
            <a:r>
              <a:rPr lang="en-GB" b="0" i="0" dirty="0">
                <a:solidFill>
                  <a:srgbClr val="0D0D0D"/>
                </a:solidFill>
                <a:effectLst/>
                <a:latin typeface="Söhne"/>
              </a:rPr>
              <a:t>TypeScript integrates seamlessly with React. TypeScript's JSX support allows you to use it directly within your TypeScript files (.</a:t>
            </a:r>
            <a:r>
              <a:rPr lang="en-GB" b="0" i="0" dirty="0" err="1">
                <a:solidFill>
                  <a:srgbClr val="0D0D0D"/>
                </a:solidFill>
                <a:effectLst/>
                <a:latin typeface="Söhne"/>
              </a:rPr>
              <a:t>tsx</a:t>
            </a:r>
            <a:r>
              <a:rPr lang="en-GB" b="0" i="0" dirty="0">
                <a:solidFill>
                  <a:srgbClr val="0D0D0D"/>
                </a:solidFill>
                <a:effectLst/>
                <a:latin typeface="Söhne"/>
              </a:rPr>
              <a:t>), and the React TypeScript definitions are robust and well-maintained.</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7</a:t>
            </a:fld>
            <a:endParaRPr lang="en-US" altLang="en-US"/>
          </a:p>
        </p:txBody>
      </p:sp>
    </p:spTree>
    <p:extLst>
      <p:ext uri="{BB962C8B-B14F-4D97-AF65-F5344CB8AC3E}">
        <p14:creationId xmlns:p14="http://schemas.microsoft.com/office/powerpoint/2010/main" val="38802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CCCCCC"/>
                </a:solidFill>
                <a:effectLst/>
                <a:highlight>
                  <a:srgbClr val="252526"/>
                </a:highlight>
                <a:latin typeface="Segoe WPC"/>
              </a:rPr>
              <a:t>In React, </a:t>
            </a:r>
            <a:r>
              <a:rPr lang="en-GB" dirty="0" err="1"/>
              <a:t>React.createElement</a:t>
            </a:r>
            <a:r>
              <a:rPr lang="en-GB" dirty="0"/>
              <a:t>()</a:t>
            </a:r>
            <a:r>
              <a:rPr lang="en-GB" b="0" i="0" dirty="0">
                <a:solidFill>
                  <a:srgbClr val="CCCCCC"/>
                </a:solidFill>
                <a:effectLst/>
                <a:highlight>
                  <a:srgbClr val="252526"/>
                </a:highlight>
                <a:latin typeface="Segoe WPC"/>
              </a:rPr>
              <a:t> is a method that creates a new React element of a given type.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1" i="0" dirty="0">
                <a:solidFill>
                  <a:srgbClr val="CCCCCC"/>
                </a:solidFill>
                <a:effectLst/>
                <a:highlight>
                  <a:srgbClr val="252526"/>
                </a:highlight>
                <a:latin typeface="Segoe WPC"/>
              </a:rPr>
              <a:t>The 'type' argument </a:t>
            </a:r>
            <a:r>
              <a:rPr lang="en-GB" b="0" i="0" dirty="0">
                <a:solidFill>
                  <a:srgbClr val="CCCCCC"/>
                </a:solidFill>
                <a:effectLst/>
                <a:highlight>
                  <a:srgbClr val="252526"/>
                </a:highlight>
                <a:latin typeface="Segoe WPC"/>
              </a:rPr>
              <a:t>can be either a tag name string (such as 'div' or 'span'), a React component type (a class or a function).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CCCCCC"/>
                </a:solidFill>
                <a:effectLst/>
                <a:highlight>
                  <a:srgbClr val="252526"/>
                </a:highlight>
                <a:latin typeface="Segoe WPC"/>
              </a:rPr>
              <a:t>However, in modern React development, JSX (JavaScript XML) is more commonly used instead of </a:t>
            </a:r>
            <a:r>
              <a:rPr lang="en-GB" dirty="0" err="1"/>
              <a:t>React.createElement</a:t>
            </a:r>
            <a:r>
              <a:rPr lang="en-GB" dirty="0"/>
              <a:t>()</a:t>
            </a:r>
            <a:r>
              <a:rPr lang="en-GB" b="0" i="0" dirty="0">
                <a:solidFill>
                  <a:srgbClr val="CCCCCC"/>
                </a:solidFill>
                <a:effectLst/>
                <a:highlight>
                  <a:srgbClr val="252526"/>
                </a:highlight>
                <a:latin typeface="Segoe WPC"/>
              </a:rPr>
              <a:t>. JSX allows you to write HTML-like syntax directly in your JavaScript code, which is often more readable and easier to write.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CCCCCC"/>
                </a:solidFill>
                <a:effectLst/>
                <a:highlight>
                  <a:srgbClr val="252526"/>
                </a:highlight>
                <a:latin typeface="Segoe WPC"/>
              </a:rPr>
              <a:t>This is where your React application will be attached or "mounted" in the DOM.</a:t>
            </a:r>
            <a:endParaRPr lang="en-IE" dirty="0"/>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9</a:t>
            </a:fld>
            <a:endParaRPr lang="en-US" altLang="en-US"/>
          </a:p>
        </p:txBody>
      </p:sp>
    </p:spTree>
    <p:extLst>
      <p:ext uri="{BB962C8B-B14F-4D97-AF65-F5344CB8AC3E}">
        <p14:creationId xmlns:p14="http://schemas.microsoft.com/office/powerpoint/2010/main" val="313391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10</a:t>
            </a:fld>
            <a:endParaRPr lang="en-US" altLang="en-US"/>
          </a:p>
        </p:txBody>
      </p:sp>
    </p:spTree>
    <p:extLst>
      <p:ext uri="{BB962C8B-B14F-4D97-AF65-F5344CB8AC3E}">
        <p14:creationId xmlns:p14="http://schemas.microsoft.com/office/powerpoint/2010/main" val="137959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b="0" i="0" dirty="0">
                <a:solidFill>
                  <a:srgbClr val="0D0D0D"/>
                </a:solidFill>
                <a:effectLst/>
                <a:latin typeface="Söhne"/>
              </a:rPr>
              <a:t>It allows you to write HTML tags in TypeScript files. TypeScript supports JSX and provides type-checking for JSX code, enabling developers to use JSX syntax within TypeScript files (.</a:t>
            </a:r>
            <a:r>
              <a:rPr lang="en-IE" b="0" i="0" dirty="0" err="1">
                <a:solidFill>
                  <a:srgbClr val="0D0D0D"/>
                </a:solidFill>
                <a:effectLst/>
                <a:latin typeface="Söhne"/>
              </a:rPr>
              <a:t>tsx</a:t>
            </a:r>
            <a:r>
              <a:rPr lang="en-IE" b="0" i="0" dirty="0">
                <a:solidFill>
                  <a:srgbClr val="0D0D0D"/>
                </a:solidFill>
                <a:effectLst/>
                <a:latin typeface="Söhne"/>
              </a:rPr>
              <a:t> extension) for building user interfaces in a more expressive and HTML-like syntax.</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11</a:t>
            </a:fld>
            <a:endParaRPr lang="en-US" altLang="en-US"/>
          </a:p>
        </p:txBody>
      </p:sp>
    </p:spTree>
    <p:extLst>
      <p:ext uri="{BB962C8B-B14F-4D97-AF65-F5344CB8AC3E}">
        <p14:creationId xmlns:p14="http://schemas.microsoft.com/office/powerpoint/2010/main" val="425885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B2DCAC3C-8CEB-2DC4-B1C4-B054AF3BB3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DF0A1-91B4-DCA4-00D5-F32A3488F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0B0A90-DBF6-0496-8495-0D5A24918699}"/>
              </a:ext>
            </a:extLst>
          </p:cNvPr>
          <p:cNvSpPr>
            <a:spLocks noGrp="1" noChangeArrowheads="1"/>
          </p:cNvSpPr>
          <p:nvPr>
            <p:ph type="sldNum" sz="quarter" idx="12"/>
          </p:nvPr>
        </p:nvSpPr>
        <p:spPr>
          <a:ln/>
        </p:spPr>
        <p:txBody>
          <a:bodyPr/>
          <a:lstStyle>
            <a:lvl1pPr>
              <a:defRPr/>
            </a:lvl1pPr>
          </a:lstStyle>
          <a:p>
            <a:pPr>
              <a:defRPr/>
            </a:pPr>
            <a:fld id="{F35020D2-2BF6-49CA-90B7-49C64759FCD7}" type="slidenum">
              <a:rPr lang="en-US" altLang="en-US"/>
              <a:pPr>
                <a:defRPr/>
              </a:pPr>
              <a:t>‹#›</a:t>
            </a:fld>
            <a:endParaRPr lang="en-US" altLang="en-US"/>
          </a:p>
        </p:txBody>
      </p:sp>
    </p:spTree>
    <p:extLst>
      <p:ext uri="{BB962C8B-B14F-4D97-AF65-F5344CB8AC3E}">
        <p14:creationId xmlns:p14="http://schemas.microsoft.com/office/powerpoint/2010/main" val="32503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38C11314-3FF4-0961-7D99-547622C0BD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D633F-75E0-5231-3740-452A50B0C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8B562A-2C8E-F7D8-F9C7-86432D8B3EFC}"/>
              </a:ext>
            </a:extLst>
          </p:cNvPr>
          <p:cNvSpPr>
            <a:spLocks noGrp="1" noChangeArrowheads="1"/>
          </p:cNvSpPr>
          <p:nvPr>
            <p:ph type="sldNum" sz="quarter" idx="12"/>
          </p:nvPr>
        </p:nvSpPr>
        <p:spPr>
          <a:ln/>
        </p:spPr>
        <p:txBody>
          <a:bodyPr/>
          <a:lstStyle>
            <a:lvl1pPr>
              <a:defRPr/>
            </a:lvl1pPr>
          </a:lstStyle>
          <a:p>
            <a:pPr>
              <a:defRPr/>
            </a:pPr>
            <a:fld id="{298BE005-0825-468C-AA99-4AB4DD8BA5EA}" type="slidenum">
              <a:rPr lang="en-US" altLang="en-US"/>
              <a:pPr>
                <a:defRPr/>
              </a:pPr>
              <a:t>‹#›</a:t>
            </a:fld>
            <a:endParaRPr lang="en-US" altLang="en-US"/>
          </a:p>
        </p:txBody>
      </p:sp>
    </p:spTree>
    <p:extLst>
      <p:ext uri="{BB962C8B-B14F-4D97-AF65-F5344CB8AC3E}">
        <p14:creationId xmlns:p14="http://schemas.microsoft.com/office/powerpoint/2010/main" val="421432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477DF65-A5AD-8727-8CBC-C3FC89A792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6BA96-1802-458A-C0E1-623100BAE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9A3FD2-D7D7-99B7-FAA6-8B3772BDE1C9}"/>
              </a:ext>
            </a:extLst>
          </p:cNvPr>
          <p:cNvSpPr>
            <a:spLocks noGrp="1" noChangeArrowheads="1"/>
          </p:cNvSpPr>
          <p:nvPr>
            <p:ph type="sldNum" sz="quarter" idx="12"/>
          </p:nvPr>
        </p:nvSpPr>
        <p:spPr>
          <a:ln/>
        </p:spPr>
        <p:txBody>
          <a:bodyPr/>
          <a:lstStyle>
            <a:lvl1pPr>
              <a:defRPr/>
            </a:lvl1pPr>
          </a:lstStyle>
          <a:p>
            <a:pPr>
              <a:defRPr/>
            </a:pPr>
            <a:fld id="{0476A2D5-EAC8-4371-8A68-90031EF61090}" type="slidenum">
              <a:rPr lang="en-US" altLang="en-US"/>
              <a:pPr>
                <a:defRPr/>
              </a:pPr>
              <a:t>‹#›</a:t>
            </a:fld>
            <a:endParaRPr lang="en-US" altLang="en-US"/>
          </a:p>
        </p:txBody>
      </p:sp>
    </p:spTree>
    <p:extLst>
      <p:ext uri="{BB962C8B-B14F-4D97-AF65-F5344CB8AC3E}">
        <p14:creationId xmlns:p14="http://schemas.microsoft.com/office/powerpoint/2010/main" val="25014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10FE69D-0692-57C7-6CF7-FD6675CA8E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A6078B-279C-060D-FA23-32E2541E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98B6A2-F994-455D-EC86-AA35D318561E}"/>
              </a:ext>
            </a:extLst>
          </p:cNvPr>
          <p:cNvSpPr>
            <a:spLocks noGrp="1" noChangeArrowheads="1"/>
          </p:cNvSpPr>
          <p:nvPr>
            <p:ph type="sldNum" sz="quarter" idx="12"/>
          </p:nvPr>
        </p:nvSpPr>
        <p:spPr>
          <a:ln/>
        </p:spPr>
        <p:txBody>
          <a:bodyPr/>
          <a:lstStyle>
            <a:lvl1pPr>
              <a:defRPr/>
            </a:lvl1pPr>
          </a:lstStyle>
          <a:p>
            <a:pPr>
              <a:defRPr/>
            </a:pPr>
            <a:fld id="{FF20FD76-2600-470C-B220-FCD85C8E166D}" type="slidenum">
              <a:rPr lang="en-US" altLang="en-US"/>
              <a:pPr>
                <a:defRPr/>
              </a:pPr>
              <a:t>‹#›</a:t>
            </a:fld>
            <a:endParaRPr lang="en-US" altLang="en-US"/>
          </a:p>
        </p:txBody>
      </p:sp>
    </p:spTree>
    <p:extLst>
      <p:ext uri="{BB962C8B-B14F-4D97-AF65-F5344CB8AC3E}">
        <p14:creationId xmlns:p14="http://schemas.microsoft.com/office/powerpoint/2010/main" val="39347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08AB5B60-5E70-2793-D663-89EB833783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DA92E-5AD2-D0A0-1FFE-9A2F75FC3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B3A473-E8C4-62CB-0078-919A260EC473}"/>
              </a:ext>
            </a:extLst>
          </p:cNvPr>
          <p:cNvSpPr>
            <a:spLocks noGrp="1" noChangeArrowheads="1"/>
          </p:cNvSpPr>
          <p:nvPr>
            <p:ph type="sldNum" sz="quarter" idx="12"/>
          </p:nvPr>
        </p:nvSpPr>
        <p:spPr>
          <a:ln/>
        </p:spPr>
        <p:txBody>
          <a:bodyPr/>
          <a:lstStyle>
            <a:lvl1pPr>
              <a:defRPr/>
            </a:lvl1pPr>
          </a:lstStyle>
          <a:p>
            <a:pPr>
              <a:defRPr/>
            </a:pPr>
            <a:fld id="{06E310F8-678A-4CCD-9011-EC89267EF9E0}" type="slidenum">
              <a:rPr lang="en-US" altLang="en-US"/>
              <a:pPr>
                <a:defRPr/>
              </a:pPr>
              <a:t>‹#›</a:t>
            </a:fld>
            <a:endParaRPr lang="en-US" altLang="en-US"/>
          </a:p>
        </p:txBody>
      </p:sp>
    </p:spTree>
    <p:extLst>
      <p:ext uri="{BB962C8B-B14F-4D97-AF65-F5344CB8AC3E}">
        <p14:creationId xmlns:p14="http://schemas.microsoft.com/office/powerpoint/2010/main" val="20706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47F7271-BF35-C6FB-8535-1AEFF6FB7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D9C61-CB4C-EBB5-A86F-E139D9178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25033B-9A8C-2E81-A28C-37E6C743ECDE}"/>
              </a:ext>
            </a:extLst>
          </p:cNvPr>
          <p:cNvSpPr>
            <a:spLocks noGrp="1" noChangeArrowheads="1"/>
          </p:cNvSpPr>
          <p:nvPr>
            <p:ph type="sldNum" sz="quarter" idx="12"/>
          </p:nvPr>
        </p:nvSpPr>
        <p:spPr>
          <a:ln/>
        </p:spPr>
        <p:txBody>
          <a:bodyPr/>
          <a:lstStyle>
            <a:lvl1pPr>
              <a:defRPr/>
            </a:lvl1pPr>
          </a:lstStyle>
          <a:p>
            <a:pPr>
              <a:defRPr/>
            </a:pPr>
            <a:fld id="{5EEFC9AB-7780-4925-9113-F166AE943A32}" type="slidenum">
              <a:rPr lang="en-US" altLang="en-US"/>
              <a:pPr>
                <a:defRPr/>
              </a:pPr>
              <a:t>‹#›</a:t>
            </a:fld>
            <a:endParaRPr lang="en-US" altLang="en-US"/>
          </a:p>
        </p:txBody>
      </p:sp>
    </p:spTree>
    <p:extLst>
      <p:ext uri="{BB962C8B-B14F-4D97-AF65-F5344CB8AC3E}">
        <p14:creationId xmlns:p14="http://schemas.microsoft.com/office/powerpoint/2010/main" val="208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B2F255F5-A0E9-3203-E31A-6C55F01D00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C3C23B-23E5-A773-3240-08A3997E23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4186354-6450-081E-8CB7-2919E23D1685}"/>
              </a:ext>
            </a:extLst>
          </p:cNvPr>
          <p:cNvSpPr>
            <a:spLocks noGrp="1" noChangeArrowheads="1"/>
          </p:cNvSpPr>
          <p:nvPr>
            <p:ph type="sldNum" sz="quarter" idx="12"/>
          </p:nvPr>
        </p:nvSpPr>
        <p:spPr>
          <a:ln/>
        </p:spPr>
        <p:txBody>
          <a:bodyPr/>
          <a:lstStyle>
            <a:lvl1pPr>
              <a:defRPr/>
            </a:lvl1pPr>
          </a:lstStyle>
          <a:p>
            <a:pPr>
              <a:defRPr/>
            </a:pPr>
            <a:fld id="{C67E753F-9DF2-4429-B732-01A0D9F79087}" type="slidenum">
              <a:rPr lang="en-US" altLang="en-US"/>
              <a:pPr>
                <a:defRPr/>
              </a:pPr>
              <a:t>‹#›</a:t>
            </a:fld>
            <a:endParaRPr lang="en-US" altLang="en-US"/>
          </a:p>
        </p:txBody>
      </p:sp>
    </p:spTree>
    <p:extLst>
      <p:ext uri="{BB962C8B-B14F-4D97-AF65-F5344CB8AC3E}">
        <p14:creationId xmlns:p14="http://schemas.microsoft.com/office/powerpoint/2010/main" val="29884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531295F0-206B-596F-5026-D555AAA3309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49AE1D-A07B-1D98-CC8C-72A72CDC17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EF6B31-CBE4-BF23-8161-06580DDA9116}"/>
              </a:ext>
            </a:extLst>
          </p:cNvPr>
          <p:cNvSpPr>
            <a:spLocks noGrp="1" noChangeArrowheads="1"/>
          </p:cNvSpPr>
          <p:nvPr>
            <p:ph type="sldNum" sz="quarter" idx="12"/>
          </p:nvPr>
        </p:nvSpPr>
        <p:spPr>
          <a:ln/>
        </p:spPr>
        <p:txBody>
          <a:bodyPr/>
          <a:lstStyle>
            <a:lvl1pPr>
              <a:defRPr/>
            </a:lvl1pPr>
          </a:lstStyle>
          <a:p>
            <a:pPr>
              <a:defRPr/>
            </a:pPr>
            <a:fld id="{15C525B3-71AC-4963-81CC-476B7FE86059}" type="slidenum">
              <a:rPr lang="en-US" altLang="en-US"/>
              <a:pPr>
                <a:defRPr/>
              </a:pPr>
              <a:t>‹#›</a:t>
            </a:fld>
            <a:endParaRPr lang="en-US" altLang="en-US"/>
          </a:p>
        </p:txBody>
      </p:sp>
    </p:spTree>
    <p:extLst>
      <p:ext uri="{BB962C8B-B14F-4D97-AF65-F5344CB8AC3E}">
        <p14:creationId xmlns:p14="http://schemas.microsoft.com/office/powerpoint/2010/main" val="257589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624AA2-02FF-CA5D-F444-3D6D82BB00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57B7697-4918-E7B1-698C-2422F31999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05B89D-73D0-5568-F271-60638419EB9B}"/>
              </a:ext>
            </a:extLst>
          </p:cNvPr>
          <p:cNvSpPr>
            <a:spLocks noGrp="1" noChangeArrowheads="1"/>
          </p:cNvSpPr>
          <p:nvPr>
            <p:ph type="sldNum" sz="quarter" idx="12"/>
          </p:nvPr>
        </p:nvSpPr>
        <p:spPr>
          <a:ln/>
        </p:spPr>
        <p:txBody>
          <a:bodyPr/>
          <a:lstStyle>
            <a:lvl1pPr>
              <a:defRPr/>
            </a:lvl1pPr>
          </a:lstStyle>
          <a:p>
            <a:pPr>
              <a:defRPr/>
            </a:pPr>
            <a:fld id="{ED345493-4DFD-48CE-B16B-51EAE34151B2}" type="slidenum">
              <a:rPr lang="en-US" altLang="en-US"/>
              <a:pPr>
                <a:defRPr/>
              </a:pPr>
              <a:t>‹#›</a:t>
            </a:fld>
            <a:endParaRPr lang="en-US" altLang="en-US"/>
          </a:p>
        </p:txBody>
      </p:sp>
    </p:spTree>
    <p:extLst>
      <p:ext uri="{BB962C8B-B14F-4D97-AF65-F5344CB8AC3E}">
        <p14:creationId xmlns:p14="http://schemas.microsoft.com/office/powerpoint/2010/main" val="193996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7BE64AD7-EC52-B387-16BB-A3AC6A295F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9C383D-810C-4004-31B5-BB289BE04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49CD3F-FDDE-2330-AD88-F1C0C2932CF8}"/>
              </a:ext>
            </a:extLst>
          </p:cNvPr>
          <p:cNvSpPr>
            <a:spLocks noGrp="1" noChangeArrowheads="1"/>
          </p:cNvSpPr>
          <p:nvPr>
            <p:ph type="sldNum" sz="quarter" idx="12"/>
          </p:nvPr>
        </p:nvSpPr>
        <p:spPr>
          <a:ln/>
        </p:spPr>
        <p:txBody>
          <a:bodyPr/>
          <a:lstStyle>
            <a:lvl1pPr>
              <a:defRPr/>
            </a:lvl1pPr>
          </a:lstStyle>
          <a:p>
            <a:pPr>
              <a:defRPr/>
            </a:pPr>
            <a:fld id="{A44051C0-D0C3-46A2-8DD8-2EC8E5C3842C}" type="slidenum">
              <a:rPr lang="en-US" altLang="en-US"/>
              <a:pPr>
                <a:defRPr/>
              </a:pPr>
              <a:t>‹#›</a:t>
            </a:fld>
            <a:endParaRPr lang="en-US" altLang="en-US"/>
          </a:p>
        </p:txBody>
      </p:sp>
    </p:spTree>
    <p:extLst>
      <p:ext uri="{BB962C8B-B14F-4D97-AF65-F5344CB8AC3E}">
        <p14:creationId xmlns:p14="http://schemas.microsoft.com/office/powerpoint/2010/main" val="85823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E2894987-4571-63E7-A934-3472F2898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FC234E-49A4-B932-C44F-902279986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F28F58-7B12-0995-1D2D-9E3CF7808659}"/>
              </a:ext>
            </a:extLst>
          </p:cNvPr>
          <p:cNvSpPr>
            <a:spLocks noGrp="1" noChangeArrowheads="1"/>
          </p:cNvSpPr>
          <p:nvPr>
            <p:ph type="sldNum" sz="quarter" idx="12"/>
          </p:nvPr>
        </p:nvSpPr>
        <p:spPr>
          <a:ln/>
        </p:spPr>
        <p:txBody>
          <a:bodyPr/>
          <a:lstStyle>
            <a:lvl1pPr>
              <a:defRPr/>
            </a:lvl1pPr>
          </a:lstStyle>
          <a:p>
            <a:pPr>
              <a:defRPr/>
            </a:pPr>
            <a:fld id="{FFD84A79-2C5D-45ED-A6A5-1FF48B1A5309}" type="slidenum">
              <a:rPr lang="en-US" altLang="en-US"/>
              <a:pPr>
                <a:defRPr/>
              </a:pPr>
              <a:t>‹#›</a:t>
            </a:fld>
            <a:endParaRPr lang="en-US" altLang="en-US"/>
          </a:p>
        </p:txBody>
      </p:sp>
    </p:spTree>
    <p:extLst>
      <p:ext uri="{BB962C8B-B14F-4D97-AF65-F5344CB8AC3E}">
        <p14:creationId xmlns:p14="http://schemas.microsoft.com/office/powerpoint/2010/main" val="7895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AEBEA2-D9EB-CC8D-A919-64363336C9E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AA56DD5-BDC5-53E8-80C5-F964BD143E5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B3E009-3B8B-F744-6A03-F273E005F239}"/>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6"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4FB350D-6452-8CB9-B03B-8BDD92C57540}"/>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6"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A7C7E1B-36B3-9FED-8D96-F7F1BB8C799D}"/>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E8ADBAE-735E-4A49-8731-3E835CBBF1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5pPr>
      <a:lvl6pPr marL="457200" algn="ctr" rtl="0" fontAlgn="base">
        <a:spcBef>
          <a:spcPct val="0"/>
        </a:spcBef>
        <a:spcAft>
          <a:spcPct val="0"/>
        </a:spcAft>
        <a:defRPr sz="3200">
          <a:solidFill>
            <a:schemeClr val="tx2"/>
          </a:solidFill>
          <a:latin typeface="Arial" pitchFamily="-106" charset="0"/>
        </a:defRPr>
      </a:lvl6pPr>
      <a:lvl7pPr marL="914400" algn="ctr" rtl="0" fontAlgn="base">
        <a:spcBef>
          <a:spcPct val="0"/>
        </a:spcBef>
        <a:spcAft>
          <a:spcPct val="0"/>
        </a:spcAft>
        <a:defRPr sz="3200">
          <a:solidFill>
            <a:schemeClr val="tx2"/>
          </a:solidFill>
          <a:latin typeface="Arial" pitchFamily="-106" charset="0"/>
        </a:defRPr>
      </a:lvl7pPr>
      <a:lvl8pPr marL="1371600" algn="ctr" rtl="0" fontAlgn="base">
        <a:spcBef>
          <a:spcPct val="0"/>
        </a:spcBef>
        <a:spcAft>
          <a:spcPct val="0"/>
        </a:spcAft>
        <a:defRPr sz="3200">
          <a:solidFill>
            <a:schemeClr val="tx2"/>
          </a:solidFill>
          <a:latin typeface="Arial" pitchFamily="-106" charset="0"/>
        </a:defRPr>
      </a:lvl8pPr>
      <a:lvl9pPr marL="1828800" algn="ctr" rtl="0" fontAlgn="base">
        <a:spcBef>
          <a:spcPct val="0"/>
        </a:spcBef>
        <a:spcAft>
          <a:spcPct val="0"/>
        </a:spcAft>
        <a:defRPr sz="3200">
          <a:solidFill>
            <a:schemeClr val="tx2"/>
          </a:solidFill>
          <a:latin typeface="Arial" pitchFamily="-106"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logforlearning.com/2019/06/codeigniter-tutorial-2-mvc-and-rout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damiandeluca.com.ar/5-caracteristicas-de-react-que-deberias-conoc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medium.com/react-weekly/react-native-and-typescript-ad57b7413ea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6C6174-1C11-0422-5EB7-78A8F1166419}"/>
              </a:ext>
            </a:extLst>
          </p:cNvPr>
          <p:cNvPicPr>
            <a:picLocks noChangeAspect="1"/>
          </p:cNvPicPr>
          <p:nvPr/>
        </p:nvPicPr>
        <p:blipFill rotWithShape="1">
          <a:blip r:embed="rId3"/>
          <a:srcRect t="9182" b="4124"/>
          <a:stretch/>
        </p:blipFill>
        <p:spPr>
          <a:xfrm>
            <a:off x="1524020" y="11"/>
            <a:ext cx="9143980" cy="4201449"/>
          </a:xfrm>
          <a:prstGeom prst="rect">
            <a:avLst/>
          </a:prstGeom>
        </p:spPr>
      </p:pic>
      <p:grpSp>
        <p:nvGrpSpPr>
          <p:cNvPr id="14350" name="Group 1434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001" y="2941813"/>
            <a:ext cx="9141713" cy="1828800"/>
            <a:chOff x="-305" y="3144820"/>
            <a:chExt cx="9182100" cy="1551136"/>
          </a:xfrm>
        </p:grpSpPr>
        <p:sp useBgFill="1">
          <p:nvSpPr>
            <p:cNvPr id="14345" name="Freeform: Shape 1434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346" name="Freeform: Shape 1434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347" name="Freeform: Shape 1434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348" name="Freeform: Shape 1434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Subtitle 1">
            <a:extLst>
              <a:ext uri="{FF2B5EF4-FFF2-40B4-BE49-F238E27FC236}">
                <a16:creationId xmlns:a16="http://schemas.microsoft.com/office/drawing/2014/main" id="{E9600F9D-551E-2956-4945-4145D0F8F6FD}"/>
              </a:ext>
            </a:extLst>
          </p:cNvPr>
          <p:cNvSpPr>
            <a:spLocks noGrp="1"/>
          </p:cNvSpPr>
          <p:nvPr>
            <p:ph type="subTitle" idx="1"/>
          </p:nvPr>
        </p:nvSpPr>
        <p:spPr>
          <a:xfrm>
            <a:off x="2127505" y="4580785"/>
            <a:ext cx="7062673" cy="484374"/>
          </a:xfrm>
        </p:spPr>
        <p:txBody>
          <a:bodyPr anchor="b">
            <a:normAutofit/>
          </a:bodyPr>
          <a:lstStyle/>
          <a:p>
            <a:pPr algn="l"/>
            <a:r>
              <a:rPr lang="en-IE" sz="1700" dirty="0">
                <a:solidFill>
                  <a:schemeClr val="tx2"/>
                </a:solidFill>
              </a:rPr>
              <a:t>Introduction</a:t>
            </a:r>
          </a:p>
        </p:txBody>
      </p:sp>
      <p:sp>
        <p:nvSpPr>
          <p:cNvPr id="14337" name="Slide Number Placeholder 5">
            <a:extLst>
              <a:ext uri="{FF2B5EF4-FFF2-40B4-BE49-F238E27FC236}">
                <a16:creationId xmlns:a16="http://schemas.microsoft.com/office/drawing/2014/main" id="{A1FD5BD3-F9F0-5445-A350-949B2A5A4DA3}"/>
              </a:ext>
            </a:extLst>
          </p:cNvPr>
          <p:cNvSpPr>
            <a:spLocks noGrp="1"/>
          </p:cNvSpPr>
          <p:nvPr>
            <p:ph type="sldNum" sz="quarter" idx="12"/>
          </p:nvPr>
        </p:nvSpPr>
        <p:spPr>
          <a:xfrm>
            <a:off x="7981950" y="6356351"/>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70F9CE2F-452B-4868-A26A-442188FCB8B9}" type="slidenum">
              <a:rPr lang="en-US" altLang="en-US" sz="1000" b="0">
                <a:solidFill>
                  <a:prstClr val="black">
                    <a:tint val="75000"/>
                  </a:prstClr>
                </a:solidFill>
              </a:rPr>
              <a:pPr>
                <a:spcBef>
                  <a:spcPct val="0"/>
                </a:spcBef>
                <a:spcAft>
                  <a:spcPts val="600"/>
                </a:spcAft>
                <a:buNone/>
              </a:pPr>
              <a:t>1</a:t>
            </a:fld>
            <a:endParaRPr lang="en-US" altLang="en-US" sz="1000" b="0">
              <a:solidFill>
                <a:prstClr val="black">
                  <a:tint val="7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B294181-88DF-308E-C729-DF8997E23444}"/>
              </a:ext>
            </a:extLst>
          </p:cNvPr>
          <p:cNvSpPr>
            <a:spLocks noGrp="1" noChangeArrowheads="1"/>
          </p:cNvSpPr>
          <p:nvPr>
            <p:ph type="title"/>
          </p:nvPr>
        </p:nvSpPr>
        <p:spPr/>
        <p:txBody>
          <a:bodyPr/>
          <a:lstStyle/>
          <a:p>
            <a:r>
              <a:rPr lang="en-US" altLang="en-US" dirty="0">
                <a:ea typeface="ＭＳ Ｐゴシック" panose="020B0600070205080204" pitchFamily="34" charset="-128"/>
              </a:rPr>
              <a:t>UI Description Implementation</a:t>
            </a:r>
            <a:br>
              <a:rPr lang="en-US" altLang="en-US" dirty="0">
                <a:ea typeface="ＭＳ Ｐゴシック" panose="020B0600070205080204" pitchFamily="34" charset="-128"/>
              </a:rPr>
            </a:br>
            <a:r>
              <a:rPr lang="en-US" altLang="en-US" sz="1800" dirty="0">
                <a:ea typeface="ＭＳ Ｐゴシック" panose="020B0600070205080204" pitchFamily="34" charset="-128"/>
              </a:rPr>
              <a:t>(the imperative way)</a:t>
            </a:r>
          </a:p>
        </p:txBody>
      </p:sp>
      <p:sp>
        <p:nvSpPr>
          <p:cNvPr id="20482" name="Content Placeholder 2">
            <a:extLst>
              <a:ext uri="{FF2B5EF4-FFF2-40B4-BE49-F238E27FC236}">
                <a16:creationId xmlns:a16="http://schemas.microsoft.com/office/drawing/2014/main" id="{E8BC8000-507E-DD4C-952C-0629D3C6A3A4}"/>
              </a:ext>
            </a:extLst>
          </p:cNvPr>
          <p:cNvSpPr>
            <a:spLocks noGrp="1" noChangeArrowheads="1"/>
          </p:cNvSpPr>
          <p:nvPr>
            <p:ph idx="1"/>
          </p:nvPr>
        </p:nvSpPr>
        <p:spPr>
          <a:xfrm>
            <a:off x="609600" y="1295400"/>
            <a:ext cx="11049000" cy="4876800"/>
          </a:xfrm>
        </p:spPr>
        <p:txBody>
          <a:bodyPr/>
          <a:lstStyle/>
          <a:p>
            <a:pPr>
              <a:defRPr/>
            </a:pPr>
            <a:r>
              <a:rPr lang="en-US" altLang="en-US" sz="2000" dirty="0">
                <a:ea typeface="ＭＳ Ｐゴシック" panose="020B0600070205080204" pitchFamily="34" charset="-128"/>
              </a:rPr>
              <a:t>See the demos:</a:t>
            </a:r>
          </a:p>
          <a:p>
            <a:pPr lvl="1">
              <a:defRPr/>
            </a:pPr>
            <a:r>
              <a:rPr lang="en-US" altLang="en-US" sz="2000" dirty="0">
                <a:ea typeface="ＭＳ Ｐゴシック" panose="020B0600070205080204" pitchFamily="34" charset="-128"/>
              </a:rPr>
              <a:t>Ref. </a:t>
            </a:r>
            <a:r>
              <a:rPr lang="en-US" altLang="en-US" sz="2000" b="0" dirty="0">
                <a:ea typeface="ＭＳ Ｐゴシック" panose="020B0600070205080204" pitchFamily="34" charset="-128"/>
              </a:rPr>
              <a:t>01-UIDescription.html.</a:t>
            </a:r>
          </a:p>
          <a:p>
            <a:pPr lvl="1">
              <a:defRPr/>
            </a:pPr>
            <a:endParaRPr lang="en-US" altLang="en-US" sz="2000" b="0" dirty="0">
              <a:ea typeface="ＭＳ Ｐゴシック" panose="020B0600070205080204" pitchFamily="34" charset="-128"/>
            </a:endParaRPr>
          </a:p>
          <a:p>
            <a:pPr lvl="1">
              <a:defRPr/>
            </a:pPr>
            <a:r>
              <a:rPr lang="en-US" altLang="en-US" sz="2000" dirty="0">
                <a:ea typeface="ＭＳ Ｐゴシック" panose="020B0600070205080204" pitchFamily="34" charset="-128"/>
              </a:rPr>
              <a:t>Nesting </a:t>
            </a:r>
            <a:r>
              <a:rPr lang="en-US" altLang="en-US" sz="2000" b="0" dirty="0" err="1">
                <a:ea typeface="ＭＳ Ｐゴシック" panose="020B0600070205080204" pitchFamily="34" charset="-128"/>
              </a:rPr>
              <a:t>createElement</a:t>
            </a:r>
            <a:r>
              <a:rPr lang="en-US" altLang="en-US" sz="2000" dirty="0">
                <a:ea typeface="ＭＳ Ｐゴシック" panose="020B0600070205080204" pitchFamily="34" charset="-128"/>
              </a:rPr>
              <a:t>() calls (Ref</a:t>
            </a:r>
            <a:r>
              <a:rPr lang="en-US" altLang="en-US" sz="2000" b="0" dirty="0">
                <a:ea typeface="ＭＳ Ｐゴシック" panose="020B0600070205080204" pitchFamily="34" charset="-128"/>
              </a:rPr>
              <a:t>. 02-UIDescription.html)</a:t>
            </a:r>
          </a:p>
          <a:p>
            <a:pPr marL="457200" lvl="1" indent="0">
              <a:buNone/>
              <a:defRPr/>
            </a:pPr>
            <a:endParaRPr lang="en-US" altLang="en-US" sz="2000" b="0" dirty="0">
              <a:ea typeface="ＭＳ Ｐゴシック" panose="020B0600070205080204" pitchFamily="34" charset="-128"/>
            </a:endParaRPr>
          </a:p>
          <a:p>
            <a:pPr marL="57150" indent="0">
              <a:buNone/>
              <a:defRPr/>
            </a:pPr>
            <a:r>
              <a:rPr lang="en-US" altLang="en-US" sz="2000" b="0" dirty="0">
                <a:ea typeface="ＭＳ Ｐゴシック" panose="020B0600070205080204" pitchFamily="34" charset="-128"/>
              </a:rPr>
              <a:t>          ----------------------------------------------------------------------</a:t>
            </a:r>
          </a:p>
          <a:p>
            <a:pPr>
              <a:defRPr/>
            </a:pPr>
            <a:r>
              <a:rPr lang="en-IE" sz="2000" dirty="0"/>
              <a:t>Imperative programming </a:t>
            </a:r>
            <a:r>
              <a:rPr lang="en-IE" sz="2000" b="0" dirty="0"/>
              <a:t>is a programming paradigm that uses statements that change a program's state.</a:t>
            </a:r>
          </a:p>
          <a:p>
            <a:pPr marL="457200" lvl="1" indent="0">
              <a:buNone/>
              <a:defRPr/>
            </a:pPr>
            <a:r>
              <a:rPr lang="en-IE" sz="2000" b="0" i="1" dirty="0"/>
              <a:t>	</a:t>
            </a:r>
            <a:r>
              <a:rPr lang="en-GB" sz="2000" b="0" i="1" dirty="0"/>
              <a:t>focuses on describing how a program operates, step by step.</a:t>
            </a:r>
          </a:p>
          <a:p>
            <a:pPr>
              <a:defRPr/>
            </a:pPr>
            <a:r>
              <a:rPr lang="en-IE" sz="2000" dirty="0"/>
              <a:t>Declarative programming </a:t>
            </a:r>
            <a:r>
              <a:rPr lang="en-IE" sz="2000" b="0" dirty="0"/>
              <a:t>is a programming paradigm … that expresses the logic of a computation without describing its control flow. </a:t>
            </a:r>
          </a:p>
          <a:p>
            <a:pPr marL="914400" lvl="2" indent="0">
              <a:buNone/>
              <a:defRPr/>
            </a:pPr>
            <a:r>
              <a:rPr lang="en-GB" sz="2000" b="0" i="1" dirty="0"/>
              <a:t>focuses on what the result should be without specifying how it should achieve the results</a:t>
            </a:r>
            <a:endParaRPr lang="en-IE" sz="2000" b="0" i="1" dirty="0"/>
          </a:p>
        </p:txBody>
      </p:sp>
      <p:sp>
        <p:nvSpPr>
          <p:cNvPr id="22531" name="Slide Number Placeholder 3">
            <a:extLst>
              <a:ext uri="{FF2B5EF4-FFF2-40B4-BE49-F238E27FC236}">
                <a16:creationId xmlns:a16="http://schemas.microsoft.com/office/drawing/2014/main" id="{74EAAFA2-C472-BB3B-E62F-9E5085FA7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66617E-8F6D-456A-8AFD-6FA9EA3C877E}" type="slidenum">
              <a:rPr lang="en-US" altLang="en-US" b="0" smtClean="0"/>
              <a:pPr>
                <a:spcBef>
                  <a:spcPct val="0"/>
                </a:spcBef>
                <a:buFontTx/>
                <a:buNone/>
              </a:pPr>
              <a:t>10</a:t>
            </a:fld>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3E4FFC9E-1E09-F49C-0A60-64334BA35D02}"/>
              </a:ext>
            </a:extLst>
          </p:cNvPr>
          <p:cNvSpPr>
            <a:spLocks noGrp="1" noChangeArrowheads="1"/>
          </p:cNvSpPr>
          <p:nvPr>
            <p:ph type="title"/>
          </p:nvPr>
        </p:nvSpPr>
        <p:spPr/>
        <p:txBody>
          <a:bodyPr/>
          <a:lstStyle/>
          <a:p>
            <a:r>
              <a:rPr lang="en-US" altLang="en-US">
                <a:ea typeface="ＭＳ Ｐゴシック" panose="020B0600070205080204" pitchFamily="34" charset="-128"/>
              </a:rPr>
              <a:t>UI description implementation</a:t>
            </a:r>
            <a:br>
              <a:rPr lang="en-US" altLang="en-US">
                <a:ea typeface="ＭＳ Ｐゴシック" panose="020B0600070205080204" pitchFamily="34" charset="-128"/>
              </a:rPr>
            </a:br>
            <a:r>
              <a:rPr lang="en-US" altLang="en-US" sz="1800">
                <a:ea typeface="ＭＳ Ｐゴシック" panose="020B0600070205080204" pitchFamily="34" charset="-128"/>
              </a:rPr>
              <a:t>(the declarative way)</a:t>
            </a:r>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B902FFE2-8B55-6F78-225F-1A5B47BBAD8F}"/>
              </a:ext>
            </a:extLst>
          </p:cNvPr>
          <p:cNvSpPr>
            <a:spLocks noGrp="1" noChangeArrowheads="1"/>
          </p:cNvSpPr>
          <p:nvPr>
            <p:ph idx="1"/>
          </p:nvPr>
        </p:nvSpPr>
        <p:spPr>
          <a:xfrm>
            <a:off x="685800" y="1417638"/>
            <a:ext cx="5562600" cy="4602162"/>
          </a:xfrm>
        </p:spPr>
        <p:txBody>
          <a:bodyPr/>
          <a:lstStyle/>
          <a:p>
            <a:r>
              <a:rPr lang="en-US" altLang="en-US" sz="2000" dirty="0">
                <a:ea typeface="ＭＳ Ｐゴシック" panose="020B0600070205080204" pitchFamily="34" charset="-128"/>
              </a:rPr>
              <a:t>TSX – TypeScript XML.</a:t>
            </a:r>
          </a:p>
          <a:p>
            <a:endParaRPr lang="en-US" altLang="en-US" sz="2000" u="sng" dirty="0">
              <a:ea typeface="ＭＳ Ｐゴシック" panose="020B0600070205080204" pitchFamily="34" charset="-128"/>
            </a:endParaRPr>
          </a:p>
          <a:p>
            <a:r>
              <a:rPr lang="en-US" altLang="en-US" sz="2000" b="0" u="sng" dirty="0">
                <a:ea typeface="ＭＳ Ｐゴシック" panose="020B0600070205080204" pitchFamily="34" charset="-128"/>
              </a:rPr>
              <a:t>Declarative</a:t>
            </a:r>
            <a:r>
              <a:rPr lang="en-US" altLang="en-US" sz="2000" b="0" dirty="0">
                <a:ea typeface="ＭＳ Ｐゴシック" panose="020B0600070205080204" pitchFamily="34" charset="-128"/>
              </a:rPr>
              <a:t> </a:t>
            </a:r>
            <a:r>
              <a:rPr lang="en-US" altLang="en-US" sz="2000" b="0" u="sng" dirty="0">
                <a:ea typeface="ＭＳ Ｐゴシック" panose="020B0600070205080204" pitchFamily="34" charset="-128"/>
              </a:rPr>
              <a:t>syntax</a:t>
            </a:r>
            <a:r>
              <a:rPr lang="en-US" altLang="en-US" sz="2000" b="0" dirty="0">
                <a:ea typeface="ＭＳ Ｐゴシック" panose="020B0600070205080204" pitchFamily="34" charset="-128"/>
              </a:rPr>
              <a:t> for coding UI descriptions.</a:t>
            </a:r>
          </a:p>
          <a:p>
            <a:endParaRPr lang="en-US" altLang="en-US" sz="2000" b="0" dirty="0">
              <a:ea typeface="ＭＳ Ｐゴシック" panose="020B0600070205080204" pitchFamily="34" charset="-128"/>
            </a:endParaRPr>
          </a:p>
          <a:p>
            <a:r>
              <a:rPr lang="en-US" altLang="en-US" sz="2000" b="0" dirty="0">
                <a:ea typeface="ＭＳ Ｐゴシック" panose="020B0600070205080204" pitchFamily="34" charset="-128"/>
              </a:rPr>
              <a:t>Retains the full power of Typescript.</a:t>
            </a:r>
          </a:p>
          <a:p>
            <a:r>
              <a:rPr lang="en-US" altLang="en-US" sz="2000" b="0" dirty="0">
                <a:ea typeface="ＭＳ Ｐゴシック" panose="020B0600070205080204" pitchFamily="34" charset="-128"/>
              </a:rPr>
              <a:t>Allows tight coupling between UI behavior and UI description. </a:t>
            </a:r>
          </a:p>
          <a:p>
            <a:endParaRPr lang="en-US" altLang="en-US" sz="2000" b="0" dirty="0">
              <a:ea typeface="ＭＳ Ｐゴシック" panose="020B0600070205080204" pitchFamily="34" charset="-128"/>
            </a:endParaRPr>
          </a:p>
          <a:p>
            <a:r>
              <a:rPr lang="en-US" altLang="en-US" sz="2000" dirty="0">
                <a:ea typeface="ＭＳ Ｐゴシック" panose="020B0600070205080204" pitchFamily="34" charset="-128"/>
              </a:rPr>
              <a:t>However, must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before being sent to browser.</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03-JSX-error.html and 04-JSX.html</a:t>
            </a:r>
          </a:p>
          <a:p>
            <a:pPr>
              <a:buFontTx/>
              <a:buNone/>
            </a:pPr>
            <a:endParaRPr lang="en-US" altLang="en-US" sz="2000" b="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F1295DDD-61BE-D74B-29C6-A86DB86B09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16F284-7BA2-4D94-A890-DEE79CF7DFBE}" type="slidenum">
              <a:rPr lang="en-US" altLang="en-US" b="0" smtClean="0"/>
              <a:pPr>
                <a:spcBef>
                  <a:spcPct val="0"/>
                </a:spcBef>
                <a:buFontTx/>
                <a:buNone/>
              </a:pPr>
              <a:t>11</a:t>
            </a:fld>
            <a:endParaRPr lang="en-US" altLang="en-US" b="0"/>
          </a:p>
        </p:txBody>
      </p:sp>
      <p:pic>
        <p:nvPicPr>
          <p:cNvPr id="3" name="Picture 2">
            <a:extLst>
              <a:ext uri="{FF2B5EF4-FFF2-40B4-BE49-F238E27FC236}">
                <a16:creationId xmlns:a16="http://schemas.microsoft.com/office/drawing/2014/main" id="{FBC62DA5-3306-77ED-F6F5-B33E622DA315}"/>
              </a:ext>
            </a:extLst>
          </p:cNvPr>
          <p:cNvPicPr>
            <a:picLocks noChangeAspect="1"/>
          </p:cNvPicPr>
          <p:nvPr/>
        </p:nvPicPr>
        <p:blipFill>
          <a:blip r:embed="rId3"/>
          <a:stretch>
            <a:fillRect/>
          </a:stretch>
        </p:blipFill>
        <p:spPr>
          <a:xfrm>
            <a:off x="5943600" y="2610148"/>
            <a:ext cx="6805837" cy="2232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7331F-9750-6601-6CA2-B9A65CC37740}"/>
              </a:ext>
            </a:extLst>
          </p:cNvPr>
          <p:cNvPicPr>
            <a:picLocks noChangeAspect="1"/>
          </p:cNvPicPr>
          <p:nvPr/>
        </p:nvPicPr>
        <p:blipFill>
          <a:blip r:embed="rId2"/>
          <a:stretch>
            <a:fillRect/>
          </a:stretch>
        </p:blipFill>
        <p:spPr>
          <a:xfrm>
            <a:off x="1447800" y="1143000"/>
            <a:ext cx="9034507" cy="4724400"/>
          </a:xfrm>
          <a:prstGeom prst="rect">
            <a:avLst/>
          </a:prstGeom>
        </p:spPr>
      </p:pic>
      <p:sp>
        <p:nvSpPr>
          <p:cNvPr id="24577" name="Title 1">
            <a:extLst>
              <a:ext uri="{FF2B5EF4-FFF2-40B4-BE49-F238E27FC236}">
                <a16:creationId xmlns:a16="http://schemas.microsoft.com/office/drawing/2014/main" id="{BD3F028B-03F8-10AD-0D30-A768B0165A95}"/>
              </a:ext>
            </a:extLst>
          </p:cNvPr>
          <p:cNvSpPr>
            <a:spLocks noGrp="1" noChangeArrowheads="1"/>
          </p:cNvSpPr>
          <p:nvPr>
            <p:ph type="title"/>
          </p:nvPr>
        </p:nvSpPr>
        <p:spPr/>
        <p:txBody>
          <a:bodyPr/>
          <a:lstStyle/>
          <a:p>
            <a:r>
              <a:rPr lang="en-US" altLang="en-US">
                <a:ea typeface="ＭＳ Ｐゴシック" panose="020B0600070205080204" pitchFamily="34" charset="-128"/>
              </a:rPr>
              <a:t>REPL </a:t>
            </a:r>
            <a:r>
              <a:rPr lang="en-US" altLang="en-US" sz="1400">
                <a:ea typeface="ＭＳ Ｐゴシック" panose="020B0600070205080204" pitchFamily="34" charset="-128"/>
              </a:rPr>
              <a:t>(Read-Evaluate-Print-Loop) </a:t>
            </a:r>
            <a:r>
              <a:rPr lang="en-US" altLang="en-US">
                <a:ea typeface="ＭＳ Ｐゴシック" panose="020B0600070205080204" pitchFamily="34" charset="-128"/>
              </a:rPr>
              <a:t>transpiler.</a:t>
            </a:r>
          </a:p>
        </p:txBody>
      </p:sp>
      <p:sp>
        <p:nvSpPr>
          <p:cNvPr id="22531" name="Content Placeholder 2">
            <a:extLst>
              <a:ext uri="{FF2B5EF4-FFF2-40B4-BE49-F238E27FC236}">
                <a16:creationId xmlns:a16="http://schemas.microsoft.com/office/drawing/2014/main" id="{8FA53CAA-D2BA-F420-7E69-AD22DFACFDEB}"/>
              </a:ext>
            </a:extLst>
          </p:cNvPr>
          <p:cNvSpPr>
            <a:spLocks noGrp="1"/>
          </p:cNvSpPr>
          <p:nvPr>
            <p:ph idx="1"/>
          </p:nvPr>
        </p:nvSpPr>
        <p:spPr>
          <a:xfrm>
            <a:off x="1981200" y="1143001"/>
            <a:ext cx="8229600" cy="4525963"/>
          </a:xfrm>
        </p:spPr>
        <p:txBody>
          <a:bodyPr/>
          <a:lstStyle/>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marL="0" indent="0">
              <a:buNone/>
              <a:defRPr/>
            </a:pPr>
            <a:endParaRPr lang="en-US" sz="2000" dirty="0">
              <a:ea typeface="ＭＳ Ｐゴシック" charset="0"/>
            </a:endParaRPr>
          </a:p>
        </p:txBody>
      </p:sp>
      <p:sp>
        <p:nvSpPr>
          <p:cNvPr id="24579" name="Slide Number Placeholder 3">
            <a:extLst>
              <a:ext uri="{FF2B5EF4-FFF2-40B4-BE49-F238E27FC236}">
                <a16:creationId xmlns:a16="http://schemas.microsoft.com/office/drawing/2014/main" id="{369E6652-87D2-16E3-1B3D-F2248B8EF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2070FC0-6E6A-44B9-9C10-F69319239F71}" type="slidenum">
              <a:rPr lang="en-US" altLang="en-US" b="0" smtClean="0"/>
              <a:pPr>
                <a:spcBef>
                  <a:spcPct val="0"/>
                </a:spcBef>
                <a:buFontTx/>
                <a:buNone/>
              </a:pPr>
              <a:t>12</a:t>
            </a:fld>
            <a:endParaRPr lang="en-US" altLang="en-US" b="0"/>
          </a:p>
        </p:txBody>
      </p:sp>
      <p:sp>
        <p:nvSpPr>
          <p:cNvPr id="9" name="Rectangle 8">
            <a:extLst>
              <a:ext uri="{FF2B5EF4-FFF2-40B4-BE49-F238E27FC236}">
                <a16:creationId xmlns:a16="http://schemas.microsoft.com/office/drawing/2014/main" id="{1037D2A3-C831-F03A-56CD-4788C9834446}"/>
              </a:ext>
            </a:extLst>
          </p:cNvPr>
          <p:cNvSpPr>
            <a:spLocks noChangeArrowheads="1"/>
          </p:cNvSpPr>
          <p:nvPr/>
        </p:nvSpPr>
        <p:spPr bwMode="auto">
          <a:xfrm>
            <a:off x="4541838" y="4783138"/>
            <a:ext cx="2163762" cy="703262"/>
          </a:xfrm>
          <a:prstGeom prst="rect">
            <a:avLst/>
          </a:prstGeom>
          <a:solidFill>
            <a:srgbClr val="FFFF00"/>
          </a:solidFill>
          <a:ln w="9525">
            <a:solidFill>
              <a:schemeClr val="tx1"/>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Reference </a:t>
            </a:r>
          </a:p>
          <a:p>
            <a:pPr eaLnBrk="1" hangingPunct="1">
              <a:defRPr/>
            </a:pPr>
            <a:r>
              <a:rPr lang="en-US" dirty="0">
                <a:latin typeface="+mn-lt"/>
                <a:ea typeface="+mn-ea"/>
              </a:rPr>
              <a:t>       04-JSX.html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9" name="Rectangle 256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1" name="Rectangle 2">
            <a:extLst>
              <a:ext uri="{FF2B5EF4-FFF2-40B4-BE49-F238E27FC236}">
                <a16:creationId xmlns:a16="http://schemas.microsoft.com/office/drawing/2014/main" id="{E19BFEBC-63BC-A87B-9036-EACA78B435EA}"/>
              </a:ext>
            </a:extLst>
          </p:cNvPr>
          <p:cNvSpPr>
            <a:spLocks noGrp="1" noChangeArrowheads="1"/>
          </p:cNvSpPr>
          <p:nvPr>
            <p:ph type="title"/>
          </p:nvPr>
        </p:nvSpPr>
        <p:spPr>
          <a:xfrm>
            <a:off x="2376297" y="457201"/>
            <a:ext cx="4360680" cy="1556870"/>
          </a:xfrm>
        </p:spPr>
        <p:txBody>
          <a:bodyPr anchor="b">
            <a:normAutofit/>
          </a:bodyPr>
          <a:lstStyle/>
          <a:p>
            <a:r>
              <a:rPr lang="en-GB" altLang="en-US" sz="3500" dirty="0">
                <a:ea typeface="ＭＳ Ｐゴシック" panose="020B0600070205080204" pitchFamily="34" charset="-128"/>
              </a:rPr>
              <a:t>TSX(TypeScript XML)</a:t>
            </a:r>
            <a:endParaRPr lang="en-US" altLang="en-US" sz="3500" dirty="0">
              <a:ea typeface="ＭＳ Ｐゴシック" panose="020B0600070205080204" pitchFamily="34" charset="-128"/>
            </a:endParaRPr>
          </a:p>
        </p:txBody>
      </p:sp>
      <p:sp>
        <p:nvSpPr>
          <p:cNvPr id="23554" name="Rectangle 3">
            <a:extLst>
              <a:ext uri="{FF2B5EF4-FFF2-40B4-BE49-F238E27FC236}">
                <a16:creationId xmlns:a16="http://schemas.microsoft.com/office/drawing/2014/main" id="{2D427BE2-6932-1899-6E45-FADBB40AC1BA}"/>
              </a:ext>
            </a:extLst>
          </p:cNvPr>
          <p:cNvSpPr>
            <a:spLocks noGrp="1" noChangeArrowheads="1"/>
          </p:cNvSpPr>
          <p:nvPr>
            <p:ph type="body" idx="1"/>
          </p:nvPr>
        </p:nvSpPr>
        <p:spPr>
          <a:xfrm>
            <a:off x="381000" y="2277037"/>
            <a:ext cx="7010400" cy="3461155"/>
          </a:xfrm>
        </p:spPr>
        <p:txBody>
          <a:bodyPr>
            <a:noAutofit/>
          </a:bodyPr>
          <a:lstStyle/>
          <a:p>
            <a:pPr>
              <a:lnSpc>
                <a:spcPct val="90000"/>
              </a:lnSpc>
              <a:defRPr/>
            </a:pPr>
            <a:endParaRPr lang="en-US" altLang="en-US" sz="1600" dirty="0">
              <a:ea typeface="ＭＳ Ｐゴシック" panose="020B0600070205080204" pitchFamily="34" charset="-128"/>
            </a:endParaRPr>
          </a:p>
          <a:p>
            <a:pPr>
              <a:lnSpc>
                <a:spcPct val="90000"/>
              </a:lnSpc>
              <a:defRPr/>
            </a:pPr>
            <a:r>
              <a:rPr lang="en-GB" altLang="en-US" sz="1600" dirty="0">
                <a:ea typeface="ＭＳ Ｐゴシック" panose="020B0600070205080204" pitchFamily="34" charset="-128"/>
              </a:rPr>
              <a:t>JSX(</a:t>
            </a:r>
            <a:r>
              <a:rPr lang="en-GB" altLang="en-US" sz="1600" dirty="0" err="1">
                <a:ea typeface="ＭＳ Ｐゴシック" panose="020B0600070205080204" pitchFamily="34" charset="-128"/>
              </a:rPr>
              <a:t>Javascript</a:t>
            </a:r>
            <a:r>
              <a:rPr lang="en-GB" altLang="en-US" sz="1600" dirty="0">
                <a:ea typeface="ＭＳ Ｐゴシック" panose="020B0600070205080204" pitchFamily="34" charset="-128"/>
              </a:rPr>
              <a:t> XML) </a:t>
            </a:r>
            <a:r>
              <a:rPr lang="en-GB" altLang="en-US" sz="1600" b="0" dirty="0">
                <a:ea typeface="ＭＳ Ｐゴシック" panose="020B0600070205080204" pitchFamily="34" charset="-128"/>
              </a:rPr>
              <a:t>is a file syntax extension used by React.  JSX resembles HTML, allowing developers to write UI components with an HTML-like (it is actually XML).</a:t>
            </a:r>
          </a:p>
          <a:p>
            <a:pPr>
              <a:lnSpc>
                <a:spcPct val="90000"/>
              </a:lnSpc>
              <a:defRPr/>
            </a:pPr>
            <a:r>
              <a:rPr lang="en-GB" altLang="en-US" sz="1600" dirty="0">
                <a:ea typeface="ＭＳ Ｐゴシック" panose="020B0600070205080204" pitchFamily="34" charset="-128"/>
              </a:rPr>
              <a:t>TSX is the TypeScript version of JSX, </a:t>
            </a:r>
            <a:r>
              <a:rPr lang="en-GB" altLang="en-US" sz="1600" b="0" dirty="0">
                <a:ea typeface="ＭＳ Ｐゴシック" panose="020B0600070205080204" pitchFamily="34" charset="-128"/>
              </a:rPr>
              <a:t>TypeScript is a superset that adds static typing in JavaScript.</a:t>
            </a:r>
          </a:p>
          <a:p>
            <a:pPr lvl="1">
              <a:lnSpc>
                <a:spcPct val="90000"/>
              </a:lnSpc>
              <a:defRPr/>
            </a:pPr>
            <a:r>
              <a:rPr lang="en-GB" altLang="en-US" sz="1600" b="0" dirty="0">
                <a:ea typeface="ＭＳ Ｐゴシック" panose="020B0600070205080204" pitchFamily="34" charset="-128"/>
              </a:rPr>
              <a:t>Typescript files containing TSX use the .</a:t>
            </a:r>
            <a:r>
              <a:rPr lang="en-GB" altLang="en-US" sz="1600" b="0" dirty="0" err="1">
                <a:ea typeface="ＭＳ Ｐゴシック" panose="020B0600070205080204" pitchFamily="34" charset="-128"/>
              </a:rPr>
              <a:t>tsx</a:t>
            </a:r>
            <a:r>
              <a:rPr lang="en-GB" altLang="en-US" sz="1600" b="0" dirty="0">
                <a:ea typeface="ＭＳ Ｐゴシック" panose="020B0600070205080204" pitchFamily="34" charset="-128"/>
              </a:rPr>
              <a:t> extension.</a:t>
            </a:r>
            <a:endParaRPr lang="en-US" altLang="en-US" sz="1600" b="0" dirty="0">
              <a:ea typeface="ＭＳ Ｐゴシック" panose="020B0600070205080204" pitchFamily="34" charset="-128"/>
            </a:endParaRPr>
          </a:p>
          <a:p>
            <a:pPr>
              <a:lnSpc>
                <a:spcPct val="90000"/>
              </a:lnSpc>
              <a:defRPr/>
            </a:pPr>
            <a:r>
              <a:rPr lang="en-US" altLang="en-US" sz="1600" b="0" dirty="0">
                <a:ea typeface="ＭＳ Ｐゴシック" panose="020B0600070205080204" pitchFamily="34" charset="-128"/>
              </a:rPr>
              <a:t>Some minor HTML tag attributes differences, e.g. </a:t>
            </a:r>
            <a:r>
              <a:rPr lang="en-US" altLang="en-US" sz="1600" b="0" dirty="0" err="1">
                <a:ea typeface="ＭＳ Ｐゴシック" panose="020B0600070205080204" pitchFamily="34" charset="-128"/>
              </a:rPr>
              <a:t>className</a:t>
            </a:r>
            <a:r>
              <a:rPr lang="en-US" altLang="en-US" sz="1600" b="0" dirty="0">
                <a:ea typeface="ＭＳ Ｐゴシック" panose="020B0600070205080204" pitchFamily="34" charset="-128"/>
              </a:rPr>
              <a:t>  (class), </a:t>
            </a:r>
            <a:r>
              <a:rPr lang="en-US" altLang="en-US" sz="1600" b="0" dirty="0" err="1">
                <a:ea typeface="ＭＳ Ｐゴシック" panose="020B0600070205080204" pitchFamily="34" charset="-128"/>
              </a:rPr>
              <a:t>htmlFor</a:t>
            </a:r>
            <a:r>
              <a:rPr lang="en-US" altLang="en-US" sz="1600" b="0" dirty="0">
                <a:ea typeface="ＭＳ Ｐゴシック" panose="020B0600070205080204" pitchFamily="34" charset="-128"/>
              </a:rPr>
              <a:t> (for).</a:t>
            </a:r>
          </a:p>
          <a:p>
            <a:pPr>
              <a:lnSpc>
                <a:spcPct val="90000"/>
              </a:lnSpc>
              <a:buFontTx/>
              <a:buNone/>
              <a:defRPr/>
            </a:pPr>
            <a:endParaRPr lang="en-US" altLang="en-US" sz="1600" dirty="0">
              <a:ea typeface="ＭＳ Ｐゴシック" panose="020B0600070205080204" pitchFamily="34" charset="-128"/>
            </a:endParaRPr>
          </a:p>
          <a:p>
            <a:pPr>
              <a:lnSpc>
                <a:spcPct val="90000"/>
              </a:lnSpc>
              <a:defRPr/>
            </a:pPr>
            <a:r>
              <a:rPr lang="en-US" altLang="en-US" sz="1600" b="0" dirty="0">
                <a:ea typeface="ＭＳ Ｐゴシック" panose="020B0600070205080204" pitchFamily="34" charset="-128"/>
              </a:rPr>
              <a:t>Allows UI description to be coded </a:t>
            </a:r>
            <a:r>
              <a:rPr lang="en-US" altLang="en-US" sz="1600" dirty="0">
                <a:ea typeface="ＭＳ Ｐゴシック" panose="020B0600070205080204" pitchFamily="34" charset="-128"/>
              </a:rPr>
              <a:t>in a declarative style </a:t>
            </a:r>
            <a:r>
              <a:rPr lang="en-US" altLang="en-US" sz="1600" b="0" dirty="0">
                <a:ea typeface="ＭＳ Ｐゴシック" panose="020B0600070205080204" pitchFamily="34" charset="-128"/>
              </a:rPr>
              <a:t>and be in-lined in TypeScript. </a:t>
            </a:r>
          </a:p>
          <a:p>
            <a:pPr>
              <a:lnSpc>
                <a:spcPct val="90000"/>
              </a:lnSpc>
              <a:defRPr/>
            </a:pPr>
            <a:endParaRPr lang="en-US" altLang="en-US" sz="1600" dirty="0">
              <a:ea typeface="ＭＳ Ｐゴシック" panose="020B0600070205080204" pitchFamily="34" charset="-128"/>
            </a:endParaRPr>
          </a:p>
          <a:p>
            <a:pPr>
              <a:lnSpc>
                <a:spcPct val="90000"/>
              </a:lnSpc>
              <a:defRPr/>
            </a:pPr>
            <a:r>
              <a:rPr lang="en-US" altLang="en-US" sz="2800" dirty="0">
                <a:ea typeface="ＭＳ Ｐゴシック" panose="020B0600070205080204" pitchFamily="34" charset="-128"/>
              </a:rPr>
              <a:t>Combines templating with the power of TS.</a:t>
            </a:r>
          </a:p>
        </p:txBody>
      </p:sp>
      <p:pic>
        <p:nvPicPr>
          <p:cNvPr id="4" name="Picture 3">
            <a:extLst>
              <a:ext uri="{FF2B5EF4-FFF2-40B4-BE49-F238E27FC236}">
                <a16:creationId xmlns:a16="http://schemas.microsoft.com/office/drawing/2014/main" id="{6A5B3EB7-4FDC-63F7-6D10-6D49B6DDDB15}"/>
              </a:ext>
            </a:extLst>
          </p:cNvPr>
          <p:cNvPicPr>
            <a:picLocks noChangeAspect="1"/>
          </p:cNvPicPr>
          <p:nvPr/>
        </p:nvPicPr>
        <p:blipFill>
          <a:blip r:embed="rId2"/>
          <a:stretch>
            <a:fillRect/>
          </a:stretch>
        </p:blipFill>
        <p:spPr>
          <a:xfrm>
            <a:off x="7672933" y="2739575"/>
            <a:ext cx="4448175" cy="1894729"/>
          </a:xfrm>
          <a:prstGeom prst="rect">
            <a:avLst/>
          </a:prstGeom>
        </p:spPr>
      </p:pic>
      <p:pic>
        <p:nvPicPr>
          <p:cNvPr id="25607" name="Graphic 25606" descr="Web Design">
            <a:extLst>
              <a:ext uri="{FF2B5EF4-FFF2-40B4-BE49-F238E27FC236}">
                <a16:creationId xmlns:a16="http://schemas.microsoft.com/office/drawing/2014/main" id="{CE14CCE5-7EA0-977F-75C6-03BDAF023F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1" y="114005"/>
            <a:ext cx="2243263" cy="2243263"/>
          </a:xfrm>
          <a:prstGeom prst="rect">
            <a:avLst/>
          </a:prstGeom>
        </p:spPr>
      </p:pic>
      <p:sp>
        <p:nvSpPr>
          <p:cNvPr id="25621" name="Rectangle 25620">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524000" y="6400800"/>
            <a:ext cx="9144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3" name="Rectangle 25622">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6400800"/>
            <a:ext cx="6115049"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Slide Number Placeholder 1">
            <a:extLst>
              <a:ext uri="{FF2B5EF4-FFF2-40B4-BE49-F238E27FC236}">
                <a16:creationId xmlns:a16="http://schemas.microsoft.com/office/drawing/2014/main" id="{281C14CF-AE93-45F2-5F5D-E20A3DA83102}"/>
              </a:ext>
            </a:extLst>
          </p:cNvPr>
          <p:cNvSpPr>
            <a:spLocks noGrp="1"/>
          </p:cNvSpPr>
          <p:nvPr>
            <p:ph type="sldNum" sz="quarter" idx="12"/>
          </p:nvPr>
        </p:nvSpPr>
        <p:spPr>
          <a:xfrm>
            <a:off x="10302240" y="6455665"/>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3C66460B-7E7A-453B-A3E2-929CC9AEE0BF}" type="slidenum">
              <a:rPr lang="en-US" altLang="en-US" sz="1000" b="0">
                <a:solidFill>
                  <a:srgbClr val="FFFFFF"/>
                </a:solidFill>
              </a:rPr>
              <a:pPr>
                <a:spcBef>
                  <a:spcPct val="0"/>
                </a:spcBef>
                <a:spcAft>
                  <a:spcPts val="600"/>
                </a:spcAft>
                <a:buNone/>
              </a:pPr>
              <a:t>13</a:t>
            </a:fld>
            <a:endParaRPr lang="en-US" altLang="en-US" sz="100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1C991F1-C59A-2BE8-43B1-8A0A15E3F9B3}"/>
              </a:ext>
            </a:extLst>
          </p:cNvPr>
          <p:cNvSpPr>
            <a:spLocks noGrp="1" noChangeArrowheads="1"/>
          </p:cNvSpPr>
          <p:nvPr>
            <p:ph type="title"/>
          </p:nvPr>
        </p:nvSpPr>
        <p:spPr>
          <a:xfrm>
            <a:off x="2364700" y="687480"/>
            <a:ext cx="5605629" cy="994172"/>
          </a:xfrm>
        </p:spPr>
        <p:txBody>
          <a:bodyPr>
            <a:normAutofit/>
          </a:bodyPr>
          <a:lstStyle/>
          <a:p>
            <a:r>
              <a:rPr lang="en-US" altLang="en-US" sz="3850">
                <a:ea typeface="ＭＳ Ｐゴシック" panose="020B0600070205080204" pitchFamily="34" charset="-128"/>
              </a:rPr>
              <a:t>TSX Transpiling </a:t>
            </a:r>
          </a:p>
        </p:txBody>
      </p:sp>
      <p:sp>
        <p:nvSpPr>
          <p:cNvPr id="24578" name="Rectangle 3">
            <a:extLst>
              <a:ext uri="{FF2B5EF4-FFF2-40B4-BE49-F238E27FC236}">
                <a16:creationId xmlns:a16="http://schemas.microsoft.com/office/drawing/2014/main" id="{1280A556-9A4C-6D51-6CC4-BF252C0C1EAF}"/>
              </a:ext>
            </a:extLst>
          </p:cNvPr>
          <p:cNvSpPr>
            <a:spLocks noGrp="1" noChangeArrowheads="1"/>
          </p:cNvSpPr>
          <p:nvPr>
            <p:ph type="body" idx="1"/>
          </p:nvPr>
        </p:nvSpPr>
        <p:spPr>
          <a:xfrm>
            <a:off x="609600" y="1524000"/>
            <a:ext cx="7295188" cy="5029200"/>
          </a:xfrm>
        </p:spPr>
        <p:txBody>
          <a:bodyPr anchor="ctr">
            <a:noAutofit/>
          </a:bodyPr>
          <a:lstStyle/>
          <a:p>
            <a:pPr>
              <a:lnSpc>
                <a:spcPct val="90000"/>
              </a:lnSpc>
            </a:pPr>
            <a:r>
              <a:rPr lang="en-US" altLang="en-US" dirty="0">
                <a:ea typeface="ＭＳ Ｐゴシック" panose="020B0600070205080204" pitchFamily="34" charset="-128"/>
              </a:rPr>
              <a:t>So browsers don’t do Typescript!</a:t>
            </a:r>
          </a:p>
          <a:p>
            <a:pPr lvl="1">
              <a:lnSpc>
                <a:spcPct val="90000"/>
              </a:lnSpc>
            </a:pPr>
            <a:r>
              <a:rPr lang="en-US" altLang="en-US" b="0" dirty="0">
                <a:ea typeface="ＭＳ Ｐゴシック" panose="020B0600070205080204" pitchFamily="34" charset="-128"/>
              </a:rPr>
              <a:t>Needs to be </a:t>
            </a:r>
            <a:r>
              <a:rPr lang="en-US" altLang="en-US" dirty="0" err="1">
                <a:ea typeface="ＭＳ Ｐゴシック" panose="020B0600070205080204" pitchFamily="34" charset="-128"/>
              </a:rPr>
              <a:t>Transpiled</a:t>
            </a:r>
            <a:r>
              <a:rPr lang="en-US" altLang="en-US" dirty="0">
                <a:ea typeface="ＭＳ Ｐゴシック" panose="020B0600070205080204" pitchFamily="34" charset="-128"/>
              </a:rPr>
              <a:t> to </a:t>
            </a:r>
            <a:r>
              <a:rPr lang="en-US" altLang="en-US" dirty="0" err="1">
                <a:ea typeface="ＭＳ Ｐゴシック" panose="020B0600070205080204" pitchFamily="34" charset="-128"/>
              </a:rPr>
              <a:t>Javascript</a:t>
            </a:r>
            <a:endParaRPr lang="en-US" altLang="en-US" dirty="0">
              <a:ea typeface="ＭＳ Ｐゴシック" panose="020B0600070205080204" pitchFamily="34" charset="-128"/>
            </a:endParaRPr>
          </a:p>
          <a:p>
            <a:pPr>
              <a:lnSpc>
                <a:spcPct val="90000"/>
              </a:lnSpc>
            </a:pPr>
            <a:r>
              <a:rPr lang="en-US" altLang="en-US" b="0" dirty="0">
                <a:ea typeface="ＭＳ Ｐゴシック" panose="020B0600070205080204" pitchFamily="34" charset="-128"/>
              </a:rPr>
              <a:t>What can we use to </a:t>
            </a:r>
            <a:r>
              <a:rPr lang="en-US" altLang="en-US" b="0" dirty="0" err="1">
                <a:ea typeface="ＭＳ Ｐゴシック" panose="020B0600070205080204" pitchFamily="34" charset="-128"/>
              </a:rPr>
              <a:t>Transpile</a:t>
            </a:r>
            <a:r>
              <a:rPr lang="en-US" altLang="en-US" b="0" dirty="0">
                <a:ea typeface="ＭＳ Ｐゴシック" panose="020B0600070205080204" pitchFamily="34" charset="-128"/>
              </a:rPr>
              <a:t>? </a:t>
            </a:r>
          </a:p>
          <a:p>
            <a:pPr lvl="1">
              <a:lnSpc>
                <a:spcPct val="90000"/>
              </a:lnSpc>
            </a:pPr>
            <a:r>
              <a:rPr lang="en-US" altLang="en-US" b="0" dirty="0">
                <a:ea typeface="ＭＳ Ｐゴシック" panose="020B0600070205080204" pitchFamily="34" charset="-128"/>
              </a:rPr>
              <a:t>The Babel platform.</a:t>
            </a:r>
          </a:p>
          <a:p>
            <a:pPr lvl="1">
              <a:lnSpc>
                <a:spcPct val="90000"/>
              </a:lnSpc>
            </a:pPr>
            <a:r>
              <a:rPr lang="en-US" altLang="en-US" b="0" dirty="0">
                <a:ea typeface="ＭＳ Ｐゴシック" panose="020B0600070205080204" pitchFamily="34" charset="-128"/>
              </a:rPr>
              <a:t>The </a:t>
            </a:r>
            <a:r>
              <a:rPr lang="en-US" altLang="en-US" b="0" dirty="0" err="1">
                <a:ea typeface="ＭＳ Ｐゴシック" panose="020B0600070205080204" pitchFamily="34" charset="-128"/>
              </a:rPr>
              <a:t>Vite</a:t>
            </a:r>
            <a:r>
              <a:rPr lang="en-US" altLang="en-US" b="0" dirty="0">
                <a:ea typeface="ＭＳ Ｐゴシック" panose="020B0600070205080204" pitchFamily="34" charset="-128"/>
              </a:rPr>
              <a:t> library.</a:t>
            </a:r>
          </a:p>
          <a:p>
            <a:pPr>
              <a:lnSpc>
                <a:spcPct val="90000"/>
              </a:lnSpc>
            </a:pPr>
            <a:endParaRPr lang="en-US" altLang="en-US" b="0" dirty="0">
              <a:ea typeface="ＭＳ Ｐゴシック" panose="020B0600070205080204" pitchFamily="34" charset="-128"/>
            </a:endParaRPr>
          </a:p>
          <a:p>
            <a:pPr>
              <a:lnSpc>
                <a:spcPct val="90000"/>
              </a:lnSpc>
            </a:pPr>
            <a:r>
              <a:rPr lang="en-US" altLang="en-US" b="0" dirty="0">
                <a:ea typeface="ＭＳ Ｐゴシック" panose="020B0600070205080204" pitchFamily="34" charset="-128"/>
              </a:rPr>
              <a:t>How?</a:t>
            </a:r>
          </a:p>
          <a:p>
            <a:pPr lvl="1">
              <a:lnSpc>
                <a:spcPct val="90000"/>
              </a:lnSpc>
              <a:buFontTx/>
              <a:buAutoNum type="arabicPeriod"/>
            </a:pPr>
            <a:r>
              <a:rPr lang="en-US" altLang="en-US" b="0" dirty="0">
                <a:ea typeface="ＭＳ Ｐゴシック" panose="020B0600070205080204" pitchFamily="34" charset="-128"/>
              </a:rPr>
              <a:t>Manually, via REPL environment or command line. </a:t>
            </a:r>
          </a:p>
          <a:p>
            <a:pPr lvl="2">
              <a:lnSpc>
                <a:spcPct val="90000"/>
              </a:lnSpc>
            </a:pPr>
            <a:r>
              <a:rPr lang="en-US" altLang="en-US" b="0" dirty="0">
                <a:ea typeface="ＭＳ Ｐゴシック" panose="020B0600070205080204" pitchFamily="34" charset="-128"/>
              </a:rPr>
              <a:t>When experimenting only.</a:t>
            </a:r>
          </a:p>
          <a:p>
            <a:pPr lvl="1">
              <a:lnSpc>
                <a:spcPct val="90000"/>
              </a:lnSpc>
              <a:buFontTx/>
              <a:buAutoNum type="arabicPeriod"/>
            </a:pPr>
            <a:r>
              <a:rPr lang="en-US" altLang="en-US" b="0" dirty="0">
                <a:ea typeface="ＭＳ Ｐゴシック" panose="020B0600070205080204" pitchFamily="34" charset="-128"/>
              </a:rPr>
              <a:t>Using an instrumented web server – </a:t>
            </a:r>
            <a:r>
              <a:rPr lang="en-US" altLang="en-US" b="0" dirty="0" err="1">
                <a:ea typeface="ＭＳ Ｐゴシック" panose="020B0600070205080204" pitchFamily="34" charset="-128"/>
              </a:rPr>
              <a:t>Vite</a:t>
            </a:r>
            <a:r>
              <a:rPr lang="en-US" altLang="en-US" b="0" dirty="0">
                <a:ea typeface="ＭＳ Ｐゴシック" panose="020B0600070205080204" pitchFamily="34" charset="-128"/>
              </a:rPr>
              <a:t> library instrumentation.</a:t>
            </a:r>
          </a:p>
          <a:p>
            <a:pPr lvl="2">
              <a:lnSpc>
                <a:spcPct val="90000"/>
              </a:lnSpc>
            </a:pPr>
            <a:r>
              <a:rPr lang="en-US" altLang="en-US" b="0" dirty="0">
                <a:ea typeface="ＭＳ Ｐゴシック" panose="020B0600070205080204" pitchFamily="34" charset="-128"/>
              </a:rPr>
              <a:t>Ideal for development.</a:t>
            </a:r>
          </a:p>
          <a:p>
            <a:pPr lvl="1">
              <a:lnSpc>
                <a:spcPct val="90000"/>
              </a:lnSpc>
              <a:buFontTx/>
              <a:buAutoNum type="arabicPeriod"/>
            </a:pPr>
            <a:r>
              <a:rPr lang="en-US" altLang="en-US" b="0" dirty="0">
                <a:ea typeface="ＭＳ Ｐゴシック" panose="020B0600070205080204" pitchFamily="34" charset="-128"/>
              </a:rPr>
              <a:t>Using bundler tools as part of the build process – </a:t>
            </a:r>
            <a:r>
              <a:rPr lang="en-US" altLang="en-US" b="0" dirty="0" err="1">
                <a:ea typeface="ＭＳ Ｐゴシック" panose="020B0600070205080204" pitchFamily="34" charset="-128"/>
              </a:rPr>
              <a:t>Vite</a:t>
            </a:r>
            <a:r>
              <a:rPr lang="en-US" altLang="en-US" b="0" dirty="0">
                <a:ea typeface="ＭＳ Ｐゴシック" panose="020B0600070205080204" pitchFamily="34" charset="-128"/>
              </a:rPr>
              <a:t> again.</a:t>
            </a:r>
          </a:p>
          <a:p>
            <a:pPr lvl="2">
              <a:lnSpc>
                <a:spcPct val="90000"/>
              </a:lnSpc>
            </a:pPr>
            <a:r>
              <a:rPr lang="en-US" altLang="en-US" b="0" dirty="0">
                <a:ea typeface="ＭＳ Ｐゴシック" panose="020B0600070205080204" pitchFamily="34" charset="-128"/>
              </a:rPr>
              <a:t>Production standard.</a:t>
            </a:r>
          </a:p>
        </p:txBody>
      </p:sp>
      <p:sp>
        <p:nvSpPr>
          <p:cNvPr id="26634" name="Rectangle 266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3436"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36" name="Oval 266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631" name="Graphic 26630" descr="Web Design">
            <a:extLst>
              <a:ext uri="{FF2B5EF4-FFF2-40B4-BE49-F238E27FC236}">
                <a16:creationId xmlns:a16="http://schemas.microsoft.com/office/drawing/2014/main" id="{C9AC03F3-66AC-C713-6FE3-8BC8FA80A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8965" y="2865142"/>
            <a:ext cx="1143455" cy="1143455"/>
          </a:xfrm>
          <a:prstGeom prst="rect">
            <a:avLst/>
          </a:prstGeom>
        </p:spPr>
      </p:pic>
      <p:sp>
        <p:nvSpPr>
          <p:cNvPr id="26627" name="Slide Number Placeholder 1">
            <a:extLst>
              <a:ext uri="{FF2B5EF4-FFF2-40B4-BE49-F238E27FC236}">
                <a16:creationId xmlns:a16="http://schemas.microsoft.com/office/drawing/2014/main" id="{216F69B7-262F-7B19-22F3-E150711F1404}"/>
              </a:ext>
            </a:extLst>
          </p:cNvPr>
          <p:cNvSpPr>
            <a:spLocks noGrp="1"/>
          </p:cNvSpPr>
          <p:nvPr>
            <p:ph type="sldNum" sz="quarter" idx="12"/>
          </p:nvPr>
        </p:nvSpPr>
        <p:spPr>
          <a:xfrm>
            <a:off x="9100075" y="6415760"/>
            <a:ext cx="759278" cy="2738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2ADF2E32-AF2C-4BD6-A92A-0C2FD06272D1}" type="slidenum">
              <a:rPr lang="en-US" altLang="en-US" sz="920" b="0">
                <a:solidFill>
                  <a:srgbClr val="FFFFFF"/>
                </a:solidFill>
              </a:rPr>
              <a:pPr>
                <a:spcBef>
                  <a:spcPct val="0"/>
                </a:spcBef>
                <a:spcAft>
                  <a:spcPts val="600"/>
                </a:spcAft>
                <a:buNone/>
              </a:pPr>
              <a:t>14</a:t>
            </a:fld>
            <a:endParaRPr lang="en-US" altLang="en-US" sz="92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63F8ABD-1C69-747E-546E-A5AE56DC07D0}"/>
              </a:ext>
            </a:extLst>
          </p:cNvPr>
          <p:cNvSpPr>
            <a:spLocks noGrp="1" noChangeArrowheads="1"/>
          </p:cNvSpPr>
          <p:nvPr>
            <p:ph type="title"/>
          </p:nvPr>
        </p:nvSpPr>
        <p:spPr/>
        <p:txBody>
          <a:bodyPr/>
          <a:lstStyle/>
          <a:p>
            <a:r>
              <a:rPr lang="en-US" altLang="en-US">
                <a:ea typeface="ＭＳ Ｐゴシック" panose="020B0600070205080204" pitchFamily="34" charset="-128"/>
              </a:rPr>
              <a:t>React Components.</a:t>
            </a:r>
            <a:endParaRPr lang="en-US" altLang="en-US">
              <a:solidFill>
                <a:srgbClr val="990000"/>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FE1DFF3E-3F05-3EB7-281B-827663C50E73}"/>
              </a:ext>
            </a:extLst>
          </p:cNvPr>
          <p:cNvSpPr>
            <a:spLocks noGrp="1" noChangeArrowheads="1"/>
          </p:cNvSpPr>
          <p:nvPr>
            <p:ph type="body" idx="1"/>
          </p:nvPr>
        </p:nvSpPr>
        <p:spPr>
          <a:xfrm>
            <a:off x="1981200" y="1371600"/>
            <a:ext cx="8229600" cy="4724400"/>
          </a:xfrm>
        </p:spPr>
        <p:txBody>
          <a:bodyPr/>
          <a:lstStyle/>
          <a:p>
            <a:pPr>
              <a:defRPr/>
            </a:pPr>
            <a:r>
              <a:rPr lang="en-US" altLang="en-US" sz="2000" dirty="0">
                <a:ea typeface="ＭＳ Ｐゴシック" panose="020B0600070205080204" pitchFamily="34" charset="-128"/>
              </a:rPr>
              <a:t>We develop COMPONENTS.</a:t>
            </a:r>
          </a:p>
          <a:p>
            <a:pPr lvl="1">
              <a:defRPr/>
            </a:pPr>
            <a:r>
              <a:rPr lang="en-US" altLang="en-US" sz="2000" b="0" dirty="0">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TS</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function that returns a UI description, i.e. TSX</a:t>
            </a:r>
            <a:r>
              <a:rPr lang="en-US" altLang="en-US" sz="2000" dirty="0">
                <a:ea typeface="ＭＳ Ｐゴシック" panose="020B0600070205080204" pitchFamily="34" charset="-128"/>
              </a:rPr>
              <a:t>.</a:t>
            </a:r>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We reference a component like a </a:t>
            </a:r>
            <a:r>
              <a:rPr lang="en-US" altLang="en-US" sz="2000" u="sng" dirty="0">
                <a:ea typeface="ＭＳ Ｐゴシック" panose="020B0600070205080204" pitchFamily="34" charset="-128"/>
              </a:rPr>
              <a:t>HTML tag.</a:t>
            </a:r>
            <a:endParaRPr lang="en-US" altLang="en-US" sz="2000" dirty="0">
              <a:ea typeface="ＭＳ Ｐゴシック" panose="020B0600070205080204" pitchFamily="34" charset="-128"/>
            </a:endParaRPr>
          </a:p>
          <a:p>
            <a:pPr marL="457200" lvl="1" indent="0">
              <a:buNone/>
              <a:defRPr/>
            </a:pPr>
            <a:r>
              <a:rPr lang="en-US" altLang="en-US" sz="2000" dirty="0">
                <a:ea typeface="ＭＳ Ｐゴシック" panose="020B0600070205080204" pitchFamily="34" charset="-128"/>
              </a:rPr>
              <a:t>e.g. </a:t>
            </a:r>
            <a:br>
              <a:rPr lang="en-US" altLang="en-US" sz="2000" dirty="0">
                <a:ea typeface="ＭＳ Ｐゴシック" panose="020B0600070205080204" pitchFamily="34" charset="-128"/>
              </a:rPr>
            </a:br>
            <a:endParaRPr lang="en-US" altLang="en-US" sz="2000" b="0" dirty="0">
              <a:ea typeface="ＭＳ Ｐゴシック" panose="020B0600070205080204" pitchFamily="34" charset="-128"/>
            </a:endParaRPr>
          </a:p>
          <a:p>
            <a:pPr marL="0" indent="0">
              <a:buNone/>
              <a:defRPr/>
            </a:pPr>
            <a:r>
              <a:rPr lang="en-IE" sz="2000" b="0" dirty="0"/>
              <a:t>   </a:t>
            </a:r>
            <a:r>
              <a:rPr lang="en-IE" sz="2000" b="0" dirty="0" err="1"/>
              <a:t>const</a:t>
            </a:r>
            <a:r>
              <a:rPr lang="en-IE" sz="2000" b="0" dirty="0"/>
              <a:t> </a:t>
            </a:r>
            <a:r>
              <a:rPr lang="en-IE" sz="2000" b="0" dirty="0" err="1"/>
              <a:t>rootElement</a:t>
            </a:r>
            <a:r>
              <a:rPr lang="en-IE" sz="2000" b="0" dirty="0"/>
              <a:t> = </a:t>
            </a:r>
          </a:p>
          <a:p>
            <a:pPr marL="0" indent="0">
              <a:buNone/>
              <a:defRPr/>
            </a:pPr>
            <a:r>
              <a:rPr lang="en-IE" sz="2000" b="0" dirty="0"/>
              <a:t>        </a:t>
            </a:r>
            <a:r>
              <a:rPr lang="en-IE" sz="2000" b="0" dirty="0" err="1"/>
              <a:t>ReactDOM.createRoot</a:t>
            </a:r>
            <a:r>
              <a:rPr lang="en-IE" sz="2000" b="0" dirty="0"/>
              <a:t>(</a:t>
            </a:r>
            <a:r>
              <a:rPr lang="en-IE" sz="2000" b="0" dirty="0" err="1"/>
              <a:t>document.getElementById</a:t>
            </a:r>
            <a:r>
              <a:rPr lang="en-IE" sz="2000" b="0" dirty="0"/>
              <a:t>("mount-point"));</a:t>
            </a:r>
          </a:p>
          <a:p>
            <a:pPr marL="0" indent="0">
              <a:buNone/>
              <a:defRPr/>
            </a:pPr>
            <a:r>
              <a:rPr lang="en-IE" sz="2000" b="0" dirty="0"/>
              <a:t>   </a:t>
            </a:r>
            <a:r>
              <a:rPr lang="en-IE" sz="2000" b="0" dirty="0" err="1"/>
              <a:t>rootElement.render</a:t>
            </a:r>
            <a:r>
              <a:rPr lang="en-IE" sz="2000" dirty="0"/>
              <a:t>( &lt;</a:t>
            </a:r>
            <a:r>
              <a:rPr lang="en-IE" sz="2000" dirty="0" err="1"/>
              <a:t>DynamicLanguages</a:t>
            </a:r>
            <a:r>
              <a:rPr lang="en-IE" sz="2000" dirty="0"/>
              <a:t>/&gt; );</a:t>
            </a:r>
          </a:p>
          <a:p>
            <a:pPr marL="0" indent="0">
              <a:buNone/>
              <a:defRPr/>
            </a:pPr>
            <a:endParaRPr lang="en-IE" sz="2000" b="0" dirty="0"/>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05-simpleComponent.html</a:t>
            </a:r>
          </a:p>
        </p:txBody>
      </p:sp>
      <p:sp>
        <p:nvSpPr>
          <p:cNvPr id="28675" name="Slide Number Placeholder 1">
            <a:extLst>
              <a:ext uri="{FF2B5EF4-FFF2-40B4-BE49-F238E27FC236}">
                <a16:creationId xmlns:a16="http://schemas.microsoft.com/office/drawing/2014/main" id="{7A51B9EA-93FA-0E7B-0DF1-778B29CF3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74B6CB2-E0B5-4F44-8340-AE0468E9CA2A}" type="slidenum">
              <a:rPr lang="en-US" altLang="en-US" b="0" smtClean="0"/>
              <a:pPr>
                <a:spcBef>
                  <a:spcPct val="0"/>
                </a:spcBef>
                <a:buFontTx/>
                <a:buNone/>
              </a:pPr>
              <a:t>15</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7" name="Rectangle 1743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Title 1">
            <a:extLst>
              <a:ext uri="{FF2B5EF4-FFF2-40B4-BE49-F238E27FC236}">
                <a16:creationId xmlns:a16="http://schemas.microsoft.com/office/drawing/2014/main" id="{2A4F1CC7-6DE0-07A6-BEA3-1188BCBE457F}"/>
              </a:ext>
            </a:extLst>
          </p:cNvPr>
          <p:cNvSpPr>
            <a:spLocks noGrp="1" noChangeArrowheads="1"/>
          </p:cNvSpPr>
          <p:nvPr>
            <p:ph type="title"/>
          </p:nvPr>
        </p:nvSpPr>
        <p:spPr>
          <a:xfrm>
            <a:off x="838200" y="557188"/>
            <a:ext cx="10515600" cy="1133499"/>
          </a:xfrm>
        </p:spPr>
        <p:txBody>
          <a:bodyPr>
            <a:normAutofit/>
          </a:bodyPr>
          <a:lstStyle/>
          <a:p>
            <a:r>
              <a:rPr lang="en-US" altLang="en-US" sz="5200">
                <a:ea typeface="ＭＳ Ｐゴシック" panose="020B0600070205080204" pitchFamily="34" charset="-128"/>
              </a:rPr>
              <a:t>Agenda</a:t>
            </a:r>
          </a:p>
        </p:txBody>
      </p:sp>
      <p:sp>
        <p:nvSpPr>
          <p:cNvPr id="16387" name="Slide Number Placeholder 3">
            <a:extLst>
              <a:ext uri="{FF2B5EF4-FFF2-40B4-BE49-F238E27FC236}">
                <a16:creationId xmlns:a16="http://schemas.microsoft.com/office/drawing/2014/main" id="{BB106262-7E11-3209-3C0A-CDE1E572673C}"/>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FBBC4905-533D-426E-8630-066A8E6C74E2}" type="slidenum">
              <a:rPr lang="en-US" altLang="en-US" b="0" smtClean="0"/>
              <a:pPr>
                <a:spcBef>
                  <a:spcPct val="0"/>
                </a:spcBef>
                <a:spcAft>
                  <a:spcPts val="600"/>
                </a:spcAft>
                <a:buFontTx/>
                <a:buNone/>
              </a:pPr>
              <a:t>2</a:t>
            </a:fld>
            <a:endParaRPr lang="en-US" altLang="en-US" b="0"/>
          </a:p>
        </p:txBody>
      </p:sp>
      <p:graphicFrame>
        <p:nvGraphicFramePr>
          <p:cNvPr id="17415" name="Content Placeholder 2">
            <a:extLst>
              <a:ext uri="{FF2B5EF4-FFF2-40B4-BE49-F238E27FC236}">
                <a16:creationId xmlns:a16="http://schemas.microsoft.com/office/drawing/2014/main" id="{0C5E272E-023C-1DC0-0EA4-2E4C059B2D3D}"/>
              </a:ext>
            </a:extLst>
          </p:cNvPr>
          <p:cNvGraphicFramePr>
            <a:graphicFrameLocks noGrp="1"/>
          </p:cNvGraphicFramePr>
          <p:nvPr>
            <p:ph idx="1"/>
            <p:extLst>
              <p:ext uri="{D42A27DB-BD31-4B8C-83A1-F6EECF244321}">
                <p14:modId xmlns:p14="http://schemas.microsoft.com/office/powerpoint/2010/main" val="114092404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43" name="Rectangle 17442">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45" name="Group 17444">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17446" name="Freeform: Shape 17445">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7" name="Freeform: Shape 17446">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8" name="Freeform: Shape 17447">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9" name="Freeform: Shape 17448">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451" name="Group 17450">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17452" name="Freeform: Shape 17451">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3" name="Freeform: Shape 17452">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4" name="Freeform: Shape 17453">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5" name="Freeform: Shape 17454">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09" name="Title 1">
            <a:extLst>
              <a:ext uri="{FF2B5EF4-FFF2-40B4-BE49-F238E27FC236}">
                <a16:creationId xmlns:a16="http://schemas.microsoft.com/office/drawing/2014/main" id="{4957C9BB-E1A8-3BC8-88B1-2629F150EC12}"/>
              </a:ext>
            </a:extLst>
          </p:cNvPr>
          <p:cNvSpPr>
            <a:spLocks noGrp="1" noChangeArrowheads="1"/>
          </p:cNvSpPr>
          <p:nvPr>
            <p:ph type="title"/>
          </p:nvPr>
        </p:nvSpPr>
        <p:spPr>
          <a:xfrm>
            <a:off x="804672" y="802955"/>
            <a:ext cx="5145024" cy="1454051"/>
          </a:xfrm>
        </p:spPr>
        <p:txBody>
          <a:bodyPr anchor="b">
            <a:normAutofit/>
          </a:bodyPr>
          <a:lstStyle/>
          <a:p>
            <a:r>
              <a:rPr lang="en-US" altLang="en-US" sz="3600">
                <a:ea typeface="ＭＳ Ｐゴシック" panose="020B0600070205080204" pitchFamily="34" charset="-128"/>
              </a:rPr>
              <a:t>React</a:t>
            </a:r>
          </a:p>
        </p:txBody>
      </p:sp>
      <p:pic>
        <p:nvPicPr>
          <p:cNvPr id="17412" name="Picture 3">
            <a:extLst>
              <a:ext uri="{FF2B5EF4-FFF2-40B4-BE49-F238E27FC236}">
                <a16:creationId xmlns:a16="http://schemas.microsoft.com/office/drawing/2014/main" id="{B6B4BDF3-0A81-E7A3-8B21-BE386A24B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853" y="390831"/>
            <a:ext cx="2629372" cy="14790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a:extLst>
              <a:ext uri="{FF2B5EF4-FFF2-40B4-BE49-F238E27FC236}">
                <a16:creationId xmlns:a16="http://schemas.microsoft.com/office/drawing/2014/main" id="{21CE7E0D-4F8F-FBE8-7D48-CE66270CE38C}"/>
              </a:ext>
            </a:extLst>
          </p:cNvPr>
          <p:cNvSpPr>
            <a:spLocks noGrp="1"/>
          </p:cNvSpPr>
          <p:nvPr>
            <p:ph idx="1"/>
          </p:nvPr>
        </p:nvSpPr>
        <p:spPr>
          <a:xfrm>
            <a:off x="804672" y="2421682"/>
            <a:ext cx="4553909" cy="3639289"/>
          </a:xfrm>
        </p:spPr>
        <p:txBody>
          <a:bodyPr anchor="ctr">
            <a:normAutofit/>
          </a:bodyPr>
          <a:lstStyle/>
          <a:p>
            <a:pPr>
              <a:defRPr/>
            </a:pPr>
            <a:r>
              <a:rPr lang="en-US" dirty="0">
                <a:solidFill>
                  <a:schemeClr val="tx2"/>
                </a:solidFill>
                <a:ea typeface="ＭＳ Ｐゴシック" charset="0"/>
                <a:cs typeface="ＭＳ Ｐゴシック" charset="0"/>
              </a:rPr>
              <a:t>A </a:t>
            </a:r>
            <a:r>
              <a:rPr lang="en-US" dirty="0" err="1">
                <a:solidFill>
                  <a:schemeClr val="tx2"/>
                </a:solidFill>
                <a:ea typeface="ＭＳ Ｐゴシック" charset="0"/>
                <a:cs typeface="ＭＳ Ｐゴシック" charset="0"/>
              </a:rPr>
              <a:t>Javascript</a:t>
            </a:r>
            <a:r>
              <a:rPr lang="en-US" dirty="0">
                <a:solidFill>
                  <a:schemeClr val="tx2"/>
                </a:solidFill>
                <a:ea typeface="ＭＳ Ｐゴシック" charset="0"/>
                <a:cs typeface="ＭＳ Ｐゴシック" charset="0"/>
              </a:rPr>
              <a:t> framework for building dynamic Web </a:t>
            </a:r>
            <a:r>
              <a:rPr lang="en-US" b="0" dirty="0">
                <a:solidFill>
                  <a:schemeClr val="tx2"/>
                </a:solidFill>
                <a:ea typeface="ＭＳ Ｐゴシック" charset="0"/>
                <a:cs typeface="ＭＳ Ｐゴシック" charset="0"/>
              </a:rPr>
              <a:t>User Interfaces</a:t>
            </a:r>
            <a:r>
              <a:rPr lang="en-US" dirty="0">
                <a:solidFill>
                  <a:schemeClr val="tx2"/>
                </a:solidFill>
                <a:ea typeface="ＭＳ Ｐゴシック" charset="0"/>
                <a:cs typeface="ＭＳ Ｐゴシック" charset="0"/>
              </a:rPr>
              <a:t>.</a:t>
            </a:r>
          </a:p>
          <a:p>
            <a:pPr lvl="1">
              <a:defRPr/>
            </a:pPr>
            <a:r>
              <a:rPr lang="en-US" dirty="0">
                <a:solidFill>
                  <a:schemeClr val="tx2"/>
                </a:solidFill>
                <a:ea typeface="ＭＳ Ｐゴシック" charset="0"/>
                <a:cs typeface="ＭＳ Ｐゴシック" charset="0"/>
              </a:rPr>
              <a:t>A Single Page Apps technology.</a:t>
            </a:r>
          </a:p>
          <a:p>
            <a:pPr lvl="1">
              <a:defRPr/>
            </a:pPr>
            <a:r>
              <a:rPr lang="en-US" dirty="0">
                <a:solidFill>
                  <a:schemeClr val="tx2"/>
                </a:solidFill>
                <a:ea typeface="ＭＳ Ｐゴシック" charset="0"/>
                <a:cs typeface="ＭＳ Ｐゴシック" charset="0"/>
              </a:rPr>
              <a:t>Open-sourced in 2012.</a:t>
            </a:r>
          </a:p>
          <a:p>
            <a:pPr>
              <a:defRPr/>
            </a:pPr>
            <a:endParaRPr lang="en-US" dirty="0">
              <a:solidFill>
                <a:schemeClr val="tx2"/>
              </a:solidFill>
              <a:ea typeface="ＭＳ Ｐゴシック" charset="0"/>
              <a:cs typeface="ＭＳ Ｐゴシック" charset="0"/>
            </a:endParaRPr>
          </a:p>
          <a:p>
            <a:pPr marL="0" indent="0">
              <a:buNone/>
              <a:defRPr/>
            </a:pPr>
            <a:endParaRPr lang="en-US" dirty="0">
              <a:solidFill>
                <a:schemeClr val="tx2"/>
              </a:solidFill>
              <a:ea typeface="ＭＳ Ｐゴシック" charset="0"/>
              <a:cs typeface="ＭＳ Ｐゴシック" charset="0"/>
            </a:endParaRPr>
          </a:p>
          <a:p>
            <a:pPr>
              <a:defRPr/>
            </a:pPr>
            <a:endParaRPr lang="en-US" dirty="0">
              <a:solidFill>
                <a:schemeClr val="tx2"/>
              </a:solidFill>
              <a:ea typeface="ＭＳ Ｐゴシック" charset="0"/>
              <a:cs typeface="ＭＳ Ｐゴシック" charset="0"/>
            </a:endParaRPr>
          </a:p>
          <a:p>
            <a:pPr>
              <a:defRPr/>
            </a:pPr>
            <a:r>
              <a:rPr lang="en-US" dirty="0">
                <a:solidFill>
                  <a:schemeClr val="tx2"/>
                </a:solidFill>
                <a:ea typeface="ＭＳ Ｐゴシック" charset="0"/>
                <a:cs typeface="ＭＳ Ｐゴシック" charset="0"/>
              </a:rPr>
              <a:t>Client-side framework.</a:t>
            </a:r>
          </a:p>
          <a:p>
            <a:pPr lvl="1">
              <a:defRPr/>
            </a:pPr>
            <a:r>
              <a:rPr lang="en-US" dirty="0">
                <a:solidFill>
                  <a:schemeClr val="tx2"/>
                </a:solidFill>
                <a:ea typeface="ＭＳ Ｐゴシック" charset="0"/>
                <a:cs typeface="ＭＳ Ｐゴシック" charset="0"/>
              </a:rPr>
              <a:t>More a library than a framework.</a:t>
            </a:r>
          </a:p>
        </p:txBody>
      </p:sp>
      <p:pic>
        <p:nvPicPr>
          <p:cNvPr id="17413" name="Picture 5">
            <a:extLst>
              <a:ext uri="{FF2B5EF4-FFF2-40B4-BE49-F238E27FC236}">
                <a16:creationId xmlns:a16="http://schemas.microsoft.com/office/drawing/2014/main" id="{2B6C1D21-8E0A-82AA-1129-2CCE9DF80E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75010" y="3863170"/>
            <a:ext cx="2113794" cy="19963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4EE10155-B63F-13DB-210D-908EA79FAD83}"/>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616C8BF6-F60D-4368-9720-BF292CBEE724}" type="slidenum">
              <a:rPr lang="en-US" altLang="en-US" b="0" smtClean="0"/>
              <a:pPr>
                <a:spcBef>
                  <a:spcPct val="0"/>
                </a:spcBef>
                <a:spcAft>
                  <a:spcPts val="600"/>
                </a:spcAft>
                <a:buNone/>
              </a:pPr>
              <a:t>3</a:t>
            </a:fld>
            <a:endParaRPr lang="en-US"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9C2-FBAA-8D59-C733-4AE30109A7EC}"/>
              </a:ext>
            </a:extLst>
          </p:cNvPr>
          <p:cNvSpPr>
            <a:spLocks noGrp="1"/>
          </p:cNvSpPr>
          <p:nvPr>
            <p:ph type="title"/>
          </p:nvPr>
        </p:nvSpPr>
        <p:spPr/>
        <p:txBody>
          <a:bodyPr/>
          <a:lstStyle/>
          <a:p>
            <a:r>
              <a:rPr lang="en-IE" dirty="0"/>
              <a:t>Why React?</a:t>
            </a:r>
          </a:p>
        </p:txBody>
      </p:sp>
      <p:pic>
        <p:nvPicPr>
          <p:cNvPr id="7" name="Content Placeholder 6">
            <a:extLst>
              <a:ext uri="{FF2B5EF4-FFF2-40B4-BE49-F238E27FC236}">
                <a16:creationId xmlns:a16="http://schemas.microsoft.com/office/drawing/2014/main" id="{D9FE7BC4-7779-9101-8DE9-07537C35D8CA}"/>
              </a:ext>
            </a:extLst>
          </p:cNvPr>
          <p:cNvPicPr>
            <a:picLocks noGrp="1" noChangeAspect="1"/>
          </p:cNvPicPr>
          <p:nvPr>
            <p:ph idx="1"/>
          </p:nvPr>
        </p:nvPicPr>
        <p:blipFill>
          <a:blip r:embed="rId2"/>
          <a:stretch>
            <a:fillRect/>
          </a:stretch>
        </p:blipFill>
        <p:spPr>
          <a:xfrm>
            <a:off x="2197376" y="1987153"/>
            <a:ext cx="5692637" cy="3916073"/>
          </a:xfrm>
        </p:spPr>
      </p:pic>
      <p:pic>
        <p:nvPicPr>
          <p:cNvPr id="11" name="Picture 10">
            <a:extLst>
              <a:ext uri="{FF2B5EF4-FFF2-40B4-BE49-F238E27FC236}">
                <a16:creationId xmlns:a16="http://schemas.microsoft.com/office/drawing/2014/main" id="{52F422A0-4294-3F7A-372B-0529CBF48FE1}"/>
              </a:ext>
            </a:extLst>
          </p:cNvPr>
          <p:cNvPicPr>
            <a:picLocks noChangeAspect="1"/>
          </p:cNvPicPr>
          <p:nvPr/>
        </p:nvPicPr>
        <p:blipFill>
          <a:blip r:embed="rId3"/>
          <a:stretch>
            <a:fillRect/>
          </a:stretch>
        </p:blipFill>
        <p:spPr>
          <a:xfrm>
            <a:off x="4767543" y="1294391"/>
            <a:ext cx="5012489" cy="1297418"/>
          </a:xfrm>
          <a:prstGeom prst="rect">
            <a:avLst/>
          </a:prstGeom>
        </p:spPr>
      </p:pic>
    </p:spTree>
    <p:extLst>
      <p:ext uri="{BB962C8B-B14F-4D97-AF65-F5344CB8AC3E}">
        <p14:creationId xmlns:p14="http://schemas.microsoft.com/office/powerpoint/2010/main" val="11225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80" name="Rectangle 1847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81" name="Rectangle 1848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3" name="Rectangle 2">
            <a:extLst>
              <a:ext uri="{FF2B5EF4-FFF2-40B4-BE49-F238E27FC236}">
                <a16:creationId xmlns:a16="http://schemas.microsoft.com/office/drawing/2014/main" id="{74FD51BB-5818-0073-FB5E-5D9D3F94C21A}"/>
              </a:ext>
            </a:extLst>
          </p:cNvPr>
          <p:cNvSpPr>
            <a:spLocks noGrp="1" noChangeArrowheads="1"/>
          </p:cNvSpPr>
          <p:nvPr>
            <p:ph type="title"/>
          </p:nvPr>
        </p:nvSpPr>
        <p:spPr>
          <a:xfrm>
            <a:off x="804672" y="802955"/>
            <a:ext cx="4766330" cy="1454051"/>
          </a:xfrm>
        </p:spPr>
        <p:txBody>
          <a:bodyPr>
            <a:normAutofit/>
          </a:bodyPr>
          <a:lstStyle/>
          <a:p>
            <a:r>
              <a:rPr lang="en-US" altLang="en-US" sz="3600">
                <a:ea typeface="ＭＳ Ｐゴシック" panose="020B0600070205080204" pitchFamily="34" charset="-128"/>
              </a:rPr>
              <a:t>Before React</a:t>
            </a:r>
          </a:p>
        </p:txBody>
      </p:sp>
      <p:sp>
        <p:nvSpPr>
          <p:cNvPr id="18434" name="Rectangle 3">
            <a:extLst>
              <a:ext uri="{FF2B5EF4-FFF2-40B4-BE49-F238E27FC236}">
                <a16:creationId xmlns:a16="http://schemas.microsoft.com/office/drawing/2014/main" id="{1F790BEF-DBEE-DDC3-E14C-D5C6CDAEA052}"/>
              </a:ext>
            </a:extLst>
          </p:cNvPr>
          <p:cNvSpPr>
            <a:spLocks noGrp="1" noChangeArrowheads="1"/>
          </p:cNvSpPr>
          <p:nvPr>
            <p:ph type="body" idx="1"/>
          </p:nvPr>
        </p:nvSpPr>
        <p:spPr>
          <a:xfrm>
            <a:off x="804672" y="2421683"/>
            <a:ext cx="4765949" cy="3353476"/>
          </a:xfrm>
        </p:spPr>
        <p:txBody>
          <a:bodyPr anchor="t">
            <a:normAutofit/>
          </a:bodyPr>
          <a:lstStyle/>
          <a:p>
            <a:r>
              <a:rPr lang="en-US" altLang="en-US" b="0">
                <a:solidFill>
                  <a:schemeClr val="tx2"/>
                </a:solidFill>
                <a:ea typeface="ＭＳ Ｐゴシック" panose="020B0600070205080204" pitchFamily="34" charset="-128"/>
              </a:rPr>
              <a:t>MVC pattern </a:t>
            </a:r>
            <a:r>
              <a:rPr lang="mr-IN" altLang="en-US">
                <a:solidFill>
                  <a:schemeClr val="tx2"/>
                </a:solidFill>
                <a:ea typeface="ＭＳ Ｐゴシック" panose="020B0600070205080204" pitchFamily="34" charset="-128"/>
              </a:rPr>
              <a:t>–</a:t>
            </a:r>
            <a:r>
              <a:rPr lang="en-US" altLang="en-US">
                <a:solidFill>
                  <a:schemeClr val="tx2"/>
                </a:solidFill>
                <a:ea typeface="ＭＳ Ｐゴシック" panose="020B0600070205080204" pitchFamily="34" charset="-128"/>
              </a:rPr>
              <a:t> The convention for </a:t>
            </a:r>
            <a:r>
              <a:rPr lang="en-US" altLang="en-US" b="0">
                <a:solidFill>
                  <a:schemeClr val="tx2"/>
                </a:solidFill>
                <a:ea typeface="ＭＳ Ｐゴシック" panose="020B0600070205080204" pitchFamily="34" charset="-128"/>
              </a:rPr>
              <a:t>app design. </a:t>
            </a:r>
            <a:r>
              <a:rPr lang="en-US" altLang="en-US">
                <a:solidFill>
                  <a:schemeClr val="tx2"/>
                </a:solidFill>
                <a:ea typeface="ＭＳ Ｐゴシック" panose="020B0600070205080204" pitchFamily="34" charset="-128"/>
              </a:rPr>
              <a:t>Promoted b</a:t>
            </a:r>
            <a:r>
              <a:rPr lang="en-US" altLang="en-US" b="0">
                <a:solidFill>
                  <a:schemeClr val="tx2"/>
                </a:solidFill>
                <a:ea typeface="ＭＳ Ｐゴシック" panose="020B0600070205080204" pitchFamily="34" charset="-128"/>
              </a:rPr>
              <a:t>y </a:t>
            </a:r>
            <a:r>
              <a:rPr lang="en-US" altLang="en-US">
                <a:solidFill>
                  <a:schemeClr val="tx2"/>
                </a:solidFill>
                <a:ea typeface="ＭＳ Ｐゴシック" panose="020B0600070205080204" pitchFamily="34" charset="-128"/>
              </a:rPr>
              <a:t>market leaders</a:t>
            </a:r>
            <a:r>
              <a:rPr lang="en-US" altLang="en-US" b="0">
                <a:solidFill>
                  <a:schemeClr val="tx2"/>
                </a:solidFill>
                <a:ea typeface="ＭＳ Ｐゴシック" panose="020B0600070205080204" pitchFamily="34" charset="-128"/>
              </a:rPr>
              <a:t>, e.g.</a:t>
            </a:r>
            <a:r>
              <a:rPr lang="en-US" altLang="en-US">
                <a:solidFill>
                  <a:schemeClr val="tx2"/>
                </a:solidFill>
                <a:ea typeface="ＭＳ Ｐゴシック" panose="020B0600070205080204" pitchFamily="34" charset="-128"/>
              </a:rPr>
              <a:t> AngularJS (1.x), EmberJS, BackboneJS. </a:t>
            </a:r>
          </a:p>
          <a:p>
            <a:r>
              <a:rPr lang="en-US" altLang="en-US">
                <a:solidFill>
                  <a:schemeClr val="tx2"/>
                </a:solidFill>
                <a:ea typeface="ＭＳ Ｐゴシック" panose="020B0600070205080204" pitchFamily="34" charset="-128"/>
              </a:rPr>
              <a:t>React is not MVC, just V.</a:t>
            </a:r>
          </a:p>
          <a:p>
            <a:pPr lvl="1"/>
            <a:r>
              <a:rPr lang="en-US" altLang="en-US">
                <a:solidFill>
                  <a:schemeClr val="tx2"/>
                </a:solidFill>
                <a:ea typeface="ＭＳ Ｐゴシック" panose="020B0600070205080204" pitchFamily="34" charset="-128"/>
              </a:rPr>
              <a:t>It challenged established best practice (MVC).</a:t>
            </a:r>
          </a:p>
          <a:p>
            <a:r>
              <a:rPr lang="en-US" altLang="en-US" b="0">
                <a:solidFill>
                  <a:schemeClr val="tx2"/>
                </a:solidFill>
                <a:ea typeface="ＭＳ Ｐゴシック" panose="020B0600070205080204" pitchFamily="34" charset="-128"/>
              </a:rPr>
              <a:t>Templating</a:t>
            </a:r>
            <a:r>
              <a:rPr lang="en-US" altLang="en-US">
                <a:solidFill>
                  <a:schemeClr val="tx2"/>
                </a:solidFill>
                <a:ea typeface="ＭＳ Ｐゴシック" panose="020B0600070205080204" pitchFamily="34" charset="-128"/>
              </a:rPr>
              <a:t> </a:t>
            </a:r>
            <a:r>
              <a:rPr lang="en-US" altLang="en-US" b="0">
                <a:solidFill>
                  <a:schemeClr val="tx2"/>
                </a:solidFill>
                <a:ea typeface="ＭＳ Ｐゴシック" panose="020B0600070205080204" pitchFamily="34" charset="-128"/>
              </a:rPr>
              <a:t>widespread use in the V layer.</a:t>
            </a:r>
          </a:p>
          <a:p>
            <a:pPr lvl="1"/>
            <a:r>
              <a:rPr lang="en-US" altLang="en-US">
                <a:solidFill>
                  <a:schemeClr val="tx2"/>
                </a:solidFill>
                <a:ea typeface="ＭＳ Ｐゴシック" panose="020B0600070205080204" pitchFamily="34" charset="-128"/>
              </a:rPr>
              <a:t>React based on “components”.</a:t>
            </a:r>
          </a:p>
        </p:txBody>
      </p:sp>
      <p:grpSp>
        <p:nvGrpSpPr>
          <p:cNvPr id="18475" name="Group 1847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476" name="Freeform: Shape 1847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7" name="Freeform: Shape 1847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8" name="Freeform: Shape 1847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9" name="Freeform: Shape 1847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diagram of a model&#10;&#10;Description automatically generated">
            <a:extLst>
              <a:ext uri="{FF2B5EF4-FFF2-40B4-BE49-F238E27FC236}">
                <a16:creationId xmlns:a16="http://schemas.microsoft.com/office/drawing/2014/main" id="{32FEBE52-57AC-4D0A-BACC-42F76F533E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08392" y="2663636"/>
            <a:ext cx="4142232" cy="2454272"/>
          </a:xfrm>
          <a:prstGeom prst="rect">
            <a:avLst/>
          </a:prstGeom>
        </p:spPr>
      </p:pic>
      <p:sp>
        <p:nvSpPr>
          <p:cNvPr id="18457" name="Slide Number Placeholder 1">
            <a:extLst>
              <a:ext uri="{FF2B5EF4-FFF2-40B4-BE49-F238E27FC236}">
                <a16:creationId xmlns:a16="http://schemas.microsoft.com/office/drawing/2014/main" id="{083D69B7-3047-A388-43FB-3F5F6F62A853}"/>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A625B75F-367B-4E12-95A6-07814CEB54EF}" type="slidenum">
              <a:rPr lang="en-US" altLang="en-US" b="0"/>
              <a:pPr>
                <a:spcBef>
                  <a:spcPct val="0"/>
                </a:spcBef>
                <a:spcAft>
                  <a:spcPts val="600"/>
                </a:spcAft>
                <a:buNone/>
              </a:pPr>
              <a:t>5</a:t>
            </a:fld>
            <a:endParaRPr lang="en-US" altLang="en-US" b="0"/>
          </a:p>
        </p:txBody>
      </p:sp>
      <p:sp>
        <p:nvSpPr>
          <p:cNvPr id="4" name="TextBox 3">
            <a:extLst>
              <a:ext uri="{FF2B5EF4-FFF2-40B4-BE49-F238E27FC236}">
                <a16:creationId xmlns:a16="http://schemas.microsoft.com/office/drawing/2014/main" id="{DA049F63-D846-E470-DDB7-318B43A08C8D}"/>
              </a:ext>
            </a:extLst>
          </p:cNvPr>
          <p:cNvSpPr txBox="1"/>
          <p:nvPr/>
        </p:nvSpPr>
        <p:spPr>
          <a:xfrm>
            <a:off x="9742862" y="6538134"/>
            <a:ext cx="2416046"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latin typeface="+mn-lt"/>
                <a:ea typeface="+mn-ea"/>
                <a:hlinkClick r:id="rId4" tooltip="https://www.blogforlearning.com/2019/06/codeigniter-tutorial-2-mvc-and-routing.html">
                  <a:extLst>
                    <a:ext uri="{A12FA001-AC4F-418D-AE19-62706E023703}">
                      <ahyp:hlinkClr xmlns:ahyp="http://schemas.microsoft.com/office/drawing/2018/hyperlinkcolor" val="tx"/>
                    </a:ext>
                  </a:extLst>
                </a:hlinkClick>
              </a:rPr>
              <a:t>This Photo</a:t>
            </a:r>
            <a:r>
              <a:rPr lang="en-IE" sz="700" dirty="0">
                <a:solidFill>
                  <a:srgbClr val="FFFFFF"/>
                </a:solidFill>
                <a:latin typeface="+mn-lt"/>
                <a:ea typeface="+mn-ea"/>
              </a:rPr>
              <a:t> by Unknown Author is licensed under </a:t>
            </a:r>
            <a:r>
              <a:rPr lang="en-IE" sz="700" dirty="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dirty="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6" name="Rectangle 1946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5">
            <a:extLst>
              <a:ext uri="{FF2B5EF4-FFF2-40B4-BE49-F238E27FC236}">
                <a16:creationId xmlns:a16="http://schemas.microsoft.com/office/drawing/2014/main" id="{25076EBA-F263-9611-6925-40DA413B5517}"/>
              </a:ext>
            </a:extLst>
          </p:cNvPr>
          <p:cNvSpPr>
            <a:spLocks noGrp="1" noChangeArrowheads="1"/>
          </p:cNvSpPr>
          <p:nvPr>
            <p:ph type="title"/>
          </p:nvPr>
        </p:nvSpPr>
        <p:spPr>
          <a:xfrm>
            <a:off x="804672" y="802955"/>
            <a:ext cx="4766330" cy="1454051"/>
          </a:xfrm>
        </p:spPr>
        <p:txBody>
          <a:bodyPr>
            <a:normAutofit/>
          </a:bodyPr>
          <a:lstStyle/>
          <a:p>
            <a:r>
              <a:rPr lang="en-US" altLang="en-US" sz="3600">
                <a:ea typeface="ＭＳ Ｐゴシック" panose="020B0600070205080204" pitchFamily="34" charset="-128"/>
              </a:rPr>
              <a:t>React Components</a:t>
            </a:r>
          </a:p>
        </p:txBody>
      </p:sp>
      <p:sp>
        <p:nvSpPr>
          <p:cNvPr id="19458" name="Content Placeholder 6">
            <a:extLst>
              <a:ext uri="{FF2B5EF4-FFF2-40B4-BE49-F238E27FC236}">
                <a16:creationId xmlns:a16="http://schemas.microsoft.com/office/drawing/2014/main" id="{2DDC7444-D689-E429-202C-65D68237954A}"/>
              </a:ext>
            </a:extLst>
          </p:cNvPr>
          <p:cNvSpPr>
            <a:spLocks noGrp="1"/>
          </p:cNvSpPr>
          <p:nvPr>
            <p:ph idx="1"/>
          </p:nvPr>
        </p:nvSpPr>
        <p:spPr>
          <a:xfrm>
            <a:off x="804672" y="2421683"/>
            <a:ext cx="4765949" cy="3353476"/>
          </a:xfrm>
        </p:spPr>
        <p:txBody>
          <a:bodyPr anchor="t">
            <a:normAutofit/>
          </a:bodyPr>
          <a:lstStyle/>
          <a:p>
            <a:pPr>
              <a:lnSpc>
                <a:spcPct val="90000"/>
              </a:lnSpc>
              <a:defRPr/>
            </a:pPr>
            <a:r>
              <a:rPr lang="en-US" altLang="en-US" sz="1500">
                <a:solidFill>
                  <a:schemeClr val="tx2"/>
                </a:solidFill>
                <a:ea typeface="ＭＳ Ｐゴシック" charset="-128"/>
              </a:rPr>
              <a:t>Philosophy:  </a:t>
            </a:r>
            <a:r>
              <a:rPr lang="en-US" altLang="en-US" sz="1500" b="0" i="1">
                <a:solidFill>
                  <a:schemeClr val="tx2"/>
                </a:solidFill>
                <a:ea typeface="ＭＳ Ｐゴシック" charset="-128"/>
              </a:rPr>
              <a:t>Build components, not templates.</a:t>
            </a:r>
          </a:p>
          <a:p>
            <a:pPr>
              <a:lnSpc>
                <a:spcPct val="90000"/>
              </a:lnSpc>
              <a:defRPr/>
            </a:pPr>
            <a:r>
              <a:rPr lang="en-US" altLang="en-US" sz="1500">
                <a:solidFill>
                  <a:schemeClr val="tx2"/>
                </a:solidFill>
                <a:ea typeface="ＭＳ Ｐゴシック" charset="-128"/>
              </a:rPr>
              <a:t>All about the User Interface (UI).</a:t>
            </a:r>
          </a:p>
          <a:p>
            <a:pPr lvl="1">
              <a:lnSpc>
                <a:spcPct val="90000"/>
              </a:lnSpc>
              <a:defRPr/>
            </a:pPr>
            <a:r>
              <a:rPr lang="en-US" altLang="en-US" sz="1500" b="0">
                <a:solidFill>
                  <a:schemeClr val="tx2"/>
                </a:solidFill>
                <a:ea typeface="ＭＳ Ｐゴシック" charset="-128"/>
              </a:rPr>
              <a:t>Not focused on business logic or the data model (MVC)</a:t>
            </a:r>
          </a:p>
          <a:p>
            <a:pPr>
              <a:lnSpc>
                <a:spcPct val="90000"/>
              </a:lnSpc>
              <a:defRPr/>
            </a:pPr>
            <a:endParaRPr lang="en-US" altLang="en-US" sz="1500">
              <a:solidFill>
                <a:schemeClr val="tx2"/>
              </a:solidFill>
              <a:ea typeface="ＭＳ Ｐゴシック" charset="-128"/>
            </a:endParaRPr>
          </a:p>
          <a:p>
            <a:pPr>
              <a:lnSpc>
                <a:spcPct val="90000"/>
              </a:lnSpc>
              <a:defRPr/>
            </a:pPr>
            <a:r>
              <a:rPr lang="en-US" altLang="en-US" sz="1500">
                <a:solidFill>
                  <a:schemeClr val="tx2"/>
                </a:solidFill>
                <a:ea typeface="ＭＳ Ｐゴシック" charset="-128"/>
              </a:rPr>
              <a:t>Component - A unit comprised of: </a:t>
            </a:r>
          </a:p>
          <a:p>
            <a:pPr marL="800100" lvl="2" indent="0">
              <a:lnSpc>
                <a:spcPct val="90000"/>
              </a:lnSpc>
              <a:buNone/>
              <a:defRPr/>
            </a:pPr>
            <a:r>
              <a:rPr lang="en-US" altLang="en-US" sz="1500" b="0" i="1">
                <a:solidFill>
                  <a:schemeClr val="tx2"/>
                </a:solidFill>
                <a:ea typeface="ＭＳ Ｐゴシック" charset="-128"/>
              </a:rPr>
              <a:t>UI description (HTML) + UI behaviour (JS) </a:t>
            </a:r>
          </a:p>
          <a:p>
            <a:pPr lvl="1" indent="-342900">
              <a:lnSpc>
                <a:spcPct val="90000"/>
              </a:lnSpc>
              <a:defRPr/>
            </a:pPr>
            <a:r>
              <a:rPr lang="en-US" altLang="en-US" sz="1500">
                <a:solidFill>
                  <a:schemeClr val="tx2"/>
                </a:solidFill>
                <a:ea typeface="ＭＳ Ｐゴシック" charset="-128"/>
              </a:rPr>
              <a:t>Two aspects are tightly coupled and co-located.</a:t>
            </a:r>
          </a:p>
          <a:p>
            <a:pPr lvl="2">
              <a:lnSpc>
                <a:spcPct val="90000"/>
              </a:lnSpc>
              <a:defRPr/>
            </a:pPr>
            <a:r>
              <a:rPr lang="en-US" altLang="en-US" sz="1500" b="0">
                <a:solidFill>
                  <a:schemeClr val="tx2"/>
                </a:solidFill>
                <a:ea typeface="ＭＳ Ｐゴシック" charset="-128"/>
              </a:rPr>
              <a:t>Pre-React frameworks decoupled them.</a:t>
            </a:r>
          </a:p>
          <a:p>
            <a:pPr lvl="1">
              <a:lnSpc>
                <a:spcPct val="90000"/>
              </a:lnSpc>
              <a:defRPr/>
            </a:pPr>
            <a:r>
              <a:rPr lang="en-US" altLang="en-US" sz="1500">
                <a:solidFill>
                  <a:schemeClr val="tx2"/>
                </a:solidFill>
                <a:ea typeface="ＭＳ Ｐゴシック" charset="-128"/>
              </a:rPr>
              <a:t>Benefits:</a:t>
            </a:r>
          </a:p>
          <a:p>
            <a:pPr lvl="2">
              <a:lnSpc>
                <a:spcPct val="90000"/>
              </a:lnSpc>
              <a:buFontTx/>
              <a:buAutoNum type="arabicPeriod"/>
              <a:defRPr/>
            </a:pPr>
            <a:r>
              <a:rPr lang="en-US" altLang="en-US" sz="1500">
                <a:solidFill>
                  <a:schemeClr val="tx2"/>
                </a:solidFill>
                <a:ea typeface="ＭＳ Ｐゴシック" charset="-128"/>
              </a:rPr>
              <a:t> </a:t>
            </a:r>
            <a:r>
              <a:rPr lang="en-US" altLang="en-US" sz="1500" b="0">
                <a:solidFill>
                  <a:schemeClr val="tx2"/>
                </a:solidFill>
                <a:ea typeface="ＭＳ Ｐゴシック" charset="-128"/>
              </a:rPr>
              <a:t>Improved Composition.</a:t>
            </a:r>
          </a:p>
          <a:p>
            <a:pPr lvl="2">
              <a:lnSpc>
                <a:spcPct val="90000"/>
              </a:lnSpc>
              <a:buFontTx/>
              <a:buAutoNum type="arabicPeriod"/>
              <a:defRPr/>
            </a:pPr>
            <a:r>
              <a:rPr lang="en-US" altLang="en-US" sz="1500" b="0">
                <a:solidFill>
                  <a:schemeClr val="tx2"/>
                </a:solidFill>
                <a:ea typeface="ＭＳ Ｐゴシック" charset="-128"/>
              </a:rPr>
              <a:t>Greater Reusability.</a:t>
            </a:r>
          </a:p>
        </p:txBody>
      </p:sp>
      <p:grpSp>
        <p:nvGrpSpPr>
          <p:cNvPr id="19468" name="Group 19467">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9469" name="Freeform: Shape 1946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0" name="Freeform: Shape 1946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1" name="Freeform: Shape 1947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2" name="Freeform: Shape 1947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blue and black symbol&#10;&#10;Description automatically generated">
            <a:extLst>
              <a:ext uri="{FF2B5EF4-FFF2-40B4-BE49-F238E27FC236}">
                <a16:creationId xmlns:a16="http://schemas.microsoft.com/office/drawing/2014/main" id="{5A743DF8-4397-5625-EB0A-55056325C2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08392" y="2052657"/>
            <a:ext cx="4142232" cy="3676230"/>
          </a:xfrm>
          <a:prstGeom prst="rect">
            <a:avLst/>
          </a:prstGeom>
        </p:spPr>
      </p:pic>
      <p:sp>
        <p:nvSpPr>
          <p:cNvPr id="19459" name="Slide Number Placeholder 3">
            <a:extLst>
              <a:ext uri="{FF2B5EF4-FFF2-40B4-BE49-F238E27FC236}">
                <a16:creationId xmlns:a16="http://schemas.microsoft.com/office/drawing/2014/main" id="{18B21130-4F21-E9FF-7EFA-674382C9710B}"/>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037C1800-0A65-43F6-B853-03E647368867}" type="slidenum">
              <a:rPr lang="en-US" altLang="en-US" b="0" smtClean="0"/>
              <a:pPr>
                <a:spcBef>
                  <a:spcPct val="0"/>
                </a:spcBef>
                <a:spcAft>
                  <a:spcPts val="600"/>
                </a:spcAft>
                <a:buFontTx/>
                <a:buNone/>
              </a:pPr>
              <a:t>6</a:t>
            </a:fld>
            <a:endParaRPr lang="en-US" altLang="en-US" b="0"/>
          </a:p>
        </p:txBody>
      </p:sp>
      <p:sp>
        <p:nvSpPr>
          <p:cNvPr id="4" name="TextBox 3">
            <a:extLst>
              <a:ext uri="{FF2B5EF4-FFF2-40B4-BE49-F238E27FC236}">
                <a16:creationId xmlns:a16="http://schemas.microsoft.com/office/drawing/2014/main" id="{D1E49855-4598-8375-8D77-F830220322DC}"/>
              </a:ext>
            </a:extLst>
          </p:cNvPr>
          <p:cNvSpPr txBox="1"/>
          <p:nvPr/>
        </p:nvSpPr>
        <p:spPr>
          <a:xfrm>
            <a:off x="9117182" y="5528832"/>
            <a:ext cx="2733442" cy="200055"/>
          </a:xfrm>
          <a:prstGeom prst="rect">
            <a:avLst/>
          </a:prstGeom>
          <a:solidFill>
            <a:srgbClr val="000000"/>
          </a:solidFill>
        </p:spPr>
        <p:txBody>
          <a:bodyPr wrap="none" rtlCol="0">
            <a:spAutoFit/>
          </a:bodyPr>
          <a:lstStyle/>
          <a:p>
            <a:pPr algn="r">
              <a:spcAft>
                <a:spcPts val="600"/>
              </a:spcAft>
            </a:pPr>
            <a:r>
              <a:rPr lang="en-IE" sz="700">
                <a:solidFill>
                  <a:srgbClr val="FFFFFF"/>
                </a:solidFill>
                <a:latin typeface="+mn-lt"/>
                <a:ea typeface="+mn-ea"/>
                <a:hlinkClick r:id="rId4" tooltip="https://damiandeluca.com.ar/5-caracteristicas-de-react-que-deberias-conocer">
                  <a:extLst>
                    <a:ext uri="{A12FA001-AC4F-418D-AE19-62706E023703}">
                      <ahyp:hlinkClr xmlns:ahyp="http://schemas.microsoft.com/office/drawing/2018/hyperlinkcolor" val="tx"/>
                    </a:ext>
                  </a:extLst>
                </a:hlinkClick>
              </a:rPr>
              <a:t>This Photo</a:t>
            </a:r>
            <a:r>
              <a:rPr lang="en-IE" sz="700">
                <a:solidFill>
                  <a:srgbClr val="FFFFFF"/>
                </a:solidFill>
                <a:latin typeface="+mn-lt"/>
                <a:ea typeface="+mn-ea"/>
              </a:rPr>
              <a:t> by Unknown Author is licensed under </a:t>
            </a:r>
            <a:r>
              <a:rPr lang="en-IE" sz="700">
                <a:solidFill>
                  <a:srgbClr val="FFFFFF"/>
                </a:solidFill>
                <a:latin typeface="+mn-lt"/>
                <a:ea typeface="+mn-ea"/>
                <a:hlinkClick r:id="rId5" tooltip="https://creativecommons.org/licenses/by-nc-nd/3.0/">
                  <a:extLst>
                    <a:ext uri="{A12FA001-AC4F-418D-AE19-62706E023703}">
                      <ahyp:hlinkClr xmlns:ahyp="http://schemas.microsoft.com/office/drawing/2018/hyperlinkcolor" val="tx"/>
                    </a:ext>
                  </a:extLst>
                </a:hlinkClick>
              </a:rPr>
              <a:t>CC BY-NC-ND</a:t>
            </a:r>
            <a:endParaRPr lang="en-IE" sz="70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A888664-116C-5603-67B9-6B54FE7BA8F2}"/>
              </a:ext>
            </a:extLst>
          </p:cNvPr>
          <p:cNvSpPr>
            <a:spLocks noGrp="1"/>
          </p:cNvSpPr>
          <p:nvPr>
            <p:ph type="title"/>
          </p:nvPr>
        </p:nvSpPr>
        <p:spPr>
          <a:xfrm>
            <a:off x="1179576" y="1261423"/>
            <a:ext cx="9829800" cy="1325880"/>
          </a:xfrm>
        </p:spPr>
        <p:txBody>
          <a:bodyPr anchor="b">
            <a:normAutofit/>
          </a:bodyPr>
          <a:lstStyle/>
          <a:p>
            <a:endParaRPr lang="en-IE" sz="3600"/>
          </a:p>
        </p:txBody>
      </p:sp>
      <p:grpSp>
        <p:nvGrpSpPr>
          <p:cNvPr id="23" name="Group 2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4" name="Freeform: Shape 2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08A156-1348-8225-2C50-059BA21E3CB0}"/>
              </a:ext>
            </a:extLst>
          </p:cNvPr>
          <p:cNvSpPr>
            <a:spLocks noGrp="1"/>
          </p:cNvSpPr>
          <p:nvPr>
            <p:ph idx="1"/>
          </p:nvPr>
        </p:nvSpPr>
        <p:spPr>
          <a:xfrm>
            <a:off x="804672" y="2827419"/>
            <a:ext cx="10015728" cy="3227626"/>
          </a:xfrm>
        </p:spPr>
        <p:txBody>
          <a:bodyPr anchor="ctr">
            <a:normAutofit/>
          </a:bodyPr>
          <a:lstStyle/>
          <a:p>
            <a:r>
              <a:rPr lang="en-GB" sz="2800" b="0" dirty="0">
                <a:solidFill>
                  <a:schemeClr val="tx2"/>
                </a:solidFill>
              </a:rPr>
              <a:t>Used to add type definitions to JavaScript codebases. </a:t>
            </a:r>
          </a:p>
          <a:p>
            <a:r>
              <a:rPr lang="en-GB" sz="2800" b="0" dirty="0">
                <a:solidFill>
                  <a:schemeClr val="tx2"/>
                </a:solidFill>
              </a:rPr>
              <a:t>TypeScript supports JSX (=&gt;TSX)</a:t>
            </a:r>
          </a:p>
          <a:p>
            <a:r>
              <a:rPr lang="en-GB" sz="2800" b="0" dirty="0">
                <a:solidFill>
                  <a:schemeClr val="tx2"/>
                </a:solidFill>
              </a:rPr>
              <a:t>Include in your React project using  </a:t>
            </a:r>
            <a:r>
              <a:rPr lang="en-GB" sz="2800" dirty="0">
                <a:solidFill>
                  <a:schemeClr val="tx2"/>
                </a:solidFill>
              </a:rPr>
              <a:t>@types/react </a:t>
            </a:r>
            <a:r>
              <a:rPr lang="en-GB" sz="2800" b="0" dirty="0">
                <a:solidFill>
                  <a:schemeClr val="tx2"/>
                </a:solidFill>
              </a:rPr>
              <a:t>and </a:t>
            </a:r>
            <a:r>
              <a:rPr lang="en-GB" sz="2800" dirty="0">
                <a:solidFill>
                  <a:schemeClr val="tx2"/>
                </a:solidFill>
              </a:rPr>
              <a:t>@types/react-dom</a:t>
            </a:r>
          </a:p>
          <a:p>
            <a:r>
              <a:rPr lang="en-GB" sz="2800" b="0" dirty="0">
                <a:solidFill>
                  <a:schemeClr val="tx2"/>
                </a:solidFill>
              </a:rPr>
              <a:t>Needs to be </a:t>
            </a:r>
            <a:r>
              <a:rPr lang="en-GB" sz="2800" dirty="0" err="1">
                <a:solidFill>
                  <a:schemeClr val="tx2"/>
                </a:solidFill>
              </a:rPr>
              <a:t>Transpiled</a:t>
            </a:r>
            <a:r>
              <a:rPr lang="en-GB" sz="2800" dirty="0">
                <a:solidFill>
                  <a:schemeClr val="tx2"/>
                </a:solidFill>
              </a:rPr>
              <a:t>/Compiled</a:t>
            </a:r>
            <a:r>
              <a:rPr lang="en-GB" sz="2800" b="0" dirty="0">
                <a:solidFill>
                  <a:schemeClr val="tx2"/>
                </a:solidFill>
              </a:rPr>
              <a:t> to </a:t>
            </a:r>
            <a:r>
              <a:rPr lang="en-GB" sz="2800" b="0" dirty="0" err="1">
                <a:solidFill>
                  <a:schemeClr val="tx2"/>
                </a:solidFill>
              </a:rPr>
              <a:t>Javascript</a:t>
            </a:r>
            <a:r>
              <a:rPr lang="en-GB" sz="2800" b="0" dirty="0">
                <a:solidFill>
                  <a:schemeClr val="tx2"/>
                </a:solidFill>
              </a:rPr>
              <a:t> to run in Browser/Client.</a:t>
            </a:r>
            <a:br>
              <a:rPr lang="en-GB" dirty="0">
                <a:solidFill>
                  <a:schemeClr val="tx2"/>
                </a:solidFill>
              </a:rPr>
            </a:br>
            <a:endParaRPr lang="en-IE" dirty="0">
              <a:solidFill>
                <a:schemeClr val="tx2"/>
              </a:solidFill>
            </a:endParaRPr>
          </a:p>
        </p:txBody>
      </p:sp>
      <p:grpSp>
        <p:nvGrpSpPr>
          <p:cNvPr id="29" name="Group 2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0" name="Freeform: Shape 2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blue and white logo&#10;&#10;Description automatically generated">
            <a:extLst>
              <a:ext uri="{FF2B5EF4-FFF2-40B4-BE49-F238E27FC236}">
                <a16:creationId xmlns:a16="http://schemas.microsoft.com/office/drawing/2014/main" id="{69A7A8AA-B5AD-5FC0-96EF-18118DF336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4672" y="235116"/>
            <a:ext cx="9101797" cy="2298202"/>
          </a:xfrm>
          <a:prstGeom prst="rect">
            <a:avLst/>
          </a:prstGeom>
        </p:spPr>
      </p:pic>
      <p:sp>
        <p:nvSpPr>
          <p:cNvPr id="4" name="Slide Number Placeholder 3">
            <a:extLst>
              <a:ext uri="{FF2B5EF4-FFF2-40B4-BE49-F238E27FC236}">
                <a16:creationId xmlns:a16="http://schemas.microsoft.com/office/drawing/2014/main" id="{8D5E6E93-4ECE-701D-A28E-6936055847C3}"/>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FF20FD76-2600-470C-B220-FCD85C8E166D}" type="slidenum">
              <a:rPr lang="en-US" altLang="en-US"/>
              <a:pPr>
                <a:spcAft>
                  <a:spcPts val="600"/>
                </a:spcAft>
                <a:defRPr/>
              </a:pPr>
              <a:t>7</a:t>
            </a:fld>
            <a:endParaRPr lang="en-US" altLang="en-US"/>
          </a:p>
        </p:txBody>
      </p:sp>
      <p:sp>
        <p:nvSpPr>
          <p:cNvPr id="7" name="TextBox 6">
            <a:extLst>
              <a:ext uri="{FF2B5EF4-FFF2-40B4-BE49-F238E27FC236}">
                <a16:creationId xmlns:a16="http://schemas.microsoft.com/office/drawing/2014/main" id="{6FC8799D-EF07-BB23-9C0A-C712DBD58CB0}"/>
              </a:ext>
            </a:extLst>
          </p:cNvPr>
          <p:cNvSpPr txBox="1"/>
          <p:nvPr/>
        </p:nvSpPr>
        <p:spPr>
          <a:xfrm>
            <a:off x="8331189" y="6355830"/>
            <a:ext cx="2371162"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latin typeface="+mn-lt"/>
                <a:ea typeface="+mn-ea"/>
                <a:hlinkClick r:id="rId4" tooltip="https://medium.com/react-weekly/react-native-and-typescript-ad57b7413ead">
                  <a:extLst>
                    <a:ext uri="{A12FA001-AC4F-418D-AE19-62706E023703}">
                      <ahyp:hlinkClr xmlns:ahyp="http://schemas.microsoft.com/office/drawing/2018/hyperlinkcolor" val="tx"/>
                    </a:ext>
                  </a:extLst>
                </a:hlinkClick>
              </a:rPr>
              <a:t>This Photo</a:t>
            </a:r>
            <a:r>
              <a:rPr lang="en-IE" sz="700" dirty="0">
                <a:solidFill>
                  <a:srgbClr val="FFFFFF"/>
                </a:solidFill>
                <a:latin typeface="+mn-lt"/>
                <a:ea typeface="+mn-ea"/>
              </a:rPr>
              <a:t> b Unknown Author is licensed under </a:t>
            </a:r>
            <a:r>
              <a:rPr lang="en-IE" sz="700" dirty="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dirty="0">
              <a:solidFill>
                <a:srgbClr val="FFFFFF"/>
              </a:solidFill>
              <a:latin typeface="+mn-lt"/>
              <a:ea typeface="+mn-ea"/>
            </a:endParaRPr>
          </a:p>
        </p:txBody>
      </p:sp>
    </p:spTree>
    <p:extLst>
      <p:ext uri="{BB962C8B-B14F-4D97-AF65-F5344CB8AC3E}">
        <p14:creationId xmlns:p14="http://schemas.microsoft.com/office/powerpoint/2010/main" val="169608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540338F-0047-817D-33BC-1F0F33ECC917}"/>
              </a:ext>
            </a:extLst>
          </p:cNvPr>
          <p:cNvSpPr>
            <a:spLocks noGrp="1" noChangeArrowheads="1"/>
          </p:cNvSpPr>
          <p:nvPr>
            <p:ph type="title"/>
          </p:nvPr>
        </p:nvSpPr>
        <p:spPr/>
        <p:txBody>
          <a:bodyPr/>
          <a:lstStyle/>
          <a:p>
            <a:r>
              <a:rPr lang="en-US" altLang="en-US" dirty="0">
                <a:ea typeface="ＭＳ Ｐゴシック" panose="020B0600070205080204" pitchFamily="34" charset="-128"/>
              </a:rPr>
              <a:t>In-Class Code Demos.</a:t>
            </a:r>
            <a:br>
              <a:rPr lang="en-US" altLang="en-US" dirty="0">
                <a:ea typeface="ＭＳ Ｐゴシック" panose="020B0600070205080204" pitchFamily="34" charset="-128"/>
              </a:rPr>
            </a:br>
            <a:r>
              <a:rPr lang="en-US" altLang="en-US" sz="2400" dirty="0">
                <a:ea typeface="ＭＳ Ｐゴシック" panose="020B0600070205080204" pitchFamily="34" charset="-128"/>
              </a:rPr>
              <a:t>(See lecture archive)</a:t>
            </a:r>
          </a:p>
        </p:txBody>
      </p:sp>
      <p:sp>
        <p:nvSpPr>
          <p:cNvPr id="21506" name="Slide Number Placeholder 3">
            <a:extLst>
              <a:ext uri="{FF2B5EF4-FFF2-40B4-BE49-F238E27FC236}">
                <a16:creationId xmlns:a16="http://schemas.microsoft.com/office/drawing/2014/main" id="{BFCD649D-2ECE-3525-5908-56A7B8D9D2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C6B1C8A-6C76-417A-BCA1-70D0DFFCDDE2}" type="slidenum">
              <a:rPr lang="en-US" altLang="en-US" b="0" smtClean="0"/>
              <a:pPr>
                <a:spcBef>
                  <a:spcPct val="0"/>
                </a:spcBef>
                <a:buFontTx/>
                <a:buNone/>
              </a:pPr>
              <a:t>8</a:t>
            </a:fld>
            <a:endParaRPr lang="en-US" altLang="en-US" b="0"/>
          </a:p>
        </p:txBody>
      </p:sp>
      <p:pic>
        <p:nvPicPr>
          <p:cNvPr id="6" name="Picture 5">
            <a:extLst>
              <a:ext uri="{FF2B5EF4-FFF2-40B4-BE49-F238E27FC236}">
                <a16:creationId xmlns:a16="http://schemas.microsoft.com/office/drawing/2014/main" id="{6E91695F-7035-993A-4DE0-A9E5E72A2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17640"/>
            <a:ext cx="8001000" cy="4413324"/>
          </a:xfrm>
          <a:prstGeom prst="rect">
            <a:avLst/>
          </a:prstGeom>
          <a:noFill/>
          <a:ln>
            <a:noFill/>
          </a:ln>
          <a:effectLst>
            <a:outerShdw blurRad="50800" dist="50800" dir="5400000" sx="102000" sy="102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973ACA3-F0FD-0A7C-E890-8D2DB0C5857A}"/>
              </a:ext>
            </a:extLst>
          </p:cNvPr>
          <p:cNvSpPr/>
          <p:nvPr/>
        </p:nvSpPr>
        <p:spPr>
          <a:xfrm>
            <a:off x="3822700" y="4648200"/>
            <a:ext cx="4559300" cy="9144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dirty="0"/>
              <a:t>See Archive  accompanying these slides.</a:t>
            </a:r>
          </a:p>
          <a:p>
            <a:pPr algn="ctr">
              <a:defRPr/>
            </a:pPr>
            <a:r>
              <a:rPr lang="en-US" dirty="0"/>
              <a:t>Run code using VS Code Live Server extension.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0CAA7637-C6F8-9B80-2A93-0A207F49DD20}"/>
              </a:ext>
            </a:extLst>
          </p:cNvPr>
          <p:cNvSpPr>
            <a:spLocks noGrp="1" noChangeArrowheads="1"/>
          </p:cNvSpPr>
          <p:nvPr>
            <p:ph type="title"/>
          </p:nvPr>
        </p:nvSpPr>
        <p:spPr/>
        <p:txBody>
          <a:bodyPr/>
          <a:lstStyle/>
          <a:p>
            <a:r>
              <a:rPr lang="en-US" altLang="en-US" dirty="0">
                <a:ea typeface="ＭＳ Ｐゴシック" panose="020B0600070205080204" pitchFamily="34" charset="-128"/>
              </a:rPr>
              <a:t>Creating the </a:t>
            </a:r>
            <a:r>
              <a:rPr lang="en-US" altLang="en-US" u="sng" dirty="0">
                <a:ea typeface="ＭＳ Ｐゴシック" panose="020B0600070205080204" pitchFamily="34" charset="-128"/>
              </a:rPr>
              <a:t>UI Description.</a:t>
            </a:r>
            <a:br>
              <a:rPr lang="en-US" altLang="en-US" u="sng" dirty="0">
                <a:ea typeface="ＭＳ Ｐゴシック" panose="020B0600070205080204" pitchFamily="34" charset="-128"/>
              </a:rPr>
            </a:br>
            <a:r>
              <a:rPr lang="en-US" altLang="en-US" sz="2000" dirty="0">
                <a:ea typeface="ＭＳ Ｐゴシック" panose="020B0600070205080204" pitchFamily="34" charset="-128"/>
              </a:rPr>
              <a:t>(Vanilla React)</a:t>
            </a:r>
          </a:p>
        </p:txBody>
      </p:sp>
      <p:sp>
        <p:nvSpPr>
          <p:cNvPr id="20482" name="Content Placeholder 2">
            <a:extLst>
              <a:ext uri="{FF2B5EF4-FFF2-40B4-BE49-F238E27FC236}">
                <a16:creationId xmlns:a16="http://schemas.microsoft.com/office/drawing/2014/main" id="{7F23EA52-ACFF-3685-55E9-F291679C5A7B}"/>
              </a:ext>
            </a:extLst>
          </p:cNvPr>
          <p:cNvSpPr>
            <a:spLocks noGrp="1" noChangeArrowheads="1"/>
          </p:cNvSpPr>
          <p:nvPr>
            <p:ph idx="1"/>
          </p:nvPr>
        </p:nvSpPr>
        <p:spPr>
          <a:xfrm>
            <a:off x="457200" y="1527175"/>
            <a:ext cx="11430000" cy="4718050"/>
          </a:xfrm>
        </p:spPr>
        <p:txBody>
          <a:bodyPr/>
          <a:lstStyle/>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 creates a HTML element.</a:t>
            </a: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used to attach the created element to existing DOM node. </a:t>
            </a:r>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takes three or more </a:t>
            </a:r>
            <a:r>
              <a:rPr lang="en-US" altLang="en-US" sz="2000" dirty="0">
                <a:ea typeface="ＭＳ Ｐゴシック" panose="020B0600070205080204" pitchFamily="34" charset="-128"/>
              </a:rPr>
              <a:t>arguments</a:t>
            </a:r>
            <a:r>
              <a:rPr lang="en-US" altLang="en-US" sz="2000" b="0" dirty="0">
                <a:ea typeface="ＭＳ Ｐゴシック" panose="020B0600070205080204" pitchFamily="34" charset="-128"/>
              </a:rPr>
              <a:t>:</a:t>
            </a:r>
            <a:endParaRPr lang="en-US" altLang="en-US" sz="20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r>
              <a:rPr lang="en-US" altLang="en-US" sz="2400" dirty="0">
                <a:ea typeface="ＭＳ Ｐゴシック" panose="020B0600070205080204" pitchFamily="34" charset="-128"/>
              </a:rPr>
              <a:t>We don’t use </a:t>
            </a:r>
            <a:r>
              <a:rPr lang="en-US" altLang="en-US" sz="2400" dirty="0" err="1">
                <a:ea typeface="ＭＳ Ｐゴシック" panose="020B0600070205080204" pitchFamily="34" charset="-128"/>
              </a:rPr>
              <a:t>createElement</a:t>
            </a:r>
            <a:r>
              <a:rPr lang="en-US" altLang="en-US" sz="2400" dirty="0">
                <a:ea typeface="ＭＳ Ｐゴシック" panose="020B0600070205080204" pitchFamily="34" charset="-128"/>
              </a:rPr>
              <a:t>() directly - too cumbersome. More later…</a:t>
            </a:r>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has 1 </a:t>
            </a:r>
            <a:r>
              <a:rPr lang="en-US" altLang="en-US" sz="2000" dirty="0">
                <a:ea typeface="ＭＳ Ｐゴシック" panose="020B0600070205080204" pitchFamily="34" charset="-128"/>
              </a:rPr>
              <a:t>argument:</a:t>
            </a:r>
          </a:p>
        </p:txBody>
      </p:sp>
      <p:sp>
        <p:nvSpPr>
          <p:cNvPr id="20483" name="Slide Number Placeholder 3">
            <a:extLst>
              <a:ext uri="{FF2B5EF4-FFF2-40B4-BE49-F238E27FC236}">
                <a16:creationId xmlns:a16="http://schemas.microsoft.com/office/drawing/2014/main" id="{4353AC8F-4284-9A65-C178-213CF254B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DD7C3FE-7D52-4A36-BD7A-9D4C77E680D3}" type="slidenum">
              <a:rPr lang="en-US" altLang="en-US" b="0" smtClean="0"/>
              <a:pPr>
                <a:spcBef>
                  <a:spcPct val="0"/>
                </a:spcBef>
                <a:buFontTx/>
                <a:buNone/>
              </a:pPr>
              <a:t>9</a:t>
            </a:fld>
            <a:endParaRPr lang="en-US" altLang="en-US" b="0"/>
          </a:p>
        </p:txBody>
      </p:sp>
      <p:pic>
        <p:nvPicPr>
          <p:cNvPr id="3" name="Picture 2">
            <a:extLst>
              <a:ext uri="{FF2B5EF4-FFF2-40B4-BE49-F238E27FC236}">
                <a16:creationId xmlns:a16="http://schemas.microsoft.com/office/drawing/2014/main" id="{C473DACA-71B9-2A21-701A-2A8310A533E7}"/>
              </a:ext>
            </a:extLst>
          </p:cNvPr>
          <p:cNvPicPr>
            <a:picLocks noChangeAspect="1"/>
          </p:cNvPicPr>
          <p:nvPr/>
        </p:nvPicPr>
        <p:blipFill rotWithShape="1">
          <a:blip r:embed="rId3"/>
          <a:srcRect b="12836"/>
          <a:stretch/>
        </p:blipFill>
        <p:spPr>
          <a:xfrm>
            <a:off x="761527" y="3312799"/>
            <a:ext cx="9134345" cy="1591648"/>
          </a:xfrm>
          <a:prstGeom prst="rect">
            <a:avLst/>
          </a:prstGeom>
        </p:spPr>
      </p:pic>
      <p:sp>
        <p:nvSpPr>
          <p:cNvPr id="4" name="Callout: Line 3">
            <a:extLst>
              <a:ext uri="{FF2B5EF4-FFF2-40B4-BE49-F238E27FC236}">
                <a16:creationId xmlns:a16="http://schemas.microsoft.com/office/drawing/2014/main" id="{67394963-C090-4C1E-D11D-F53DE8695A92}"/>
              </a:ext>
            </a:extLst>
          </p:cNvPr>
          <p:cNvSpPr/>
          <p:nvPr/>
        </p:nvSpPr>
        <p:spPr>
          <a:xfrm>
            <a:off x="1218727" y="2639686"/>
            <a:ext cx="2895600" cy="451683"/>
          </a:xfrm>
          <a:prstGeom prst="borderCallout1">
            <a:avLst>
              <a:gd name="adj1" fmla="val 123815"/>
              <a:gd name="adj2" fmla="val 46431"/>
              <a:gd name="adj3" fmla="val 417446"/>
              <a:gd name="adj4" fmla="val 122760"/>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Type (e.g. h1, div, …)</a:t>
            </a:r>
          </a:p>
        </p:txBody>
      </p:sp>
      <p:sp>
        <p:nvSpPr>
          <p:cNvPr id="6" name="Callout: Line 5">
            <a:extLst>
              <a:ext uri="{FF2B5EF4-FFF2-40B4-BE49-F238E27FC236}">
                <a16:creationId xmlns:a16="http://schemas.microsoft.com/office/drawing/2014/main" id="{932076F7-9D5F-2CDA-42D4-DAAA8B96B1F2}"/>
              </a:ext>
            </a:extLst>
          </p:cNvPr>
          <p:cNvSpPr/>
          <p:nvPr/>
        </p:nvSpPr>
        <p:spPr>
          <a:xfrm>
            <a:off x="4847390" y="2612715"/>
            <a:ext cx="2895600" cy="590547"/>
          </a:xfrm>
          <a:prstGeom prst="borderCallout1">
            <a:avLst>
              <a:gd name="adj1" fmla="val 104990"/>
              <a:gd name="adj2" fmla="val 45231"/>
              <a:gd name="adj3" fmla="val 339859"/>
              <a:gd name="adj4" fmla="val 42413"/>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Properties (style, event handler…)</a:t>
            </a:r>
          </a:p>
        </p:txBody>
      </p:sp>
      <p:sp>
        <p:nvSpPr>
          <p:cNvPr id="7" name="Callout: Line 6">
            <a:extLst>
              <a:ext uri="{FF2B5EF4-FFF2-40B4-BE49-F238E27FC236}">
                <a16:creationId xmlns:a16="http://schemas.microsoft.com/office/drawing/2014/main" id="{7C726BD1-9D5A-381D-1950-58D59FD94C52}"/>
              </a:ext>
            </a:extLst>
          </p:cNvPr>
          <p:cNvSpPr/>
          <p:nvPr/>
        </p:nvSpPr>
        <p:spPr>
          <a:xfrm>
            <a:off x="8608671" y="2585744"/>
            <a:ext cx="3124200" cy="673113"/>
          </a:xfrm>
          <a:prstGeom prst="borderCallout1">
            <a:avLst>
              <a:gd name="adj1" fmla="val 108168"/>
              <a:gd name="adj2" fmla="val 49833"/>
              <a:gd name="adj3" fmla="val 296494"/>
              <a:gd name="adj4" fmla="val -8694"/>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Children(0 to many child elements)</a:t>
            </a:r>
          </a:p>
        </p:txBody>
      </p:sp>
      <p:pic>
        <p:nvPicPr>
          <p:cNvPr id="9" name="Picture 8">
            <a:extLst>
              <a:ext uri="{FF2B5EF4-FFF2-40B4-BE49-F238E27FC236}">
                <a16:creationId xmlns:a16="http://schemas.microsoft.com/office/drawing/2014/main" id="{9EBDC0DF-ABA8-4953-FFF4-D38F89E6ADB2}"/>
              </a:ext>
            </a:extLst>
          </p:cNvPr>
          <p:cNvPicPr>
            <a:picLocks noChangeAspect="1"/>
          </p:cNvPicPr>
          <p:nvPr/>
        </p:nvPicPr>
        <p:blipFill>
          <a:blip r:embed="rId4"/>
          <a:stretch>
            <a:fillRect/>
          </a:stretch>
        </p:blipFill>
        <p:spPr>
          <a:xfrm>
            <a:off x="640466" y="6016958"/>
            <a:ext cx="9027811" cy="783502"/>
          </a:xfrm>
          <a:prstGeom prst="rect">
            <a:avLst/>
          </a:prstGeom>
        </p:spPr>
      </p:pic>
      <p:sp>
        <p:nvSpPr>
          <p:cNvPr id="10" name="Callout: Line 9">
            <a:extLst>
              <a:ext uri="{FF2B5EF4-FFF2-40B4-BE49-F238E27FC236}">
                <a16:creationId xmlns:a16="http://schemas.microsoft.com/office/drawing/2014/main" id="{B1FB3F51-14C0-2C76-7D76-624E5CDE394F}"/>
              </a:ext>
            </a:extLst>
          </p:cNvPr>
          <p:cNvSpPr/>
          <p:nvPr/>
        </p:nvSpPr>
        <p:spPr>
          <a:xfrm>
            <a:off x="6508516" y="5275048"/>
            <a:ext cx="4235684" cy="673113"/>
          </a:xfrm>
          <a:prstGeom prst="borderCallout1">
            <a:avLst>
              <a:gd name="adj1" fmla="val 108168"/>
              <a:gd name="adj2" fmla="val 49833"/>
              <a:gd name="adj3" fmla="val 150082"/>
              <a:gd name="adj4" fmla="val 22851"/>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DOM element on which to render your React Root Element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15378</TotalTime>
  <Words>1363</Words>
  <Application>Microsoft Office PowerPoint</Application>
  <PresentationFormat>Widescreen</PresentationFormat>
  <Paragraphs>180</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Segoe WPC</vt:lpstr>
      <vt:lpstr>Söhne</vt:lpstr>
      <vt:lpstr>Default Design</vt:lpstr>
      <vt:lpstr>PowerPoint Presentation</vt:lpstr>
      <vt:lpstr>Agenda</vt:lpstr>
      <vt:lpstr>React</vt:lpstr>
      <vt:lpstr>Why React?</vt:lpstr>
      <vt:lpstr>Before React</vt:lpstr>
      <vt:lpstr>React Components</vt:lpstr>
      <vt:lpstr>PowerPoint Presentation</vt:lpstr>
      <vt:lpstr>In-Class Code Demos. (See lecture archive)</vt:lpstr>
      <vt:lpstr>Creating the UI Description. (Vanilla React)</vt:lpstr>
      <vt:lpstr>UI Description Implementation (the imperative way)</vt:lpstr>
      <vt:lpstr>UI description implementation (the declarative way)</vt:lpstr>
      <vt:lpstr>REPL (Read-Evaluate-Print-Loop) transpiler.</vt:lpstr>
      <vt:lpstr>TSX(TypeScript XML)</vt:lpstr>
      <vt:lpstr>TSX Transpiling </vt:lpstr>
      <vt:lpstr>React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151</cp:revision>
  <cp:lastPrinted>2020-10-14T07:09:56Z</cp:lastPrinted>
  <dcterms:created xsi:type="dcterms:W3CDTF">2019-05-23T14:49:22Z</dcterms:created>
  <dcterms:modified xsi:type="dcterms:W3CDTF">2024-05-21T13:46:31Z</dcterms:modified>
</cp:coreProperties>
</file>