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79" r:id="rId2"/>
    <p:sldId id="594" r:id="rId3"/>
    <p:sldId id="678" r:id="rId4"/>
    <p:sldId id="633" r:id="rId5"/>
    <p:sldId id="618" r:id="rId6"/>
    <p:sldId id="617" r:id="rId7"/>
    <p:sldId id="619" r:id="rId8"/>
    <p:sldId id="620" r:id="rId9"/>
    <p:sldId id="675" r:id="rId10"/>
    <p:sldId id="680" r:id="rId11"/>
    <p:sldId id="629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2045" autoAdjust="0"/>
  </p:normalViewPr>
  <p:slideViewPr>
    <p:cSldViewPr>
      <p:cViewPr varScale="1">
        <p:scale>
          <a:sx n="104" d="100"/>
          <a:sy n="104" d="100"/>
        </p:scale>
        <p:origin x="45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2:39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148 789 24575,'4'1'0,"1"0"0,0-1 0,-1 2 0,1-1 0,0 1 0,7 3 0,18 5 0,79 10 0,1-5 0,140 1 0,-221-14 0,1 1 0,43 9 0,-39-5 0,43 3 0,434-7 0,-264-5 0,1441 2 0,-1655-2 0,1-1 0,44-11 0,-42 7 0,63-5 0,83-5 0,-113 8 0,73 0 0,-89 10 0,-27 1 0,-1-2 0,1 0 0,0-2 0,-1-1 0,30-8 0,-22 2 0,5-1 0,-1-1 0,69-33 0,-98 40 0,0-1 0,1 0 0,-2 0 0,1-1 0,-1 0 0,1 0 0,-2-1 0,1 0 0,-1 0 0,0-1 0,-1 1 0,1-1 0,-1-1 0,-1 1 0,0-1 0,0 1 0,-1-1 0,0 0 0,0-1 0,-1 1 0,0 0 0,-1-1 0,1-16 0,0-3 0,-1 0 0,-1 1 0,-1-1 0,-2 0 0,-1 1 0,-1-1 0,-11-37 0,12 60 0,1 0 0,-1-1 0,0 1 0,-1 0 0,1 1 0,-1-1 0,0 1 0,-1 0 0,1 0 0,-1 1 0,0-1 0,-11-5 0,-12-6 0,-48-17 0,40 17 0,17 9 0,0 1 0,-1 1 0,0 1 0,-39-4 0,-9-1 0,-40-5 0,-1 6 0,-185 8 0,121 2 0,-1588-2 0,1723-2 0,-73-13 0,-15-2 0,-100 19 0,-54-5 0,195-14 0,65 11 0,-1 1 0,-29-2 0,-285 4 0,172 5 0,155-2 0,0 0 0,0 1 0,0 0 0,0 0 0,0 1 0,0 0 0,-13 5 0,18-5 0,0 0 0,0 1 0,0-1 0,0 1 0,1 0 0,-1 0 0,1 0 0,0 0 0,-1 0 0,2 1 0,-1 0 0,0-1 0,1 1 0,-1 0 0,1 0 0,-2 7 0,-19 46 0,-25 100 0,35-105 0,6-22 0,0 0 0,2 0 0,-2 41 0,7-48 0,-2 2 0,2-1 0,1 1 0,7 42 0,-6-59 0,0-1 0,0-1 0,1 1 0,-1 0 0,1 0 0,1-1 0,-1 0 0,1 1 0,0-1 0,1-1 0,0 1 0,-1-1 0,2 0 0,-1 0 0,1 0 0,-1-1 0,9 5 0,11 4-195,0-2 0,1 0 0,1-2 0,-1-1 0,1-1 0,40 4 0,-30-5-6631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4:41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0T14:26:23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1212 75 24575,'-70'-1'0,"5"0"0,1 2 0,-1 3 0,-77 15 0,104-13 0,0-2 0,0-1 0,-40-3 0,-40 3 0,89 1 0,-50 13 0,40-8 0,12 0 0,1 0 0,0 2 0,1 0 0,0 2 0,1 1 0,0 1 0,-33 28 0,45-32 0,0 2 0,2 0 0,-1 0 0,1 1 0,1 0 0,1 0 0,0 1 0,1 0 0,0 1 0,-7 25 0,13-36 0,-1 0 0,1 0 0,0 0 0,1 0 0,-1 0 0,1 1 0,0-1 0,0 0 0,0 0 0,1 0 0,0 0 0,0 0 0,0 0 0,1 0 0,0 0 0,0 0 0,0-1 0,0 1 0,1 0 0,-1-1 0,1 0 0,0 0 0,1 0 0,-1 0 0,1 0 0,0-1 0,-1 1 0,2-1 0,-1 0 0,0-1 0,1 1 0,7 3 0,11 5 0,1-2 0,0 0 0,1-2 0,-1 0 0,31 3 0,14 4 0,-40-7 0,1-1 0,55 3 0,638-8 0,-336-3 0,-365 4 0,0 0 0,0 1 0,28 8 0,-25-4 0,49 4 0,384-7 0,-237-7 0,531 3 0,-746 0 0,-1 0 0,1 0 0,-1 0 0,1 0 0,-1-1 0,1 0 0,-1 0 0,0-1 0,1 0 0,-1 1 0,0-2 0,0 1 0,0-1 0,0 1 0,-1-1 0,1-1 0,-1 1 0,0-1 0,0 1 0,0-1 0,0 0 0,0-1 0,-1 1 0,0-1 0,0 1 0,0-1 0,-1 0 0,1 0 0,-1 0 0,-1 0 0,1-1 0,0 1 0,0-9 0,3-30 0,-3 1 0,-1-1 0,-8-73 0,5 107 0,1-1 0,-2 1 0,1-1 0,-1 1 0,-1 0 0,0 0 0,-1 1 0,1-1 0,-2 1 0,1 0 0,-1 0 0,-1 1 0,0 0 0,0 0 0,0 0 0,-1 1 0,0 0 0,-1 0 0,1 1 0,-1 0 0,-1 1 0,-12-6 0,-37-22 0,40 21 0,0 2 0,0 0 0,-2 1 0,-28-9 0,-12 4 0,-73-6 0,50 8 0,-86-4 0,-322 9 0,260 10 0,-518-3 0,738 0-227,-1 1-1,0 0 1,0 1-1,1 1 1,-16 4-1,5 1-6598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C36C520-98C5-907F-5E3B-CFD72C256B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03E93E6-DEEC-F4F8-DAC8-99C6C691EF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664D733-B5EB-8215-4043-90D62CC70F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4B71BBAA-FAAD-CAD6-E4F5-80850E04FD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3896649-3404-66F5-A615-D544AC3B22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01619DA4-3E82-E83C-6536-323AA2323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9B5789E-C2A1-4F06-AD49-D6F9F59FBA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041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E3438"/>
                </a:solidFill>
                <a:effectLst/>
                <a:latin typeface="Nunito Sans" panose="020F0502020204030204" pitchFamily="2" charset="0"/>
              </a:rPr>
              <a:t>Storybook Controls gives you a graphical UI to interact with a component's arguments dynamically without needing to code. It creates an addon panel next to your component examples ("stories"), so you can edit them live.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4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GB" b="1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Meta&lt;</a:t>
            </a:r>
            <a:r>
              <a:rPr lang="en-GB" b="1" i="0" dirty="0" err="1">
                <a:solidFill>
                  <a:srgbClr val="0D0D0D"/>
                </a:solidFill>
                <a:effectLst/>
                <a:latin typeface="Söhne"/>
              </a:rPr>
              <a:t>typeof</a:t>
            </a:r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 Button&gt;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This type annotation specifies that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should conform to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type.</a:t>
            </a:r>
            <a:br>
              <a:rPr lang="en-GB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. The </a:t>
            </a:r>
            <a:r>
              <a:rPr lang="en-GB" dirty="0"/>
              <a:t>Meta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type is generic, meaning it can operate on different types of inputs. In this case, it's being used with </a:t>
            </a:r>
            <a:r>
              <a:rPr lang="en-GB" dirty="0"/>
              <a:t>our Component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, making it specific to the </a:t>
            </a:r>
            <a:r>
              <a:rPr lang="en-GB" dirty="0"/>
              <a:t>Dynamic Languages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 component.</a:t>
            </a:r>
            <a:endParaRPr lang="en-IE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22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B5789E-C2A1-4F06-AD49-D6F9F59FBA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52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DCAC3C-8CEB-2DC4-B1C4-B054AF3BB3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FEDF0A1-91B4-DCA4-00D5-F32A3488F5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0B0A90-DBF6-0496-8495-0D5A24918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20D2-2BF6-49CA-90B7-49C64759FC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32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11314-3FF4-0961-7D99-547622C0BD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D633F-75E0-5231-3740-452A50B0C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8B562A-2C8E-F7D8-F9C7-86432D8B3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BE005-0825-468C-AA99-4AB4DD8BA5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432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77DF65-A5AD-8727-8CBC-C3FC89A79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6BA96-1802-458A-C0E1-623100BAEB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A3FD2-D7D7-99B7-FAA6-8B3772BD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6A2D5-EAC8-4371-8A68-90031EF6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43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FE69D-0692-57C7-6CF7-FD6675CA8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A6078B-279C-060D-FA23-32E2541E4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98B6A2-F994-455D-EC86-AA35D31856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0FD76-2600-470C-B220-FCD85C8E16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71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AB5B60-5E70-2793-D663-89EB83378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DDA92E-5AD2-D0A0-1FFE-9A2F75FC3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B3A473-E8C4-62CB-0078-919A260EC4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310F8-678A-4CCD-9011-EC89267EF9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4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F7271-BF35-C6FB-8535-1AEFF6FB78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D9C61-CB4C-EBB5-A86F-E139D917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25033B-9A8C-2E81-A28C-37E6C743E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FC9AB-7780-4925-9113-F166AE943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88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F255F5-A0E9-3203-E31A-6C55F01D00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C3C23B-23E5-A773-3240-08A3997E23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186354-6450-081E-8CB7-2919E23D16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E753F-9DF2-4429-B732-01A0D9F79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8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1295F0-206B-596F-5026-D555AAA33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49AE1D-A07B-1D98-CC8C-72A72CDC1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EF6B31-CBE4-BF23-8161-06580DDA9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525B3-71AC-4963-81CC-476B7FE86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89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B624AA2-02FF-CA5D-F444-3D6D82BB0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B7697-4918-E7B1-698C-2422F3199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05B89D-73D0-5568-F271-60638419E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493-4DFD-48CE-B16B-51EAE3415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96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64AD7-EC52-B387-16BB-A3AC6A295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C383D-810C-4004-31B5-BB289BE04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49CD3F-FDDE-2330-AD88-F1C0C2932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51C0-D0C3-46A2-8DD8-2EC8E5C38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23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94987-4571-63E7-A934-3472F28984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FC234E-49A4-B932-C44F-9022799868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28F58-7B12-0995-1D2D-9E3CF78086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84A79-2C5D-45ED-A6A5-1FF48B1A53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5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5AEBEA2-D9EB-CC8D-A919-64363336C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56DD5-BDC5-53E8-80C5-F964BD143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B3E009-3B8B-F744-6A03-F273E005F2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4FB350D-6452-8CB9-B03B-8BDD92C575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-106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7C7E1B-36B3-9FED-8D96-F7F1BB8C7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E8ADBAE-735E-4A49-8731-3E835CBBF1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0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29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0B306-F194-E843-F97E-3972DB64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6600" kern="1200" dirty="0">
                <a:solidFill>
                  <a:schemeClr val="tx1"/>
                </a:solidFill>
                <a:ea typeface="+mj-ea"/>
                <a:cs typeface="+mj-cs"/>
              </a:rPr>
              <a:t>Developer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2160-2F9E-4EA0-D923-12D5C813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881" y="5647503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ea typeface="+mn-ea"/>
                <a:cs typeface="+mn-cs"/>
              </a:rPr>
              <a:t>Introduction 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7C267-6C70-108A-58C2-6BE26BCF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13262"/>
            <a:ext cx="5614416" cy="190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BD47B5-B032-DE0A-3FFA-97DBD9A7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629072"/>
            <a:ext cx="5614416" cy="1277280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68C53-ACAD-5E7F-4852-A93BF649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6E310F8-678A-4CCD-9011-EC89267EF9E0}" type="slidenum">
              <a:rPr lang="en-US" altLang="en-US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451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C683-3612-D12E-BE77-8B1491A0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Aside: The satisfies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9435-B707-828F-91C6-0E64556D8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dirty="0"/>
              <a:t>TypeScript 4.9 introduces a new operator,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satisfies</a:t>
            </a:r>
          </a:p>
          <a:p>
            <a:r>
              <a:rPr lang="en-GB" b="0" dirty="0"/>
              <a:t>Allows you to check that an expression matches a particular type.</a:t>
            </a:r>
          </a:p>
          <a:p>
            <a:r>
              <a:rPr lang="en-GB" b="0" dirty="0"/>
              <a:t>Used in Stories to ensure an object conforms to a type without casting</a:t>
            </a:r>
            <a:br>
              <a:rPr lang="en-GB" b="0" dirty="0"/>
            </a:br>
            <a:endParaRPr lang="en-IE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F5353-4631-D0D5-1613-946AED54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CB4326-619E-9975-AA09-953CF8776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1801"/>
            <a:ext cx="7276310" cy="291052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D6A4122-D941-D217-0390-63CC16E051F8}"/>
              </a:ext>
            </a:extLst>
          </p:cNvPr>
          <p:cNvSpPr/>
          <p:nvPr/>
        </p:nvSpPr>
        <p:spPr>
          <a:xfrm>
            <a:off x="5638800" y="5257800"/>
            <a:ext cx="2286000" cy="1143000"/>
          </a:xfrm>
          <a:prstGeom prst="wedgeRectCallout">
            <a:avLst>
              <a:gd name="adj1" fmla="val -110974"/>
              <a:gd name="adj2" fmla="val -61444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accent3"/>
                </a:solidFill>
              </a:rPr>
              <a:t>Would cause a compile error if age was missing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14:cNvPr>
              <p14:cNvContentPartPr/>
              <p14:nvPr/>
            </p14:nvContentPartPr>
            <p14:xfrm>
              <a:off x="2217842" y="5537054"/>
              <a:ext cx="1665720" cy="324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CBBFF5-D4A5-E886-FA34-4492ADAF58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842" y="5519054"/>
                <a:ext cx="17013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54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A613ADD-19BA-4055-D2D9-5073089B1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Grouping stories.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192367D-C85A-CF89-DC15-FF4978C701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Use directory pathname symbol ( / ) to indicate component grouping (i.e.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group</a:t>
            </a:r>
            <a:r>
              <a:rPr lang="en-US" altLang="en-US" sz="2000" b="0" i="1" dirty="0">
                <a:ea typeface="ＭＳ Ｐゴシック" panose="020B0600070205080204" pitchFamily="34" charset="-128"/>
              </a:rPr>
              <a:t>/subgroup/….).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3419FE6E-71C4-0504-693F-ABDA063D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05FE6-9F48-49FD-9FF2-9C66181538C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14:cNvPr>
              <p14:cNvContentPartPr/>
              <p14:nvPr/>
            </p14:nvContentPartPr>
            <p14:xfrm>
              <a:off x="3622922" y="301345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90A6E1-A08E-A9BE-D0E9-B69B31BD42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4922" y="2995454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9C79E0-4D37-3CB7-571D-9D17174F7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2590801"/>
            <a:ext cx="7463359" cy="1402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7DA73-661A-3D7C-26EE-26EDFE24B4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1905000"/>
            <a:ext cx="2590122" cy="5562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14:cNvPr>
              <p14:cNvContentPartPr/>
              <p14:nvPr/>
            </p14:nvContentPartPr>
            <p14:xfrm>
              <a:off x="7282357" y="5330530"/>
              <a:ext cx="1211400" cy="260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AA717E-FF19-3AFC-2EAB-C871BAFF6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4357" y="5312530"/>
                <a:ext cx="1247040" cy="295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Arrow: Bent-Up 9">
            <a:extLst>
              <a:ext uri="{FF2B5EF4-FFF2-40B4-BE49-F238E27FC236}">
                <a16:creationId xmlns:a16="http://schemas.microsoft.com/office/drawing/2014/main" id="{16DA9332-7E60-92BD-26AB-5DD10A7166D6}"/>
              </a:ext>
            </a:extLst>
          </p:cNvPr>
          <p:cNvSpPr/>
          <p:nvPr/>
        </p:nvSpPr>
        <p:spPr>
          <a:xfrm rot="5400000">
            <a:off x="5568926" y="4308153"/>
            <a:ext cx="1402139" cy="1485900"/>
          </a:xfrm>
          <a:prstGeom prst="bentUp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375300F-BC54-43B4-2662-F5E710BB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US" altLang="en-US" dirty="0" err="1">
                <a:ea typeface="ＭＳ Ｐゴシック" panose="020B0600070205080204" pitchFamily="34" charset="-128"/>
              </a:rPr>
              <a:t>Vite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F7D46D75-0D14-666A-51C8-E9B8B8B17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Scaffolding/Generator.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Development web server: auto-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on file change + live reloading (HMR – Hot Module Replacement).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Builder: build production standard version of app, i.e. minification, bundling.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47792851-979F-838C-2F87-9BAD53F7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42AB8-BD47-411C-9C4B-5E6E0AC5806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083D5-851E-4E90-2D3C-79890CFF2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558382"/>
            <a:ext cx="7467984" cy="2540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B663-CD6F-3BC4-E5F4-09877D51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React Developer Tools - </a:t>
            </a:r>
            <a:r>
              <a:rPr lang="en-GB" dirty="0"/>
              <a:t>Storybook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BAAC-E170-2E11-6CE7-1A365DC40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Features: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 development environment for React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Allows components be developed in isolation.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Promotes more reusable, testable components.</a:t>
            </a:r>
          </a:p>
          <a:p>
            <a:pPr lvl="1"/>
            <a:r>
              <a:rPr lang="en-US" altLang="en-US" sz="2000" b="0" dirty="0">
                <a:ea typeface="ＭＳ Ｐゴシック" panose="020B0600070205080204" pitchFamily="34" charset="-128"/>
              </a:rPr>
              <a:t>Quicker development – ignore app-specific dependencies.          </a:t>
            </a:r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BEBD-FB34-B459-044B-AA1D7B4F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0FD76-2600-470C-B220-FCD85C8E166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F15E1-854A-76F3-7E15-5BF1D064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721768"/>
            <a:ext cx="7969660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10734E30-CC0F-E0B0-1E4C-3BBDDD903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F7C4EBDF-084C-42BF-4D05-E82316B0A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1"/>
            <a:ext cx="111252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Installation:</a:t>
            </a:r>
          </a:p>
          <a:p>
            <a:pPr marL="800100" lvl="2" indent="0">
              <a:buNone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$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npm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install </a:t>
            </a:r>
            <a:r>
              <a:rPr lang="en-IE" altLang="en-US" sz="2000" b="0" dirty="0">
                <a:ea typeface="ＭＳ Ｐゴシック" panose="020B0600070205080204" pitchFamily="34" charset="-128"/>
              </a:rPr>
              <a:t>@storybook/react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The tool has two aspects:</a:t>
            </a:r>
          </a:p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A web server.</a:t>
            </a:r>
          </a:p>
          <a:p>
            <a:pPr marL="800100" lvl="2" indent="0">
              <a:buNone/>
            </a:pPr>
            <a:r>
              <a:rPr lang="en-US" altLang="en-US" sz="20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$ 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./</a:t>
            </a:r>
            <a:r>
              <a:rPr lang="en-IE" altLang="en-US" sz="1400" b="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node_modules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/.bin/</a:t>
            </a:r>
            <a:r>
              <a:rPr lang="en-IE" altLang="en-US" sz="1400" b="0" i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start-storybook -p 6006 -c ./.storybo</a:t>
            </a:r>
            <a:r>
              <a:rPr lang="en-IE" altLang="en-US" sz="1400" b="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ok</a:t>
            </a:r>
          </a:p>
          <a:p>
            <a:pPr marL="800100" lvl="2" indent="0"/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Performs live re-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transpilation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and re-loading.</a:t>
            </a:r>
          </a:p>
          <a:p>
            <a:pPr marL="800100" lvl="2" indent="0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7250" lvl="1" indent="-457200">
              <a:buFontTx/>
              <a:buAutoNum type="arabicPeriod"/>
            </a:pPr>
            <a:r>
              <a:rPr lang="en-US" altLang="en-US" sz="2000" dirty="0">
                <a:ea typeface="ＭＳ Ｐゴシック" panose="020B0600070205080204" pitchFamily="34" charset="-128"/>
              </a:rPr>
              <a:t>Web browser user interface.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b="0" dirty="0">
                <a:ea typeface="ＭＳ Ｐゴシック" panose="020B0600070205080204" pitchFamily="34" charset="-128"/>
              </a:rPr>
              <a:t>Start up using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package.json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script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180ADBD2-B108-4951-4CEA-F61ADC8B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BF9233-244A-4B2D-B441-ABDDE1C3F43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b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4B164-9A22-D77C-2F62-78EEF2326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C79043-36C2-ED94-1A81-D6849BFD9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788026"/>
            <a:ext cx="6160942" cy="914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15FF08C-5FCB-6B93-B65C-2B0899F6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18" y="1955631"/>
            <a:ext cx="7964582" cy="4765844"/>
          </a:xfrm>
          <a:prstGeom prst="rect">
            <a:avLst/>
          </a:prstGeom>
        </p:spPr>
      </p:pic>
      <p:sp>
        <p:nvSpPr>
          <p:cNvPr id="31745" name="Title 1">
            <a:extLst>
              <a:ext uri="{FF2B5EF4-FFF2-40B4-BE49-F238E27FC236}">
                <a16:creationId xmlns:a16="http://schemas.microsoft.com/office/drawing/2014/main" id="{18CFB461-76C1-241F-975C-27FCAEAE9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A940C6D0-8CF3-C8AA-D31F-59CDED6E1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Storybook User interface.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909AA6C0-F3DD-D1CC-2605-1FA1AA65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58A53-2D9D-4F64-860F-9387A8524744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b="0" dirty="0"/>
          </a:p>
        </p:txBody>
      </p:sp>
      <p:pic>
        <p:nvPicPr>
          <p:cNvPr id="31748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5C44B44-1481-2176-2188-9A9E29D8D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4810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9D4BBFE9-146E-249E-A98E-E32C63B9F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3606" y="3727450"/>
            <a:ext cx="1579563" cy="774700"/>
          </a:xfrm>
          <a:prstGeom prst="wedgeRoundRectCallout">
            <a:avLst>
              <a:gd name="adj1" fmla="val -71273"/>
              <a:gd name="adj2" fmla="val -83903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</a:t>
            </a:r>
          </a:p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Rendering.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BCCFF4B-463F-E6B0-A6CA-F70C6393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786" y="5671344"/>
            <a:ext cx="1884363" cy="774700"/>
          </a:xfrm>
          <a:prstGeom prst="wedgeRoundRectCallout">
            <a:avLst>
              <a:gd name="adj1" fmla="val -26477"/>
              <a:gd name="adj2" fmla="val -92097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catalogue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BDDD1D-2BFC-ECF5-4E59-7D4DABA571B0}"/>
              </a:ext>
            </a:extLst>
          </p:cNvPr>
          <p:cNvCxnSpPr>
            <a:cxnSpLocks/>
          </p:cNvCxnSpPr>
          <p:nvPr/>
        </p:nvCxnSpPr>
        <p:spPr>
          <a:xfrm>
            <a:off x="4419600" y="4114800"/>
            <a:ext cx="1371600" cy="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33147C9-5E5E-8F0A-7D16-09228B106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  <p:sp>
        <p:nvSpPr>
          <p:cNvPr id="11" name="Rounded Rectangular Callout 7">
            <a:extLst>
              <a:ext uri="{FF2B5EF4-FFF2-40B4-BE49-F238E27FC236}">
                <a16:creationId xmlns:a16="http://schemas.microsoft.com/office/drawing/2014/main" id="{DF24D1ED-B1AB-855F-56C9-1DCC5047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707" y="5217320"/>
            <a:ext cx="2209800" cy="1228725"/>
          </a:xfrm>
          <a:prstGeom prst="wedgeRoundRectCallout">
            <a:avLst>
              <a:gd name="adj1" fmla="val -119617"/>
              <a:gd name="adj2" fmla="val -10240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ea typeface="+mn-ea"/>
              </a:rPr>
              <a:t>Component arguments and actions (callbacks)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89D6354-131C-3A35-E142-C94F2B7BC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E9CF8855-FEB2-5AF4-64B6-1D6F64AAB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14463"/>
            <a:ext cx="8229600" cy="48307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What is a Story?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A component may have several </a:t>
            </a:r>
            <a:r>
              <a:rPr lang="en-US" altLang="en-US" sz="2000" dirty="0">
                <a:ea typeface="ＭＳ Ｐゴシック" panose="020B0600070205080204" pitchFamily="34" charset="-128"/>
              </a:rPr>
              <a:t>STATES</a:t>
            </a:r>
          </a:p>
          <a:p>
            <a:pPr lvl="1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tate affects how it renders.</a:t>
            </a:r>
          </a:p>
          <a:p>
            <a:pPr>
              <a:defRPr/>
            </a:pP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Each state case termed a “STORY”</a:t>
            </a:r>
            <a:endParaRPr lang="en-US" altLang="en-US" sz="2000" b="0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DynamicLanguages</a:t>
            </a:r>
            <a:r>
              <a:rPr lang="en-US" altLang="en-US" sz="2000" dirty="0">
                <a:ea typeface="ＭＳ Ｐゴシック" panose="020B0600070205080204" pitchFamily="34" charset="-128"/>
              </a:rPr>
              <a:t> component. 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States might be: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Default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5 or less languages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full list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</a:rPr>
              <a:t>Boundary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empty list 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 Render ‘No languages’ message</a:t>
            </a:r>
          </a:p>
          <a:p>
            <a:pPr lvl="2"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Exceptional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– More than 5 languages  Render first 5 and a ‘See More…’ link to display next 5.</a:t>
            </a:r>
          </a:p>
          <a:p>
            <a:pPr>
              <a:defRPr/>
            </a:pP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Stories are a</a:t>
            </a:r>
            <a:r>
              <a:rPr lang="en-US" altLang="en-US" sz="2000" dirty="0">
                <a:ea typeface="ＭＳ Ｐゴシック" panose="020B0600070205080204" pitchFamily="34" charset="-128"/>
                <a:sym typeface="Wingdings" pitchFamily="2" charset="2"/>
              </a:rPr>
              <a:t> design consideration </a:t>
            </a:r>
            <a:r>
              <a:rPr lang="en-US" altLang="en-US" sz="2000" b="0" dirty="0">
                <a:ea typeface="ＭＳ Ｐゴシック" panose="020B0600070205080204" pitchFamily="34" charset="-128"/>
                <a:sym typeface="Wingdings" pitchFamily="2" charset="2"/>
              </a:rPr>
              <a:t>written in </a:t>
            </a:r>
            <a:r>
              <a:rPr lang="en-IE" sz="2000" dirty="0"/>
              <a:t>Component Story Format (CSF)</a:t>
            </a:r>
          </a:p>
          <a:p>
            <a:pPr lvl="1">
              <a:defRPr/>
            </a:pPr>
            <a:r>
              <a:rPr lang="en-IE" altLang="en-US" sz="2000" dirty="0">
                <a:ea typeface="ＭＳ Ｐゴシック" panose="020B0600070205080204" pitchFamily="34" charset="-128"/>
              </a:rPr>
              <a:t>They are functions </a:t>
            </a:r>
            <a:r>
              <a:rPr lang="en-GB" altLang="en-US" sz="2000" dirty="0">
                <a:ea typeface="ＭＳ Ｐゴシック" panose="020B0600070205080204" pitchFamily="34" charset="-128"/>
              </a:rPr>
              <a:t>that describes how to render components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sz="2000" dirty="0">
              <a:ea typeface="ＭＳ Ｐゴシック" panose="020B0600070205080204" pitchFamily="34" charset="-128"/>
              <a:sym typeface="Wingdings" pitchFamily="2" charset="2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3B9CEA5-3097-F7F4-C768-7996422F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A11584-8EAF-476E-A2D8-9FA6547F49E1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b="0"/>
          </a:p>
        </p:txBody>
      </p:sp>
      <p:pic>
        <p:nvPicPr>
          <p:cNvPr id="32772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FE390CEA-32DD-0FB9-DA74-2F842376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4638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4BC8ED-276B-8AFA-CFEF-DDDA90C2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1CF76-2DE4-BE80-7747-AC438A9C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71" y="2349084"/>
            <a:ext cx="8146879" cy="3347255"/>
          </a:xfrm>
          <a:prstGeom prst="rect">
            <a:avLst/>
          </a:prstGeom>
        </p:spPr>
      </p:pic>
      <p:sp>
        <p:nvSpPr>
          <p:cNvPr id="33793" name="Title 1">
            <a:extLst>
              <a:ext uri="{FF2B5EF4-FFF2-40B4-BE49-F238E27FC236}">
                <a16:creationId xmlns:a16="http://schemas.microsoft.com/office/drawing/2014/main" id="{A34FCE09-AF81-4CF3-26AC-21D238AB3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6E0762A-FF0F-FFD3-B827-FDB7D735A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295401"/>
            <a:ext cx="8229600" cy="4525963"/>
          </a:xfrm>
        </p:spPr>
        <p:txBody>
          <a:bodyPr/>
          <a:lstStyle/>
          <a:p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List a component’s states/stories under its name:</a:t>
            </a:r>
            <a:endParaRPr lang="en-US" altLang="en-US" sz="2000" b="0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F44329C9-CAF4-8B11-4746-0257AE48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C6F8D1-71DF-4CC4-B627-2F470AC072F0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b="0"/>
          </a:p>
        </p:txBody>
      </p:sp>
      <p:pic>
        <p:nvPicPr>
          <p:cNvPr id="33796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87B6827E-683D-FBBD-5EA4-5D514191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2861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767816-A542-A6C8-815E-15C4716E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5274464"/>
            <a:ext cx="3067050" cy="774700"/>
          </a:xfrm>
          <a:prstGeom prst="wedgeRoundRectCallout">
            <a:avLst>
              <a:gd name="adj1" fmla="val 16630"/>
              <a:gd name="adj2" fmla="val -70278"/>
              <a:gd name="adj3" fmla="val 16667"/>
            </a:avLst>
          </a:prstGeom>
          <a:solidFill>
            <a:srgbClr val="0000FF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Set of Component Stories:</a:t>
            </a:r>
            <a:b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</a:br>
            <a:r>
              <a:rPr lang="en-US" sz="1400" dirty="0">
                <a:solidFill>
                  <a:schemeClr val="lt1"/>
                </a:solidFill>
                <a:latin typeface="+mn-lt"/>
                <a:ea typeface="+mn-ea"/>
              </a:rPr>
              <a:t>(i.e. Basic, Boundary, Exceptional)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499F7A-1803-C381-F606-46DD89535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8EE07CF-C71C-E163-0310-BD0ADE331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C8A59C3-9792-69F4-FC98-C67EF3B9A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295401"/>
            <a:ext cx="8229600" cy="4525963"/>
          </a:xfrm>
        </p:spPr>
        <p:txBody>
          <a:bodyPr/>
          <a:lstStyle/>
          <a:p>
            <a:endParaRPr lang="en-US" altLang="en-US" sz="2000">
              <a:ea typeface="ＭＳ Ｐゴシック" panose="020B0600070205080204" pitchFamily="34" charset="-128"/>
            </a:endParaRPr>
          </a:p>
          <a:p>
            <a:r>
              <a:rPr lang="en-US" altLang="en-US" sz="2000">
                <a:ea typeface="ＭＳ Ｐゴシック" panose="020B0600070205080204" pitchFamily="34" charset="-128"/>
              </a:rPr>
              <a:t>Define component </a:t>
            </a:r>
            <a:r>
              <a:rPr lang="en-US" altLang="en-US" sz="2000" b="0">
                <a:ea typeface="ＭＳ Ｐゴシック" panose="020B0600070205080204" pitchFamily="34" charset="-128"/>
              </a:rPr>
              <a:t>groups when </a:t>
            </a:r>
            <a:r>
              <a:rPr lang="en-US" altLang="en-US" sz="2000">
                <a:ea typeface="ＭＳ Ｐゴシック" panose="020B0600070205080204" pitchFamily="34" charset="-128"/>
              </a:rPr>
              <a:t>component catalogue is large.</a:t>
            </a:r>
            <a:endParaRPr lang="en-US" altLang="en-US" sz="2000" b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>
                <a:ea typeface="ＭＳ Ｐゴシック" panose="020B0600070205080204" pitchFamily="34" charset="-128"/>
              </a:rPr>
              <a:t>helps others team members with searching</a:t>
            </a:r>
            <a:r>
              <a:rPr lang="en-US" altLang="en-US" sz="2000" b="0">
                <a:ea typeface="ＭＳ Ｐゴシック" panose="020B0600070205080204" pitchFamily="34" charset="-128"/>
              </a:rPr>
              <a:t>.</a:t>
            </a:r>
            <a:endParaRPr lang="en-US" altLang="en-US" sz="2000">
              <a:ea typeface="ＭＳ Ｐゴシック" panose="020B0600070205080204" pitchFamily="34" charset="-128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489A1F13-0B63-256F-552B-F520978C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75D7A-3FC9-43C2-B6E2-9D258BC8938E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b="0"/>
          </a:p>
        </p:txBody>
      </p:sp>
      <p:pic>
        <p:nvPicPr>
          <p:cNvPr id="34820" name="Picture 2" descr="68747470733a2f2f64337676366c703535716a6171632e636c6f756466726f6e742e6e65742f6974656d732f33783051313531343431317a336c314f326131512f73746f7279626f6f6b732d6f6c642e706e673f582d436c6f75644170702d56697369746f722d49643d6434303734393836353837336437.png">
            <a:extLst>
              <a:ext uri="{FF2B5EF4-FFF2-40B4-BE49-F238E27FC236}">
                <a16:creationId xmlns:a16="http://schemas.microsoft.com/office/drawing/2014/main" id="{545F4FCE-2B52-04AE-CAF6-CE574D568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73063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Screen Shot 2018-12-20 at 16.51.38.png">
            <a:extLst>
              <a:ext uri="{FF2B5EF4-FFF2-40B4-BE49-F238E27FC236}">
                <a16:creationId xmlns:a16="http://schemas.microsoft.com/office/drawing/2014/main" id="{7F8F995A-6747-E4AB-4ABD-360FEB499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2506663"/>
            <a:ext cx="7340600" cy="37385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DC8F0-D8E4-7F04-3DA1-EE238A42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967" y="329191"/>
            <a:ext cx="4610100" cy="10513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>
            <a:extLst>
              <a:ext uri="{FF2B5EF4-FFF2-40B4-BE49-F238E27FC236}">
                <a16:creationId xmlns:a16="http://schemas.microsoft.com/office/drawing/2014/main" id="{F8D00431-FF1B-2950-117E-2C3885D98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2225676"/>
            <a:ext cx="73660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BD5760-158A-8EFE-0FBD-646217755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632" y="1260275"/>
            <a:ext cx="7506248" cy="5597725"/>
          </a:xfrm>
          <a:prstGeom prst="rect">
            <a:avLst/>
          </a:prstGeom>
        </p:spPr>
      </p:pic>
      <p:sp>
        <p:nvSpPr>
          <p:cNvPr id="36865" name="Rectangle 2">
            <a:extLst>
              <a:ext uri="{FF2B5EF4-FFF2-40B4-BE49-F238E27FC236}">
                <a16:creationId xmlns:a16="http://schemas.microsoft.com/office/drawing/2014/main" id="{10D961A3-FED4-1FEC-F142-9E223A946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-34061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990000"/>
                </a:solidFill>
                <a:ea typeface="ＭＳ Ｐゴシック" panose="020B0600070205080204" pitchFamily="34" charset="-128"/>
              </a:rPr>
              <a:t>Writing stories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6066D5BD-5AEC-E53C-3BAD-4D5B7EC79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1150" y="428625"/>
            <a:ext cx="8229600" cy="4724400"/>
          </a:xfrm>
        </p:spPr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.</a:t>
            </a:r>
            <a:r>
              <a:rPr lang="en-US" altLang="en-US" sz="2000" b="0" dirty="0" err="1">
                <a:ea typeface="ＭＳ Ｐゴシック" panose="020B0600070205080204" pitchFamily="34" charset="-128"/>
              </a:rPr>
              <a:t>stories.ts</a:t>
            </a:r>
            <a:r>
              <a:rPr lang="en-US" altLang="en-US" sz="2000" b="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file extension (convention)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1 Stories file per component</a:t>
            </a:r>
          </a:p>
        </p:txBody>
      </p:sp>
      <p:sp>
        <p:nvSpPr>
          <p:cNvPr id="36867" name="Slide Number Placeholder 2">
            <a:extLst>
              <a:ext uri="{FF2B5EF4-FFF2-40B4-BE49-F238E27FC236}">
                <a16:creationId xmlns:a16="http://schemas.microsoft.com/office/drawing/2014/main" id="{547E0938-18BE-7FDD-D4A4-B74394C1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9F4345-6792-4382-AA4B-CA50B241E32F}" type="slidenum">
              <a:rPr lang="en-US" altLang="en-US" b="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b="0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6615D25-F82A-8D58-42A2-5AB1A736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2474018"/>
            <a:ext cx="2819400" cy="534988"/>
          </a:xfrm>
          <a:prstGeom prst="wedgeRoundRectCallout">
            <a:avLst>
              <a:gd name="adj1" fmla="val -139347"/>
              <a:gd name="adj2" fmla="val 57022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1400" dirty="0"/>
              <a:t>default export; Metadata; How Storybook lists components.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B815A71-242B-1A03-F181-FFE2C5E4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38914"/>
            <a:ext cx="2819400" cy="1317625"/>
          </a:xfrm>
          <a:prstGeom prst="wedgeRoundRectCallout">
            <a:avLst>
              <a:gd name="adj1" fmla="val -135836"/>
              <a:gd name="adj2" fmla="val -45809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Story implemented as a function.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Named exports.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UpperCamelCase</a:t>
            </a:r>
            <a:endParaRPr lang="en-US" sz="14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400" dirty="0"/>
              <a:t>3 stories for this component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2BEEBCC-B5F7-E978-A149-C5B257F8B2FB}"/>
              </a:ext>
            </a:extLst>
          </p:cNvPr>
          <p:cNvSpPr>
            <a:spLocks/>
          </p:cNvSpPr>
          <p:nvPr/>
        </p:nvSpPr>
        <p:spPr bwMode="auto">
          <a:xfrm>
            <a:off x="7620000" y="3759200"/>
            <a:ext cx="1308100" cy="990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15161</TotalTime>
  <Words>521</Words>
  <Application>Microsoft Office PowerPoint</Application>
  <PresentationFormat>Widescreen</PresentationFormat>
  <Paragraphs>82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Courier New</vt:lpstr>
      <vt:lpstr>Nunito Sans</vt:lpstr>
      <vt:lpstr>Söhne</vt:lpstr>
      <vt:lpstr>Default Design</vt:lpstr>
      <vt:lpstr>Developer Tools</vt:lpstr>
      <vt:lpstr>React Developer Tools - Vite</vt:lpstr>
      <vt:lpstr>React Developer Tools - Storybook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stories</vt:lpstr>
      <vt:lpstr>Aside: The satisfies Operator</vt:lpstr>
      <vt:lpstr>Grouping stories.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Frank X Walsh</cp:lastModifiedBy>
  <cp:revision>151</cp:revision>
  <cp:lastPrinted>2020-10-14T07:09:56Z</cp:lastPrinted>
  <dcterms:created xsi:type="dcterms:W3CDTF">2019-05-23T14:49:22Z</dcterms:created>
  <dcterms:modified xsi:type="dcterms:W3CDTF">2024-05-21T13:48:50Z</dcterms:modified>
</cp:coreProperties>
</file>