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622" r:id="rId2"/>
    <p:sldId id="623" r:id="rId3"/>
    <p:sldId id="575" r:id="rId4"/>
    <p:sldId id="583" r:id="rId5"/>
    <p:sldId id="595" r:id="rId6"/>
    <p:sldId id="592" r:id="rId7"/>
    <p:sldId id="554" r:id="rId8"/>
    <p:sldId id="597" r:id="rId9"/>
    <p:sldId id="631" r:id="rId10"/>
    <p:sldId id="616" r:id="rId11"/>
    <p:sldId id="626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045" autoAdjust="0"/>
  </p:normalViewPr>
  <p:slideViewPr>
    <p:cSldViewPr>
      <p:cViewPr varScale="1">
        <p:scale>
          <a:sx n="95" d="100"/>
          <a:sy n="95" d="100"/>
        </p:scale>
        <p:origin x="104" y="2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C36C520-98C5-907F-5E3B-CFD72C256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03E93E6-DEEC-F4F8-DAC8-99C6C691E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664D733-B5EB-8215-4043-90D62CC70F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B71BBAA-FAAD-CAD6-E4F5-80850E04FD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3896649-3404-66F5-A615-D544AC3B22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01619DA4-3E82-E83C-6536-323AA2323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B5789E-C2A1-4F06-AD49-D6F9F59FB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Frank/AppData/Local/Programs/Microsoft%20VS%20Code/resources/app/out/vs/code/electron-sandbox/workbench/workbench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Frank/AppData/Local/Programs/Microsoft%20VS%20Code/resources/app/out/vs/code/electron-sandbox/workbench/workbench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C4C9F126-2F5B-8CE0-6119-39B76F7C4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82B4F511-1DBB-748C-081C-EC35EAEB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9EF22EB6-8FE7-8DEC-9A16-D5DC28A16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CE248C-6DB5-4726-97B2-58685FB119F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70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defining a functional component in React using TypeScript. Here's a breakdown of what's happening: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CCCCCC"/>
                </a:solidFill>
                <a:effectLst/>
                <a:latin typeface="Segoe WPC"/>
              </a:rPr>
              <a:t>const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 Demo: This is declaring a constant named </a:t>
            </a: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 tooltip="src/components/samples/02_embeddedVars.tsx"/>
              </a:rPr>
              <a:t>Demo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. In React, it's conventional to start component names with a capital letter.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CCCCCC"/>
                </a:solidFill>
                <a:effectLst/>
                <a:latin typeface="Segoe WPC"/>
              </a:rPr>
              <a:t>React.FC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: This is a TypeScript type that stands for "React Function Component". It's a type provided by the @types/react package, which provides TypeScript definitions for React. By typing </a:t>
            </a: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 tooltip="src/components/samples/02_embeddedVars.tsx"/>
              </a:rPr>
              <a:t>Demo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as 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Segoe WPC"/>
              </a:rPr>
              <a:t>React.FC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, you're telling TypeScript that </a:t>
            </a:r>
            <a:r>
              <a:rPr lang="en-GB" b="0" i="0" u="none" strike="noStrike" dirty="0">
                <a:solidFill>
                  <a:srgbClr val="CCCCCC"/>
                </a:solidFill>
                <a:effectLst/>
                <a:latin typeface="Segoe WPC"/>
                <a:hlinkClick r:id="rId3" tooltip="src/components/samples/02_embeddedVars.tsx"/>
              </a:rPr>
              <a:t>Demo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is a functional component.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89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his is calling the </a:t>
            </a:r>
            <a:r>
              <a:rPr lang="en-GB" dirty="0"/>
              <a:t>map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method on the </a:t>
            </a:r>
            <a:r>
              <a:rPr lang="en-GB" b="0" i="0" u="none" strike="noStrike" dirty="0">
                <a:effectLst/>
                <a:latin typeface="Segoe WPC"/>
                <a:hlinkClick r:id="rId3" tooltip="src/components/samples/04_iteration.tsx"/>
              </a:rPr>
              <a:t>frameworks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array. </a:t>
            </a:r>
            <a:r>
              <a:rPr lang="en-GB" dirty="0"/>
              <a:t>map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is a built-in JavaScript method that creates a new array by applying a function to every </a:t>
            </a:r>
            <a:r>
              <a:rPr lang="en-GB" b="0" i="0" dirty="0" err="1">
                <a:solidFill>
                  <a:srgbClr val="CCCCCC"/>
                </a:solidFill>
                <a:effectLst/>
                <a:latin typeface="Segoe WPC"/>
              </a:rPr>
              <a:t>elem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13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CAC3C-8CEB-2DC4-B1C4-B054AF3BB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EDF0A1-91B4-DCA4-00D5-F32A3488F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0B0A90-DBF6-0496-8495-0D5A24918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20D2-2BF6-49CA-90B7-49C64759F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3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C11314-3FF4-0961-7D99-547622C0B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2D633F-75E0-5231-3740-452A50B0C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8B562A-2C8E-F7D8-F9C7-86432D8B3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E005-0825-468C-AA99-4AB4DD8BA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3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77DF65-A5AD-8727-8CBC-C3FC89A79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6BA96-1802-458A-C0E1-623100BAE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A3FD2-D7D7-99B7-FAA6-8B3772BDE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6A2D5-EAC8-4371-8A68-90031EF61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4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FE69D-0692-57C7-6CF7-FD6675CA8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A6078B-279C-060D-FA23-32E2541E4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98B6A2-F994-455D-EC86-AA35D3185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FD76-2600-470C-B220-FCD85C8E1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7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AB5B60-5E70-2793-D663-89EB83378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DDA92E-5AD2-D0A0-1FFE-9A2F75FC3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B3A473-E8C4-62CB-0078-919A260EC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10F8-678A-4CCD-9011-EC89267EF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F7271-BF35-C6FB-8535-1AEFF6FB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D9C61-CB4C-EBB5-A86F-E139D9178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5033B-9A8C-2E81-A28C-37E6C743E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C9AB-7780-4925-9113-F166AE943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8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F255F5-A0E9-3203-E31A-6C55F01D0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C3C23B-23E5-A773-3240-08A3997E2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186354-6450-081E-8CB7-2919E23D1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E753F-9DF2-4429-B732-01A0D9F79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1295F0-206B-596F-5026-D555AAA33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49AE1D-A07B-1D98-CC8C-72A72CDC1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EF6B31-CBE4-BF23-8161-06580DDA9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525B3-71AC-4963-81CC-476B7FE86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89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B624AA2-02FF-CA5D-F444-3D6D82BB0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B7697-4918-E7B1-698C-2422F3199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05B89D-73D0-5568-F271-60638419E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5493-4DFD-48CE-B16B-51EAE3415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96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64AD7-EC52-B387-16BB-A3AC6A295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C383D-810C-4004-31B5-BB289BE04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9CD3F-FDDE-2330-AD88-F1C0C2932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51C0-D0C3-46A2-8DD8-2EC8E5C38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2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94987-4571-63E7-A934-3472F2898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C234E-49A4-B932-C44F-902279986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28F58-7B12-0995-1D2D-9E3CF7808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84A79-2C5D-45ED-A6A5-1FF48B1A5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5AEBEA2-D9EB-CC8D-A919-64363336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A56DD5-BDC5-53E8-80C5-F964BD143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B3E009-3B8B-F744-6A03-F273E005F2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FB350D-6452-8CB9-B03B-8BDD92C57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7C7E1B-36B3-9FED-8D96-F7F1BB8C7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E8ADBAE-735E-4A49-8731-3E835CBBF1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damiandeluca.com.ar/react-hooks-que-nos-traen-de-nuev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Rectangle 389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7437358-DC11-25DB-E2AC-37CB41DC6F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 eaLnBrk="1" hangingPunct="1"/>
            <a:r>
              <a:rPr lang="en-US" altLang="en-US" sz="2000" b="0">
                <a:ea typeface="ＭＳ Ｐゴシック" panose="020B0600070205080204" pitchFamily="34" charset="-128"/>
              </a:rPr>
              <a:t>… back to components . . .</a:t>
            </a:r>
          </a:p>
        </p:txBody>
      </p:sp>
      <p:grpSp>
        <p:nvGrpSpPr>
          <p:cNvPr id="38921" name="Group 389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922" name="Rectangle 389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3" name="Rectangle 389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24" name="Rectangle 389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926" name="Rectangle 389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8" name="Rectangle 389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black symbol&#10;&#10;Description automatically generated">
            <a:extLst>
              <a:ext uri="{FF2B5EF4-FFF2-40B4-BE49-F238E27FC236}">
                <a16:creationId xmlns:a16="http://schemas.microsoft.com/office/drawing/2014/main" id="{A38AF081-0E5A-6FC8-FE65-740FF0B05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22492" y="943023"/>
            <a:ext cx="5536001" cy="4913200"/>
          </a:xfrm>
          <a:prstGeom prst="rect">
            <a:avLst/>
          </a:prstGeom>
        </p:spPr>
      </p:pic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443F0A97-707B-20F2-EA35-5D5EA53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77707C30-3088-4643-97F5-71E36F98CD5E}" type="slidenum">
              <a:rPr lang="en-US" altLang="en-US" b="0" smtClean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</a:t>
            </a:fld>
            <a:endParaRPr lang="en-US" altLang="en-US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EDCD7-F7F0-01DE-014E-8E238396EA09}"/>
              </a:ext>
            </a:extLst>
          </p:cNvPr>
          <p:cNvSpPr txBox="1"/>
          <p:nvPr/>
        </p:nvSpPr>
        <p:spPr>
          <a:xfrm>
            <a:off x="8725052" y="5656168"/>
            <a:ext cx="27334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latin typeface="+mn-lt"/>
                <a:ea typeface="+mn-ea"/>
                <a:hlinkClick r:id="rId4" tooltip="https://damiandeluca.com.ar/react-hooks-que-nos-traen-de-nuev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  <a:latin typeface="+mn-lt"/>
                <a:ea typeface="+mn-ea"/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latin typeface="+mn-lt"/>
                <a:ea typeface="+mn-ea"/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2349C4F1-9EA1-81F8-7F71-9196F1ABD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74638"/>
            <a:ext cx="7391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</a:t>
            </a:r>
            <a:r>
              <a:rPr lang="en-US" altLang="en-US" b="1" i="1">
                <a:ea typeface="ＭＳ Ｐゴシック" panose="020B0600070205080204" pitchFamily="34" charset="-128"/>
              </a:rPr>
              <a:t>Hierarchy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0F654FB-3677-A087-2CE1-E4FB6DCCB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19201"/>
            <a:ext cx="8229600" cy="4525963"/>
          </a:xfrm>
        </p:spPr>
        <p:txBody>
          <a:bodyPr/>
          <a:lstStyle/>
          <a:p>
            <a:pPr marL="444500" indent="0">
              <a:buNone/>
              <a:defRPr/>
            </a:pPr>
            <a:r>
              <a:rPr lang="en-US" altLang="en-US" sz="2400" b="0" i="1" u="sng" dirty="0">
                <a:ea typeface="ＭＳ Ｐゴシック" panose="020B0600070205080204" pitchFamily="34" charset="-128"/>
              </a:rPr>
              <a:t>All</a:t>
            </a:r>
            <a:r>
              <a:rPr lang="en-US" altLang="en-US" sz="2400" b="0" i="1" dirty="0">
                <a:ea typeface="ＭＳ Ｐゴシック" panose="020B0600070205080204" pitchFamily="34" charset="-128"/>
              </a:rPr>
              <a:t> React application are designed as </a:t>
            </a:r>
            <a:r>
              <a:rPr lang="en-US" altLang="en-US" sz="2400" b="0" i="1" u="sng" dirty="0">
                <a:ea typeface="ＭＳ Ｐゴシック" panose="020B0600070205080204" pitchFamily="34" charset="-128"/>
              </a:rPr>
              <a:t>a hierarchy of components</a:t>
            </a:r>
            <a:r>
              <a:rPr lang="en-US" altLang="en-US" sz="2400" b="0" i="1" dirty="0">
                <a:ea typeface="ＭＳ Ｐゴシック" panose="020B0600070205080204" pitchFamily="34" charset="-128"/>
              </a:rPr>
              <a:t>. </a:t>
            </a:r>
          </a:p>
          <a:p>
            <a:pPr marL="787400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Components have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children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nesting.</a:t>
            </a:r>
          </a:p>
          <a:p>
            <a:pPr marL="787400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</a:t>
            </a:r>
            <a:r>
              <a:rPr lang="en-US" sz="2000" b="0" dirty="0" err="1">
                <a:ea typeface="ＭＳ Ｐゴシック" charset="0"/>
                <a:cs typeface="ＭＳ Ｐゴシック" charset="0"/>
              </a:rPr>
              <a:t>src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/components/samples/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05_hierarchy.ts.</a:t>
            </a:r>
          </a:p>
          <a:p>
            <a:pPr marL="444500" indent="0"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BB4C2DDE-EC4C-2EA3-281E-32138D8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91F9D-5079-4617-8D1B-7F4F46ADD81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52298-9174-FFCD-705A-DB825C32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819401"/>
            <a:ext cx="78359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9A947975-EB95-B728-396A-704AE297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Summary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C5D3C933-471C-D2B7-C7BE-16D54A664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TSX.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UI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description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 tightly coupled.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Can embed variables/expressions with braces.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All about components.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 function that takes a props argument and returns a single TSX element 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Components can be nested.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Storybook tool.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Develop components in isolation.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Story – the state (data values) of a component can affect its rendering (and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17792DFF-3B09-F41A-7F60-5AF67EA3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49678-8631-424A-BE49-108F7DB7C1B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5">
            <a:extLst>
              <a:ext uri="{FF2B5EF4-FFF2-40B4-BE49-F238E27FC236}">
                <a16:creationId xmlns:a16="http://schemas.microsoft.com/office/drawing/2014/main" id="{00806A90-146A-AD18-869E-46277DA8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17638"/>
            <a:ext cx="32131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14249-E3C7-745C-EC8C-5F08F8BF2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376" y="1356263"/>
            <a:ext cx="3545377" cy="5165724"/>
          </a:xfrm>
          <a:prstGeom prst="rect">
            <a:avLst/>
          </a:prstGeom>
        </p:spPr>
      </p:pic>
      <p:sp>
        <p:nvSpPr>
          <p:cNvPr id="40961" name="Rectangle 2">
            <a:extLst>
              <a:ext uri="{FF2B5EF4-FFF2-40B4-BE49-F238E27FC236}">
                <a16:creationId xmlns:a16="http://schemas.microsoft.com/office/drawing/2014/main" id="{7BEE0A9C-F8C2-9452-86FE-73778CA20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  <a:ea typeface="ＭＳ Ｐゴシック" panose="020B0600070205080204" pitchFamily="34" charset="-128"/>
              </a:rPr>
              <a:t>Demo Samples</a:t>
            </a:r>
            <a:br>
              <a:rPr lang="en-US" altLang="en-US">
                <a:solidFill>
                  <a:srgbClr val="990000"/>
                </a:solidFill>
                <a:ea typeface="ＭＳ Ｐゴシック" panose="020B0600070205080204" pitchFamily="34" charset="-128"/>
              </a:rPr>
            </a:br>
            <a:r>
              <a:rPr lang="en-US" altLang="en-US" sz="2000">
                <a:solidFill>
                  <a:srgbClr val="990000"/>
                </a:solidFill>
                <a:ea typeface="ＭＳ Ｐゴシック" panose="020B0600070205080204" pitchFamily="34" charset="-128"/>
              </a:rPr>
              <a:t>(See lab exercise)</a:t>
            </a:r>
          </a:p>
        </p:txBody>
      </p:sp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91E7B6C9-91DC-DEEC-231F-AEC3DDAF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69BCF5-0E18-452E-AFF7-0F521E91B80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13BB3700-6898-33EC-7278-826D075B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1728789"/>
            <a:ext cx="1600200" cy="682625"/>
          </a:xfrm>
          <a:prstGeom prst="wedgeRoundRectCallout">
            <a:avLst>
              <a:gd name="adj1" fmla="val -117316"/>
              <a:gd name="adj2" fmla="val -52730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Configuration – boilerplate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6F39256-5BA4-523F-B027-AF0F780C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663" y="3325814"/>
            <a:ext cx="1600200" cy="682625"/>
          </a:xfrm>
          <a:prstGeom prst="wedgeRoundRectCallout">
            <a:avLst>
              <a:gd name="adj1" fmla="val -144870"/>
              <a:gd name="adj2" fmla="val 128937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Sample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0F05E8B-04BE-00F0-A6C5-CBCDD48D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422776"/>
            <a:ext cx="990600" cy="396875"/>
          </a:xfrm>
          <a:prstGeom prst="wedgeRoundRectCallout">
            <a:avLst>
              <a:gd name="adj1" fmla="val -248485"/>
              <a:gd name="adj2" fmla="val 75563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Stories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F734286-13CB-D890-D01F-7CD07AD2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3" y="2554288"/>
            <a:ext cx="1600200" cy="442912"/>
          </a:xfrm>
          <a:prstGeom prst="wedgeRoundRectCallout">
            <a:avLst>
              <a:gd name="adj1" fmla="val -130990"/>
              <a:gd name="adj2" fmla="val 305450"/>
              <a:gd name="adj3" fmla="val 16667"/>
            </a:avLst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/>
              <a:t>Lab exercise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57F6-CD9F-4F8B-FC99-BF4637E5D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237" y="1305284"/>
            <a:ext cx="2804206" cy="53038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9A628CC-77F1-4843-D892-92665679F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TSX - embedded variables.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0E7CF86-339D-EE48-9719-7CE816BF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Use { } to reference variable embedded in TSX.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Curly braces can contain any valid TS expression.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Reference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err="1">
                <a:ea typeface="ＭＳ Ｐゴシック" charset="0"/>
                <a:cs typeface="ＭＳ Ｐゴシック" charset="0"/>
              </a:rPr>
              <a:t>src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/components/samples/02_embeddedVariables.tsx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85C3EF58-A30C-AEAC-BC6E-2C16320E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49412F-8E6D-4B21-BD79-29159B385F7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4B258-1592-5A5E-DCB0-C660E8D4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28968"/>
            <a:ext cx="5257800" cy="40340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33A31E68-6BEA-C2A4-A2DC-D423D45D8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969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Reusability.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14B72860-49A3-1608-C3A3-600546782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1"/>
            <a:ext cx="10591800" cy="4525963"/>
          </a:xfrm>
        </p:spPr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We achieve reusability through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parameterisation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props –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Component properties / attribute / parameters.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Passing props to a component:</a:t>
            </a:r>
          </a:p>
          <a:p>
            <a:pPr marL="857250" lvl="2" indent="0"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US" altLang="en-US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CompName</a:t>
            </a: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prop1Name={value}  prop2Name={value} . . . . /&gt;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Access inside component via props object:</a:t>
            </a:r>
          </a:p>
          <a:p>
            <a:pPr marL="857250" lvl="2" indent="0">
              <a:buNone/>
            </a:pP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ComponentName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React.FC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PropInterface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= (props) =&gt; {</a:t>
            </a:r>
          </a:p>
          <a:p>
            <a:pPr marL="857250" lvl="2" indent="0">
              <a:buNone/>
            </a:pP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const p1 = props.prop1Name      </a:t>
            </a:r>
          </a:p>
          <a:p>
            <a:pPr marL="857250" lvl="2" indent="0">
              <a:buNone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      . . . . . . . .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Props are Immutable.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Part of a component’s design.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Reference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dirty="0">
                <a:ea typeface="ＭＳ Ｐゴシック" panose="020B0600070205080204" pitchFamily="34" charset="-128"/>
              </a:rPr>
              <a:t>/components/samples/03_props.tsx (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and related story).   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29C50A88-3FD6-6443-58FC-46D0461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48AEF7-CB57-4E7D-BA95-13643238FCB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59800054-C971-AEFE-C96D-F57904386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Aside.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D2E13B9D-1FD6-70D5-D06A-C698F173A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We can assign a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single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TSX element to a variable.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Why?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5667B801-5B32-BFAD-CD66-4A4F541F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154DF-D1BC-4866-B5DA-A89FD9523F7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/>
          </a:p>
        </p:txBody>
      </p:sp>
      <p:pic>
        <p:nvPicPr>
          <p:cNvPr id="44036" name="Picture 3" descr="Screen Shot 2018-12-21 at 19.55.45.png">
            <a:extLst>
              <a:ext uri="{FF2B5EF4-FFF2-40B4-BE49-F238E27FC236}">
                <a16:creationId xmlns:a16="http://schemas.microsoft.com/office/drawing/2014/main" id="{44F202DB-BEAC-A57F-A291-5C75603D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2171700"/>
            <a:ext cx="5729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C3301-7C78-F02A-FC21-A450BD59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4370388"/>
            <a:ext cx="57785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8DDB96CC-28B0-0CB0-2DCC-7750CC89C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collection - Iteration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0706FBD-9011-DA41-4E95-C0B458831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Use case: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Generate an array of (similar) component from a data array.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Reference: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/components/samples/04_iteration.tsx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b="0" dirty="0">
              <a:ea typeface="ＭＳ Ｐゴシック" panose="020B0600070205080204" pitchFamily="34" charset="-128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37A3921B-818C-163A-6C57-BEF849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06A35-7BF0-4AAC-981D-BBDE0A31D22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FBFD1-F240-BF5E-FAA6-51FF318B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65" y="2845721"/>
            <a:ext cx="4818921" cy="29448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B533D8-0665-4AFB-0539-64D59153A925}"/>
              </a:ext>
            </a:extLst>
          </p:cNvPr>
          <p:cNvSpPr/>
          <p:nvPr/>
        </p:nvSpPr>
        <p:spPr>
          <a:xfrm>
            <a:off x="5943601" y="3213269"/>
            <a:ext cx="4626033" cy="2209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B84D933-C993-214C-D51B-C3EECA3F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5506996"/>
            <a:ext cx="2057400" cy="1524000"/>
          </a:xfrm>
          <a:prstGeom prst="wedgeRoundRectCallout">
            <a:avLst>
              <a:gd name="adj1" fmla="val -75403"/>
              <a:gd name="adj2" fmla="val -53565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Required HTML produced by component. 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(From Chrome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Dev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Tools)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2C3E0-D4C7-FAB1-114A-867FAAA8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356" y="2853439"/>
            <a:ext cx="4166357" cy="2944895"/>
          </a:xfrm>
          <a:prstGeom prst="rect">
            <a:avLst/>
          </a:prstGeom>
        </p:spPr>
      </p:pic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972F8AC2-23B2-2BB8-12F0-CAF519321AF7}"/>
              </a:ext>
            </a:extLst>
          </p:cNvPr>
          <p:cNvSpPr/>
          <p:nvPr/>
        </p:nvSpPr>
        <p:spPr>
          <a:xfrm>
            <a:off x="1623441" y="3096108"/>
            <a:ext cx="4097924" cy="20854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743353CE-BD0C-CEF9-A256-FE7994D0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986" y="5344700"/>
            <a:ext cx="2354892" cy="1524000"/>
          </a:xfrm>
          <a:prstGeom prst="wedgeRoundRectCallout">
            <a:avLst>
              <a:gd name="adj1" fmla="val -75403"/>
              <a:gd name="adj2" fmla="val -53565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sz="1600" dirty="0">
                <a:solidFill>
                  <a:schemeClr val="lt1"/>
                </a:solidFill>
                <a:latin typeface="+mn-lt"/>
                <a:ea typeface="+mn-ea"/>
              </a:rPr>
              <a:t>map used to </a:t>
            </a:r>
            <a:r>
              <a:rPr lang="en-GB" sz="1600" dirty="0" err="1">
                <a:solidFill>
                  <a:schemeClr val="lt1"/>
                </a:solidFill>
                <a:latin typeface="+mn-lt"/>
                <a:ea typeface="+mn-ea"/>
              </a:rPr>
              <a:t>to</a:t>
            </a:r>
            <a:r>
              <a:rPr lang="en-GB" sz="1600" dirty="0">
                <a:solidFill>
                  <a:schemeClr val="lt1"/>
                </a:solidFill>
                <a:latin typeface="+mn-lt"/>
                <a:ea typeface="+mn-ea"/>
              </a:rPr>
              <a:t> create a new array based on the frameworks array passed in through the `props` object.</a:t>
            </a:r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ACB15-93EA-D11A-B2C7-609E7B487DBD}"/>
              </a:ext>
            </a:extLst>
          </p:cNvPr>
          <p:cNvSpPr/>
          <p:nvPr/>
        </p:nvSpPr>
        <p:spPr>
          <a:xfrm>
            <a:off x="5067300" y="3962400"/>
            <a:ext cx="1143000" cy="533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  <p:bldP spid="2" grpId="0" animBg="1"/>
      <p:bldP spid="9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7E5E8736-5918-8C16-3DD5-3494B0478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223D49F7-B11F-A20B-82B0-F86BB4A53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Examples:</a:t>
            </a:r>
            <a:r>
              <a:rPr lang="en-US" altLang="en-US" sz="2000" b="0">
                <a:ea typeface="ＭＳ Ｐゴシック" panose="020B0600070205080204" pitchFamily="34" charset="-128"/>
              </a:rPr>
              <a:t>;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return &lt;MyComponent prop1={…..} prop2={……} /&gt; ;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return (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&lt;div&gt;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&lt;h1&gt;{this.props.type}&lt;/h1&gt;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&lt;MyComponent prop1={…..} prop2={……} /&gt;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&lt;p&gt;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     . . . . . . 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&lt;/p&gt;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&lt;/div&gt;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) ;</a:t>
            </a:r>
          </a:p>
          <a:p>
            <a:pPr marL="857250" lvl="1" indent="-457200"/>
            <a:r>
              <a:rPr lang="en-US" altLang="en-US" sz="2000">
                <a:ea typeface="ＭＳ Ｐゴシック" panose="020B0600070205080204" pitchFamily="34" charset="-128"/>
              </a:rPr>
              <a:t>Must enclose in ( ) when multiline.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0EF841C2-3EFF-F130-E54F-26922852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3BFA8-A51D-4B5F-A526-48182A006606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3C4D864-99D4-809E-B3A1-2C9B1EA47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pic>
        <p:nvPicPr>
          <p:cNvPr id="28675" name="Content Placeholder 2">
            <a:extLst>
              <a:ext uri="{FF2B5EF4-FFF2-40B4-BE49-F238E27FC236}">
                <a16:creationId xmlns:a16="http://schemas.microsoft.com/office/drawing/2014/main" id="{C5AFD1E0-80B3-E6AC-7B20-384785BA506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0400" y="1562100"/>
            <a:ext cx="8280400" cy="4572000"/>
          </a:xfrm>
        </p:spPr>
      </p:pic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CBF75B21-4A9E-0EC4-0254-3E104BD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D99F5D-923F-4D32-AB4C-F1EB5E96AEB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413621B-BC7D-254A-C961-081F56C3F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E7C97DA-C130-5AD5-84E9-F09DFEAA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3886200" cy="4525963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Old solution:</a:t>
            </a:r>
          </a:p>
          <a:p>
            <a:pPr marL="0" indent="0">
              <a:buNone/>
              <a:defRPr/>
            </a:pPr>
            <a:r>
              <a:rPr lang="en-US" sz="2000" b="0" dirty="0">
                <a:ea typeface="ＭＳ Ｐゴシック" charset="0"/>
                <a:cs typeface="ＭＳ Ｐゴシック" charset="0"/>
              </a:rPr>
              <a:t>     return (</a:t>
            </a:r>
            <a:r>
              <a:rPr lang="en-IE" sz="2000" b="0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400050" lvl="1" indent="0">
              <a:buNone/>
              <a:defRPr/>
            </a:pPr>
            <a:r>
              <a:rPr lang="en-IE" sz="2000" b="0" dirty="0">
                <a:ea typeface="ＭＳ Ｐゴシック" charset="0"/>
                <a:cs typeface="ＭＳ Ｐゴシック" charset="0"/>
              </a:rPr>
              <a:t>    &lt;div&gt;</a:t>
            </a:r>
            <a:endParaRPr lang="en-US" sz="2000" b="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&lt;h1&gt; ……&lt;/h1&gt;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MyComponent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…… /&gt;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&lt;p&gt; …….. &lt;/p&gt;</a:t>
            </a:r>
          </a:p>
          <a:p>
            <a:pPr marL="400050" lvl="1" indent="0">
              <a:buNone/>
              <a:defRPr/>
            </a:pPr>
            <a:r>
              <a:rPr lang="en-IE" sz="2000" b="0" dirty="0">
                <a:ea typeface="ＭＳ Ｐゴシック" charset="0"/>
                <a:cs typeface="ＭＳ Ｐゴシック" charset="0"/>
              </a:rPr>
              <a:t>     &lt;/div&gt;</a:t>
            </a:r>
            <a:endParaRPr lang="en-US" sz="2000" b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None/>
              <a:defRPr/>
            </a:pPr>
            <a:r>
              <a:rPr lang="en-US" sz="2000" b="0" dirty="0">
                <a:ea typeface="ＭＳ Ｐゴシック" charset="0"/>
                <a:cs typeface="ＭＳ Ｐゴシック" charset="0"/>
              </a:rPr>
              <a:t>    ) ;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Adds unnecessary depth to DOM </a:t>
            </a:r>
            <a:r>
              <a:rPr lang="en-US" sz="2000" dirty="0">
                <a:ea typeface="ＭＳ Ｐゴシック" charset="0"/>
                <a:cs typeface="ＭＳ Ｐゴシック" charset="0"/>
                <a:sym typeface="Wingdings"/>
              </a:rPr>
              <a:t> affects performance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21FA8544-982C-9075-6078-DCCE71A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EAD1F-662C-4798-8C3D-A53FF76215A5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b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9F3CA-49E5-570A-C059-E47FCB4D7DCB}"/>
              </a:ext>
            </a:extLst>
          </p:cNvPr>
          <p:cNvSpPr txBox="1">
            <a:spLocks/>
          </p:cNvSpPr>
          <p:nvPr/>
        </p:nvSpPr>
        <p:spPr bwMode="auto">
          <a:xfrm>
            <a:off x="6096000" y="1600201"/>
            <a:ext cx="41910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2000" kern="0" dirty="0">
                <a:ea typeface="ＭＳ Ｐゴシック" charset="0"/>
                <a:cs typeface="ＭＳ Ｐゴシック" charset="0"/>
              </a:rPr>
              <a:t>Alternative solution:</a:t>
            </a:r>
          </a:p>
          <a:p>
            <a:pPr marL="0" indent="0">
              <a:buNone/>
              <a:defRPr/>
            </a:pPr>
            <a:r>
              <a:rPr lang="en-US" sz="2000" b="0" kern="0" dirty="0">
                <a:ea typeface="ＭＳ Ｐゴシック" charset="0"/>
                <a:cs typeface="ＭＳ Ｐゴシック" charset="0"/>
              </a:rPr>
              <a:t>     return (</a:t>
            </a:r>
            <a:r>
              <a:rPr lang="en-IE" sz="2000" b="0" kern="0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400050" lvl="1" indent="0">
              <a:buNone/>
              <a:defRPr/>
            </a:pPr>
            <a:r>
              <a:rPr lang="en-IE" sz="2000" b="0" kern="0" dirty="0">
                <a:ea typeface="ＭＳ Ｐゴシック" charset="0"/>
                <a:cs typeface="ＭＳ Ｐゴシック" charset="0"/>
              </a:rPr>
              <a:t>    &lt;&gt;</a:t>
            </a:r>
            <a:endParaRPr lang="en-US" sz="2000" b="0" kern="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 &lt;h1&gt; ……&lt;/h1&gt;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MyComponent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…… /&gt;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&lt;p&gt; …….. &lt;/p&gt;</a:t>
            </a:r>
            <a:endParaRPr lang="en-IE" sz="2000" b="0" kern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None/>
              <a:defRPr/>
            </a:pPr>
            <a:r>
              <a:rPr lang="en-IE" sz="2000" b="0" kern="0" dirty="0">
                <a:ea typeface="ＭＳ Ｐゴシック" charset="0"/>
                <a:cs typeface="ＭＳ Ｐゴシック" charset="0"/>
              </a:rPr>
              <a:t>     &lt;/&gt;</a:t>
            </a:r>
            <a:endParaRPr lang="en-US" sz="2000" b="0" kern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None/>
              <a:defRPr/>
            </a:pPr>
            <a:r>
              <a:rPr lang="en-US" sz="2000" b="0" kern="0" dirty="0">
                <a:ea typeface="ＭＳ Ｐゴシック" charset="0"/>
                <a:cs typeface="ＭＳ Ｐゴシック" charset="0"/>
              </a:rPr>
              <a:t>    ) ;</a:t>
            </a:r>
          </a:p>
          <a:p>
            <a:pPr>
              <a:defRPr/>
            </a:pPr>
            <a:r>
              <a:rPr lang="en-IE" sz="2000" kern="0" dirty="0">
                <a:ea typeface="ＭＳ Ｐゴシック" charset="0"/>
                <a:cs typeface="ＭＳ Ｐゴシック" charset="0"/>
              </a:rPr>
              <a:t>&lt;&gt; &lt;/&gt; </a:t>
            </a:r>
            <a:r>
              <a:rPr lang="mr-IN" sz="2000" kern="0" dirty="0">
                <a:ea typeface="ＭＳ Ｐゴシック" charset="0"/>
                <a:cs typeface="ＭＳ Ｐゴシック" charset="0"/>
              </a:rPr>
              <a:t>–</a:t>
            </a:r>
            <a:r>
              <a:rPr lang="en-US" sz="2000" kern="0" dirty="0">
                <a:ea typeface="ＭＳ Ｐゴシック" charset="0"/>
                <a:cs typeface="ＭＳ Ｐゴシック" charset="0"/>
              </a:rPr>
              <a:t> special React element, termed </a:t>
            </a:r>
            <a:r>
              <a:rPr lang="en-US" sz="2000" b="0" kern="0" dirty="0">
                <a:ea typeface="ＭＳ Ｐゴシック" charset="0"/>
                <a:cs typeface="ＭＳ Ｐゴシック" charset="0"/>
              </a:rPr>
              <a:t>Fragment</a:t>
            </a:r>
            <a:r>
              <a:rPr lang="en-US" sz="2000" kern="0" dirty="0">
                <a:ea typeface="ＭＳ Ｐゴシック" charset="0"/>
                <a:cs typeface="ＭＳ Ｐゴシック" charset="0"/>
              </a:rPr>
              <a:t>.</a:t>
            </a:r>
          </a:p>
          <a:p>
            <a:pPr lvl="1" indent="-342900">
              <a:defRPr/>
            </a:pPr>
            <a:r>
              <a:rPr lang="en-US" sz="2000" kern="0" dirty="0">
                <a:ea typeface="ＭＳ Ｐゴシック" charset="0"/>
                <a:cs typeface="ＭＳ Ｐゴシック" charset="0"/>
              </a:rPr>
              <a:t>No DOM presence.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15161</TotalTime>
  <Words>668</Words>
  <Application>Microsoft Office PowerPoint</Application>
  <PresentationFormat>Widescreen</PresentationFormat>
  <Paragraphs>115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Courier New</vt:lpstr>
      <vt:lpstr>Segoe WPC</vt:lpstr>
      <vt:lpstr>Default Design</vt:lpstr>
      <vt:lpstr>PowerPoint Presentation</vt:lpstr>
      <vt:lpstr>Demo Samples (See lab exercise)</vt:lpstr>
      <vt:lpstr>TSX - embedded variables.</vt:lpstr>
      <vt:lpstr>Reusability.</vt:lpstr>
      <vt:lpstr>Aside.</vt:lpstr>
      <vt:lpstr>Component collection - Iteration</vt:lpstr>
      <vt:lpstr>Component return value.</vt:lpstr>
      <vt:lpstr>Component return value.</vt:lpstr>
      <vt:lpstr>Component return value.</vt:lpstr>
      <vt:lpstr>Component Hierarchy.</vt:lpstr>
      <vt:lpstr>Summary.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150</cp:revision>
  <cp:lastPrinted>2020-10-14T07:09:56Z</cp:lastPrinted>
  <dcterms:created xsi:type="dcterms:W3CDTF">2019-05-23T14:49:22Z</dcterms:created>
  <dcterms:modified xsi:type="dcterms:W3CDTF">2024-05-21T13:50:17Z</dcterms:modified>
</cp:coreProperties>
</file>