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997" autoAdjust="0"/>
  </p:normalViewPr>
  <p:slideViewPr>
    <p:cSldViewPr snapToGrid="0">
      <p:cViewPr varScale="1">
        <p:scale>
          <a:sx n="98" d="100"/>
          <a:sy n="98" d="100"/>
        </p:scale>
        <p:origin x="5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18C0E-31A9-485B-A2BA-BE5D98D690A4}" type="datetimeFigureOut">
              <a:rPr lang="en-IE" smtClean="0"/>
              <a:t>04/06/2024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33F16-E853-4381-A9E4-9A2640CD9F27}" type="slidenum">
              <a:rPr lang="en-IE" smtClean="0"/>
              <a:t>‹#›</a:t>
            </a:fld>
            <a:endParaRPr lang="en-IE"/>
          </a:p>
        </p:txBody>
      </p:sp>
    </p:spTree>
    <p:extLst>
      <p:ext uri="{BB962C8B-B14F-4D97-AF65-F5344CB8AC3E}">
        <p14:creationId xmlns:p14="http://schemas.microsoft.com/office/powerpoint/2010/main" val="398711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Destructuring</a:t>
            </a:r>
            <a:r>
              <a:rPr lang="en-GB" dirty="0"/>
              <a:t> in JavaScript and TypeScript is a feature that allows you to unpack values from arrays, or properties from objects, into distinct variables. This can make your code more readable and maintainable by reducing the need for repeated references to the original array or object.</a:t>
            </a:r>
          </a:p>
          <a:p>
            <a:endParaRPr lang="en-GB" dirty="0"/>
          </a:p>
          <a:p>
            <a:r>
              <a:rPr lang="en-GB" b="0" i="0" dirty="0">
                <a:solidFill>
                  <a:srgbClr val="CCCCCC"/>
                </a:solidFill>
                <a:effectLst/>
                <a:highlight>
                  <a:srgbClr val="252526"/>
                </a:highlight>
                <a:latin typeface="Segoe WPC"/>
              </a:rPr>
              <a:t>The active selection you've provided, </a:t>
            </a:r>
            <a:r>
              <a:rPr lang="en-GB" dirty="0"/>
              <a:t>${v1}</a:t>
            </a:r>
            <a:r>
              <a:rPr lang="en-GB" b="0" i="0" dirty="0">
                <a:solidFill>
                  <a:srgbClr val="CCCCCC"/>
                </a:solidFill>
                <a:effectLst/>
                <a:highlight>
                  <a:srgbClr val="252526"/>
                </a:highlight>
                <a:latin typeface="Segoe WPC"/>
              </a:rPr>
              <a:t>, is a template literal in JavaScript and TypeScript</a:t>
            </a:r>
            <a:endParaRPr lang="en-IE" dirty="0"/>
          </a:p>
        </p:txBody>
      </p:sp>
      <p:sp>
        <p:nvSpPr>
          <p:cNvPr id="4" name="Slide Number Placeholder 3"/>
          <p:cNvSpPr>
            <a:spLocks noGrp="1"/>
          </p:cNvSpPr>
          <p:nvPr>
            <p:ph type="sldNum" sz="quarter" idx="5"/>
          </p:nvPr>
        </p:nvSpPr>
        <p:spPr/>
        <p:txBody>
          <a:bodyPr/>
          <a:lstStyle/>
          <a:p>
            <a:fld id="{B7C33F16-E853-4381-A9E4-9A2640CD9F27}" type="slidenum">
              <a:rPr lang="en-IE" smtClean="0"/>
              <a:t>3</a:t>
            </a:fld>
            <a:endParaRPr lang="en-IE"/>
          </a:p>
        </p:txBody>
      </p:sp>
    </p:spTree>
    <p:extLst>
      <p:ext uri="{BB962C8B-B14F-4D97-AF65-F5344CB8AC3E}">
        <p14:creationId xmlns:p14="http://schemas.microsoft.com/office/powerpoint/2010/main" val="400436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8FE4-9260-666C-666C-6A4067BE7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7DF8D933-77C6-0284-62DD-0C9C94527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09C69AD-0B61-BCCD-93ED-1DB5B6CDC1A4}"/>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C18E5443-086A-DBA7-6873-DE7ECAD13E3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29FD564-BB20-1262-574A-89C5F4CB92E3}"/>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193317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8832-B580-EA1C-A778-0A907A7100C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4976DA3-3BD6-92A5-E480-13CC99030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3B0BFC8-1013-69B9-55F0-8640FC51F449}"/>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BF7CD70A-369A-DE90-3426-E182B5FEE97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AC871E8-8620-E1CE-DCCB-77B1EF5CB8C6}"/>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99028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0F96E-DF1D-02CD-3093-5494571C8D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738147D-E406-DD79-2E16-D7B9E563C0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8BDAA6D-AFA6-4DF4-C515-DE2B6E69191B}"/>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FB181047-06E0-FB0B-5C8D-87D543E2824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900C564-BB04-C4A7-A7B6-8A02B480EF96}"/>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423264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8980-9FFD-370E-6700-2FE816EFEDE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F5151DA-C57B-3B38-9224-756536BE1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5945E8E-807D-49FE-1229-75EA5CB1E242}"/>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0EA3F079-CF8E-8865-4DA4-C118CEBF1F2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013240C-4F7B-79A5-0A34-B8DEC16F6A8F}"/>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249323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67EA-B633-C1FC-35FD-0C8A041FA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B46AF59-2F6C-6A73-4A34-9ABE23B9E9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BA726-C695-6810-0B9D-0FCA30861CC7}"/>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7C7967F6-6BDA-2939-8A7A-93B2ECFABC3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14E8B7E-A163-9713-8ABE-4530D5B22813}"/>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41233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03C0-4CE9-D2D6-2107-A86D7C1E6E4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F458CA8-18EA-F426-70E5-24F737C69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0A55D38-772F-D3AF-581E-C4B6566C0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F6F8F9B-A172-2E24-E165-CA9EAC8E2156}"/>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6" name="Footer Placeholder 5">
            <a:extLst>
              <a:ext uri="{FF2B5EF4-FFF2-40B4-BE49-F238E27FC236}">
                <a16:creationId xmlns:a16="http://schemas.microsoft.com/office/drawing/2014/main" id="{074AB5E2-9253-35A1-C0B1-972350E276C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18C8E20-521B-268D-DD1D-97BECFC1DDB7}"/>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227424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7B13-7775-BBEF-37EF-86C81CCDE5DA}"/>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8B95FB58-F3EC-A2DF-349F-3D35B3D41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1B28C4-3AC0-9669-94F2-EAD5ECB3B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492ADA2-4817-60B2-4004-D60ED1F4A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73215A-D85B-1AD9-460A-50D9E113B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7D95B29-B683-C756-B627-D6078C9E5262}"/>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8" name="Footer Placeholder 7">
            <a:extLst>
              <a:ext uri="{FF2B5EF4-FFF2-40B4-BE49-F238E27FC236}">
                <a16:creationId xmlns:a16="http://schemas.microsoft.com/office/drawing/2014/main" id="{A84E0FD5-5FBF-4A90-F522-6F3DB46ADBE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F172CCF-5502-194D-3665-38BA99344EFF}"/>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35302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FD67-0D29-697F-2A33-B39EE039AED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92950AA7-281C-5D84-1947-F6C430FF740F}"/>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4" name="Footer Placeholder 3">
            <a:extLst>
              <a:ext uri="{FF2B5EF4-FFF2-40B4-BE49-F238E27FC236}">
                <a16:creationId xmlns:a16="http://schemas.microsoft.com/office/drawing/2014/main" id="{698C6769-D684-D9DC-1892-4DBEF032F25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E4BC149-08DC-3DB7-38F6-D86C9FCAB0F6}"/>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198277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C3F80-DB7A-3F8E-9DBE-A46860A4B419}"/>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3" name="Footer Placeholder 2">
            <a:extLst>
              <a:ext uri="{FF2B5EF4-FFF2-40B4-BE49-F238E27FC236}">
                <a16:creationId xmlns:a16="http://schemas.microsoft.com/office/drawing/2014/main" id="{3AB3DD79-919E-562F-E26E-AC36237CB59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FB6B043-8784-8183-93C1-280F5F35EBEA}"/>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6317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88CE-744E-C439-17E8-F12B0DECE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EEB5E78-3B3B-7947-B582-12D87BC86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C3D3CCF3-B4BA-5E31-6E31-A36F47FF2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CFCDD-C0B5-2D4F-0DA6-35E27F702CA2}"/>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6" name="Footer Placeholder 5">
            <a:extLst>
              <a:ext uri="{FF2B5EF4-FFF2-40B4-BE49-F238E27FC236}">
                <a16:creationId xmlns:a16="http://schemas.microsoft.com/office/drawing/2014/main" id="{FB330FB7-3E26-9A97-594D-59060020A36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8A23F7E-B458-1C0B-F8DE-A44B1CC7757A}"/>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279092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A4DD-A9A1-B0E5-59DD-FA4C4132F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A214A1F-CADD-9EAA-85EE-619D578A9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5CAA171-EAA6-7B1E-2D49-06508DD27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C3E32-E38B-53D4-F50A-FE02B0287F88}"/>
              </a:ext>
            </a:extLst>
          </p:cNvPr>
          <p:cNvSpPr>
            <a:spLocks noGrp="1"/>
          </p:cNvSpPr>
          <p:nvPr>
            <p:ph type="dt" sz="half" idx="10"/>
          </p:nvPr>
        </p:nvSpPr>
        <p:spPr/>
        <p:txBody>
          <a:bodyPr/>
          <a:lstStyle/>
          <a:p>
            <a:fld id="{F85EC373-F805-4A08-883B-933392D111E4}" type="datetimeFigureOut">
              <a:rPr lang="en-IE" smtClean="0"/>
              <a:t>04/06/2024</a:t>
            </a:fld>
            <a:endParaRPr lang="en-IE"/>
          </a:p>
        </p:txBody>
      </p:sp>
      <p:sp>
        <p:nvSpPr>
          <p:cNvPr id="6" name="Footer Placeholder 5">
            <a:extLst>
              <a:ext uri="{FF2B5EF4-FFF2-40B4-BE49-F238E27FC236}">
                <a16:creationId xmlns:a16="http://schemas.microsoft.com/office/drawing/2014/main" id="{E6A51895-BC52-F20A-F2D6-0773D871E83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88ACD96-43E8-4CB0-9C6F-3E00A18682AC}"/>
              </a:ext>
            </a:extLst>
          </p:cNvPr>
          <p:cNvSpPr>
            <a:spLocks noGrp="1"/>
          </p:cNvSpPr>
          <p:nvPr>
            <p:ph type="sldNum" sz="quarter" idx="12"/>
          </p:nvPr>
        </p:nvSpPr>
        <p:spPr/>
        <p:txBody>
          <a:bodyPr/>
          <a:lstStyle/>
          <a:p>
            <a:fld id="{8F0864A9-E6CF-4D36-A187-FE893D6ACD2B}" type="slidenum">
              <a:rPr lang="en-IE" smtClean="0"/>
              <a:t>‹#›</a:t>
            </a:fld>
            <a:endParaRPr lang="en-IE"/>
          </a:p>
        </p:txBody>
      </p:sp>
    </p:spTree>
    <p:extLst>
      <p:ext uri="{BB962C8B-B14F-4D97-AF65-F5344CB8AC3E}">
        <p14:creationId xmlns:p14="http://schemas.microsoft.com/office/powerpoint/2010/main" val="130254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C5F2F-DADA-29BD-0677-2476BF19F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763DC36-FB2D-5E7E-0DCF-27CB0188F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3DC173B-5907-9CD8-F0B0-227B02C44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5EC373-F805-4A08-883B-933392D111E4}" type="datetimeFigureOut">
              <a:rPr lang="en-IE" smtClean="0"/>
              <a:t>04/06/2024</a:t>
            </a:fld>
            <a:endParaRPr lang="en-IE"/>
          </a:p>
        </p:txBody>
      </p:sp>
      <p:sp>
        <p:nvSpPr>
          <p:cNvPr id="5" name="Footer Placeholder 4">
            <a:extLst>
              <a:ext uri="{FF2B5EF4-FFF2-40B4-BE49-F238E27FC236}">
                <a16:creationId xmlns:a16="http://schemas.microsoft.com/office/drawing/2014/main" id="{7DB8C7FA-5C8D-209E-006A-B5BA681B9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50C4B121-BA2F-5C37-1664-DFAF2886C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0864A9-E6CF-4D36-A187-FE893D6ACD2B}" type="slidenum">
              <a:rPr lang="en-IE" smtClean="0"/>
              <a:t>‹#›</a:t>
            </a:fld>
            <a:endParaRPr lang="en-IE"/>
          </a:p>
        </p:txBody>
      </p:sp>
    </p:spTree>
    <p:extLst>
      <p:ext uri="{BB962C8B-B14F-4D97-AF65-F5344CB8AC3E}">
        <p14:creationId xmlns:p14="http://schemas.microsoft.com/office/powerpoint/2010/main" val="145936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8319-3947-2739-53D0-40211859B442}"/>
              </a:ext>
            </a:extLst>
          </p:cNvPr>
          <p:cNvSpPr>
            <a:spLocks noGrp="1"/>
          </p:cNvSpPr>
          <p:nvPr>
            <p:ph type="ctrTitle"/>
          </p:nvPr>
        </p:nvSpPr>
        <p:spPr/>
        <p:txBody>
          <a:bodyPr/>
          <a:lstStyle/>
          <a:p>
            <a:r>
              <a:rPr lang="en-IE" dirty="0"/>
              <a:t>A Short Typescript(</a:t>
            </a:r>
            <a:r>
              <a:rPr lang="en-IE" dirty="0" err="1"/>
              <a:t>Javascript</a:t>
            </a:r>
            <a:r>
              <a:rPr lang="en-IE" dirty="0"/>
              <a:t>) top-up</a:t>
            </a:r>
          </a:p>
        </p:txBody>
      </p:sp>
      <p:sp>
        <p:nvSpPr>
          <p:cNvPr id="3" name="Subtitle 2">
            <a:extLst>
              <a:ext uri="{FF2B5EF4-FFF2-40B4-BE49-F238E27FC236}">
                <a16:creationId xmlns:a16="http://schemas.microsoft.com/office/drawing/2014/main" id="{9B605B63-259A-B6D1-709C-28C02A488EC0}"/>
              </a:ext>
            </a:extLst>
          </p:cNvPr>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323108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1DA7-752C-6989-4CFC-AAF47BAE32D2}"/>
              </a:ext>
            </a:extLst>
          </p:cNvPr>
          <p:cNvSpPr>
            <a:spLocks noGrp="1"/>
          </p:cNvSpPr>
          <p:nvPr>
            <p:ph type="title"/>
          </p:nvPr>
        </p:nvSpPr>
        <p:spPr/>
        <p:txBody>
          <a:bodyPr/>
          <a:lstStyle/>
          <a:p>
            <a:r>
              <a:rPr lang="en-IE" dirty="0"/>
              <a:t>TS Features</a:t>
            </a:r>
          </a:p>
        </p:txBody>
      </p:sp>
      <p:sp>
        <p:nvSpPr>
          <p:cNvPr id="3" name="Content Placeholder 2">
            <a:extLst>
              <a:ext uri="{FF2B5EF4-FFF2-40B4-BE49-F238E27FC236}">
                <a16:creationId xmlns:a16="http://schemas.microsoft.com/office/drawing/2014/main" id="{E38265BA-FAC5-F7D2-04F7-9D57BB28EFFF}"/>
              </a:ext>
            </a:extLst>
          </p:cNvPr>
          <p:cNvSpPr>
            <a:spLocks noGrp="1"/>
          </p:cNvSpPr>
          <p:nvPr>
            <p:ph idx="1"/>
          </p:nvPr>
        </p:nvSpPr>
        <p:spPr/>
        <p:txBody>
          <a:bodyPr/>
          <a:lstStyle/>
          <a:p>
            <a:pPr marL="0" indent="0">
              <a:buNone/>
            </a:pPr>
            <a:r>
              <a:rPr lang="en-IE" dirty="0"/>
              <a:t>The following features are used in the labs/examples</a:t>
            </a:r>
          </a:p>
          <a:p>
            <a:r>
              <a:rPr lang="en-IE" dirty="0" err="1"/>
              <a:t>Destructuring</a:t>
            </a:r>
            <a:endParaRPr lang="en-IE" dirty="0"/>
          </a:p>
          <a:p>
            <a:r>
              <a:rPr lang="en-IE" dirty="0"/>
              <a:t>Spread Operator</a:t>
            </a:r>
          </a:p>
          <a:p>
            <a:r>
              <a:rPr lang="en-IE" dirty="0"/>
              <a:t>Default Arguments</a:t>
            </a:r>
          </a:p>
          <a:p>
            <a:r>
              <a:rPr lang="en-IE" dirty="0"/>
              <a:t>Array methods</a:t>
            </a:r>
          </a:p>
          <a:p>
            <a:endParaRPr lang="en-IE" dirty="0"/>
          </a:p>
        </p:txBody>
      </p:sp>
    </p:spTree>
    <p:extLst>
      <p:ext uri="{BB962C8B-B14F-4D97-AF65-F5344CB8AC3E}">
        <p14:creationId xmlns:p14="http://schemas.microsoft.com/office/powerpoint/2010/main" val="77778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3B2DA5-2881-2418-057A-2B7E7BB592E5}"/>
              </a:ext>
            </a:extLst>
          </p:cNvPr>
          <p:cNvPicPr>
            <a:picLocks noChangeAspect="1"/>
          </p:cNvPicPr>
          <p:nvPr/>
        </p:nvPicPr>
        <p:blipFill>
          <a:blip r:embed="rId3"/>
          <a:stretch>
            <a:fillRect/>
          </a:stretch>
        </p:blipFill>
        <p:spPr>
          <a:xfrm>
            <a:off x="5635095" y="3238976"/>
            <a:ext cx="6709305" cy="1964677"/>
          </a:xfrm>
          <a:prstGeom prst="rect">
            <a:avLst/>
          </a:prstGeom>
        </p:spPr>
      </p:pic>
      <p:sp>
        <p:nvSpPr>
          <p:cNvPr id="2" name="Title 1">
            <a:extLst>
              <a:ext uri="{FF2B5EF4-FFF2-40B4-BE49-F238E27FC236}">
                <a16:creationId xmlns:a16="http://schemas.microsoft.com/office/drawing/2014/main" id="{F7226CD7-9897-6099-23F6-51BEDBD76257}"/>
              </a:ext>
            </a:extLst>
          </p:cNvPr>
          <p:cNvSpPr>
            <a:spLocks noGrp="1"/>
          </p:cNvSpPr>
          <p:nvPr>
            <p:ph type="title"/>
          </p:nvPr>
        </p:nvSpPr>
        <p:spPr/>
        <p:txBody>
          <a:bodyPr/>
          <a:lstStyle/>
          <a:p>
            <a:r>
              <a:rPr lang="en-IE" dirty="0" err="1"/>
              <a:t>Destructuring</a:t>
            </a:r>
            <a:endParaRPr lang="en-IE" dirty="0"/>
          </a:p>
        </p:txBody>
      </p:sp>
      <p:sp>
        <p:nvSpPr>
          <p:cNvPr id="3" name="Content Placeholder 2">
            <a:extLst>
              <a:ext uri="{FF2B5EF4-FFF2-40B4-BE49-F238E27FC236}">
                <a16:creationId xmlns:a16="http://schemas.microsoft.com/office/drawing/2014/main" id="{8C93B431-CB7D-9DCF-F9E8-FE85C08F11B4}"/>
              </a:ext>
            </a:extLst>
          </p:cNvPr>
          <p:cNvSpPr>
            <a:spLocks noGrp="1"/>
          </p:cNvSpPr>
          <p:nvPr>
            <p:ph idx="1"/>
          </p:nvPr>
        </p:nvSpPr>
        <p:spPr>
          <a:xfrm>
            <a:off x="838200" y="1817461"/>
            <a:ext cx="10515600" cy="4351338"/>
          </a:xfrm>
        </p:spPr>
        <p:txBody>
          <a:bodyPr/>
          <a:lstStyle/>
          <a:p>
            <a:r>
              <a:rPr lang="en-GB" dirty="0"/>
              <a:t>Assigning the properties of an array or object to variables using a declarative style rather than an imperative/procedural style.</a:t>
            </a:r>
          </a:p>
          <a:p>
            <a:endParaRPr lang="en-GB" dirty="0"/>
          </a:p>
          <a:p>
            <a:endParaRPr lang="en-GB" dirty="0"/>
          </a:p>
          <a:p>
            <a:endParaRPr lang="en-GB" dirty="0"/>
          </a:p>
          <a:p>
            <a:endParaRPr lang="en-GB" dirty="0"/>
          </a:p>
          <a:p>
            <a:endParaRPr lang="en-GB" dirty="0"/>
          </a:p>
          <a:p>
            <a:r>
              <a:rPr lang="en-GB" dirty="0"/>
              <a:t>See 01_destructing.ts</a:t>
            </a:r>
            <a:endParaRPr lang="en-IE" dirty="0"/>
          </a:p>
        </p:txBody>
      </p:sp>
      <p:pic>
        <p:nvPicPr>
          <p:cNvPr id="5" name="Picture 4">
            <a:extLst>
              <a:ext uri="{FF2B5EF4-FFF2-40B4-BE49-F238E27FC236}">
                <a16:creationId xmlns:a16="http://schemas.microsoft.com/office/drawing/2014/main" id="{ADD8EA0D-4BD6-190D-34CA-F4B15EB77FFD}"/>
              </a:ext>
            </a:extLst>
          </p:cNvPr>
          <p:cNvPicPr>
            <a:picLocks noChangeAspect="1"/>
          </p:cNvPicPr>
          <p:nvPr/>
        </p:nvPicPr>
        <p:blipFill>
          <a:blip r:embed="rId4"/>
          <a:stretch>
            <a:fillRect/>
          </a:stretch>
        </p:blipFill>
        <p:spPr>
          <a:xfrm>
            <a:off x="838200" y="2725997"/>
            <a:ext cx="4630309" cy="2550594"/>
          </a:xfrm>
          <a:prstGeom prst="rect">
            <a:avLst/>
          </a:prstGeom>
        </p:spPr>
      </p:pic>
      <p:sp>
        <p:nvSpPr>
          <p:cNvPr id="4" name="Callout: Line 3">
            <a:extLst>
              <a:ext uri="{FF2B5EF4-FFF2-40B4-BE49-F238E27FC236}">
                <a16:creationId xmlns:a16="http://schemas.microsoft.com/office/drawing/2014/main" id="{32B40F1B-5637-CAE0-8B87-D423641E659C}"/>
              </a:ext>
            </a:extLst>
          </p:cNvPr>
          <p:cNvSpPr/>
          <p:nvPr/>
        </p:nvSpPr>
        <p:spPr>
          <a:xfrm>
            <a:off x="7267074" y="5739063"/>
            <a:ext cx="3759868" cy="854242"/>
          </a:xfrm>
          <a:prstGeom prst="borderCallout1">
            <a:avLst>
              <a:gd name="adj1" fmla="val -10827"/>
              <a:gd name="adj2" fmla="val 46387"/>
              <a:gd name="adj3" fmla="val -122712"/>
              <a:gd name="adj4" fmla="val 24937"/>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 Literal. A way of </a:t>
            </a:r>
            <a:r>
              <a:rPr lang="en-GB" dirty="0"/>
              <a:t>output variables in the string</a:t>
            </a:r>
            <a:endParaRPr lang="en-IE" dirty="0"/>
          </a:p>
        </p:txBody>
      </p:sp>
      <p:sp>
        <p:nvSpPr>
          <p:cNvPr id="6" name="Rectangle 1">
            <a:extLst>
              <a:ext uri="{FF2B5EF4-FFF2-40B4-BE49-F238E27FC236}">
                <a16:creationId xmlns:a16="http://schemas.microsoft.com/office/drawing/2014/main" id="{C4ED0602-1415-4829-5624-B7AD9C12D30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CCCC"/>
                </a:solidFill>
                <a:effectLst/>
                <a:latin typeface="Segoe WPC"/>
              </a:rPr>
              <a:t>The active selection you've provided, </a:t>
            </a:r>
            <a:r>
              <a:rPr kumimoji="0" lang="en-US" altLang="en-US" sz="900" b="0" i="0" u="none" strike="noStrike" cap="none" normalizeH="0" baseline="0">
                <a:ln>
                  <a:noFill/>
                </a:ln>
                <a:solidFill>
                  <a:schemeClr val="tx1"/>
                </a:solidFill>
                <a:effectLst/>
                <a:latin typeface="var(--monaco-monospace-font)"/>
              </a:rPr>
              <a:t>${v1}</a:t>
            </a:r>
            <a:r>
              <a:rPr kumimoji="0" lang="en-US" altLang="en-US" sz="900" b="0" i="0" u="none" strike="noStrike" cap="none" normalizeH="0" baseline="0">
                <a:ln>
                  <a:noFill/>
                </a:ln>
                <a:solidFill>
                  <a:srgbClr val="CCCCCC"/>
                </a:solidFill>
                <a:effectLst/>
                <a:latin typeface="Segoe WPC"/>
              </a:rPr>
              <a:t>, is a template literal in JavaScript and TypeScript</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227D1DD-7376-4701-407C-2E81A02E372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CCCC"/>
                </a:solidFill>
                <a:effectLst/>
                <a:latin typeface="Segoe WPC"/>
              </a:rPr>
              <a:t>The active selection you've provided, </a:t>
            </a:r>
            <a:r>
              <a:rPr kumimoji="0" lang="en-US" altLang="en-US" sz="900" b="0" i="0" u="none" strike="noStrike" cap="none" normalizeH="0" baseline="0">
                <a:ln>
                  <a:noFill/>
                </a:ln>
                <a:solidFill>
                  <a:schemeClr val="tx1"/>
                </a:solidFill>
                <a:effectLst/>
                <a:latin typeface="var(--monaco-monospace-font)"/>
              </a:rPr>
              <a:t>${v1}</a:t>
            </a:r>
            <a:r>
              <a:rPr kumimoji="0" lang="en-US" altLang="en-US" sz="900" b="0" i="0" u="none" strike="noStrike" cap="none" normalizeH="0" baseline="0">
                <a:ln>
                  <a:noFill/>
                </a:ln>
                <a:solidFill>
                  <a:srgbClr val="CCCCCC"/>
                </a:solidFill>
                <a:effectLst/>
                <a:latin typeface="Segoe WPC"/>
              </a:rPr>
              <a:t>, is a template literal in JavaScript and TypeScript</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2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57AC-D627-DF98-A6B5-BBD00AAA486F}"/>
              </a:ext>
            </a:extLst>
          </p:cNvPr>
          <p:cNvSpPr>
            <a:spLocks noGrp="1"/>
          </p:cNvSpPr>
          <p:nvPr>
            <p:ph type="title"/>
          </p:nvPr>
        </p:nvSpPr>
        <p:spPr/>
        <p:txBody>
          <a:bodyPr/>
          <a:lstStyle/>
          <a:p>
            <a:r>
              <a:rPr lang="en-IE" dirty="0"/>
              <a:t>The Spread Operator</a:t>
            </a:r>
          </a:p>
        </p:txBody>
      </p:sp>
      <p:sp>
        <p:nvSpPr>
          <p:cNvPr id="3" name="Content Placeholder 2">
            <a:extLst>
              <a:ext uri="{FF2B5EF4-FFF2-40B4-BE49-F238E27FC236}">
                <a16:creationId xmlns:a16="http://schemas.microsoft.com/office/drawing/2014/main" id="{6D40A5D4-1074-F8CA-2853-C0C542C1BB6E}"/>
              </a:ext>
            </a:extLst>
          </p:cNvPr>
          <p:cNvSpPr>
            <a:spLocks noGrp="1"/>
          </p:cNvSpPr>
          <p:nvPr>
            <p:ph idx="1"/>
          </p:nvPr>
        </p:nvSpPr>
        <p:spPr/>
        <p:txBody>
          <a:bodyPr/>
          <a:lstStyle/>
          <a:p>
            <a:r>
              <a:rPr lang="en-GB" dirty="0"/>
              <a:t>JS arrays and objects are </a:t>
            </a:r>
            <a:r>
              <a:rPr lang="en-GB" dirty="0" err="1"/>
              <a:t>iterables</a:t>
            </a:r>
            <a:r>
              <a:rPr lang="en-GB" dirty="0"/>
              <a:t>.</a:t>
            </a:r>
          </a:p>
          <a:p>
            <a:r>
              <a:rPr lang="en-GB" dirty="0"/>
              <a:t>The spread operator allows an </a:t>
            </a:r>
            <a:r>
              <a:rPr lang="en-GB" dirty="0" err="1"/>
              <a:t>iterable</a:t>
            </a:r>
            <a:r>
              <a:rPr lang="en-GB" dirty="0"/>
              <a:t> to expand in places where 0+ arguments are expected.</a:t>
            </a:r>
          </a:p>
          <a:p>
            <a:r>
              <a:rPr lang="en-IE" dirty="0"/>
              <a:t>Syntax: </a:t>
            </a:r>
            <a:endParaRPr lang="en-GB" dirty="0"/>
          </a:p>
          <a:p>
            <a:pPr marL="914400" lvl="2" indent="0">
              <a:buNone/>
            </a:pP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arrayRef</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objectRef</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722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6C03-4E6A-D52F-DFC5-CBFF84957020}"/>
              </a:ext>
            </a:extLst>
          </p:cNvPr>
          <p:cNvSpPr>
            <a:spLocks noGrp="1"/>
          </p:cNvSpPr>
          <p:nvPr>
            <p:ph type="title"/>
          </p:nvPr>
        </p:nvSpPr>
        <p:spPr/>
        <p:txBody>
          <a:bodyPr/>
          <a:lstStyle/>
          <a:p>
            <a:r>
              <a:rPr lang="en-IE" dirty="0"/>
              <a:t>Default arguments</a:t>
            </a:r>
          </a:p>
        </p:txBody>
      </p:sp>
      <p:pic>
        <p:nvPicPr>
          <p:cNvPr id="5" name="Content Placeholder 4">
            <a:extLst>
              <a:ext uri="{FF2B5EF4-FFF2-40B4-BE49-F238E27FC236}">
                <a16:creationId xmlns:a16="http://schemas.microsoft.com/office/drawing/2014/main" id="{BA4812C2-1C4E-D121-EAEE-682C06B8A6E7}"/>
              </a:ext>
            </a:extLst>
          </p:cNvPr>
          <p:cNvPicPr>
            <a:picLocks noGrp="1" noChangeAspect="1"/>
          </p:cNvPicPr>
          <p:nvPr>
            <p:ph idx="1"/>
          </p:nvPr>
        </p:nvPicPr>
        <p:blipFill>
          <a:blip r:embed="rId2"/>
          <a:stretch>
            <a:fillRect/>
          </a:stretch>
        </p:blipFill>
        <p:spPr>
          <a:xfrm>
            <a:off x="924558" y="1821316"/>
            <a:ext cx="8570528" cy="2955957"/>
          </a:xfrm>
        </p:spPr>
      </p:pic>
    </p:spTree>
    <p:extLst>
      <p:ext uri="{BB962C8B-B14F-4D97-AF65-F5344CB8AC3E}">
        <p14:creationId xmlns:p14="http://schemas.microsoft.com/office/powerpoint/2010/main" val="141614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F657-FC22-36E7-F346-45093D974C9A}"/>
              </a:ext>
            </a:extLst>
          </p:cNvPr>
          <p:cNvSpPr>
            <a:spLocks noGrp="1"/>
          </p:cNvSpPr>
          <p:nvPr>
            <p:ph type="title"/>
          </p:nvPr>
        </p:nvSpPr>
        <p:spPr/>
        <p:txBody>
          <a:bodyPr/>
          <a:lstStyle/>
          <a:p>
            <a:r>
              <a:rPr lang="en-IE" dirty="0"/>
              <a:t>Array Methods</a:t>
            </a:r>
          </a:p>
        </p:txBody>
      </p:sp>
      <p:sp>
        <p:nvSpPr>
          <p:cNvPr id="3" name="Content Placeholder 2">
            <a:extLst>
              <a:ext uri="{FF2B5EF4-FFF2-40B4-BE49-F238E27FC236}">
                <a16:creationId xmlns:a16="http://schemas.microsoft.com/office/drawing/2014/main" id="{0C87EB73-CCC0-6235-0C42-641A4FDEC654}"/>
              </a:ext>
            </a:extLst>
          </p:cNvPr>
          <p:cNvSpPr>
            <a:spLocks noGrp="1"/>
          </p:cNvSpPr>
          <p:nvPr>
            <p:ph idx="1"/>
          </p:nvPr>
        </p:nvSpPr>
        <p:spPr/>
        <p:txBody>
          <a:bodyPr>
            <a:normAutofit lnSpcReduction="10000"/>
          </a:bodyPr>
          <a:lstStyle/>
          <a:p>
            <a:r>
              <a:rPr lang="en-IE" dirty="0"/>
              <a:t>find(…) r</a:t>
            </a:r>
            <a:r>
              <a:rPr lang="en-GB" dirty="0" err="1"/>
              <a:t>eturns</a:t>
            </a:r>
            <a:r>
              <a:rPr lang="en-GB" dirty="0"/>
              <a:t> the value of the first element in the array where predicate is true, undefined otherwise.</a:t>
            </a:r>
          </a:p>
          <a:p>
            <a:endParaRPr lang="en-IE" dirty="0"/>
          </a:p>
          <a:p>
            <a:endParaRPr lang="en-IE" dirty="0"/>
          </a:p>
          <a:p>
            <a:r>
              <a:rPr lang="en-IE" dirty="0"/>
              <a:t>map(…) </a:t>
            </a:r>
            <a:r>
              <a:rPr lang="en-GB" dirty="0"/>
              <a:t>executes a callback function on each element of an array, and returns an array that contains the results.</a:t>
            </a:r>
          </a:p>
          <a:p>
            <a:endParaRPr lang="en-GB" dirty="0"/>
          </a:p>
          <a:p>
            <a:endParaRPr lang="en-GB" dirty="0"/>
          </a:p>
          <a:p>
            <a:r>
              <a:rPr lang="en-GB" dirty="0"/>
              <a:t>Filter(…) returns the elements of an array that meet the condition specified in a callback function.</a:t>
            </a:r>
            <a:endParaRPr lang="en-IE" dirty="0"/>
          </a:p>
        </p:txBody>
      </p:sp>
      <p:pic>
        <p:nvPicPr>
          <p:cNvPr id="5" name="Picture 4">
            <a:extLst>
              <a:ext uri="{FF2B5EF4-FFF2-40B4-BE49-F238E27FC236}">
                <a16:creationId xmlns:a16="http://schemas.microsoft.com/office/drawing/2014/main" id="{B1984BF9-1D9E-8CD3-240C-80317050FD8C}"/>
              </a:ext>
            </a:extLst>
          </p:cNvPr>
          <p:cNvPicPr>
            <a:picLocks noChangeAspect="1"/>
          </p:cNvPicPr>
          <p:nvPr/>
        </p:nvPicPr>
        <p:blipFill>
          <a:blip r:embed="rId2"/>
          <a:stretch>
            <a:fillRect/>
          </a:stretch>
        </p:blipFill>
        <p:spPr>
          <a:xfrm>
            <a:off x="995172" y="2647841"/>
            <a:ext cx="5574242" cy="781159"/>
          </a:xfrm>
          <a:prstGeom prst="rect">
            <a:avLst/>
          </a:prstGeom>
        </p:spPr>
      </p:pic>
      <p:pic>
        <p:nvPicPr>
          <p:cNvPr id="7" name="Picture 6">
            <a:extLst>
              <a:ext uri="{FF2B5EF4-FFF2-40B4-BE49-F238E27FC236}">
                <a16:creationId xmlns:a16="http://schemas.microsoft.com/office/drawing/2014/main" id="{52E30272-04B9-BC64-9BE7-8D89605FC78C}"/>
              </a:ext>
            </a:extLst>
          </p:cNvPr>
          <p:cNvPicPr>
            <a:picLocks noChangeAspect="1"/>
          </p:cNvPicPr>
          <p:nvPr/>
        </p:nvPicPr>
        <p:blipFill>
          <a:blip r:embed="rId3"/>
          <a:stretch>
            <a:fillRect/>
          </a:stretch>
        </p:blipFill>
        <p:spPr>
          <a:xfrm>
            <a:off x="995172" y="4571193"/>
            <a:ext cx="7456822" cy="733623"/>
          </a:xfrm>
          <a:prstGeom prst="rect">
            <a:avLst/>
          </a:prstGeom>
        </p:spPr>
      </p:pic>
      <p:pic>
        <p:nvPicPr>
          <p:cNvPr id="9" name="Picture 8">
            <a:extLst>
              <a:ext uri="{FF2B5EF4-FFF2-40B4-BE49-F238E27FC236}">
                <a16:creationId xmlns:a16="http://schemas.microsoft.com/office/drawing/2014/main" id="{1662FC55-67F1-9E48-D532-B11228D77F57}"/>
              </a:ext>
            </a:extLst>
          </p:cNvPr>
          <p:cNvPicPr>
            <a:picLocks noChangeAspect="1"/>
          </p:cNvPicPr>
          <p:nvPr/>
        </p:nvPicPr>
        <p:blipFill>
          <a:blip r:embed="rId4"/>
          <a:stretch>
            <a:fillRect/>
          </a:stretch>
        </p:blipFill>
        <p:spPr>
          <a:xfrm>
            <a:off x="923002" y="6003518"/>
            <a:ext cx="4912487" cy="733623"/>
          </a:xfrm>
          <a:prstGeom prst="rect">
            <a:avLst/>
          </a:prstGeom>
        </p:spPr>
      </p:pic>
    </p:spTree>
    <p:extLst>
      <p:ext uri="{BB962C8B-B14F-4D97-AF65-F5344CB8AC3E}">
        <p14:creationId xmlns:p14="http://schemas.microsoft.com/office/powerpoint/2010/main" val="339171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266</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Display</vt:lpstr>
      <vt:lpstr>Arial</vt:lpstr>
      <vt:lpstr>Courier New</vt:lpstr>
      <vt:lpstr>Segoe WPC</vt:lpstr>
      <vt:lpstr>var(--monaco-monospace-font)</vt:lpstr>
      <vt:lpstr>Office Theme</vt:lpstr>
      <vt:lpstr>A Short Typescript(Javascript) top-up</vt:lpstr>
      <vt:lpstr>TS Features</vt:lpstr>
      <vt:lpstr>Destructuring</vt:lpstr>
      <vt:lpstr>The Spread Operator</vt:lpstr>
      <vt:lpstr>Default arguments</vt:lpstr>
      <vt:lpstr>Array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Typescript(Javascript) top-up</dc:title>
  <dc:creator>Frank X Walsh</dc:creator>
  <cp:lastModifiedBy>Frank X Walsh</cp:lastModifiedBy>
  <cp:revision>5</cp:revision>
  <dcterms:created xsi:type="dcterms:W3CDTF">2024-03-10T23:42:12Z</dcterms:created>
  <dcterms:modified xsi:type="dcterms:W3CDTF">2024-06-04T23:11:56Z</dcterms:modified>
</cp:coreProperties>
</file>