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handoutMasterIdLst>
    <p:handoutMasterId r:id="rId16"/>
  </p:handoutMasterIdLst>
  <p:sldIdLst>
    <p:sldId id="645" r:id="rId2"/>
    <p:sldId id="646" r:id="rId3"/>
    <p:sldId id="700" r:id="rId4"/>
    <p:sldId id="699" r:id="rId5"/>
    <p:sldId id="648" r:id="rId6"/>
    <p:sldId id="641" r:id="rId7"/>
    <p:sldId id="649" r:id="rId8"/>
    <p:sldId id="631" r:id="rId9"/>
    <p:sldId id="704" r:id="rId10"/>
    <p:sldId id="655" r:id="rId11"/>
    <p:sldId id="705" r:id="rId12"/>
    <p:sldId id="703" r:id="rId13"/>
    <p:sldId id="696"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5"/>
    <p:restoredTop sz="80075" autoAdjust="0"/>
  </p:normalViewPr>
  <p:slideViewPr>
    <p:cSldViewPr>
      <p:cViewPr varScale="1">
        <p:scale>
          <a:sx n="115" d="100"/>
          <a:sy n="115" d="100"/>
        </p:scale>
        <p:origin x="376" y="8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4T08:36:33.764" idx="2">
    <p:pos x="698" y="93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42785F-07E4-0226-A6F4-6808B441420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B1B39839-9E1C-249C-42CA-547B49FF276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7641FCF4-2FCB-4376-A042-1EEC7F6D72FA}" type="datetimeFigureOut">
              <a:rPr lang="en-US" altLang="en-US"/>
              <a:pPr>
                <a:defRPr/>
              </a:pPr>
              <a:t>6/5/2024</a:t>
            </a:fld>
            <a:endParaRPr lang="en-US" altLang="en-US"/>
          </a:p>
        </p:txBody>
      </p:sp>
      <p:sp>
        <p:nvSpPr>
          <p:cNvPr id="4" name="Footer Placeholder 3">
            <a:extLst>
              <a:ext uri="{FF2B5EF4-FFF2-40B4-BE49-F238E27FC236}">
                <a16:creationId xmlns:a16="http://schemas.microsoft.com/office/drawing/2014/main" id="{4CA6FF1E-359B-F2A6-8E43-C4FA08783A4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142ADCB5-B8AB-9F1A-5376-D0729830A8F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66788F6-3E25-4634-9A3E-2495DD7FA70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9EEA2B9-BD27-3879-C932-94C2DF8BE8A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5F414376-DE64-C260-2D0D-E088DB1209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E69031D7-EC13-DF82-F9A6-8F932A5DA22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AE997DCB-6AD8-50FC-CECF-CCF816C0934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2B105BDC-84C9-AC0F-B1A6-9D6D20E6503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C59F98E2-E02D-B8CB-18ED-DC295091647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8E6255-BF74-4073-A817-F724FBC733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FD0FE1C-5336-1023-9444-8791061066A4}"/>
              </a:ext>
            </a:extLst>
          </p:cNvPr>
          <p:cNvSpPr>
            <a:spLocks noGrp="1" noRot="1" noChangeAspect="1" noChangeArrowheads="1" noTextEdit="1"/>
          </p:cNvSpPr>
          <p:nvPr>
            <p:ph type="sldImg"/>
          </p:nvPr>
        </p:nvSpPr>
        <p:spPr>
          <a:xfrm>
            <a:off x="381000" y="685800"/>
            <a:ext cx="6096000" cy="3429000"/>
          </a:xfrm>
          <a:ln/>
        </p:spPr>
      </p:sp>
      <p:sp>
        <p:nvSpPr>
          <p:cNvPr id="16386" name="Notes Placeholder 2">
            <a:extLst>
              <a:ext uri="{FF2B5EF4-FFF2-40B4-BE49-F238E27FC236}">
                <a16:creationId xmlns:a16="http://schemas.microsoft.com/office/drawing/2014/main" id="{F98C21B2-9657-BC59-85F0-2B6700CC48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6387" name="Slide Number Placeholder 3">
            <a:extLst>
              <a:ext uri="{FF2B5EF4-FFF2-40B4-BE49-F238E27FC236}">
                <a16:creationId xmlns:a16="http://schemas.microsoft.com/office/drawing/2014/main" id="{ACFD6552-CDE0-308C-DB06-B2B6114B00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DFA540A-69C4-48DE-B60F-2256B36ABBBE}"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ea typeface="ＭＳ Ｐゴシック" panose="020B0600070205080204" pitchFamily="34" charset="-128"/>
              </a:rPr>
              <a:t>multiple views @:</a:t>
            </a:r>
            <a:r>
              <a:rPr lang="en-GB" dirty="0"/>
              <a:t>This means that the application can display different views (or components) based on user interactions or navigation. In the context of React, these views are typically components that are rendered conditionally.</a:t>
            </a:r>
          </a:p>
          <a:p>
            <a:r>
              <a:rPr lang="en-GB" dirty="0"/>
              <a:t>there is only one HTML file (index.html). The application dynamically updates this page as the user interacts with it, rather than loading new pages from the server. </a:t>
            </a:r>
          </a:p>
          <a:p>
            <a:r>
              <a:rPr lang="en-GB" dirty="0"/>
              <a:t>the browser can still reflect the current state/page of the application. This is crucial for usability and bookmarking. if a user navigates to /profile within the app, the URL changes to yourapp.com/profile, and the corresponding view is displayed.</a:t>
            </a:r>
          </a:p>
          <a:p>
            <a:r>
              <a:rPr lang="en-GB" b="1" dirty="0"/>
              <a:t>Addressability</a:t>
            </a:r>
          </a:p>
          <a:p>
            <a:r>
              <a:rPr lang="en-GB" dirty="0"/>
              <a:t>Each state or view in the application has a unique URL, making it possible to bookmark and share specific parts of the app.</a:t>
            </a:r>
          </a:p>
          <a:p>
            <a:r>
              <a:rPr lang="en-GB" b="1" dirty="0"/>
              <a:t>Information sharing</a:t>
            </a:r>
          </a:p>
          <a:p>
            <a:r>
              <a:rPr lang="en-GB" dirty="0"/>
              <a:t>Since each view can have its own URL, users can share links to specific parts of the app, facilitating easier information sharing.</a:t>
            </a:r>
          </a:p>
          <a:p>
            <a:r>
              <a:rPr lang="en-GB" b="1" dirty="0"/>
              <a:t>Deep linking</a:t>
            </a:r>
          </a:p>
          <a:p>
            <a:r>
              <a:rPr lang="en-GB" dirty="0"/>
              <a:t>Deep linking refers to the ability to link directly to a specific piece of content or a specific state within the app, bypassing the need to navigate from the homepage.</a:t>
            </a:r>
          </a:p>
          <a:p>
            <a:endParaRPr lang="en-IE" dirty="0"/>
          </a:p>
        </p:txBody>
      </p:sp>
      <p:sp>
        <p:nvSpPr>
          <p:cNvPr id="4" name="Slide Number Placeholder 3"/>
          <p:cNvSpPr>
            <a:spLocks noGrp="1"/>
          </p:cNvSpPr>
          <p:nvPr>
            <p:ph type="sldNum" sz="quarter" idx="5"/>
          </p:nvPr>
        </p:nvSpPr>
        <p:spPr/>
        <p:txBody>
          <a:bodyPr/>
          <a:lstStyle/>
          <a:p>
            <a:pPr>
              <a:defRPr/>
            </a:pPr>
            <a:fld id="{308E6255-BF74-4073-A817-F724FBC73302}" type="slidenum">
              <a:rPr lang="en-US" altLang="en-US" smtClean="0"/>
              <a:pPr>
                <a:defRPr/>
              </a:pPr>
              <a:t>2</a:t>
            </a:fld>
            <a:endParaRPr lang="en-US" altLang="en-US"/>
          </a:p>
        </p:txBody>
      </p:sp>
    </p:spTree>
    <p:extLst>
      <p:ext uri="{BB962C8B-B14F-4D97-AF65-F5344CB8AC3E}">
        <p14:creationId xmlns:p14="http://schemas.microsoft.com/office/powerpoint/2010/main" val="227677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CCCCC"/>
                </a:solidFill>
                <a:effectLst/>
                <a:latin typeface="Segoe WPC"/>
              </a:rPr>
              <a:t>The </a:t>
            </a:r>
            <a:r>
              <a:rPr lang="en-GB" b="0" i="0" u="none" strike="noStrike" dirty="0">
                <a:effectLst/>
                <a:latin typeface="Segoe WPC"/>
                <a:hlinkClick r:id="rId3" tooltip="node_modules/react-router/dist/lib/components.d.ts"/>
              </a:rPr>
              <a:t>replace</a:t>
            </a:r>
            <a:r>
              <a:rPr lang="en-GB" b="0" i="0" dirty="0">
                <a:solidFill>
                  <a:srgbClr val="CCCCCC"/>
                </a:solidFill>
                <a:effectLst/>
                <a:latin typeface="Segoe WPC"/>
              </a:rPr>
              <a:t> prop, when set to </a:t>
            </a:r>
            <a:r>
              <a:rPr lang="en-GB" dirty="0"/>
              <a:t>true</a:t>
            </a:r>
            <a:r>
              <a:rPr lang="en-GB" b="0" i="0" dirty="0">
                <a:solidFill>
                  <a:srgbClr val="CCCCCC"/>
                </a:solidFill>
                <a:effectLst/>
                <a:latin typeface="Segoe WPC"/>
              </a:rPr>
              <a:t>, means that navigating to this new route will replace the current entry in the history stack instead of adding a new one. This means that if the user clicks the browser's back button, they won't go back to the previous route before the redirection.</a:t>
            </a:r>
            <a:endParaRPr lang="en-IE" dirty="0"/>
          </a:p>
        </p:txBody>
      </p:sp>
      <p:sp>
        <p:nvSpPr>
          <p:cNvPr id="4" name="Slide Number Placeholder 3"/>
          <p:cNvSpPr>
            <a:spLocks noGrp="1"/>
          </p:cNvSpPr>
          <p:nvPr>
            <p:ph type="sldNum" sz="quarter" idx="5"/>
          </p:nvPr>
        </p:nvSpPr>
        <p:spPr/>
        <p:txBody>
          <a:bodyPr/>
          <a:lstStyle/>
          <a:p>
            <a:pPr>
              <a:defRPr/>
            </a:pPr>
            <a:fld id="{308E6255-BF74-4073-A817-F724FBC73302}" type="slidenum">
              <a:rPr lang="en-US" altLang="en-US" smtClean="0"/>
              <a:pPr>
                <a:defRPr/>
              </a:pPr>
              <a:t>4</a:t>
            </a:fld>
            <a:endParaRPr lang="en-US" altLang="en-US"/>
          </a:p>
        </p:txBody>
      </p:sp>
    </p:spTree>
    <p:extLst>
      <p:ext uri="{BB962C8B-B14F-4D97-AF65-F5344CB8AC3E}">
        <p14:creationId xmlns:p14="http://schemas.microsoft.com/office/powerpoint/2010/main" val="2769605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BE196D12-7177-4793-2238-E3B15F51DDA8}"/>
              </a:ext>
            </a:extLst>
          </p:cNvPr>
          <p:cNvSpPr>
            <a:spLocks noGrp="1" noRot="1" noChangeAspect="1" noChangeArrowheads="1" noTextEdit="1"/>
          </p:cNvSpPr>
          <p:nvPr>
            <p:ph type="sldImg"/>
          </p:nvPr>
        </p:nvSpPr>
        <p:spPr>
          <a:xfrm>
            <a:off x="381000" y="685800"/>
            <a:ext cx="6096000" cy="3429000"/>
          </a:xfrm>
          <a:ln/>
        </p:spPr>
      </p:sp>
      <p:sp>
        <p:nvSpPr>
          <p:cNvPr id="23554" name="Notes Placeholder 2">
            <a:extLst>
              <a:ext uri="{FF2B5EF4-FFF2-40B4-BE49-F238E27FC236}">
                <a16:creationId xmlns:a16="http://schemas.microsoft.com/office/drawing/2014/main" id="{6AA76608-F1C2-1D6F-F19F-168FF8E26F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err="1"/>
              <a:t>efers</a:t>
            </a:r>
            <a:r>
              <a:rPr lang="en-GB" dirty="0"/>
              <a:t> to a URL segment that can change based on the data or user input. </a:t>
            </a:r>
            <a:endParaRPr lang="en-US" altLang="en-US" dirty="0">
              <a:latin typeface="Arial" panose="020B0604020202020204" pitchFamily="34" charset="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2249EF54-EEAA-81F7-33DE-C765E1166B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5CF716D-2810-4804-8BB3-95F01EA07319}" type="slidenum">
              <a:rPr lang="en-US" altLang="en-US" smtClean="0"/>
              <a:pPr/>
              <a:t>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C47DD7-5CB4-190C-D412-430C9AF0D8E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3F6C99-A8E2-282E-894B-93D454A490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E22177-3062-7773-E732-788F546A7A63}"/>
              </a:ext>
            </a:extLst>
          </p:cNvPr>
          <p:cNvSpPr>
            <a:spLocks noGrp="1"/>
          </p:cNvSpPr>
          <p:nvPr>
            <p:ph type="sldNum" sz="quarter" idx="12"/>
          </p:nvPr>
        </p:nvSpPr>
        <p:spPr/>
        <p:txBody>
          <a:bodyPr/>
          <a:lstStyle>
            <a:lvl1pPr>
              <a:defRPr/>
            </a:lvl1pPr>
          </a:lstStyle>
          <a:p>
            <a:pPr>
              <a:defRPr/>
            </a:pPr>
            <a:fld id="{3401AA24-FFEA-4D2C-83AE-2A1259B88B94}" type="slidenum">
              <a:rPr lang="en-US" altLang="en-US"/>
              <a:pPr>
                <a:defRPr/>
              </a:pPr>
              <a:t>‹#›</a:t>
            </a:fld>
            <a:endParaRPr lang="en-US" altLang="en-US"/>
          </a:p>
        </p:txBody>
      </p:sp>
    </p:spTree>
    <p:extLst>
      <p:ext uri="{BB962C8B-B14F-4D97-AF65-F5344CB8AC3E}">
        <p14:creationId xmlns:p14="http://schemas.microsoft.com/office/powerpoint/2010/main" val="14166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A387CD-3F49-26CA-17B5-840198048C8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5249360-4621-B2AD-DD78-A54A27AAA4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A98335-5B79-18FC-EFCA-E7511A0D0248}"/>
              </a:ext>
            </a:extLst>
          </p:cNvPr>
          <p:cNvSpPr>
            <a:spLocks noGrp="1"/>
          </p:cNvSpPr>
          <p:nvPr>
            <p:ph type="sldNum" sz="quarter" idx="12"/>
          </p:nvPr>
        </p:nvSpPr>
        <p:spPr/>
        <p:txBody>
          <a:bodyPr/>
          <a:lstStyle>
            <a:lvl1pPr>
              <a:defRPr/>
            </a:lvl1pPr>
          </a:lstStyle>
          <a:p>
            <a:pPr>
              <a:defRPr/>
            </a:pPr>
            <a:fld id="{B0492C0D-144F-4B4D-870A-3B36B2F7DC01}" type="slidenum">
              <a:rPr lang="en-US" altLang="en-US"/>
              <a:pPr>
                <a:defRPr/>
              </a:pPr>
              <a:t>‹#›</a:t>
            </a:fld>
            <a:endParaRPr lang="en-US" altLang="en-US"/>
          </a:p>
        </p:txBody>
      </p:sp>
    </p:spTree>
    <p:extLst>
      <p:ext uri="{BB962C8B-B14F-4D97-AF65-F5344CB8AC3E}">
        <p14:creationId xmlns:p14="http://schemas.microsoft.com/office/powerpoint/2010/main" val="224579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B75A27-F87B-41B6-E541-65366AF60C4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D1D8E8A-FB37-98D6-F304-244EE38E85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57273D-9C3E-58FB-F838-9A76FE63D3CA}"/>
              </a:ext>
            </a:extLst>
          </p:cNvPr>
          <p:cNvSpPr>
            <a:spLocks noGrp="1"/>
          </p:cNvSpPr>
          <p:nvPr>
            <p:ph type="sldNum" sz="quarter" idx="12"/>
          </p:nvPr>
        </p:nvSpPr>
        <p:spPr/>
        <p:txBody>
          <a:bodyPr/>
          <a:lstStyle>
            <a:lvl1pPr>
              <a:defRPr/>
            </a:lvl1pPr>
          </a:lstStyle>
          <a:p>
            <a:pPr>
              <a:defRPr/>
            </a:pPr>
            <a:fld id="{1B2F5D8C-6EC4-4630-8686-AC6A4A9C4253}" type="slidenum">
              <a:rPr lang="en-US" altLang="en-US"/>
              <a:pPr>
                <a:defRPr/>
              </a:pPr>
              <a:t>‹#›</a:t>
            </a:fld>
            <a:endParaRPr lang="en-US" altLang="en-US"/>
          </a:p>
        </p:txBody>
      </p:sp>
    </p:spTree>
    <p:extLst>
      <p:ext uri="{BB962C8B-B14F-4D97-AF65-F5344CB8AC3E}">
        <p14:creationId xmlns:p14="http://schemas.microsoft.com/office/powerpoint/2010/main" val="407054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03F2EF-A2C6-F701-870E-3CCB3AC758D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694D327-641E-F262-AD79-48D73A82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637B8A-ECD3-343E-F2B7-2A327606EF5D}"/>
              </a:ext>
            </a:extLst>
          </p:cNvPr>
          <p:cNvSpPr>
            <a:spLocks noGrp="1"/>
          </p:cNvSpPr>
          <p:nvPr>
            <p:ph type="sldNum" sz="quarter" idx="12"/>
          </p:nvPr>
        </p:nvSpPr>
        <p:spPr/>
        <p:txBody>
          <a:bodyPr/>
          <a:lstStyle>
            <a:lvl1pPr>
              <a:defRPr/>
            </a:lvl1pPr>
          </a:lstStyle>
          <a:p>
            <a:pPr>
              <a:defRPr/>
            </a:pPr>
            <a:fld id="{44738990-1B1D-4DE5-AB49-89D184BAAB15}" type="slidenum">
              <a:rPr lang="en-US" altLang="en-US"/>
              <a:pPr>
                <a:defRPr/>
              </a:pPr>
              <a:t>‹#›</a:t>
            </a:fld>
            <a:endParaRPr lang="en-US" altLang="en-US"/>
          </a:p>
        </p:txBody>
      </p:sp>
    </p:spTree>
    <p:extLst>
      <p:ext uri="{BB962C8B-B14F-4D97-AF65-F5344CB8AC3E}">
        <p14:creationId xmlns:p14="http://schemas.microsoft.com/office/powerpoint/2010/main" val="315374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2A85C2-0DD2-7521-2218-03A0EE94602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5137E52-979C-35AE-A69E-54402D6090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60956AC-B86E-1D88-F857-CA04B9EFF5F6}"/>
              </a:ext>
            </a:extLst>
          </p:cNvPr>
          <p:cNvSpPr>
            <a:spLocks noGrp="1"/>
          </p:cNvSpPr>
          <p:nvPr>
            <p:ph type="sldNum" sz="quarter" idx="12"/>
          </p:nvPr>
        </p:nvSpPr>
        <p:spPr/>
        <p:txBody>
          <a:bodyPr/>
          <a:lstStyle>
            <a:lvl1pPr>
              <a:defRPr/>
            </a:lvl1pPr>
          </a:lstStyle>
          <a:p>
            <a:pPr>
              <a:defRPr/>
            </a:pPr>
            <a:fld id="{73AF3105-F3A5-4BEA-BE24-C986ACB9DFC0}" type="slidenum">
              <a:rPr lang="en-US" altLang="en-US"/>
              <a:pPr>
                <a:defRPr/>
              </a:pPr>
              <a:t>‹#›</a:t>
            </a:fld>
            <a:endParaRPr lang="en-US" altLang="en-US"/>
          </a:p>
        </p:txBody>
      </p:sp>
    </p:spTree>
    <p:extLst>
      <p:ext uri="{BB962C8B-B14F-4D97-AF65-F5344CB8AC3E}">
        <p14:creationId xmlns:p14="http://schemas.microsoft.com/office/powerpoint/2010/main" val="19094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2CF3FEA5-AFF7-345B-A602-C1AAD82215E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A3FC62C-42AD-7802-028C-BBDC5F4DE2E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FB5FCB8-F0AD-7B54-8C13-F846F929C7AC}"/>
              </a:ext>
            </a:extLst>
          </p:cNvPr>
          <p:cNvSpPr>
            <a:spLocks noGrp="1"/>
          </p:cNvSpPr>
          <p:nvPr>
            <p:ph type="sldNum" sz="quarter" idx="12"/>
          </p:nvPr>
        </p:nvSpPr>
        <p:spPr/>
        <p:txBody>
          <a:bodyPr/>
          <a:lstStyle>
            <a:lvl1pPr>
              <a:defRPr/>
            </a:lvl1pPr>
          </a:lstStyle>
          <a:p>
            <a:pPr>
              <a:defRPr/>
            </a:pPr>
            <a:fld id="{158E57E0-090D-438F-994F-DCCBA6082601}" type="slidenum">
              <a:rPr lang="en-US" altLang="en-US"/>
              <a:pPr>
                <a:defRPr/>
              </a:pPr>
              <a:t>‹#›</a:t>
            </a:fld>
            <a:endParaRPr lang="en-US" altLang="en-US"/>
          </a:p>
        </p:txBody>
      </p:sp>
    </p:spTree>
    <p:extLst>
      <p:ext uri="{BB962C8B-B14F-4D97-AF65-F5344CB8AC3E}">
        <p14:creationId xmlns:p14="http://schemas.microsoft.com/office/powerpoint/2010/main" val="15043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111D637-30BB-64EC-5A7D-1AA7512370B4}"/>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92AA1A8D-4578-6EB8-2633-D0C0FC8F88A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C4C418C-008D-AE31-391B-7F771E668763}"/>
              </a:ext>
            </a:extLst>
          </p:cNvPr>
          <p:cNvSpPr>
            <a:spLocks noGrp="1"/>
          </p:cNvSpPr>
          <p:nvPr>
            <p:ph type="sldNum" sz="quarter" idx="12"/>
          </p:nvPr>
        </p:nvSpPr>
        <p:spPr/>
        <p:txBody>
          <a:bodyPr/>
          <a:lstStyle>
            <a:lvl1pPr>
              <a:defRPr/>
            </a:lvl1pPr>
          </a:lstStyle>
          <a:p>
            <a:pPr>
              <a:defRPr/>
            </a:pPr>
            <a:fld id="{B5C9CFD6-EF4E-4D9D-A96E-6453B1FA4910}" type="slidenum">
              <a:rPr lang="en-US" altLang="en-US"/>
              <a:pPr>
                <a:defRPr/>
              </a:pPr>
              <a:t>‹#›</a:t>
            </a:fld>
            <a:endParaRPr lang="en-US" altLang="en-US"/>
          </a:p>
        </p:txBody>
      </p:sp>
    </p:spTree>
    <p:extLst>
      <p:ext uri="{BB962C8B-B14F-4D97-AF65-F5344CB8AC3E}">
        <p14:creationId xmlns:p14="http://schemas.microsoft.com/office/powerpoint/2010/main" val="16105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5E041B6F-9CC7-90AC-A48E-F995869F744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99CE78A-B224-0712-38EB-033EB24EB29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614097-ED67-0B1A-28DE-5A62E2EDEB9D}"/>
              </a:ext>
            </a:extLst>
          </p:cNvPr>
          <p:cNvSpPr>
            <a:spLocks noGrp="1"/>
          </p:cNvSpPr>
          <p:nvPr>
            <p:ph type="sldNum" sz="quarter" idx="12"/>
          </p:nvPr>
        </p:nvSpPr>
        <p:spPr/>
        <p:txBody>
          <a:bodyPr/>
          <a:lstStyle>
            <a:lvl1pPr>
              <a:defRPr/>
            </a:lvl1pPr>
          </a:lstStyle>
          <a:p>
            <a:pPr>
              <a:defRPr/>
            </a:pPr>
            <a:fld id="{7D642AE6-0E8F-4FBB-AB08-EFFE8A77BA92}" type="slidenum">
              <a:rPr lang="en-US" altLang="en-US"/>
              <a:pPr>
                <a:defRPr/>
              </a:pPr>
              <a:t>‹#›</a:t>
            </a:fld>
            <a:endParaRPr lang="en-US" altLang="en-US"/>
          </a:p>
        </p:txBody>
      </p:sp>
    </p:spTree>
    <p:extLst>
      <p:ext uri="{BB962C8B-B14F-4D97-AF65-F5344CB8AC3E}">
        <p14:creationId xmlns:p14="http://schemas.microsoft.com/office/powerpoint/2010/main" val="220283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5950A13-F7F4-B8D4-CBF6-B78EE1E1865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CD5E69F2-99A2-4744-597D-EF130F138A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BDDEE0A-5EFC-0E58-ACD5-47787B0D6172}"/>
              </a:ext>
            </a:extLst>
          </p:cNvPr>
          <p:cNvSpPr>
            <a:spLocks noGrp="1"/>
          </p:cNvSpPr>
          <p:nvPr>
            <p:ph type="sldNum" sz="quarter" idx="12"/>
          </p:nvPr>
        </p:nvSpPr>
        <p:spPr/>
        <p:txBody>
          <a:bodyPr/>
          <a:lstStyle>
            <a:lvl1pPr>
              <a:defRPr/>
            </a:lvl1pPr>
          </a:lstStyle>
          <a:p>
            <a:pPr>
              <a:defRPr/>
            </a:pPr>
            <a:fld id="{94140192-0660-4A49-ADFE-66911D702B25}" type="slidenum">
              <a:rPr lang="en-US" altLang="en-US"/>
              <a:pPr>
                <a:defRPr/>
              </a:pPr>
              <a:t>‹#›</a:t>
            </a:fld>
            <a:endParaRPr lang="en-US" altLang="en-US"/>
          </a:p>
        </p:txBody>
      </p:sp>
    </p:spTree>
    <p:extLst>
      <p:ext uri="{BB962C8B-B14F-4D97-AF65-F5344CB8AC3E}">
        <p14:creationId xmlns:p14="http://schemas.microsoft.com/office/powerpoint/2010/main" val="44056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7C084A67-678F-F0C1-32C9-9D0621ABE79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DC6B246-A96B-CEC9-A6AC-0D40E26ACC4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69D4A8-134C-0004-EFE6-A8ED67E60215}"/>
              </a:ext>
            </a:extLst>
          </p:cNvPr>
          <p:cNvSpPr>
            <a:spLocks noGrp="1"/>
          </p:cNvSpPr>
          <p:nvPr>
            <p:ph type="sldNum" sz="quarter" idx="12"/>
          </p:nvPr>
        </p:nvSpPr>
        <p:spPr/>
        <p:txBody>
          <a:bodyPr/>
          <a:lstStyle>
            <a:lvl1pPr>
              <a:defRPr/>
            </a:lvl1pPr>
          </a:lstStyle>
          <a:p>
            <a:pPr>
              <a:defRPr/>
            </a:pPr>
            <a:fld id="{553359FB-B636-492D-9A62-BB4DCE88BA89}" type="slidenum">
              <a:rPr lang="en-US" altLang="en-US"/>
              <a:pPr>
                <a:defRPr/>
              </a:pPr>
              <a:t>‹#›</a:t>
            </a:fld>
            <a:endParaRPr lang="en-US" altLang="en-US"/>
          </a:p>
        </p:txBody>
      </p:sp>
    </p:spTree>
    <p:extLst>
      <p:ext uri="{BB962C8B-B14F-4D97-AF65-F5344CB8AC3E}">
        <p14:creationId xmlns:p14="http://schemas.microsoft.com/office/powerpoint/2010/main" val="120793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EE2CB002-AE58-963B-47E0-3AACB865578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90F336D-1D79-4AB5-5470-698CA16004D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A2C9AD-B913-74E0-F958-DE1316F7C082}"/>
              </a:ext>
            </a:extLst>
          </p:cNvPr>
          <p:cNvSpPr>
            <a:spLocks noGrp="1"/>
          </p:cNvSpPr>
          <p:nvPr>
            <p:ph type="sldNum" sz="quarter" idx="12"/>
          </p:nvPr>
        </p:nvSpPr>
        <p:spPr/>
        <p:txBody>
          <a:bodyPr/>
          <a:lstStyle>
            <a:lvl1pPr>
              <a:defRPr/>
            </a:lvl1pPr>
          </a:lstStyle>
          <a:p>
            <a:pPr>
              <a:defRPr/>
            </a:pPr>
            <a:fld id="{61909579-5604-4824-AC47-35F7F7842A5F}" type="slidenum">
              <a:rPr lang="en-US" altLang="en-US"/>
              <a:pPr>
                <a:defRPr/>
              </a:pPr>
              <a:t>‹#›</a:t>
            </a:fld>
            <a:endParaRPr lang="en-US" altLang="en-US"/>
          </a:p>
        </p:txBody>
      </p:sp>
    </p:spTree>
    <p:extLst>
      <p:ext uri="{BB962C8B-B14F-4D97-AF65-F5344CB8AC3E}">
        <p14:creationId xmlns:p14="http://schemas.microsoft.com/office/powerpoint/2010/main" val="295535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8EC450F-FC2C-2F32-DFDE-5A078FD81786}"/>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274E9C42-CEDA-8E71-E294-8A061149CF52}"/>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1DF36FBB-AAB9-CAA4-E4A1-BBB52FB1DD58}"/>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5" name="Footer Placeholder 4">
            <a:extLst>
              <a:ext uri="{FF2B5EF4-FFF2-40B4-BE49-F238E27FC236}">
                <a16:creationId xmlns:a16="http://schemas.microsoft.com/office/drawing/2014/main" id="{23340402-0D32-2FAE-464E-78880FA16DFD}"/>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82D09338-DB3C-9C16-A4F2-6EB419CCFDC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6A10D30-1EEE-491A-90EF-473630220D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E21AFB24-A58A-E685-648A-2CE030BAEA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C7C2F42-F305-4FFE-B6AF-7D904921D162}" type="slidenum">
              <a:rPr lang="en-US" altLang="en-US" sz="1200">
                <a:latin typeface="Arial" panose="020B0604020202020204" pitchFamily="34" charset="0"/>
              </a:rPr>
              <a:pPr>
                <a:spcBef>
                  <a:spcPct val="0"/>
                </a:spcBef>
                <a:buFontTx/>
                <a:buNone/>
              </a:pPr>
              <a:t>1</a:t>
            </a:fld>
            <a:endParaRPr lang="en-US" altLang="en-US" sz="1200">
              <a:latin typeface="Arial" panose="020B0604020202020204" pitchFamily="34" charset="0"/>
            </a:endParaRPr>
          </a:p>
        </p:txBody>
      </p:sp>
      <p:sp>
        <p:nvSpPr>
          <p:cNvPr id="15362" name="Rectangle 3">
            <a:extLst>
              <a:ext uri="{FF2B5EF4-FFF2-40B4-BE49-F238E27FC236}">
                <a16:creationId xmlns:a16="http://schemas.microsoft.com/office/drawing/2014/main" id="{5FBF3DD4-CA2A-AEFD-8B8E-410981E472E5}"/>
              </a:ext>
            </a:extLst>
          </p:cNvPr>
          <p:cNvSpPr>
            <a:spLocks noGrp="1" noChangeArrowheads="1"/>
          </p:cNvSpPr>
          <p:nvPr>
            <p:ph type="subTitle" idx="1"/>
          </p:nvPr>
        </p:nvSpPr>
        <p:spPr>
          <a:xfrm>
            <a:off x="2895600" y="3962400"/>
            <a:ext cx="6400800" cy="1752600"/>
          </a:xfrm>
        </p:spPr>
        <p:txBody>
          <a:bodyPr/>
          <a:lstStyle/>
          <a:p>
            <a:pPr eaLnBrk="1" hangingPunct="1">
              <a:defRPr/>
            </a:pPr>
            <a:r>
              <a:rPr lang="en-US" altLang="en-US" sz="4500">
                <a:ea typeface="ＭＳ Ｐゴシック" panose="020B0600070205080204" pitchFamily="34" charset="-128"/>
              </a:rPr>
              <a:t>Navigation</a:t>
            </a:r>
            <a:endParaRPr lang="en-US" altLang="en-US" sz="4500" dirty="0">
              <a:ea typeface="ＭＳ Ｐゴシック" panose="020B0600070205080204" pitchFamily="34" charset="-128"/>
            </a:endParaRPr>
          </a:p>
          <a:p>
            <a:pPr eaLnBrk="1" hangingPunct="1">
              <a:defRPr/>
            </a:pPr>
            <a:r>
              <a:rPr lang="en-US" altLang="en-US" sz="2400" dirty="0">
                <a:ea typeface="ＭＳ Ｐゴシック" panose="020B0600070205080204" pitchFamily="34" charset="-128"/>
              </a:rPr>
              <a:t>The React Router library</a:t>
            </a:r>
          </a:p>
        </p:txBody>
      </p:sp>
      <p:pic>
        <p:nvPicPr>
          <p:cNvPr id="15363" name="Graphic 2">
            <a:extLst>
              <a:ext uri="{FF2B5EF4-FFF2-40B4-BE49-F238E27FC236}">
                <a16:creationId xmlns:a16="http://schemas.microsoft.com/office/drawing/2014/main" id="{787B0C25-6B68-F353-CBFB-4DCFDD3E9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14401"/>
            <a:ext cx="44196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a:extLst>
              <a:ext uri="{FF2B5EF4-FFF2-40B4-BE49-F238E27FC236}">
                <a16:creationId xmlns:a16="http://schemas.microsoft.com/office/drawing/2014/main" id="{7401E632-A190-FF38-EE9C-5F0CD3E0747D}"/>
              </a:ext>
            </a:extLst>
          </p:cNvPr>
          <p:cNvSpPr>
            <a:spLocks noGrp="1"/>
          </p:cNvSpPr>
          <p:nvPr>
            <p:ph idx="1"/>
          </p:nvPr>
        </p:nvSpPr>
        <p:spPr>
          <a:xfrm>
            <a:off x="2127250" y="1430338"/>
            <a:ext cx="8229600" cy="4737100"/>
          </a:xfrm>
        </p:spPr>
        <p:txBody>
          <a:bodyPr/>
          <a:lstStyle/>
          <a:p>
            <a:r>
              <a:rPr lang="en-US" altLang="en-US" sz="2000" b="1">
                <a:ea typeface="ＭＳ Ｐゴシック" panose="020B0600070205080204" pitchFamily="34" charset="-128"/>
              </a:rPr>
              <a:t>Objective: Supply data to the component mounted by a &lt;Link&gt;.</a:t>
            </a:r>
          </a:p>
          <a:p>
            <a:r>
              <a:rPr lang="en-US" altLang="en-US" sz="2000" b="1">
                <a:ea typeface="ＭＳ Ｐゴシック" panose="020B0600070205080204" pitchFamily="34" charset="-128"/>
              </a:rPr>
              <a:t>EX.: See /src/sample5/.</a:t>
            </a: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endParaRPr lang="en-US" altLang="en-US" sz="2000" b="1">
              <a:ea typeface="ＭＳ Ｐゴシック" panose="020B0600070205080204" pitchFamily="34" charset="-128"/>
            </a:endParaRPr>
          </a:p>
          <a:p>
            <a:r>
              <a:rPr lang="en-US" altLang="en-US" sz="2000" b="1">
                <a:ea typeface="ＭＳ Ｐゴシック" panose="020B0600070205080204" pitchFamily="34" charset="-128"/>
              </a:rPr>
              <a:t>How does Inbox access the </a:t>
            </a:r>
            <a:r>
              <a:rPr lang="en-US" altLang="en-US" sz="2000">
                <a:ea typeface="ＭＳ Ｐゴシック" panose="020B0600070205080204" pitchFamily="34" charset="-128"/>
              </a:rPr>
              <a:t>userProfile</a:t>
            </a:r>
            <a:r>
              <a:rPr lang="en-US" altLang="en-US" sz="2000" b="1">
                <a:ea typeface="ＭＳ Ｐゴシック" panose="020B0600070205080204" pitchFamily="34" charset="-128"/>
              </a:rPr>
              <a:t> data included in the hyperlink?</a:t>
            </a:r>
          </a:p>
          <a:p>
            <a:pPr lvl="1"/>
            <a:r>
              <a:rPr lang="en-US" altLang="en-US" sz="2000" b="1">
                <a:ea typeface="ＭＳ Ｐゴシック" panose="020B0600070205080204" pitchFamily="34" charset="-128"/>
              </a:rPr>
              <a:t>A.: The </a:t>
            </a:r>
            <a:r>
              <a:rPr lang="en-US" altLang="en-US" sz="2000">
                <a:ea typeface="ＭＳ Ｐゴシック" panose="020B0600070205080204" pitchFamily="34" charset="-128"/>
              </a:rPr>
              <a:t>useLocation</a:t>
            </a:r>
            <a:r>
              <a:rPr lang="en-US" altLang="en-US" sz="2000" b="1">
                <a:ea typeface="ＭＳ Ｐゴシック" panose="020B0600070205080204" pitchFamily="34" charset="-128"/>
              </a:rPr>
              <a:t> hook</a:t>
            </a:r>
          </a:p>
        </p:txBody>
      </p:sp>
      <p:sp>
        <p:nvSpPr>
          <p:cNvPr id="26626" name="Slide Number Placeholder 3">
            <a:extLst>
              <a:ext uri="{FF2B5EF4-FFF2-40B4-BE49-F238E27FC236}">
                <a16:creationId xmlns:a16="http://schemas.microsoft.com/office/drawing/2014/main" id="{3A92C450-B118-AE41-D5DA-A1D7A8E4C8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81A851F-B27F-4283-9E28-37D7A1FA5EE7}" type="slidenum">
              <a:rPr lang="en-US" altLang="en-US" sz="1200">
                <a:latin typeface="Arial" panose="020B0604020202020204" pitchFamily="34" charset="0"/>
              </a:rPr>
              <a:pPr>
                <a:spcBef>
                  <a:spcPct val="0"/>
                </a:spcBef>
                <a:buFontTx/>
                <a:buNone/>
              </a:pPr>
              <a:t>10</a:t>
            </a:fld>
            <a:endParaRPr lang="en-US" altLang="en-US" sz="1200">
              <a:latin typeface="Arial" panose="020B0604020202020204" pitchFamily="34" charset="0"/>
            </a:endParaRPr>
          </a:p>
        </p:txBody>
      </p:sp>
      <p:sp>
        <p:nvSpPr>
          <p:cNvPr id="26627" name="Title 1">
            <a:extLst>
              <a:ext uri="{FF2B5EF4-FFF2-40B4-BE49-F238E27FC236}">
                <a16:creationId xmlns:a16="http://schemas.microsoft.com/office/drawing/2014/main" id="{C9699CC0-865F-E8F6-B566-002C7D04060F}"/>
              </a:ext>
            </a:extLst>
          </p:cNvPr>
          <p:cNvSpPr>
            <a:spLocks noGrp="1"/>
          </p:cNvSpPr>
          <p:nvPr>
            <p:ph type="title"/>
          </p:nvPr>
        </p:nvSpPr>
        <p:spPr/>
        <p:txBody>
          <a:bodyPr/>
          <a:lstStyle/>
          <a:p>
            <a:r>
              <a:rPr lang="en-US" altLang="en-US">
                <a:ea typeface="ＭＳ Ｐゴシック" panose="020B0600070205080204" pitchFamily="34" charset="-128"/>
              </a:rPr>
              <a:t>Extended &lt;Link&gt;</a:t>
            </a:r>
          </a:p>
        </p:txBody>
      </p:sp>
      <p:pic>
        <p:nvPicPr>
          <p:cNvPr id="7" name="Picture 6" descr="Screen Shot 2018-02-23 at 10.08.07.png">
            <a:extLst>
              <a:ext uri="{FF2B5EF4-FFF2-40B4-BE49-F238E27FC236}">
                <a16:creationId xmlns:a16="http://schemas.microsoft.com/office/drawing/2014/main" id="{BF00BEF3-B91A-4072-D79B-8906EDBCABDE}"/>
              </a:ext>
            </a:extLst>
          </p:cNvPr>
          <p:cNvPicPr>
            <a:picLocks noChangeAspect="1"/>
          </p:cNvPicPr>
          <p:nvPr/>
        </p:nvPicPr>
        <p:blipFill>
          <a:blip r:embed="rId2"/>
          <a:srcRect/>
          <a:stretch>
            <a:fillRect/>
          </a:stretch>
        </p:blipFill>
        <p:spPr bwMode="auto">
          <a:xfrm>
            <a:off x="2508251" y="2420938"/>
            <a:ext cx="3763963" cy="2133600"/>
          </a:xfrm>
          <a:prstGeom prst="rect">
            <a:avLst/>
          </a:prstGeom>
          <a:noFill/>
          <a:ln>
            <a:noFill/>
          </a:ln>
          <a:effectLst>
            <a:outerShdw blurRad="292100" dist="139700" dir="2700000" algn="tl" rotWithShape="0">
              <a:srgbClr val="333333">
                <a:alpha val="64999"/>
              </a:srgbClr>
            </a:outerShdw>
          </a:effectLst>
        </p:spPr>
      </p:pic>
      <p:cxnSp>
        <p:nvCxnSpPr>
          <p:cNvPr id="10" name="Straight Arrow Connector 9">
            <a:extLst>
              <a:ext uri="{FF2B5EF4-FFF2-40B4-BE49-F238E27FC236}">
                <a16:creationId xmlns:a16="http://schemas.microsoft.com/office/drawing/2014/main" id="{1C47CA95-74D3-D1C8-16ED-AD6C947D1358}"/>
              </a:ext>
            </a:extLst>
          </p:cNvPr>
          <p:cNvCxnSpPr>
            <a:cxnSpLocks noChangeShapeType="1"/>
          </p:cNvCxnSpPr>
          <p:nvPr/>
        </p:nvCxnSpPr>
        <p:spPr bwMode="auto">
          <a:xfrm flipV="1">
            <a:off x="6629400" y="5029200"/>
            <a:ext cx="609600" cy="457200"/>
          </a:xfrm>
          <a:prstGeom prst="straightConnector1">
            <a:avLst/>
          </a:prstGeom>
          <a:noFill/>
          <a:ln w="57150">
            <a:solidFill>
              <a:schemeClr val="bg1"/>
            </a:solidFill>
            <a:round/>
            <a:headEnd/>
            <a:tailEnd type="arrow" w="med" len="med"/>
          </a:ln>
          <a:effectLst>
            <a:outerShdw blurRad="40000" dist="20000" dir="5400000" rotWithShape="0">
              <a:srgbClr val="808080">
                <a:alpha val="37999"/>
              </a:srgbClr>
            </a:outerShdw>
          </a:effectLst>
        </p:spPr>
      </p:cxnSp>
      <p:pic>
        <p:nvPicPr>
          <p:cNvPr id="3" name="Picture 2">
            <a:extLst>
              <a:ext uri="{FF2B5EF4-FFF2-40B4-BE49-F238E27FC236}">
                <a16:creationId xmlns:a16="http://schemas.microsoft.com/office/drawing/2014/main" id="{A1702C30-3D47-3EAF-C01E-2CAA09D5F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941514"/>
            <a:ext cx="35560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a:extLst>
              <a:ext uri="{FF2B5EF4-FFF2-40B4-BE49-F238E27FC236}">
                <a16:creationId xmlns:a16="http://schemas.microsoft.com/office/drawing/2014/main" id="{296DFB6B-76B7-7677-2FD8-E74AE1BA605E}"/>
              </a:ext>
            </a:extLst>
          </p:cNvPr>
          <p:cNvCxnSpPr>
            <a:cxnSpLocks noChangeShapeType="1"/>
          </p:cNvCxnSpPr>
          <p:nvPr/>
        </p:nvCxnSpPr>
        <p:spPr bwMode="auto">
          <a:xfrm>
            <a:off x="3733800" y="3651250"/>
            <a:ext cx="3962400" cy="458788"/>
          </a:xfrm>
          <a:prstGeom prst="straightConnector1">
            <a:avLst/>
          </a:prstGeom>
          <a:noFill/>
          <a:ln w="38100">
            <a:solidFill>
              <a:srgbClr val="FF6600"/>
            </a:solidFill>
            <a:round/>
            <a:headEnd/>
            <a:tailEnd type="arrow" w="med" len="med"/>
          </a:ln>
          <a:effectLst>
            <a:outerShdw blurRad="40000" dist="20000" dir="5400000" rotWithShape="0">
              <a:srgbClr val="808080">
                <a:alpha val="37999"/>
              </a:srgbClr>
            </a:outerShdw>
          </a:effectLst>
        </p:spPr>
      </p:cxnSp>
      <p:pic>
        <p:nvPicPr>
          <p:cNvPr id="13" name="Picture 12">
            <a:extLst>
              <a:ext uri="{FF2B5EF4-FFF2-40B4-BE49-F238E27FC236}">
                <a16:creationId xmlns:a16="http://schemas.microsoft.com/office/drawing/2014/main" id="{7E01780B-8DDF-F0D9-E66D-F1F302407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726" y="4916488"/>
            <a:ext cx="433546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98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a:extLst>
              <a:ext uri="{FF2B5EF4-FFF2-40B4-BE49-F238E27FC236}">
                <a16:creationId xmlns:a16="http://schemas.microsoft.com/office/drawing/2014/main" id="{16903683-4EF4-8528-4313-25B643C6D7E6}"/>
              </a:ext>
            </a:extLst>
          </p:cNvPr>
          <p:cNvSpPr>
            <a:spLocks noGrp="1"/>
          </p:cNvSpPr>
          <p:nvPr>
            <p:ph idx="1"/>
          </p:nvPr>
        </p:nvSpPr>
        <p:spPr>
          <a:xfrm>
            <a:off x="2127250" y="1600200"/>
            <a:ext cx="8229600" cy="4567238"/>
          </a:xfrm>
        </p:spPr>
        <p:txBody>
          <a:bodyPr/>
          <a:lstStyle/>
          <a:p>
            <a:pPr>
              <a:defRPr/>
            </a:pPr>
            <a:r>
              <a:rPr lang="en-US" altLang="en-US" sz="2000" b="1" dirty="0">
                <a:ea typeface="ＭＳ Ｐゴシック" panose="020B0600070205080204" pitchFamily="34" charset="-128"/>
              </a:rPr>
              <a:t>React Router creates a </a:t>
            </a:r>
            <a:r>
              <a:rPr lang="en-US" altLang="en-US" sz="2000" dirty="0">
                <a:ea typeface="ＭＳ Ｐゴシック" panose="020B0600070205080204" pitchFamily="34" charset="-128"/>
              </a:rPr>
              <a:t>location</a:t>
            </a:r>
            <a:r>
              <a:rPr lang="en-US" altLang="en-US" sz="2000" b="1" dirty="0">
                <a:ea typeface="ＭＳ Ｐゴシック" panose="020B0600070205080204" pitchFamily="34" charset="-128"/>
              </a:rPr>
              <a:t> object each time the URL changes.</a:t>
            </a: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marL="0" indent="0">
              <a:buNone/>
              <a:defRPr/>
            </a:pPr>
            <a:endParaRPr lang="en-US" altLang="en-US" sz="2000" b="1" dirty="0">
              <a:ea typeface="ＭＳ Ｐゴシック" panose="020B0600070205080204" pitchFamily="34" charset="-128"/>
            </a:endParaRPr>
          </a:p>
        </p:txBody>
      </p:sp>
      <p:sp>
        <p:nvSpPr>
          <p:cNvPr id="27650" name="Slide Number Placeholder 3">
            <a:extLst>
              <a:ext uri="{FF2B5EF4-FFF2-40B4-BE49-F238E27FC236}">
                <a16:creationId xmlns:a16="http://schemas.microsoft.com/office/drawing/2014/main" id="{3C0CFC92-30AD-D0AE-B6B8-C1F20E6D49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76AB684-A1C3-4CFD-8FA5-E2C4002991A5}" type="slidenum">
              <a:rPr lang="en-US" altLang="en-US" sz="1200">
                <a:latin typeface="Arial" panose="020B0604020202020204" pitchFamily="34" charset="0"/>
              </a:rPr>
              <a:pPr>
                <a:spcBef>
                  <a:spcPct val="0"/>
                </a:spcBef>
                <a:buFontTx/>
                <a:buNone/>
              </a:pPr>
              <a:t>11</a:t>
            </a:fld>
            <a:endParaRPr lang="en-US" altLang="en-US" sz="1200">
              <a:latin typeface="Arial" panose="020B0604020202020204" pitchFamily="34" charset="0"/>
            </a:endParaRPr>
          </a:p>
        </p:txBody>
      </p:sp>
      <p:sp>
        <p:nvSpPr>
          <p:cNvPr id="27651" name="Title 1">
            <a:extLst>
              <a:ext uri="{FF2B5EF4-FFF2-40B4-BE49-F238E27FC236}">
                <a16:creationId xmlns:a16="http://schemas.microsoft.com/office/drawing/2014/main" id="{CF3AF3A1-50D6-8F3B-CBF3-E98815457111}"/>
              </a:ext>
            </a:extLst>
          </p:cNvPr>
          <p:cNvSpPr>
            <a:spLocks noGrp="1"/>
          </p:cNvSpPr>
          <p:nvPr>
            <p:ph type="title"/>
          </p:nvPr>
        </p:nvSpPr>
        <p:spPr/>
        <p:txBody>
          <a:bodyPr/>
          <a:lstStyle/>
          <a:p>
            <a:r>
              <a:rPr lang="en-US" altLang="en-US">
                <a:ea typeface="ＭＳ Ｐゴシック" panose="020B0600070205080204" pitchFamily="34" charset="-128"/>
              </a:rPr>
              <a:t>Extended &lt;Link&gt;</a:t>
            </a:r>
          </a:p>
        </p:txBody>
      </p:sp>
      <p:cxnSp>
        <p:nvCxnSpPr>
          <p:cNvPr id="10" name="Straight Arrow Connector 9">
            <a:extLst>
              <a:ext uri="{FF2B5EF4-FFF2-40B4-BE49-F238E27FC236}">
                <a16:creationId xmlns:a16="http://schemas.microsoft.com/office/drawing/2014/main" id="{77801369-521C-F695-0FA6-4CB0220F63A1}"/>
              </a:ext>
            </a:extLst>
          </p:cNvPr>
          <p:cNvCxnSpPr>
            <a:cxnSpLocks noChangeShapeType="1"/>
          </p:cNvCxnSpPr>
          <p:nvPr/>
        </p:nvCxnSpPr>
        <p:spPr bwMode="auto">
          <a:xfrm flipV="1">
            <a:off x="6629400" y="5029200"/>
            <a:ext cx="609600" cy="457200"/>
          </a:xfrm>
          <a:prstGeom prst="straightConnector1">
            <a:avLst/>
          </a:prstGeom>
          <a:noFill/>
          <a:ln w="57150">
            <a:solidFill>
              <a:schemeClr val="bg1"/>
            </a:solidFill>
            <a:round/>
            <a:headEnd/>
            <a:tailEnd type="arrow" w="med" len="med"/>
          </a:ln>
          <a:effectLst>
            <a:outerShdw blurRad="40000" dist="20000" dir="5400000" rotWithShape="0">
              <a:srgbClr val="808080">
                <a:alpha val="37999"/>
              </a:srgbClr>
            </a:outerShdw>
          </a:effectLst>
        </p:spPr>
      </p:cxnSp>
      <p:pic>
        <p:nvPicPr>
          <p:cNvPr id="6" name="Picture 5">
            <a:extLst>
              <a:ext uri="{FF2B5EF4-FFF2-40B4-BE49-F238E27FC236}">
                <a16:creationId xmlns:a16="http://schemas.microsoft.com/office/drawing/2014/main" id="{12B8D7BD-D716-0881-417E-251B4A9C9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2133600"/>
            <a:ext cx="3786187" cy="2209800"/>
          </a:xfrm>
          <a:prstGeom prst="rect">
            <a:avLst/>
          </a:prstGeom>
          <a:noFill/>
          <a:ln>
            <a:noFill/>
          </a:ln>
          <a:effectLst>
            <a:outerShdw blurRad="50800" dist="50800" dir="5400000" sx="105281" sy="105281"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8B906513-8B51-6A7A-23E6-94FF0B6A532C}"/>
              </a:ext>
            </a:extLst>
          </p:cNvPr>
          <p:cNvPicPr>
            <a:picLocks noChangeAspect="1"/>
          </p:cNvPicPr>
          <p:nvPr/>
        </p:nvPicPr>
        <p:blipFill>
          <a:blip r:embed="rId3"/>
          <a:stretch>
            <a:fillRect/>
          </a:stretch>
        </p:blipFill>
        <p:spPr>
          <a:xfrm>
            <a:off x="5791200" y="2133600"/>
            <a:ext cx="5199877" cy="3877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a:extLst>
              <a:ext uri="{FF2B5EF4-FFF2-40B4-BE49-F238E27FC236}">
                <a16:creationId xmlns:a16="http://schemas.microsoft.com/office/drawing/2014/main" id="{61C520C2-7064-0B36-BB04-99DCC8D82627}"/>
              </a:ext>
            </a:extLst>
          </p:cNvPr>
          <p:cNvSpPr>
            <a:spLocks noGrp="1"/>
          </p:cNvSpPr>
          <p:nvPr>
            <p:ph idx="1"/>
          </p:nvPr>
        </p:nvSpPr>
        <p:spPr>
          <a:xfrm>
            <a:off x="2057400" y="1417638"/>
            <a:ext cx="8229600" cy="5287962"/>
          </a:xfrm>
        </p:spPr>
        <p:txBody>
          <a:bodyPr/>
          <a:lstStyle/>
          <a:p>
            <a:r>
              <a:rPr lang="en-US" altLang="en-US" sz="2000" b="1">
                <a:ea typeface="ＭＳ Ｐゴシック" panose="020B0600070205080204" pitchFamily="34" charset="-128"/>
              </a:rPr>
              <a:t>More later</a:t>
            </a:r>
          </a:p>
        </p:txBody>
      </p:sp>
      <p:sp>
        <p:nvSpPr>
          <p:cNvPr id="28674" name="Slide Number Placeholder 3">
            <a:extLst>
              <a:ext uri="{FF2B5EF4-FFF2-40B4-BE49-F238E27FC236}">
                <a16:creationId xmlns:a16="http://schemas.microsoft.com/office/drawing/2014/main" id="{C3035742-BD94-A2B4-F09D-A72B6D58D7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F0845E1-2051-4F06-ADBB-E4531DB1B101}" type="slidenum">
              <a:rPr lang="en-US" altLang="en-US" sz="1200">
                <a:latin typeface="Arial" panose="020B0604020202020204" pitchFamily="34" charset="0"/>
              </a:rPr>
              <a:pPr>
                <a:spcBef>
                  <a:spcPct val="0"/>
                </a:spcBef>
                <a:buFontTx/>
                <a:buNone/>
              </a:pPr>
              <a:t>12</a:t>
            </a:fld>
            <a:endParaRPr lang="en-US" altLang="en-US" sz="1200">
              <a:latin typeface="Arial" panose="020B0604020202020204" pitchFamily="34" charset="0"/>
            </a:endParaRPr>
          </a:p>
        </p:txBody>
      </p:sp>
      <p:sp>
        <p:nvSpPr>
          <p:cNvPr id="28675" name="Title 1">
            <a:extLst>
              <a:ext uri="{FF2B5EF4-FFF2-40B4-BE49-F238E27FC236}">
                <a16:creationId xmlns:a16="http://schemas.microsoft.com/office/drawing/2014/main" id="{E7F95B25-64FD-6307-D45C-5B5D4CD9ED16}"/>
              </a:ext>
            </a:extLst>
          </p:cNvPr>
          <p:cNvSpPr>
            <a:spLocks noGrp="1"/>
          </p:cNvSpPr>
          <p:nvPr>
            <p:ph type="title"/>
          </p:nvPr>
        </p:nvSpPr>
        <p:spPr/>
        <p:txBody>
          <a:bodyPr/>
          <a:lstStyle/>
          <a:p>
            <a:r>
              <a:rPr lang="en-US" altLang="en-US" sz="3200">
                <a:ea typeface="ＭＳ Ｐゴシック" panose="020B0600070205080204" pitchFamily="34" charset="-128"/>
              </a:rPr>
              <a:t>Routing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BFBAA9B2-8BFD-06E4-316B-332C5F182605}"/>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727EF5C2-0E49-7119-A0A6-8AC9853AA20A}"/>
              </a:ext>
            </a:extLst>
          </p:cNvPr>
          <p:cNvSpPr>
            <a:spLocks noGrp="1"/>
          </p:cNvSpPr>
          <p:nvPr>
            <p:ph idx="1"/>
          </p:nvPr>
        </p:nvSpPr>
        <p:spPr/>
        <p:txBody>
          <a:bodyPr/>
          <a:lstStyle/>
          <a:p>
            <a:endParaRPr lang="en-US" altLang="en-US">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60B9BCB2-1BE7-E875-10D0-C63A4768C460}"/>
              </a:ext>
            </a:extLst>
          </p:cNvPr>
          <p:cNvSpPr>
            <a:spLocks noGrp="1"/>
          </p:cNvSpPr>
          <p:nvPr>
            <p:ph type="ftr" sz="quarter" idx="11"/>
          </p:nvPr>
        </p:nvSpPr>
        <p:spPr/>
        <p:txBody>
          <a:bodyPr/>
          <a:lstStyle/>
          <a:p>
            <a:pPr>
              <a:defRPr/>
            </a:pPr>
            <a:endParaRPr lang="en-US"/>
          </a:p>
        </p:txBody>
      </p:sp>
      <p:sp>
        <p:nvSpPr>
          <p:cNvPr id="29700" name="Slide Number Placeholder 4">
            <a:extLst>
              <a:ext uri="{FF2B5EF4-FFF2-40B4-BE49-F238E27FC236}">
                <a16:creationId xmlns:a16="http://schemas.microsoft.com/office/drawing/2014/main" id="{52F0C4F9-6197-BE74-DFD9-32063B1158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33AF9ED-22CF-4A0A-BBD8-3C277346AB9E}" type="slidenum">
              <a:rPr lang="en-US" altLang="en-US" sz="120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238BF1D6-F00E-3161-7014-AC8BC1DB6A1D}"/>
              </a:ext>
            </a:extLst>
          </p:cNvPr>
          <p:cNvSpPr>
            <a:spLocks noGrp="1"/>
          </p:cNvSpPr>
          <p:nvPr>
            <p:ph type="title"/>
          </p:nvPr>
        </p:nvSpPr>
        <p:spPr/>
        <p:txBody>
          <a:bodyPr/>
          <a:lstStyle/>
          <a:p>
            <a:r>
              <a:rPr lang="en-US" altLang="en-US" sz="3200">
                <a:ea typeface="ＭＳ Ｐゴシック" panose="020B0600070205080204" pitchFamily="34" charset="-128"/>
              </a:rPr>
              <a:t>Routing - Introduction</a:t>
            </a:r>
          </a:p>
        </p:txBody>
      </p:sp>
      <p:sp>
        <p:nvSpPr>
          <p:cNvPr id="17410" name="Content Placeholder 2">
            <a:extLst>
              <a:ext uri="{FF2B5EF4-FFF2-40B4-BE49-F238E27FC236}">
                <a16:creationId xmlns:a16="http://schemas.microsoft.com/office/drawing/2014/main" id="{39CD52F5-3356-2F83-A40D-1FE96AD7E331}"/>
              </a:ext>
            </a:extLst>
          </p:cNvPr>
          <p:cNvSpPr>
            <a:spLocks noGrp="1"/>
          </p:cNvSpPr>
          <p:nvPr>
            <p:ph idx="1"/>
          </p:nvPr>
        </p:nvSpPr>
        <p:spPr>
          <a:xfrm>
            <a:off x="1981200" y="1447801"/>
            <a:ext cx="8229600" cy="4525963"/>
          </a:xfrm>
        </p:spPr>
        <p:txBody>
          <a:bodyPr/>
          <a:lstStyle/>
          <a:p>
            <a:pPr>
              <a:defRPr/>
            </a:pPr>
            <a:r>
              <a:rPr lang="en-US" altLang="en-US" sz="2000" b="1" dirty="0">
                <a:ea typeface="ＭＳ Ｐゴシック" panose="020B0600070205080204" pitchFamily="34" charset="-128"/>
              </a:rPr>
              <a:t>Allows multiple views in an app. </a:t>
            </a:r>
          </a:p>
          <a:p>
            <a:pPr lvl="1">
              <a:defRPr/>
            </a:pPr>
            <a:r>
              <a:rPr lang="en-US" altLang="en-US" sz="1600" b="1" dirty="0">
                <a:ea typeface="ＭＳ Ｐゴシック" panose="020B0600070205080204" pitchFamily="34" charset="-128"/>
              </a:rPr>
              <a:t>But there’s only one page (.html) </a:t>
            </a:r>
            <a:r>
              <a:rPr lang="en-US" altLang="en-US" sz="1600" b="1" dirty="0">
                <a:ea typeface="ＭＳ Ｐゴシック" panose="020B0600070205080204" pitchFamily="34" charset="-128"/>
                <a:sym typeface="Wingdings" pitchFamily="2" charset="2"/>
              </a:rPr>
              <a:t></a:t>
            </a:r>
            <a:r>
              <a:rPr lang="en-US" altLang="en-US" sz="1600" b="1" dirty="0">
                <a:ea typeface="ＭＳ Ｐゴシック" panose="020B0600070205080204" pitchFamily="34" charset="-128"/>
              </a:rPr>
              <a:t> Single Page App (SPA)</a:t>
            </a:r>
          </a:p>
          <a:p>
            <a:pPr marL="0" indent="0">
              <a:buNone/>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Keeps the browser’s URL in sync with the UI.</a:t>
            </a:r>
          </a:p>
          <a:p>
            <a:pPr lvl="1">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Adheres to traditional web principles:</a:t>
            </a:r>
          </a:p>
          <a:p>
            <a:pPr lvl="1">
              <a:buFontTx/>
              <a:buAutoNum type="arabicPeriod"/>
              <a:defRPr/>
            </a:pPr>
            <a:r>
              <a:rPr lang="en-US" altLang="en-US" sz="2000" b="1" dirty="0">
                <a:ea typeface="ＭＳ Ｐゴシック" panose="020B0600070205080204" pitchFamily="34" charset="-128"/>
              </a:rPr>
              <a:t>Addressability.</a:t>
            </a:r>
          </a:p>
          <a:p>
            <a:pPr lvl="1">
              <a:buFontTx/>
              <a:buAutoNum type="arabicPeriod"/>
              <a:defRPr/>
            </a:pPr>
            <a:r>
              <a:rPr lang="en-US" altLang="en-US" sz="2000" b="1" dirty="0">
                <a:ea typeface="ＭＳ Ｐゴシック" panose="020B0600070205080204" pitchFamily="34" charset="-128"/>
              </a:rPr>
              <a:t> Information sharing.</a:t>
            </a:r>
          </a:p>
          <a:p>
            <a:pPr lvl="1">
              <a:buFontTx/>
              <a:buAutoNum type="arabicPeriod"/>
              <a:defRPr/>
            </a:pPr>
            <a:r>
              <a:rPr lang="en-US" altLang="en-US" sz="2000" b="1" dirty="0">
                <a:ea typeface="ＭＳ Ｐゴシック" panose="020B0600070205080204" pitchFamily="34" charset="-128"/>
              </a:rPr>
              <a:t>Deep linking.</a:t>
            </a:r>
          </a:p>
          <a:p>
            <a:pPr>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Not supported by the React framework.</a:t>
            </a:r>
          </a:p>
          <a:p>
            <a:pPr lvl="1">
              <a:defRPr/>
            </a:pPr>
            <a:r>
              <a:rPr lang="en-US" altLang="en-US" sz="2000" b="1" dirty="0">
                <a:ea typeface="ＭＳ Ｐゴシック" panose="020B0600070205080204" pitchFamily="34" charset="-128"/>
              </a:rPr>
              <a:t>A separate library is required: React Router.</a:t>
            </a:r>
          </a:p>
          <a:p>
            <a:pPr>
              <a:defRPr/>
            </a:pPr>
            <a:endParaRPr lang="en-US"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ED98BB6F-0B68-2226-C241-C4A9230126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BF77A44-C8E9-48C6-A9C2-109EB79CDE7C}" type="slidenum">
              <a:rPr lang="en-US" altLang="en-US" sz="1200">
                <a:latin typeface="Arial" panose="020B0604020202020204" pitchFamily="34" charset="0"/>
              </a:rPr>
              <a:pPr>
                <a:spcBef>
                  <a:spcPct val="0"/>
                </a:spcBef>
                <a:buFontTx/>
                <a:buNone/>
              </a:pPr>
              <a:t>2</a:t>
            </a:fld>
            <a:endParaRPr lang="en-US" altLang="en-US" sz="12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CCD899E6-82BA-EB0E-3F40-89FB1FAC74AA}"/>
              </a:ext>
            </a:extLst>
          </p:cNvPr>
          <p:cNvSpPr>
            <a:spLocks noGrp="1"/>
          </p:cNvSpPr>
          <p:nvPr>
            <p:ph idx="1"/>
          </p:nvPr>
        </p:nvSpPr>
        <p:spPr>
          <a:xfrm>
            <a:off x="2057400" y="1371600"/>
            <a:ext cx="4038600" cy="4876800"/>
          </a:xfrm>
        </p:spPr>
        <p:txBody>
          <a:bodyPr/>
          <a:lstStyle/>
          <a:p>
            <a:r>
              <a:rPr lang="en-US" altLang="en-US" sz="2000" b="1">
                <a:ea typeface="ＭＳ Ｐゴシック" panose="020B0600070205080204" pitchFamily="34" charset="-128"/>
              </a:rPr>
              <a:t>See lecture archive.</a:t>
            </a:r>
          </a:p>
          <a:p>
            <a:r>
              <a:rPr lang="en-US" altLang="en-US" sz="2000" b="1">
                <a:ea typeface="ＭＳ Ｐゴシック" panose="020B0600070205080204" pitchFamily="34" charset="-128"/>
              </a:rPr>
              <a:t>Each sample demos a routing feature.</a:t>
            </a:r>
          </a:p>
          <a:p>
            <a:pPr lvl="1"/>
            <a:endParaRPr lang="en-US" altLang="en-US" sz="2000" b="1">
              <a:ea typeface="ＭＳ Ｐゴシック" panose="020B0600070205080204" pitchFamily="34" charset="-128"/>
            </a:endParaRPr>
          </a:p>
          <a:p>
            <a:pPr lvl="1"/>
            <a:endParaRPr lang="en-US" altLang="en-US" sz="2000" b="1">
              <a:ea typeface="ＭＳ Ｐゴシック" panose="020B0600070205080204" pitchFamily="34" charset="-128"/>
            </a:endParaRPr>
          </a:p>
          <a:p>
            <a:pPr lvl="1"/>
            <a:endParaRPr lang="en-US" altLang="en-US" sz="2000" b="1">
              <a:ea typeface="ＭＳ Ｐゴシック" panose="020B0600070205080204" pitchFamily="34" charset="-128"/>
            </a:endParaRPr>
          </a:p>
          <a:p>
            <a:pPr lvl="1"/>
            <a:endParaRPr lang="en-US" altLang="en-US" sz="2000" b="1">
              <a:ea typeface="ＭＳ Ｐゴシック" panose="020B0600070205080204" pitchFamily="34" charset="-128"/>
            </a:endParaRPr>
          </a:p>
          <a:p>
            <a:pPr lvl="1"/>
            <a:endParaRPr lang="en-US" altLang="en-US" sz="2000" b="1">
              <a:ea typeface="ＭＳ Ｐゴシック" panose="020B0600070205080204" pitchFamily="34" charset="-128"/>
            </a:endParaRPr>
          </a:p>
          <a:p>
            <a:pPr lvl="1"/>
            <a:endParaRPr lang="en-US" altLang="en-US" sz="2000" b="1">
              <a:ea typeface="ＭＳ Ｐゴシック" panose="020B0600070205080204" pitchFamily="34" charset="-128"/>
            </a:endParaRPr>
          </a:p>
          <a:p>
            <a:r>
              <a:rPr lang="en-US" altLang="en-US" sz="2000" b="1">
                <a:ea typeface="ＭＳ Ｐゴシック" panose="020B0600070205080204" pitchFamily="34" charset="-128"/>
              </a:rPr>
              <a:t>&lt;Link&gt;</a:t>
            </a:r>
          </a:p>
        </p:txBody>
      </p:sp>
      <p:sp>
        <p:nvSpPr>
          <p:cNvPr id="18434" name="Slide Number Placeholder 3">
            <a:extLst>
              <a:ext uri="{FF2B5EF4-FFF2-40B4-BE49-F238E27FC236}">
                <a16:creationId xmlns:a16="http://schemas.microsoft.com/office/drawing/2014/main" id="{2F14D92A-B79B-11B6-B9E2-1ED667E1F1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B0C195F-F396-4FE2-8077-F70E44E237A7}" type="slidenum">
              <a:rPr lang="en-US" altLang="en-US" sz="1200">
                <a:latin typeface="Arial" panose="020B0604020202020204" pitchFamily="34" charset="0"/>
              </a:rPr>
              <a:pPr>
                <a:spcBef>
                  <a:spcPct val="0"/>
                </a:spcBef>
                <a:buFontTx/>
                <a:buNone/>
              </a:pPr>
              <a:t>3</a:t>
            </a:fld>
            <a:endParaRPr lang="en-US" altLang="en-US" sz="1200">
              <a:latin typeface="Arial" panose="020B0604020202020204" pitchFamily="34" charset="0"/>
            </a:endParaRPr>
          </a:p>
        </p:txBody>
      </p:sp>
      <p:sp>
        <p:nvSpPr>
          <p:cNvPr id="18435" name="Title 1">
            <a:extLst>
              <a:ext uri="{FF2B5EF4-FFF2-40B4-BE49-F238E27FC236}">
                <a16:creationId xmlns:a16="http://schemas.microsoft.com/office/drawing/2014/main" id="{0FD14D7D-781F-3D09-DE2D-F3038E243167}"/>
              </a:ext>
            </a:extLst>
          </p:cNvPr>
          <p:cNvSpPr>
            <a:spLocks noGrp="1"/>
          </p:cNvSpPr>
          <p:nvPr>
            <p:ph type="title"/>
          </p:nvPr>
        </p:nvSpPr>
        <p:spPr/>
        <p:txBody>
          <a:bodyPr/>
          <a:lstStyle/>
          <a:p>
            <a:r>
              <a:rPr lang="en-US" altLang="en-US">
                <a:ea typeface="ＭＳ Ｐゴシック" panose="020B0600070205080204" pitchFamily="34" charset="-128"/>
              </a:rPr>
              <a:t>Demos</a:t>
            </a:r>
          </a:p>
        </p:txBody>
      </p:sp>
      <p:pic>
        <p:nvPicPr>
          <p:cNvPr id="18436" name="Picture 6">
            <a:extLst>
              <a:ext uri="{FF2B5EF4-FFF2-40B4-BE49-F238E27FC236}">
                <a16:creationId xmlns:a16="http://schemas.microsoft.com/office/drawing/2014/main" id="{FD590215-699A-10C4-317C-2AC25AFA5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549400"/>
            <a:ext cx="2819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9">
            <a:extLst>
              <a:ext uri="{FF2B5EF4-FFF2-40B4-BE49-F238E27FC236}">
                <a16:creationId xmlns:a16="http://schemas.microsoft.com/office/drawing/2014/main" id="{6A1B423C-F0FE-7880-3E71-35F63A2C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25" y="2817813"/>
            <a:ext cx="406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5A4A40A6-BA5E-DE75-0E87-1DE38253A7A3}"/>
              </a:ext>
            </a:extLst>
          </p:cNvPr>
          <p:cNvSpPr>
            <a:spLocks noGrp="1"/>
          </p:cNvSpPr>
          <p:nvPr>
            <p:ph type="title"/>
          </p:nvPr>
        </p:nvSpPr>
        <p:spPr>
          <a:xfrm>
            <a:off x="1981200" y="274638"/>
            <a:ext cx="3505200" cy="1143000"/>
          </a:xfrm>
        </p:spPr>
        <p:txBody>
          <a:bodyPr/>
          <a:lstStyle/>
          <a:p>
            <a:r>
              <a:rPr lang="en-US" altLang="en-US" sz="3200">
                <a:ea typeface="ＭＳ Ｐゴシック" panose="020B0600070205080204" pitchFamily="34" charset="-128"/>
              </a:rPr>
              <a:t>Basic routing configuration</a:t>
            </a:r>
          </a:p>
        </p:txBody>
      </p:sp>
      <p:sp>
        <p:nvSpPr>
          <p:cNvPr id="17410" name="Content Placeholder 2">
            <a:extLst>
              <a:ext uri="{FF2B5EF4-FFF2-40B4-BE49-F238E27FC236}">
                <a16:creationId xmlns:a16="http://schemas.microsoft.com/office/drawing/2014/main" id="{D81D52EF-EDA7-46DA-EC00-D5F73E572B63}"/>
              </a:ext>
            </a:extLst>
          </p:cNvPr>
          <p:cNvSpPr>
            <a:spLocks noGrp="1"/>
          </p:cNvSpPr>
          <p:nvPr>
            <p:ph idx="1"/>
          </p:nvPr>
        </p:nvSpPr>
        <p:spPr>
          <a:xfrm>
            <a:off x="2133600" y="1447800"/>
            <a:ext cx="8229600" cy="4953000"/>
          </a:xfrm>
        </p:spPr>
        <p:txBody>
          <a:bodyPr/>
          <a:lstStyle/>
          <a:p>
            <a:endParaRPr lang="en-US" altLang="en-US" sz="2000" b="1" dirty="0">
              <a:ea typeface="ＭＳ Ｐゴシック" panose="020B0600070205080204" pitchFamily="34" charset="-128"/>
            </a:endParaRPr>
          </a:p>
          <a:p>
            <a:endParaRPr lang="en-US" altLang="en-US" sz="2000" b="1" dirty="0">
              <a:ea typeface="ＭＳ Ｐゴシック" panose="020B0600070205080204" pitchFamily="34" charset="-128"/>
            </a:endParaRPr>
          </a:p>
          <a:p>
            <a:endParaRPr lang="en-US" altLang="en-US" sz="2000" b="1" dirty="0">
              <a:ea typeface="ＭＳ Ｐゴシック" panose="020B0600070205080204" pitchFamily="34" charset="-128"/>
            </a:endParaRPr>
          </a:p>
          <a:p>
            <a:endParaRPr lang="en-US" altLang="en-US" sz="2000" b="1" dirty="0">
              <a:ea typeface="ＭＳ Ｐゴシック" panose="020B0600070205080204" pitchFamily="34" charset="-128"/>
            </a:endParaRPr>
          </a:p>
          <a:p>
            <a:r>
              <a:rPr lang="en-US" altLang="en-US" sz="2000" b="1" dirty="0">
                <a:ea typeface="ＭＳ Ｐゴシック" panose="020B0600070205080204" pitchFamily="34" charset="-128"/>
              </a:rPr>
              <a:t>Declarative style.</a:t>
            </a:r>
          </a:p>
          <a:p>
            <a:r>
              <a:rPr lang="en-US" altLang="en-US" sz="2000" dirty="0">
                <a:ea typeface="ＭＳ Ｐゴシック" panose="020B0600070205080204" pitchFamily="34" charset="-128"/>
              </a:rPr>
              <a:t>&lt;</a:t>
            </a:r>
            <a:r>
              <a:rPr lang="en-US" altLang="en-US" sz="2000" dirty="0" err="1">
                <a:ea typeface="ＭＳ Ｐゴシック" panose="020B0600070205080204" pitchFamily="34" charset="-128"/>
              </a:rPr>
              <a:t>BrowserRouter</a:t>
            </a:r>
            <a:r>
              <a:rPr lang="en-US" altLang="en-US" sz="2000" dirty="0">
                <a:ea typeface="ＭＳ Ｐゴシック" panose="020B0600070205080204" pitchFamily="34" charset="-128"/>
              </a:rPr>
              <a:t>&gt; </a:t>
            </a:r>
            <a:r>
              <a:rPr lang="en-US" altLang="en-US" sz="2000" b="1" dirty="0">
                <a:ea typeface="ＭＳ Ｐゴシック" panose="020B0600070205080204" pitchFamily="34" charset="-128"/>
              </a:rPr>
              <a:t>- matches browser’s URL to a &lt;Route&gt; </a:t>
            </a:r>
            <a:r>
              <a:rPr lang="en-US" altLang="en-US" sz="2000" u="sng" dirty="0">
                <a:ea typeface="ＭＳ Ｐゴシック" panose="020B0600070205080204" pitchFamily="34" charset="-128"/>
              </a:rPr>
              <a:t>path</a:t>
            </a:r>
            <a:r>
              <a:rPr lang="en-US" altLang="en-US" sz="2000" b="1" dirty="0">
                <a:ea typeface="ＭＳ Ｐゴシック" panose="020B0600070205080204" pitchFamily="34" charset="-128"/>
              </a:rPr>
              <a:t>.</a:t>
            </a:r>
          </a:p>
          <a:p>
            <a:r>
              <a:rPr lang="en-US" altLang="en-US" sz="2000" b="1" dirty="0">
                <a:ea typeface="ＭＳ Ｐゴシック" panose="020B0600070205080204" pitchFamily="34" charset="-128"/>
              </a:rPr>
              <a:t>Matching</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Route’s </a:t>
            </a:r>
            <a:r>
              <a:rPr lang="en-US" altLang="en-US" sz="2000" u="sng" dirty="0">
                <a:ea typeface="ＭＳ Ｐゴシック" panose="020B0600070205080204" pitchFamily="34" charset="-128"/>
              </a:rPr>
              <a:t>element</a:t>
            </a:r>
            <a:r>
              <a:rPr lang="en-US" altLang="en-US" sz="2000" b="1" dirty="0">
                <a:ea typeface="ＭＳ Ｐゴシック" panose="020B0600070205080204" pitchFamily="34" charset="-128"/>
              </a:rPr>
              <a:t>  is mounted on the DOM.</a:t>
            </a:r>
          </a:p>
          <a:p>
            <a:pPr lvl="1"/>
            <a:r>
              <a:rPr lang="en-US" altLang="en-US" sz="2000" dirty="0">
                <a:ea typeface="ＭＳ Ｐゴシック" panose="020B0600070205080204" pitchFamily="34" charset="-128"/>
              </a:rPr>
              <a:t>element</a:t>
            </a:r>
            <a:r>
              <a:rPr lang="en-US" altLang="en-US" sz="2000" b="1" dirty="0">
                <a:ea typeface="ＭＳ Ｐゴシック" panose="020B0600070205080204" pitchFamily="34" charset="-128"/>
              </a:rPr>
              <a:t> can take any arbitrary TSX.</a:t>
            </a:r>
          </a:p>
          <a:p>
            <a:pPr lvl="1"/>
            <a:r>
              <a:rPr lang="en-US" altLang="en-US" sz="2000" b="1" dirty="0">
                <a:ea typeface="ＭＳ Ｐゴシック" panose="020B0600070205080204" pitchFamily="34" charset="-128"/>
              </a:rPr>
              <a:t> Use </a:t>
            </a:r>
            <a:r>
              <a:rPr lang="en-US" altLang="en-US" sz="2000" dirty="0">
                <a:ea typeface="ＭＳ Ｐゴシック" panose="020B0600070205080204" pitchFamily="34" charset="-128"/>
              </a:rPr>
              <a:t>index</a:t>
            </a:r>
            <a:r>
              <a:rPr lang="en-US" altLang="en-US" sz="2000" b="1" dirty="0">
                <a:ea typeface="ＭＳ Ｐゴシック" panose="020B0600070205080204" pitchFamily="34" charset="-128"/>
              </a:rPr>
              <a:t> for root path case (/).</a:t>
            </a:r>
          </a:p>
          <a:p>
            <a:pPr lvl="1"/>
            <a:r>
              <a:rPr lang="en-US" altLang="en-US" sz="2000" b="1" dirty="0">
                <a:ea typeface="ＭＳ Ｐゴシック" panose="020B0600070205080204" pitchFamily="34" charset="-128"/>
              </a:rPr>
              <a:t>Use * path for 404 case.</a:t>
            </a:r>
          </a:p>
          <a:p>
            <a:pPr lvl="1"/>
            <a:r>
              <a:rPr lang="en-US" altLang="en-US" sz="2000" dirty="0">
                <a:ea typeface="ＭＳ Ｐゴシック" panose="020B0600070205080204" pitchFamily="34" charset="-128"/>
              </a:rPr>
              <a:t>&lt;Navigate&gt; </a:t>
            </a:r>
            <a:r>
              <a:rPr lang="en-US" altLang="en-US" sz="2000" b="1" dirty="0">
                <a:ea typeface="ＭＳ Ｐゴシック" panose="020B0600070205080204" pitchFamily="34" charset="-128"/>
              </a:rPr>
              <a:t>changes browser’s URL address.</a:t>
            </a:r>
          </a:p>
          <a:p>
            <a:r>
              <a:rPr lang="en-US" altLang="en-US" sz="2000" b="1" dirty="0">
                <a:ea typeface="ＭＳ Ｐゴシック" panose="020B0600070205080204" pitchFamily="34" charset="-128"/>
              </a:rPr>
              <a:t>App component termed the </a:t>
            </a:r>
            <a:r>
              <a:rPr lang="en-US" altLang="en-US" sz="2000" u="sng" dirty="0">
                <a:ea typeface="ＭＳ Ｐゴシック" panose="020B0600070205080204" pitchFamily="34" charset="-128"/>
              </a:rPr>
              <a:t>Router</a:t>
            </a:r>
            <a:r>
              <a:rPr lang="en-US" altLang="en-US" sz="2000" b="1" dirty="0">
                <a:ea typeface="ＭＳ Ｐゴシック" panose="020B0600070205080204" pitchFamily="34" charset="-128"/>
              </a:rPr>
              <a:t> component.</a:t>
            </a:r>
          </a:p>
          <a:p>
            <a:r>
              <a:rPr lang="en-US" altLang="en-US" sz="2000" b="1" dirty="0">
                <a:ea typeface="ＭＳ Ｐゴシック" panose="020B0600070205080204" pitchFamily="34" charset="-128"/>
              </a:rPr>
              <a:t>Ref.  </a:t>
            </a:r>
            <a:r>
              <a:rPr lang="en-US" altLang="en-US" sz="2000" b="1" dirty="0" err="1">
                <a:ea typeface="ＭＳ Ｐゴシック" panose="020B0600070205080204" pitchFamily="34" charset="-128"/>
              </a:rPr>
              <a:t>src</a:t>
            </a:r>
            <a:r>
              <a:rPr lang="en-US" altLang="en-US" sz="2000" b="1" dirty="0">
                <a:ea typeface="ＭＳ Ｐゴシック" panose="020B0600070205080204" pitchFamily="34" charset="-128"/>
              </a:rPr>
              <a:t>/sample1 </a:t>
            </a:r>
          </a:p>
        </p:txBody>
      </p:sp>
      <p:sp>
        <p:nvSpPr>
          <p:cNvPr id="19459" name="Slide Number Placeholder 3">
            <a:extLst>
              <a:ext uri="{FF2B5EF4-FFF2-40B4-BE49-F238E27FC236}">
                <a16:creationId xmlns:a16="http://schemas.microsoft.com/office/drawing/2014/main" id="{69510645-2ED1-A53B-2E36-77518DC49F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EB221C6-113C-49AD-9F72-CA05E78B004F}" type="slidenum">
              <a:rPr lang="en-US" altLang="en-US" sz="1200">
                <a:latin typeface="Arial" panose="020B0604020202020204" pitchFamily="34" charset="0"/>
              </a:rPr>
              <a:pPr>
                <a:spcBef>
                  <a:spcPct val="0"/>
                </a:spcBef>
                <a:buFontTx/>
                <a:buNone/>
              </a:pPr>
              <a:t>4</a:t>
            </a:fld>
            <a:endParaRPr lang="en-US" altLang="en-US" sz="1200">
              <a:latin typeface="Arial" panose="020B0604020202020204" pitchFamily="34" charset="0"/>
            </a:endParaRPr>
          </a:p>
        </p:txBody>
      </p:sp>
      <p:graphicFrame>
        <p:nvGraphicFramePr>
          <p:cNvPr id="3" name="Table 2">
            <a:extLst>
              <a:ext uri="{FF2B5EF4-FFF2-40B4-BE49-F238E27FC236}">
                <a16:creationId xmlns:a16="http://schemas.microsoft.com/office/drawing/2014/main" id="{2E380181-9DD9-435C-D5BC-4B19B188C259}"/>
              </a:ext>
            </a:extLst>
          </p:cNvPr>
          <p:cNvGraphicFramePr>
            <a:graphicFrameLocks noGrp="1"/>
          </p:cNvGraphicFramePr>
          <p:nvPr/>
        </p:nvGraphicFramePr>
        <p:xfrm>
          <a:off x="1981200" y="1447800"/>
          <a:ext cx="3200400" cy="1436688"/>
        </p:xfrm>
        <a:graphic>
          <a:graphicData uri="http://schemas.openxmlformats.org/drawingml/2006/table">
            <a:tbl>
              <a:tblPr/>
              <a:tblGrid>
                <a:gridCol w="533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5045">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a:ln>
                          <a:noFill/>
                        </a:ln>
                        <a:solidFill>
                          <a:srgbClr val="FFFFFF"/>
                        </a:solidFill>
                        <a:effectLst/>
                        <a:latin typeface="Arial" charset="0"/>
                        <a:ea typeface="ＭＳ Ｐゴシック" charset="-128"/>
                      </a:endParaRP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charset="0"/>
                          <a:ea typeface="ＭＳ Ｐゴシック" charset="-128"/>
                        </a:rPr>
                        <a:t>URL</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Arial" charset="0"/>
                          <a:ea typeface="ＭＳ Ｐゴシック" charset="-128"/>
                        </a:rPr>
                        <a:t>Components</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53881">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rPr>
                        <a:t>1</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rPr>
                        <a:t>/</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rPr>
                        <a:t> Home</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53881">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rPr>
                        <a:t>2</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ea typeface="ＭＳ Ｐゴシック" charset="-128"/>
                        </a:rPr>
                        <a:t>/about</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sym typeface="Wingdings" charset="2"/>
                        </a:rPr>
                        <a:t> About</a:t>
                      </a:r>
                      <a:endParaRPr kumimoji="0" lang="en-US" altLang="en-US" sz="1600" b="0" i="0" u="none" strike="noStrike" cap="none" normalizeH="0" baseline="0" dirty="0">
                        <a:ln>
                          <a:noFill/>
                        </a:ln>
                        <a:solidFill>
                          <a:srgbClr val="000000"/>
                        </a:solidFill>
                        <a:effectLst/>
                        <a:latin typeface="Arial" charset="0"/>
                        <a:ea typeface="ＭＳ Ｐゴシック" charset="-128"/>
                      </a:endParaRP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53881">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ea typeface="ＭＳ Ｐゴシック" charset="-128"/>
                        </a:rPr>
                        <a:t>3</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charset="0"/>
                          <a:ea typeface="ＭＳ Ｐゴシック" charset="-128"/>
                        </a:rPr>
                        <a:t>/inbox</a:t>
                      </a: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defTabSz="457200" eaLnBrk="0" hangingPunct="0">
                        <a:spcBef>
                          <a:spcPct val="20000"/>
                        </a:spcBef>
                        <a:defRPr sz="1600" b="1">
                          <a:solidFill>
                            <a:schemeClr val="tx1"/>
                          </a:solidFill>
                          <a:latin typeface="Arial" charset="0"/>
                          <a:ea typeface="ＭＳ Ｐゴシック" charset="-128"/>
                        </a:defRPr>
                      </a:lvl1pPr>
                      <a:lvl2pPr marL="742950" indent="-285750" defTabSz="457200" eaLnBrk="0" hangingPunct="0">
                        <a:spcBef>
                          <a:spcPct val="20000"/>
                        </a:spcBef>
                        <a:defRPr sz="1600" b="1">
                          <a:solidFill>
                            <a:schemeClr val="tx1"/>
                          </a:solidFill>
                          <a:latin typeface="Arial" charset="0"/>
                          <a:ea typeface="ＭＳ Ｐゴシック" charset="-128"/>
                        </a:defRPr>
                      </a:lvl2pPr>
                      <a:lvl3pPr marL="1143000" indent="-228600" defTabSz="457200" eaLnBrk="0" hangingPunct="0">
                        <a:spcBef>
                          <a:spcPct val="20000"/>
                        </a:spcBef>
                        <a:defRPr sz="1600" b="1">
                          <a:solidFill>
                            <a:schemeClr val="tx1"/>
                          </a:solidFill>
                          <a:latin typeface="Arial" charset="0"/>
                          <a:ea typeface="ＭＳ Ｐゴシック" charset="-128"/>
                        </a:defRPr>
                      </a:lvl3pPr>
                      <a:lvl4pPr marL="1600200" indent="-228600" defTabSz="457200" eaLnBrk="0" hangingPunct="0">
                        <a:spcBef>
                          <a:spcPct val="20000"/>
                        </a:spcBef>
                        <a:defRPr sz="1600" b="1">
                          <a:solidFill>
                            <a:schemeClr val="tx1"/>
                          </a:solidFill>
                          <a:latin typeface="Arial" charset="0"/>
                          <a:ea typeface="ＭＳ Ｐゴシック" charset="-128"/>
                        </a:defRPr>
                      </a:lvl4pPr>
                      <a:lvl5pPr marL="2057400" indent="-228600" defTabSz="457200" eaLnBrk="0" hangingPunct="0">
                        <a:spcBef>
                          <a:spcPct val="20000"/>
                        </a:spcBef>
                        <a:defRPr sz="1600" b="1">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defRPr sz="1600" b="1">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defRPr sz="1600" b="1">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defRPr sz="1600" b="1">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defRPr sz="1600" b="1">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charset="0"/>
                          <a:ea typeface="ＭＳ Ｐゴシック" charset="-128"/>
                          <a:sym typeface="Wingdings" charset="2"/>
                        </a:rPr>
                        <a:t>Inbox</a:t>
                      </a:r>
                      <a:endParaRPr kumimoji="0" lang="en-US" altLang="en-US" sz="1600" b="0" i="0" u="none" strike="noStrike" cap="none" normalizeH="0" baseline="0" dirty="0">
                        <a:ln>
                          <a:noFill/>
                        </a:ln>
                        <a:solidFill>
                          <a:srgbClr val="000000"/>
                        </a:solidFill>
                        <a:effectLst/>
                        <a:latin typeface="Arial" charset="0"/>
                        <a:ea typeface="ＭＳ Ｐゴシック" charset="-128"/>
                      </a:endParaRPr>
                    </a:p>
                  </a:txBody>
                  <a:tcPr marT="45636" marB="456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pic>
        <p:nvPicPr>
          <p:cNvPr id="4" name="Picture 3">
            <a:extLst>
              <a:ext uri="{FF2B5EF4-FFF2-40B4-BE49-F238E27FC236}">
                <a16:creationId xmlns:a16="http://schemas.microsoft.com/office/drawing/2014/main" id="{B7FEF8F9-0093-A493-E688-1E566EBCCA06}"/>
              </a:ext>
            </a:extLst>
          </p:cNvPr>
          <p:cNvPicPr>
            <a:picLocks noChangeAspect="1"/>
          </p:cNvPicPr>
          <p:nvPr/>
        </p:nvPicPr>
        <p:blipFill>
          <a:blip r:embed="rId3"/>
          <a:stretch>
            <a:fillRect/>
          </a:stretch>
        </p:blipFill>
        <p:spPr>
          <a:xfrm>
            <a:off x="5353594" y="457200"/>
            <a:ext cx="6744150" cy="274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FC5C32C0-2BD7-F93B-60EB-716E2B452DC1}"/>
              </a:ext>
            </a:extLst>
          </p:cNvPr>
          <p:cNvSpPr>
            <a:spLocks noGrp="1" noChangeArrowheads="1"/>
          </p:cNvSpPr>
          <p:nvPr>
            <p:ph idx="1"/>
          </p:nvPr>
        </p:nvSpPr>
        <p:spPr>
          <a:xfrm>
            <a:off x="2057400" y="1371600"/>
            <a:ext cx="8229600" cy="4876800"/>
          </a:xfrm>
        </p:spPr>
        <p:txBody>
          <a:bodyPr/>
          <a:lstStyle/>
          <a:p>
            <a:pPr>
              <a:defRPr/>
            </a:pPr>
            <a:r>
              <a:rPr lang="en-US" altLang="en-US" sz="2000" b="1" dirty="0">
                <a:ea typeface="ＭＳ Ｐゴシック" panose="020B0600070205080204" pitchFamily="34" charset="-128"/>
              </a:rPr>
              <a:t>Use the &lt;Link&gt; component for internal links.</a:t>
            </a:r>
          </a:p>
          <a:p>
            <a:pPr lvl="1">
              <a:defRPr/>
            </a:pPr>
            <a:r>
              <a:rPr lang="en-US" altLang="en-US" sz="2000" b="1" dirty="0">
                <a:ea typeface="ＭＳ Ｐゴシック" panose="020B0600070205080204" pitchFamily="34" charset="-128"/>
              </a:rPr>
              <a:t> Use anchor tag for external links - &lt;a </a:t>
            </a:r>
            <a:r>
              <a:rPr lang="en-US" altLang="en-US" sz="2000" b="1" dirty="0" err="1">
                <a:ea typeface="ＭＳ Ｐゴシック" panose="020B0600070205080204" pitchFamily="34" charset="-128"/>
              </a:rPr>
              <a:t>href</a:t>
            </a:r>
            <a:r>
              <a:rPr lang="en-US" altLang="en-US" sz="2000" b="1" dirty="0">
                <a:ea typeface="ＭＳ Ｐゴシック" panose="020B0600070205080204" pitchFamily="34" charset="-128"/>
              </a:rPr>
              <a:t> . . . . . &gt;</a:t>
            </a:r>
          </a:p>
          <a:p>
            <a:pPr>
              <a:defRPr/>
            </a:pPr>
            <a:r>
              <a:rPr lang="en-US" altLang="en-US" sz="2000" b="1" dirty="0">
                <a:ea typeface="ＭＳ Ｐゴシック" panose="020B0600070205080204" pitchFamily="34" charset="-128"/>
              </a:rPr>
              <a:t>Ref. </a:t>
            </a:r>
            <a:r>
              <a:rPr lang="en-US" altLang="en-US" sz="2000" b="1" dirty="0" err="1">
                <a:ea typeface="ＭＳ Ｐゴシック" panose="020B0600070205080204" pitchFamily="34" charset="-128"/>
              </a:rPr>
              <a:t>src</a:t>
            </a:r>
            <a:r>
              <a:rPr lang="en-US" altLang="en-US" sz="2000" b="1" dirty="0">
                <a:ea typeface="ＭＳ Ｐゴシック" panose="020B0600070205080204" pitchFamily="34" charset="-128"/>
              </a:rPr>
              <a:t>/sample2/</a:t>
            </a:r>
          </a:p>
          <a:p>
            <a:pPr lvl="1">
              <a:defRPr/>
            </a:pPr>
            <a:endParaRPr lang="en-US" altLang="en-US" sz="2000" b="1" dirty="0">
              <a:ea typeface="ＭＳ Ｐゴシック" panose="020B0600070205080204" pitchFamily="34" charset="-128"/>
            </a:endParaRPr>
          </a:p>
          <a:p>
            <a:pPr lvl="1">
              <a:defRPr/>
            </a:pPr>
            <a:endParaRPr lang="en-US" altLang="en-US" sz="2000" b="1" dirty="0">
              <a:ea typeface="ＭＳ Ｐゴシック" panose="020B0600070205080204" pitchFamily="34" charset="-128"/>
            </a:endParaRPr>
          </a:p>
          <a:p>
            <a:pPr lvl="1">
              <a:defRPr/>
            </a:pPr>
            <a:endParaRPr lang="en-US" altLang="en-US" sz="2000" b="1" dirty="0">
              <a:ea typeface="ＭＳ Ｐゴシック" panose="020B0600070205080204" pitchFamily="34" charset="-128"/>
            </a:endParaRPr>
          </a:p>
          <a:p>
            <a:pPr lvl="1">
              <a:defRPr/>
            </a:pPr>
            <a:endParaRPr lang="en-US" altLang="en-US" sz="2000" b="1" dirty="0">
              <a:ea typeface="ＭＳ Ｐゴシック" panose="020B0600070205080204" pitchFamily="34" charset="-128"/>
            </a:endParaRPr>
          </a:p>
          <a:p>
            <a:pPr lvl="1">
              <a:defRPr/>
            </a:pPr>
            <a:endParaRPr lang="en-US" altLang="en-US" sz="2000" b="1" dirty="0">
              <a:ea typeface="ＭＳ Ｐゴシック" panose="020B0600070205080204" pitchFamily="34" charset="-128"/>
            </a:endParaRPr>
          </a:p>
          <a:p>
            <a:pPr marL="457200" lvl="1" indent="0">
              <a:buNone/>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&lt;Link&gt; changes browser’s URL address (event) </a:t>
            </a:r>
          </a:p>
          <a:p>
            <a:pPr marL="400050" lvl="1" indent="0">
              <a:buNone/>
              <a:defRPr/>
            </a:pPr>
            <a:r>
              <a:rPr lang="en-US" altLang="en-US" sz="2000" b="1" dirty="0">
                <a:ea typeface="ＭＳ Ｐゴシック" panose="020B0600070205080204" pitchFamily="34" charset="-128"/>
                <a:sym typeface="Wingdings" pitchFamily="2" charset="2"/>
              </a:rPr>
              <a:t> React Router handles event by consulting its routing configuration </a:t>
            </a:r>
          </a:p>
          <a:p>
            <a:pPr marL="400050" lvl="1" indent="0">
              <a:buNone/>
              <a:defRPr/>
            </a:pPr>
            <a:r>
              <a:rPr lang="en-US" altLang="en-US" sz="2000" b="1" dirty="0">
                <a:ea typeface="ＭＳ Ｐゴシック" panose="020B0600070205080204" pitchFamily="34" charset="-128"/>
                <a:sym typeface="Wingdings" pitchFamily="2" charset="2"/>
              </a:rPr>
              <a:t> Selected Route’s </a:t>
            </a:r>
            <a:r>
              <a:rPr lang="en-US" altLang="en-US" sz="2000" dirty="0">
                <a:ea typeface="ＭＳ Ｐゴシック" panose="020B0600070205080204" pitchFamily="34" charset="-128"/>
                <a:sym typeface="Wingdings" pitchFamily="2" charset="2"/>
              </a:rPr>
              <a:t>elements</a:t>
            </a:r>
            <a:r>
              <a:rPr lang="en-US" altLang="en-US" sz="2000" b="1" dirty="0">
                <a:ea typeface="ＭＳ Ｐゴシック" panose="020B0600070205080204" pitchFamily="34" charset="-128"/>
                <a:sym typeface="Wingdings" pitchFamily="2" charset="2"/>
              </a:rPr>
              <a:t> mounted on DOM  Browser repaints the screen.</a:t>
            </a:r>
          </a:p>
        </p:txBody>
      </p:sp>
      <p:sp>
        <p:nvSpPr>
          <p:cNvPr id="20482" name="Slide Number Placeholder 3">
            <a:extLst>
              <a:ext uri="{FF2B5EF4-FFF2-40B4-BE49-F238E27FC236}">
                <a16:creationId xmlns:a16="http://schemas.microsoft.com/office/drawing/2014/main" id="{DBA039F3-5906-3868-496E-6C75FC5C6F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9AE2AA6-85C6-42BE-B156-7252272E1A26}" type="slidenum">
              <a:rPr lang="en-US" altLang="en-US" sz="1200">
                <a:latin typeface="Arial" panose="020B0604020202020204" pitchFamily="34" charset="0"/>
              </a:rPr>
              <a:pPr>
                <a:spcBef>
                  <a:spcPct val="0"/>
                </a:spcBef>
                <a:buFontTx/>
                <a:buNone/>
              </a:pPr>
              <a:t>5</a:t>
            </a:fld>
            <a:endParaRPr lang="en-US" altLang="en-US" sz="1200">
              <a:latin typeface="Arial" panose="020B0604020202020204" pitchFamily="34" charset="0"/>
            </a:endParaRPr>
          </a:p>
        </p:txBody>
      </p:sp>
      <p:sp>
        <p:nvSpPr>
          <p:cNvPr id="20483" name="Title 1">
            <a:extLst>
              <a:ext uri="{FF2B5EF4-FFF2-40B4-BE49-F238E27FC236}">
                <a16:creationId xmlns:a16="http://schemas.microsoft.com/office/drawing/2014/main" id="{463116F3-9C34-374F-FE24-6766E6449CEC}"/>
              </a:ext>
            </a:extLst>
          </p:cNvPr>
          <p:cNvSpPr>
            <a:spLocks noGrp="1"/>
          </p:cNvSpPr>
          <p:nvPr>
            <p:ph type="title"/>
          </p:nvPr>
        </p:nvSpPr>
        <p:spPr/>
        <p:txBody>
          <a:bodyPr/>
          <a:lstStyle/>
          <a:p>
            <a:r>
              <a:rPr lang="en-US" altLang="en-US" sz="3600">
                <a:ea typeface="ＭＳ Ｐゴシック" panose="020B0600070205080204" pitchFamily="34" charset="-128"/>
              </a:rPr>
              <a:t>Hyperlinks</a:t>
            </a:r>
          </a:p>
        </p:txBody>
      </p:sp>
      <p:pic>
        <p:nvPicPr>
          <p:cNvPr id="2" name="Picture 1" descr="Screen Shot 2018-02-23 at 10.08.07.png">
            <a:extLst>
              <a:ext uri="{FF2B5EF4-FFF2-40B4-BE49-F238E27FC236}">
                <a16:creationId xmlns:a16="http://schemas.microsoft.com/office/drawing/2014/main" id="{6A188294-D64E-0C27-6B24-DB476B9270C4}"/>
              </a:ext>
            </a:extLst>
          </p:cNvPr>
          <p:cNvPicPr>
            <a:picLocks noChangeAspect="1"/>
          </p:cNvPicPr>
          <p:nvPr/>
        </p:nvPicPr>
        <p:blipFill>
          <a:blip r:embed="rId2"/>
          <a:srcRect/>
          <a:stretch>
            <a:fillRect/>
          </a:stretch>
        </p:blipFill>
        <p:spPr bwMode="auto">
          <a:xfrm>
            <a:off x="1981200" y="2590800"/>
            <a:ext cx="3048000" cy="1981200"/>
          </a:xfrm>
          <a:prstGeom prst="rect">
            <a:avLst/>
          </a:prstGeom>
          <a:noFill/>
          <a:ln>
            <a:noFill/>
          </a:ln>
          <a:effectLst>
            <a:outerShdw blurRad="292100" dist="139700" dir="2700000" algn="tl" rotWithShape="0">
              <a:srgbClr val="333333">
                <a:alpha val="64999"/>
              </a:srgbClr>
            </a:outerShdw>
          </a:effectLst>
        </p:spPr>
      </p:pic>
      <p:pic>
        <p:nvPicPr>
          <p:cNvPr id="4" name="Picture 3">
            <a:extLst>
              <a:ext uri="{FF2B5EF4-FFF2-40B4-BE49-F238E27FC236}">
                <a16:creationId xmlns:a16="http://schemas.microsoft.com/office/drawing/2014/main" id="{5D1FCB61-E481-138C-D64D-4858BF50007B}"/>
              </a:ext>
            </a:extLst>
          </p:cNvPr>
          <p:cNvPicPr>
            <a:picLocks noChangeAspect="1"/>
          </p:cNvPicPr>
          <p:nvPr/>
        </p:nvPicPr>
        <p:blipFill>
          <a:blip r:embed="rId3"/>
          <a:stretch>
            <a:fillRect/>
          </a:stretch>
        </p:blipFill>
        <p:spPr>
          <a:xfrm>
            <a:off x="8153400" y="1227399"/>
            <a:ext cx="3729177"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3">
                                            <p:txEl>
                                              <p:pRg st="9" end="9"/>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3">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a:extLst>
              <a:ext uri="{FF2B5EF4-FFF2-40B4-BE49-F238E27FC236}">
                <a16:creationId xmlns:a16="http://schemas.microsoft.com/office/drawing/2014/main" id="{63F314B0-F1AB-3922-6775-EEB3CA8114FE}"/>
              </a:ext>
            </a:extLst>
          </p:cNvPr>
          <p:cNvSpPr>
            <a:spLocks noGrp="1" noChangeArrowheads="1"/>
          </p:cNvSpPr>
          <p:nvPr>
            <p:ph idx="1"/>
          </p:nvPr>
        </p:nvSpPr>
        <p:spPr>
          <a:xfrm>
            <a:off x="2057400" y="1417638"/>
            <a:ext cx="8229600" cy="5287962"/>
          </a:xfrm>
        </p:spPr>
        <p:txBody>
          <a:bodyPr/>
          <a:lstStyle/>
          <a:p>
            <a:pPr>
              <a:defRPr/>
            </a:pPr>
            <a:r>
              <a:rPr lang="en-US" altLang="en-US" sz="2000" b="1" dirty="0" err="1">
                <a:ea typeface="ＭＳ Ｐゴシック" panose="020B0600070205080204" pitchFamily="34" charset="-128"/>
              </a:rPr>
              <a:t>Parameterised</a:t>
            </a:r>
            <a:r>
              <a:rPr lang="en-US" altLang="en-US" sz="2000" b="1" dirty="0">
                <a:ea typeface="ＭＳ Ｐゴシック" panose="020B0600070205080204" pitchFamily="34" charset="-128"/>
              </a:rPr>
              <a:t> URLs, e.g. /users/</a:t>
            </a:r>
            <a:r>
              <a:rPr lang="en-US" altLang="en-US" sz="2000" b="1" i="1" dirty="0">
                <a:ea typeface="ＭＳ Ｐゴシック" panose="020B0600070205080204" pitchFamily="34" charset="-128"/>
              </a:rPr>
              <a:t>22</a:t>
            </a:r>
            <a:r>
              <a:rPr lang="en-US" altLang="en-US" sz="2000" b="1" dirty="0">
                <a:ea typeface="ＭＳ Ｐゴシック" panose="020B0600070205080204" pitchFamily="34" charset="-128"/>
              </a:rPr>
              <a:t>, /users/</a:t>
            </a:r>
            <a:r>
              <a:rPr lang="en-US" altLang="en-US" sz="2000" b="1" i="1" dirty="0">
                <a:ea typeface="ＭＳ Ｐゴシック" panose="020B0600070205080204" pitchFamily="34" charset="-128"/>
              </a:rPr>
              <a:t>12</a:t>
            </a:r>
            <a:r>
              <a:rPr lang="en-US" altLang="en-US" sz="2000" b="1" dirty="0">
                <a:ea typeface="ＭＳ Ｐゴシック" panose="020B0600070205080204" pitchFamily="34" charset="-128"/>
              </a:rPr>
              <a:t>/purchases </a:t>
            </a:r>
          </a:p>
          <a:p>
            <a:pPr lvl="1">
              <a:defRPr/>
            </a:pPr>
            <a:r>
              <a:rPr lang="en-US" altLang="en-US" sz="2000" b="1" dirty="0">
                <a:ea typeface="ＭＳ Ｐゴシック" panose="020B0600070205080204" pitchFamily="34" charset="-128"/>
              </a:rPr>
              <a:t>How to declare a </a:t>
            </a:r>
            <a:r>
              <a:rPr lang="en-US" altLang="en-US" sz="2000" b="1" dirty="0" err="1">
                <a:ea typeface="ＭＳ Ｐゴシック" panose="020B0600070205080204" pitchFamily="34" charset="-128"/>
              </a:rPr>
              <a:t>parameterised</a:t>
            </a:r>
            <a:r>
              <a:rPr lang="en-US" altLang="en-US" sz="2000" b="1" dirty="0">
                <a:ea typeface="ＭＳ Ｐゴシック" panose="020B0600070205080204" pitchFamily="34" charset="-128"/>
              </a:rPr>
              <a:t> path in the routing configuration?</a:t>
            </a:r>
          </a:p>
          <a:p>
            <a:pPr lvl="1">
              <a:defRPr/>
            </a:pPr>
            <a:r>
              <a:rPr lang="en-US" altLang="en-US" sz="2000" b="1" dirty="0">
                <a:ea typeface="ＭＳ Ｐゴシック" panose="020B0600070205080204" pitchFamily="34" charset="-128"/>
              </a:rPr>
              <a:t>How does a component access the parameter value?</a:t>
            </a:r>
          </a:p>
          <a:p>
            <a:pPr>
              <a:defRPr/>
            </a:pPr>
            <a:r>
              <a:rPr lang="en-US" altLang="en-US" sz="2000" b="1" dirty="0">
                <a:ea typeface="ＭＳ Ｐゴシック" panose="020B0600070205080204" pitchFamily="34" charset="-128"/>
              </a:rPr>
              <a:t> Ex:  Suppose the Inbox component shows messages for a specific user, where the user’s id is part of the browser URL </a:t>
            </a:r>
          </a:p>
          <a:p>
            <a:pPr marL="800100" lvl="2" indent="0">
              <a:buNone/>
              <a:defRPr/>
            </a:pPr>
            <a:r>
              <a:rPr lang="en-US" altLang="en-US" sz="2000" b="1" dirty="0" err="1">
                <a:ea typeface="ＭＳ Ｐゴシック" panose="020B0600070205080204" pitchFamily="34" charset="-128"/>
              </a:rPr>
              <a:t>e.g</a:t>
            </a:r>
            <a:r>
              <a:rPr lang="en-US" altLang="en-US" sz="2000" b="1" dirty="0">
                <a:ea typeface="ＭＳ Ｐゴシック" panose="020B0600070205080204" pitchFamily="34" charset="-128"/>
              </a:rPr>
              <a:t> /inbox/123, where 123 is the user’s id.</a:t>
            </a:r>
          </a:p>
          <a:p>
            <a:pPr>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Solution: </a:t>
            </a:r>
            <a:r>
              <a:rPr lang="en-US" altLang="en-US" sz="2000" dirty="0">
                <a:ea typeface="ＭＳ Ｐゴシック" panose="020B0600070205080204" pitchFamily="34" charset="-128"/>
              </a:rPr>
              <a:t>&lt;Route path='/inbox/:</a:t>
            </a:r>
            <a:r>
              <a:rPr lang="en-US" altLang="en-US" sz="2000" dirty="0" err="1">
                <a:ea typeface="ＭＳ Ｐゴシック" panose="020B0600070205080204" pitchFamily="34" charset="-128"/>
              </a:rPr>
              <a:t>userId</a:t>
            </a:r>
            <a:r>
              <a:rPr lang="en-US" altLang="en-US" sz="2000" dirty="0">
                <a:ea typeface="ＭＳ Ｐゴシック" panose="020B0600070205080204" pitchFamily="34" charset="-128"/>
              </a:rPr>
              <a:t>’  element={ &lt;Inbox/&gt; } /&gt;</a:t>
            </a:r>
          </a:p>
          <a:p>
            <a:pPr marL="857250" lvl="1" indent="-342900">
              <a:defRPr/>
            </a:pPr>
            <a:r>
              <a:rPr lang="en-US" altLang="en-US" sz="2000" b="1" dirty="0">
                <a:ea typeface="ＭＳ Ｐゴシック" panose="020B0600070205080204" pitchFamily="34" charset="-128"/>
              </a:rPr>
              <a:t>The colon (:) prefixes a parameter in the path.</a:t>
            </a:r>
          </a:p>
          <a:p>
            <a:pPr marL="857250" lvl="1" indent="-342900">
              <a:defRPr/>
            </a:pPr>
            <a:r>
              <a:rPr lang="en-US" altLang="en-US" sz="2000" b="1" dirty="0">
                <a:ea typeface="ＭＳ Ｐゴシック" panose="020B0600070205080204" pitchFamily="34" charset="-128"/>
              </a:rPr>
              <a:t>Parameter name is arbitrary.</a:t>
            </a:r>
          </a:p>
          <a:p>
            <a:pPr marL="857250" lvl="1" indent="-342900">
              <a:defRPr/>
            </a:pPr>
            <a:r>
              <a:rPr lang="en-US" sz="2000" b="1" dirty="0">
                <a:cs typeface="ＭＳ Ｐゴシック" charset="0"/>
              </a:rPr>
              <a:t>Ref </a:t>
            </a:r>
            <a:r>
              <a:rPr lang="en-US" sz="2000" b="1" dirty="0" err="1">
                <a:cs typeface="ＭＳ Ｐゴシック" charset="0"/>
              </a:rPr>
              <a:t>src</a:t>
            </a:r>
            <a:r>
              <a:rPr lang="en-US" sz="2000" b="1" dirty="0">
                <a:cs typeface="ＭＳ Ｐゴシック" charset="0"/>
              </a:rPr>
              <a:t>/sample3</a:t>
            </a:r>
          </a:p>
        </p:txBody>
      </p:sp>
      <p:sp>
        <p:nvSpPr>
          <p:cNvPr id="21506" name="Slide Number Placeholder 3">
            <a:extLst>
              <a:ext uri="{FF2B5EF4-FFF2-40B4-BE49-F238E27FC236}">
                <a16:creationId xmlns:a16="http://schemas.microsoft.com/office/drawing/2014/main" id="{4733F9F2-81C8-0DBC-7C37-5E415BB602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AD97C7D-730E-40D5-A40B-459F70FD0012}" type="slidenum">
              <a:rPr lang="en-US" altLang="en-US" sz="1200">
                <a:latin typeface="Arial" panose="020B0604020202020204" pitchFamily="34" charset="0"/>
              </a:rPr>
              <a:pPr>
                <a:spcBef>
                  <a:spcPct val="0"/>
                </a:spcBef>
                <a:buFontTx/>
                <a:buNone/>
              </a:pPr>
              <a:t>6</a:t>
            </a:fld>
            <a:endParaRPr lang="en-US" altLang="en-US" sz="1200">
              <a:latin typeface="Arial" panose="020B0604020202020204" pitchFamily="34" charset="0"/>
            </a:endParaRPr>
          </a:p>
        </p:txBody>
      </p:sp>
      <p:sp>
        <p:nvSpPr>
          <p:cNvPr id="21507" name="Title 1">
            <a:extLst>
              <a:ext uri="{FF2B5EF4-FFF2-40B4-BE49-F238E27FC236}">
                <a16:creationId xmlns:a16="http://schemas.microsoft.com/office/drawing/2014/main" id="{6A3859F7-E546-D2A2-0A26-6218F0345616}"/>
              </a:ext>
            </a:extLst>
          </p:cNvPr>
          <p:cNvSpPr>
            <a:spLocks noGrp="1"/>
          </p:cNvSpPr>
          <p:nvPr>
            <p:ph type="title"/>
          </p:nvPr>
        </p:nvSpPr>
        <p:spPr/>
        <p:txBody>
          <a:bodyPr/>
          <a:lstStyle/>
          <a:p>
            <a:r>
              <a:rPr lang="en-US" altLang="en-US" sz="3600">
                <a:ea typeface="ＭＳ Ｐゴシック" panose="020B0600070205080204" pitchFamily="34" charset="-128"/>
              </a:rPr>
              <a:t>Dynamic segments.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51E73966-3DEA-2161-4644-51580FB62C50}"/>
              </a:ext>
            </a:extLst>
          </p:cNvPr>
          <p:cNvSpPr>
            <a:spLocks noGrp="1"/>
          </p:cNvSpPr>
          <p:nvPr>
            <p:ph idx="1"/>
          </p:nvPr>
        </p:nvSpPr>
        <p:spPr>
          <a:xfrm>
            <a:off x="1981200" y="1447800"/>
            <a:ext cx="8229600" cy="5029200"/>
          </a:xfrm>
        </p:spPr>
        <p:txBody>
          <a:bodyPr/>
          <a:lstStyle/>
          <a:p>
            <a:pPr>
              <a:defRPr/>
            </a:pPr>
            <a:endParaRPr lang="en-US" sz="2000" b="1" dirty="0"/>
          </a:p>
          <a:p>
            <a:pPr marL="0" indent="0">
              <a:buNone/>
              <a:defRPr/>
            </a:pPr>
            <a:endParaRPr lang="en-US" sz="2000" b="1" dirty="0"/>
          </a:p>
          <a:p>
            <a:pPr marL="0" indent="0">
              <a:buNone/>
              <a:defRPr/>
            </a:pPr>
            <a:endParaRPr lang="en-US" sz="2000" b="1" dirty="0"/>
          </a:p>
          <a:p>
            <a:pPr>
              <a:defRPr/>
            </a:pPr>
            <a:endParaRPr lang="en-US" sz="2000" b="1" dirty="0"/>
          </a:p>
          <a:p>
            <a:pPr>
              <a:defRPr/>
            </a:pPr>
            <a:endParaRPr lang="en-US" sz="2000" b="1" dirty="0"/>
          </a:p>
          <a:p>
            <a:pPr marL="0" indent="0">
              <a:buNone/>
              <a:defRPr/>
            </a:pPr>
            <a:endParaRPr lang="en-US" sz="2000" b="1" dirty="0"/>
          </a:p>
          <a:p>
            <a:pPr>
              <a:defRPr/>
            </a:pPr>
            <a:endParaRPr lang="en-US" sz="2000" b="1" dirty="0"/>
          </a:p>
          <a:p>
            <a:pPr>
              <a:defRPr/>
            </a:pPr>
            <a:r>
              <a:rPr lang="en-US" sz="2000" dirty="0" err="1"/>
              <a:t>useParams</a:t>
            </a:r>
            <a:r>
              <a:rPr lang="en-US" sz="2000" dirty="0"/>
              <a:t> </a:t>
            </a:r>
            <a:r>
              <a:rPr lang="en-US" sz="2000" b="1" dirty="0"/>
              <a:t>hook (React Router library).</a:t>
            </a:r>
          </a:p>
          <a:p>
            <a:pPr lvl="1">
              <a:defRPr/>
            </a:pPr>
            <a:r>
              <a:rPr lang="en-US" sz="2000" b="1" dirty="0"/>
              <a:t>Returns an object containing the parameter value.</a:t>
            </a:r>
          </a:p>
          <a:p>
            <a:pPr lvl="1">
              <a:defRPr/>
            </a:pPr>
            <a:r>
              <a:rPr lang="en-US" sz="2000" b="1" dirty="0"/>
              <a:t>Other useful hooks also provided (see later)</a:t>
            </a:r>
          </a:p>
          <a:p>
            <a:pPr>
              <a:defRPr/>
            </a:pPr>
            <a:r>
              <a:rPr lang="en-US" altLang="en-US" sz="2000" b="1" dirty="0">
                <a:ea typeface="ＭＳ Ｐゴシック" panose="020B0600070205080204" pitchFamily="34" charset="-128"/>
              </a:rPr>
              <a:t>More than one parameter allowed.</a:t>
            </a:r>
          </a:p>
          <a:p>
            <a:pPr marL="914400" lvl="2" indent="0">
              <a:buNone/>
              <a:defRPr/>
            </a:pPr>
            <a:r>
              <a:rPr lang="en-US" altLang="en-US" sz="2000" b="1" dirty="0">
                <a:ea typeface="ＭＳ Ｐゴシック" panose="020B0600070205080204" pitchFamily="34" charset="-128"/>
              </a:rPr>
              <a:t>e.g. /users/:</a:t>
            </a:r>
            <a:r>
              <a:rPr lang="en-US" altLang="en-US" sz="2000" b="1" dirty="0" err="1">
                <a:ea typeface="ＭＳ Ｐゴシック" panose="020B0600070205080204" pitchFamily="34" charset="-128"/>
              </a:rPr>
              <a:t>userId</a:t>
            </a:r>
            <a:r>
              <a:rPr lang="en-US" altLang="en-US" sz="2000" b="1" dirty="0">
                <a:ea typeface="ＭＳ Ｐゴシック" panose="020B0600070205080204" pitchFamily="34" charset="-128"/>
              </a:rPr>
              <a:t>/categories/:</a:t>
            </a:r>
            <a:r>
              <a:rPr lang="en-US" altLang="en-US" sz="2000" b="1" dirty="0" err="1">
                <a:ea typeface="ＭＳ Ｐゴシック" panose="020B0600070205080204" pitchFamily="34" charset="-128"/>
              </a:rPr>
              <a:t>categoryName</a:t>
            </a:r>
            <a:endParaRPr lang="en-US" altLang="en-US" sz="2000" b="1" dirty="0">
              <a:ea typeface="ＭＳ Ｐゴシック" panose="020B0600070205080204" pitchFamily="34" charset="-128"/>
            </a:endParaRPr>
          </a:p>
        </p:txBody>
      </p:sp>
      <p:sp>
        <p:nvSpPr>
          <p:cNvPr id="22530" name="Slide Number Placeholder 3">
            <a:extLst>
              <a:ext uri="{FF2B5EF4-FFF2-40B4-BE49-F238E27FC236}">
                <a16:creationId xmlns:a16="http://schemas.microsoft.com/office/drawing/2014/main" id="{CEA2B840-A7DB-9EF7-7C16-1C3769BD0A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925C5B0-8DB8-43B8-850C-FC6B7A70BB82}" type="slidenum">
              <a:rPr lang="en-US" altLang="en-US" sz="1200">
                <a:latin typeface="Arial" panose="020B0604020202020204" pitchFamily="34" charset="0"/>
              </a:rPr>
              <a:pPr>
                <a:spcBef>
                  <a:spcPct val="0"/>
                </a:spcBef>
                <a:buFontTx/>
                <a:buNone/>
              </a:pPr>
              <a:t>7</a:t>
            </a:fld>
            <a:endParaRPr lang="en-US" altLang="en-US" sz="1200">
              <a:latin typeface="Arial" panose="020B0604020202020204" pitchFamily="34" charset="0"/>
            </a:endParaRPr>
          </a:p>
        </p:txBody>
      </p:sp>
      <p:sp>
        <p:nvSpPr>
          <p:cNvPr id="22531" name="Title 1">
            <a:extLst>
              <a:ext uri="{FF2B5EF4-FFF2-40B4-BE49-F238E27FC236}">
                <a16:creationId xmlns:a16="http://schemas.microsoft.com/office/drawing/2014/main" id="{DFEEE560-94BB-A3AF-7588-E6D2DE52F67E}"/>
              </a:ext>
            </a:extLst>
          </p:cNvPr>
          <p:cNvSpPr>
            <a:spLocks noGrp="1"/>
          </p:cNvSpPr>
          <p:nvPr>
            <p:ph type="title"/>
          </p:nvPr>
        </p:nvSpPr>
        <p:spPr>
          <a:xfrm>
            <a:off x="1981200" y="203200"/>
            <a:ext cx="8229600" cy="1143000"/>
          </a:xfrm>
        </p:spPr>
        <p:txBody>
          <a:bodyPr/>
          <a:lstStyle/>
          <a:p>
            <a:r>
              <a:rPr lang="en-US" altLang="en-US" sz="3200" dirty="0">
                <a:ea typeface="ＭＳ Ｐゴシック" panose="020B0600070205080204" pitchFamily="34" charset="-128"/>
              </a:rPr>
              <a:t>Dynamic segments.</a:t>
            </a:r>
          </a:p>
        </p:txBody>
      </p:sp>
      <p:cxnSp>
        <p:nvCxnSpPr>
          <p:cNvPr id="10" name="Straight Arrow Connector 9">
            <a:extLst>
              <a:ext uri="{FF2B5EF4-FFF2-40B4-BE49-F238E27FC236}">
                <a16:creationId xmlns:a16="http://schemas.microsoft.com/office/drawing/2014/main" id="{6E3A2022-2B87-CD9C-48EB-9FE088EB307F}"/>
              </a:ext>
            </a:extLst>
          </p:cNvPr>
          <p:cNvCxnSpPr>
            <a:cxnSpLocks noChangeShapeType="1"/>
          </p:cNvCxnSpPr>
          <p:nvPr/>
        </p:nvCxnSpPr>
        <p:spPr bwMode="auto">
          <a:xfrm flipH="1">
            <a:off x="6858000" y="1600201"/>
            <a:ext cx="939800" cy="60325"/>
          </a:xfrm>
          <a:prstGeom prst="straightConnector1">
            <a:avLst/>
          </a:prstGeom>
          <a:noFill/>
          <a:ln w="57150">
            <a:solidFill>
              <a:schemeClr val="bg1"/>
            </a:solidFill>
            <a:round/>
            <a:headEnd/>
            <a:tailEnd type="arrow" w="med" len="med"/>
          </a:ln>
          <a:effectLst>
            <a:outerShdw blurRad="40000" dist="20000" dir="5400000" rotWithShape="0">
              <a:srgbClr val="808080">
                <a:alpha val="37999"/>
              </a:srgbClr>
            </a:outerShdw>
          </a:effectLst>
        </p:spPr>
      </p:cxnSp>
      <p:pic>
        <p:nvPicPr>
          <p:cNvPr id="5" name="Picture 4">
            <a:extLst>
              <a:ext uri="{FF2B5EF4-FFF2-40B4-BE49-F238E27FC236}">
                <a16:creationId xmlns:a16="http://schemas.microsoft.com/office/drawing/2014/main" id="{440E842A-CF56-2109-30EA-FE461825682F}"/>
              </a:ext>
            </a:extLst>
          </p:cNvPr>
          <p:cNvPicPr>
            <a:picLocks noChangeAspect="1"/>
          </p:cNvPicPr>
          <p:nvPr/>
        </p:nvPicPr>
        <p:blipFill>
          <a:blip r:embed="rId3"/>
          <a:stretch>
            <a:fillRect/>
          </a:stretch>
        </p:blipFill>
        <p:spPr>
          <a:xfrm>
            <a:off x="3276600" y="1066800"/>
            <a:ext cx="4980250" cy="28257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a:extLst>
              <a:ext uri="{FF2B5EF4-FFF2-40B4-BE49-F238E27FC236}">
                <a16:creationId xmlns:a16="http://schemas.microsoft.com/office/drawing/2014/main" id="{FB87B167-956E-B8A5-0023-CAA8A9901885}"/>
              </a:ext>
            </a:extLst>
          </p:cNvPr>
          <p:cNvSpPr>
            <a:spLocks noGrp="1"/>
          </p:cNvSpPr>
          <p:nvPr>
            <p:ph idx="1"/>
          </p:nvPr>
        </p:nvSpPr>
        <p:spPr>
          <a:xfrm>
            <a:off x="2057400" y="1371600"/>
            <a:ext cx="8229600" cy="5105400"/>
          </a:xfrm>
        </p:spPr>
        <p:txBody>
          <a:bodyPr/>
          <a:lstStyle/>
          <a:p>
            <a:r>
              <a:rPr lang="en-US" altLang="en-US" sz="2000">
                <a:ea typeface="ＭＳ Ｐゴシック" panose="020B0600070205080204" pitchFamily="34" charset="-128"/>
              </a:rPr>
              <a:t>Objective</a:t>
            </a:r>
            <a:r>
              <a:rPr lang="en-US" altLang="en-US" sz="2000" b="1">
                <a:ea typeface="ＭＳ Ｐゴシック" panose="020B0600070205080204" pitchFamily="34" charset="-128"/>
              </a:rPr>
              <a:t>: A component’s child is dynamically determined from the browser’s URL (Addressability).</a:t>
            </a:r>
          </a:p>
          <a:p>
            <a:endParaRPr lang="en-US" altLang="en-US" sz="2000" b="1">
              <a:ea typeface="ＭＳ Ｐゴシック" panose="020B0600070205080204" pitchFamily="34" charset="-128"/>
            </a:endParaRPr>
          </a:p>
          <a:p>
            <a:r>
              <a:rPr lang="en-US" altLang="en-US" sz="2000" b="1">
                <a:ea typeface="ＭＳ Ｐゴシック" panose="020B0600070205080204" pitchFamily="34" charset="-128"/>
              </a:rPr>
              <a:t>EX.: (See src/sample4) Given the route:</a:t>
            </a:r>
          </a:p>
          <a:p>
            <a:pPr marL="400050" lvl="1" indent="0">
              <a:buNone/>
            </a:pPr>
            <a:r>
              <a:rPr lang="en-US" altLang="en-US" sz="2000" b="1">
                <a:ea typeface="ＭＳ Ｐゴシック" panose="020B0600070205080204" pitchFamily="34" charset="-128"/>
              </a:rPr>
              <a:t> </a:t>
            </a:r>
            <a:r>
              <a:rPr lang="en-US" altLang="en-US" sz="2000">
                <a:ea typeface="ＭＳ Ｐゴシック" panose="020B0600070205080204" pitchFamily="34" charset="-128"/>
              </a:rPr>
              <a:t>&lt;Route path='/inbox/:userId’ element={ &lt;Inbox /&gt; } /&gt;, </a:t>
            </a:r>
          </a:p>
          <a:p>
            <a:pPr marL="400050" lvl="1" indent="0">
              <a:buNone/>
            </a:pPr>
            <a:r>
              <a:rPr lang="en-US" altLang="en-US" sz="2000" b="1">
                <a:ea typeface="ＭＳ Ｐゴシック" panose="020B0600070205080204" pitchFamily="34" charset="-128"/>
              </a:rPr>
              <a:t> </a:t>
            </a:r>
          </a:p>
          <a:p>
            <a:pPr marL="400050" lvl="1" indent="0">
              <a:buNone/>
            </a:pPr>
            <a:r>
              <a:rPr lang="en-US" altLang="en-US" sz="2000" b="1">
                <a:ea typeface="ＭＳ Ｐゴシック" panose="020B0600070205080204" pitchFamily="34" charset="-128"/>
              </a:rPr>
              <a:t>use the following rules to determine a nested component hierarchy:</a:t>
            </a:r>
          </a:p>
          <a:p>
            <a:pPr marL="800100" lvl="2" indent="0">
              <a:buNone/>
            </a:pPr>
            <a:r>
              <a:rPr lang="en-US" altLang="en-US" sz="2000">
                <a:ea typeface="ＭＳ Ｐゴシック" panose="020B0600070205080204" pitchFamily="34" charset="-128"/>
              </a:rPr>
              <a:t>/inbox/XYZ/statistics</a:t>
            </a:r>
            <a:r>
              <a:rPr lang="en-US" altLang="en-US" sz="2000" b="1">
                <a:ea typeface="ＭＳ Ｐゴシック" panose="020B0600070205080204" pitchFamily="34" charset="-128"/>
              </a:rPr>
              <a:t>                /inbox/XYZ/draft </a:t>
            </a:r>
          </a:p>
          <a:p>
            <a:pPr marL="800100" lvl="2" indent="0">
              <a:buNone/>
            </a:pPr>
            <a:r>
              <a:rPr lang="en-US" altLang="en-US" sz="2000" b="1">
                <a:ea typeface="ＭＳ Ｐゴシック" panose="020B0600070205080204" pitchFamily="34" charset="-128"/>
              </a:rPr>
              <a:t>     &lt;Inbox&gt;                                         &lt;Inbox&gt;</a:t>
            </a:r>
          </a:p>
          <a:p>
            <a:pPr marL="800100" lvl="2" indent="0">
              <a:buNone/>
            </a:pPr>
            <a:r>
              <a:rPr lang="en-US" altLang="en-US" sz="2000" b="1">
                <a:ea typeface="ＭＳ Ｐゴシック" panose="020B0600070205080204" pitchFamily="34" charset="-128"/>
              </a:rPr>
              <a:t>         &lt;Stats/&gt;                                           &lt;Drafts/&gt;</a:t>
            </a:r>
          </a:p>
          <a:p>
            <a:pPr marL="800100" lvl="2" indent="0">
              <a:buNone/>
            </a:pPr>
            <a:r>
              <a:rPr lang="en-US" altLang="en-US" sz="2000" b="1">
                <a:ea typeface="ＭＳ Ｐゴシック" panose="020B0600070205080204" pitchFamily="34" charset="-128"/>
              </a:rPr>
              <a:t>    &lt;/Inbox&gt;                                         &lt;/Inbox&gt; </a:t>
            </a:r>
          </a:p>
        </p:txBody>
      </p:sp>
      <p:sp>
        <p:nvSpPr>
          <p:cNvPr id="24578" name="Slide Number Placeholder 3">
            <a:extLst>
              <a:ext uri="{FF2B5EF4-FFF2-40B4-BE49-F238E27FC236}">
                <a16:creationId xmlns:a16="http://schemas.microsoft.com/office/drawing/2014/main" id="{446C13A8-65B8-BB70-9C5A-18E7E0595B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1CD273F-1E3A-4017-8807-05725F0EDE2C}" type="slidenum">
              <a:rPr lang="en-US" altLang="en-US" sz="1200">
                <a:latin typeface="Arial" panose="020B0604020202020204" pitchFamily="34" charset="0"/>
              </a:rPr>
              <a:pPr>
                <a:spcBef>
                  <a:spcPct val="0"/>
                </a:spcBef>
                <a:buFontTx/>
                <a:buNone/>
              </a:pPr>
              <a:t>8</a:t>
            </a:fld>
            <a:endParaRPr lang="en-US" altLang="en-US" sz="1200">
              <a:latin typeface="Arial" panose="020B0604020202020204" pitchFamily="34" charset="0"/>
            </a:endParaRPr>
          </a:p>
        </p:txBody>
      </p:sp>
      <p:sp>
        <p:nvSpPr>
          <p:cNvPr id="24579" name="Title 1">
            <a:extLst>
              <a:ext uri="{FF2B5EF4-FFF2-40B4-BE49-F238E27FC236}">
                <a16:creationId xmlns:a16="http://schemas.microsoft.com/office/drawing/2014/main" id="{4229276D-335A-B999-CE1F-501BCA899DC8}"/>
              </a:ext>
            </a:extLst>
          </p:cNvPr>
          <p:cNvSpPr>
            <a:spLocks noGrp="1"/>
          </p:cNvSpPr>
          <p:nvPr>
            <p:ph type="title"/>
          </p:nvPr>
        </p:nvSpPr>
        <p:spPr/>
        <p:txBody>
          <a:bodyPr/>
          <a:lstStyle/>
          <a:p>
            <a:r>
              <a:rPr lang="en-US" altLang="en-US">
                <a:ea typeface="ＭＳ Ｐゴシック" panose="020B0600070205080204" pitchFamily="34" charset="-128"/>
              </a:rPr>
              <a:t>Nested Routes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2">
            <a:extLst>
              <a:ext uri="{FF2B5EF4-FFF2-40B4-BE49-F238E27FC236}">
                <a16:creationId xmlns:a16="http://schemas.microsoft.com/office/drawing/2014/main" id="{73FE2807-1C0A-A6DD-0EAC-34B530554439}"/>
              </a:ext>
            </a:extLst>
          </p:cNvPr>
          <p:cNvSpPr>
            <a:spLocks noGrp="1"/>
          </p:cNvSpPr>
          <p:nvPr>
            <p:ph idx="1"/>
          </p:nvPr>
        </p:nvSpPr>
        <p:spPr>
          <a:xfrm>
            <a:off x="2057400" y="1371600"/>
            <a:ext cx="8229600" cy="5105400"/>
          </a:xfrm>
        </p:spPr>
        <p:txBody>
          <a:bodyPr/>
          <a:lstStyle/>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a:defRPr/>
            </a:pPr>
            <a:endParaRPr lang="en-US" altLang="en-US" sz="2000" b="1" dirty="0">
              <a:ea typeface="ＭＳ Ｐゴシック" panose="020B0600070205080204" pitchFamily="34" charset="-128"/>
            </a:endParaRPr>
          </a:p>
          <a:p>
            <a:pPr marL="0" indent="0">
              <a:buNone/>
              <a:defRPr/>
            </a:pPr>
            <a:endParaRPr lang="en-US" altLang="en-US" sz="2000" b="1" dirty="0">
              <a:ea typeface="ＭＳ Ｐゴシック" panose="020B0600070205080204" pitchFamily="34" charset="-128"/>
            </a:endParaRPr>
          </a:p>
          <a:p>
            <a:pPr>
              <a:defRPr/>
            </a:pPr>
            <a:r>
              <a:rPr lang="en-US" altLang="en-US" sz="2000" b="1" dirty="0">
                <a:ea typeface="ＭＳ Ｐゴシック" panose="020B0600070205080204" pitchFamily="34" charset="-128"/>
              </a:rPr>
              <a:t>Use RELATIVE path strings in the nested &lt;Route&gt; entries.</a:t>
            </a:r>
          </a:p>
          <a:p>
            <a:pPr>
              <a:defRPr/>
            </a:pPr>
            <a:r>
              <a:rPr lang="en-US" altLang="en-US" sz="2000" b="1" dirty="0">
                <a:ea typeface="ＭＳ Ｐゴシック" panose="020B0600070205080204" pitchFamily="34" charset="-128"/>
              </a:rPr>
              <a:t>The index &lt;Route&gt; is optional. </a:t>
            </a:r>
          </a:p>
          <a:p>
            <a:pPr lvl="1">
              <a:defRPr/>
            </a:pPr>
            <a:r>
              <a:rPr lang="en-US" altLang="en-US" sz="2000" b="1" dirty="0">
                <a:ea typeface="ＭＳ Ｐゴシック" panose="020B0600070205080204" pitchFamily="34" charset="-128"/>
              </a:rPr>
              <a:t>For the default case.</a:t>
            </a:r>
          </a:p>
          <a:p>
            <a:pPr lvl="1">
              <a:defRPr/>
            </a:pPr>
            <a:r>
              <a:rPr lang="en-US" altLang="en-US" sz="2000" b="1" dirty="0">
                <a:ea typeface="ＭＳ Ｐゴシック" panose="020B0600070205080204" pitchFamily="34" charset="-128"/>
              </a:rPr>
              <a:t>Avoids a ‘blank’ section on screen.</a:t>
            </a:r>
          </a:p>
          <a:p>
            <a:pPr>
              <a:defRPr/>
            </a:pPr>
            <a:r>
              <a:rPr lang="en-US" altLang="en-US" sz="2400" b="1" dirty="0">
                <a:ea typeface="ＭＳ Ｐゴシック" panose="020B0600070205080204" pitchFamily="34" charset="-128"/>
              </a:rPr>
              <a:t>Use &lt;Outlet/&gt; as a placeholder in the container component</a:t>
            </a:r>
          </a:p>
        </p:txBody>
      </p:sp>
      <p:sp>
        <p:nvSpPr>
          <p:cNvPr id="25602" name="Slide Number Placeholder 3">
            <a:extLst>
              <a:ext uri="{FF2B5EF4-FFF2-40B4-BE49-F238E27FC236}">
                <a16:creationId xmlns:a16="http://schemas.microsoft.com/office/drawing/2014/main" id="{417BB771-CA4A-956E-03E9-C03DB532AF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E4E83C3-F104-471A-A329-9E5D568CC0BF}" type="slidenum">
              <a:rPr lang="en-US" altLang="en-US" sz="1200">
                <a:latin typeface="Arial" panose="020B0604020202020204" pitchFamily="34" charset="0"/>
              </a:rPr>
              <a:pPr>
                <a:spcBef>
                  <a:spcPct val="0"/>
                </a:spcBef>
                <a:buFontTx/>
                <a:buNone/>
              </a:pPr>
              <a:t>9</a:t>
            </a:fld>
            <a:endParaRPr lang="en-US" altLang="en-US" sz="1200">
              <a:latin typeface="Arial" panose="020B0604020202020204" pitchFamily="34" charset="0"/>
            </a:endParaRPr>
          </a:p>
        </p:txBody>
      </p:sp>
      <p:sp>
        <p:nvSpPr>
          <p:cNvPr id="25603" name="Title 1">
            <a:extLst>
              <a:ext uri="{FF2B5EF4-FFF2-40B4-BE49-F238E27FC236}">
                <a16:creationId xmlns:a16="http://schemas.microsoft.com/office/drawing/2014/main" id="{B89A4EFE-2AAD-848E-2B59-FF561A10B44A}"/>
              </a:ext>
            </a:extLst>
          </p:cNvPr>
          <p:cNvSpPr>
            <a:spLocks noGrp="1"/>
          </p:cNvSpPr>
          <p:nvPr>
            <p:ph type="title"/>
          </p:nvPr>
        </p:nvSpPr>
        <p:spPr/>
        <p:txBody>
          <a:bodyPr/>
          <a:lstStyle/>
          <a:p>
            <a:r>
              <a:rPr lang="en-US" altLang="en-US">
                <a:ea typeface="ＭＳ Ｐゴシック" panose="020B0600070205080204" pitchFamily="34" charset="-128"/>
              </a:rPr>
              <a:t>Nested Routes</a:t>
            </a:r>
          </a:p>
        </p:txBody>
      </p:sp>
      <p:pic>
        <p:nvPicPr>
          <p:cNvPr id="4" name="Picture 3">
            <a:extLst>
              <a:ext uri="{FF2B5EF4-FFF2-40B4-BE49-F238E27FC236}">
                <a16:creationId xmlns:a16="http://schemas.microsoft.com/office/drawing/2014/main" id="{C621798F-6652-0227-243F-88A6200CA439}"/>
              </a:ext>
            </a:extLst>
          </p:cNvPr>
          <p:cNvPicPr>
            <a:picLocks noChangeAspect="1"/>
          </p:cNvPicPr>
          <p:nvPr/>
        </p:nvPicPr>
        <p:blipFill>
          <a:blip r:embed="rId2"/>
          <a:stretch>
            <a:fillRect/>
          </a:stretch>
        </p:blipFill>
        <p:spPr>
          <a:xfrm>
            <a:off x="2705593" y="1219200"/>
            <a:ext cx="6038185" cy="31400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17726</TotalTime>
  <Words>896</Words>
  <Application>Microsoft Office PowerPoint</Application>
  <PresentationFormat>Widescreen</PresentationFormat>
  <Paragraphs>163</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Calibri</vt:lpstr>
      <vt:lpstr>Segoe WPC</vt:lpstr>
      <vt:lpstr>Office Theme</vt:lpstr>
      <vt:lpstr>PowerPoint Presentation</vt:lpstr>
      <vt:lpstr>Routing - Introduction</vt:lpstr>
      <vt:lpstr>Demos</vt:lpstr>
      <vt:lpstr>Basic routing configuration</vt:lpstr>
      <vt:lpstr>Hyperlinks</vt:lpstr>
      <vt:lpstr>Dynamic segments.</vt:lpstr>
      <vt:lpstr>Dynamic segments.</vt:lpstr>
      <vt:lpstr>Nested Routes</vt:lpstr>
      <vt:lpstr>Nested Routes</vt:lpstr>
      <vt:lpstr>Extended &lt;Link&gt;</vt:lpstr>
      <vt:lpstr>Extended &lt;Link&gt;</vt:lpstr>
      <vt:lpstr>Routing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182</cp:revision>
  <dcterms:created xsi:type="dcterms:W3CDTF">2019-05-27T08:39:09Z</dcterms:created>
  <dcterms:modified xsi:type="dcterms:W3CDTF">2024-06-05T11:05:09Z</dcterms:modified>
</cp:coreProperties>
</file>