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650" r:id="rId2"/>
    <p:sldId id="651" r:id="rId3"/>
    <p:sldId id="653" r:id="rId4"/>
    <p:sldId id="652" r:id="rId5"/>
    <p:sldId id="632" r:id="rId6"/>
    <p:sldId id="660" r:id="rId7"/>
    <p:sldId id="694" r:id="rId8"/>
    <p:sldId id="676" r:id="rId9"/>
    <p:sldId id="674" r:id="rId10"/>
    <p:sldId id="658" r:id="rId11"/>
    <p:sldId id="654" r:id="rId12"/>
    <p:sldId id="655" r:id="rId13"/>
    <p:sldId id="65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3613"/>
  </p:normalViewPr>
  <p:slideViewPr>
    <p:cSldViewPr>
      <p:cViewPr varScale="1">
        <p:scale>
          <a:sx n="115" d="100"/>
          <a:sy n="115" d="100"/>
        </p:scale>
        <p:origin x="84" y="5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5:17:51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16138 6606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13:01:2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13:01:2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3785 24575,'6'-1'0,"0"-1"0,0 1 0,0-1 0,0 0 0,-1-1 0,1 1 0,-1-1 0,0 0 0,6-5 0,9-3 0,189-105 0,131-66 0,-233 132 0,207-102 0,-221 101 0,112-80 0,9-18 0,108-82 0,-238 173 0,1 3 0,111-53 0,-177 99 0,4-1 0,0 0 0,1 2 0,40-9 0,-30 9 0,33-13 0,267-114 0,-226 87 0,164-103 0,-155 83 0,225-137 0,-188 112 0,219-105 0,-177 94 0,85-40 0,107-31 0,88-67 0,-276 137 0,-59 40 0,-2 1 0,458-196 0,-568 248 0,6-2 0,1 0 0,0 2 0,1 2 0,0 2 0,0 1 0,45-2 0,72 2 0,117-2 0,-109 9 0,435-4 0,-3-36 0,-359 11 0,428-42 0,-661 71 0,388-22 0,-26 5 0,-188 1 0,41-2 0,548 13 0,-422 8 0,1403-3 0,-1473 19 0,-2 22 0,-218-32 0,424 94 0,-260-52 0,-151-37 0,166 41 0,-157-33 0,77 32 0,124 44 0,-7-3 0,-6 11 0,-181-69 0,58 25 0,77 31 0,-135-59 0,84 49 0,-142-71 0,1-1 0,36 10 0,-36-12 0,1 0 0,37 20 0,-26-10 0,62 23 0,-65-30 0,-1 2 0,59 33 0,-28-11 0,-44-26 0,-1 1 0,30 20 0,-24-10 0,27 20 0,26 17 0,-9-5 0,-27-30 0,-31-19 0,-2 1 0,1 0 0,11 9 0,-20-13 0,0-1 0,-1 1 0,1 0 0,-1-1 0,1 1 0,0-1 0,0 1 0,0 0 0,-1-1 0,1 0 0,0 1 0,0-1 0,0 0 0,0 1 0,0-1 0,-1 0 0,1 0 0,0 0 0,0 1 0,0-1 0,0 0 0,0-1 0,0 1 0,0 0 0,0 0 0,0 0 0,0 0 0,0-1 0,0 0 0,0 0 0,0 0 0,0 0 0,-1-1 0,1 1 0,-1 0 0,1 0 0,-1-1 0,1 1 0,-1 0 0,0-1 0,0 1 0,0 0 0,0-1 0,0 1 0,0-2 0,-1-10 0,0 1 0,-6-25 0,2 18 0,-4-21 0,-6-40 0,15 78 0,0 1 0,0 0 0,0 0 0,0 0 0,0 0 0,0 0 0,-1 0 0,1 0 0,0 0 0,-1 0 0,1 0 0,-1 0 0,1 0 0,-1 0 0,0 0 0,1 0 0,-2-1 0,1 3 0,1-1 0,-1 0 0,1 1 0,-1-1 0,1 1 0,-1-1 0,1 0 0,-1 1 0,1-1 0,0 1 0,-1 0 0,1-1 0,0 1 0,-1-1 0,1 1 0,0-1 0,0 1 0,0 0 0,-1-1 0,1 1 0,0 0 0,0-1 0,0 1 0,0 0 0,0-1 0,0 1 0,0 0 0,1 0 0,-2 22 0,1-1 0,1 0 0,6 37 0,-2-30 0,0 41 0,-5-59 0,0-3 0,0 1 0,0-1 0,-1 0 0,0 0 0,-4 15 0,4-21 0,1 0 0,-1 0 0,0 0 0,-1 0 0,1 0 0,0 0 0,-1 0 0,1-1 0,-1 1 0,1 0 0,-1-1 0,0 1 0,1-1 0,-1 0 0,0 0 0,0 0 0,0 1 0,0-2 0,0 1 0,0 0 0,-1 0 0,1-1 0,0 1 0,0-1 0,-5 1 0,-36 1 116,-58-4-1,24 0-1711,60 2-5230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13:01:3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9722 0 24575,'-1'0'0,"0"1"0,1-1 0,-1 0 0,1 0 0,-1 1 0,0-1 0,1 0 0,-1 1 0,1-1 0,-1 1 0,1-1 0,-1 1 0,1-1 0,-1 1 0,1-1 0,0 1 0,-1-1 0,1 1 0,0-1 0,-1 1 0,1 0 0,0-1 0,-1 2 0,-5 19 0,5-14 0,-11 26 0,-1-1 0,-1 0 0,-31 50 0,-75 99 0,-387 428 0,310-401 0,-9-9 0,-307 231 0,264-269 0,-16-23 0,75-50-72,-3-8 0,-3-8 0,-4-10 0,-2-8-1,-2-9 1,-2-9 0,-324 15 0,-521-48 72,526-8 0,184 7 161,-296-4 255,242-30-416,135 6 0,-1 12 0,-183-18 0,-115-28 0,501 50 0,0-3 0,-80-27 0,24 5 0,72 25 0,17 4 0,1-1 0,-29-13 0,-125-59 0,84 28 0,85 45 0,0 0 0,1 1 0,-1 0 0,0 0 0,0 1 0,-12-4 0,-26-5 0,14 2 0,-1 2 0,-1 1 0,-68-6 0,98 14 0,1 0 0,-1-1 0,0 0 0,1 1 0,-1-2 0,1 1 0,-7-3 0,10 4 0,0-1 0,0 1 0,0-1 0,0 0 0,0 1 0,1-1 0,-1 0 0,0 1 0,0-1 0,1 0 0,-1 0 0,1 0 0,-1 0 0,1 1 0,-1-1 0,1 0 0,-1 0 0,1 0 0,0 0 0,0 0 0,-1 0 0,1 0 0,0 0 0,0 0 0,0 0 0,0 0 0,0 0 0,0 0 0,0 0 0,1 0 0,-1 0 0,0 0 0,0 0 0,1 0 0,-1 0 0,1 0 0,-1 0 0,1 0 0,-1 0 0,2-1 0,0-2 0,1-1 0,0 1 0,1 0 0,-1 0 0,1 0 0,-1 0 0,1 1 0,0 0 0,0-1 0,1 2 0,5-4 0,5-2 0,1 1 0,18-5 0,-18 6 0,0 0 0,16-8 0,46-24 0,-104 55 0,17-11 0,0 0 0,0 0 0,0-1 0,-1 0 0,-16 6 0,22-10 0,1 0 0,-1 0 0,1 0 0,-1 1 0,1-1 0,-1 1 0,1 0 0,0 0 0,0 0 0,0 1 0,0-1 0,1 1 0,-1-1 0,1 1 0,-1 0 0,1 0 0,0 0 0,0 0 0,0 0 0,0 1 0,-1 4 0,0 4 0,0 0 0,1 0 0,0 1 0,1-1 0,0 14 0,-5 34 0,2-33-455,0 0 0,1 47 0,3-59-6371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13:08:5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1971 126 24575,'-116'0'0,"-341"-10"0,-26 2 0,295 10 0,-187-2 0,362 1 0,-1 0 0,1 1 0,-1 0 0,1 1 0,0 0 0,0 1 0,0 1 0,1 0 0,0 1 0,-17 10 0,-12 2 0,36-17 0,0 0 0,1 1 0,-1-1 0,1 1 0,-1 0 0,1 1 0,0-1 0,0 1 0,0 0 0,0 0 0,1 0 0,-1 0 0,1 1 0,0-1 0,-6 9 0,-8 18 0,-22 48 0,34-64 0,0 0 0,1 1 0,1-1 0,0 1 0,0 0 0,1 17 0,3 118 0,0-144 0,0 0 0,0 0 0,1 0 0,0-1 0,0 1 0,0-1 0,1 1 0,3 4 0,30 43 0,-17-26 0,11 17 0,1-2 0,2-1 0,2-2 0,47 42 0,-27-37 0,2-1 0,2-3 0,106 54 0,-108-69 0,0-3 0,2-2 0,114 23 0,-102-32 0,81 3 0,9 0 0,261 21 0,-259-26 0,-13 1 0,422 16 0,-385-18 0,-11 0 0,-91-7 0,28 0 0,118-13 0,-176 2 0,71-21 0,-40 9 0,138-39 0,-71 18 0,-49-1 0,-41 16 0,3-2 0,91-57 0,-149 81 0,-1 1 0,0-1 0,0-1 0,0 1 0,-1-1 0,0 0 0,-1-1 0,1 0 0,-1 1 0,-1-2 0,0 1 0,0 0 0,0-1 0,4-17 0,0-10 0,0 0 0,2-51 0,-9 82 0,3-43 0,-2 1 0,-6-65 0,2 105 0,1 0 0,-1 0 0,0 1 0,-1-1 0,0 0 0,0 1 0,-4-7 0,-9-21 0,10 21 0,0 0 0,-1 0 0,0 1 0,-1 0 0,-1 0 0,0 0 0,0 1 0,-14-12 0,-7-4 0,-56-37 0,66 52 0,-1 1 0,-1 1 0,0 1 0,0 1 0,-34-8 0,-23-9 0,28 8 0,0 3 0,-65-11 0,-109-1 0,40 5 0,-41-2 0,-52-10 0,122 11 0,54 15 0,-125 7 0,95 2 0,-255-2 0,373 1 0,0 0 0,0 2 0,1 0 0,-1 0 0,1 1 0,0 1 0,-25 12 0,-15 14 295,26-15-1125,-31 14 0,49-26-5996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13:09:0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24575,'977'0'0,"-952"-2"0,31-4 0,-32 2 0,35 0 0,-4 4 0,-55 0 0,0 0 0,1 0 0,-1 0 0,0 0 0,0 0 0,1 0 0,-1 0 0,0 0 0,0 0 0,1 0 0,-1 0 0,0 0 0,0-1 0,1 1 0,-1 0 0,0 0 0,0 0 0,0 0 0,1 0 0,-1-1 0,0 1 0,0 0 0,0 0 0,0 0 0,1-1 0,-1 1 0,0 0 0,0 0 0,0-1 0,0 1 0,0 0 0,0 0 0,0-1 0,0 1 0,0 0 0,0 0 0,0-1 0,0 1 0,0 0 0,0 0 0,0-1 0,0 1 0,0 0 0,0-1 0,0 1 0,0 0 0,0 0 0,0 0 0,0-1 0,0 1 0,-1 0 0,1 0 0,0-1 0,0 1 0,0 0 0,0 0 0,-1 0 0,1 0 0,0-1 0,0 1 0,0 0 0,-1 0 0,1 0 0,0 0 0,0 0 0,-1-1 0,-19-14 0,16 12 0,-13-13 0,12 11 0,-1 0 0,1 1 0,0 0 0,-1 0 0,0 0 0,-8-4 0,9 6 0,-1 0 0,1-1 0,-1 1 0,0-1 0,1-1 0,0 1 0,0-1 0,0 0 0,-8-8 0,49 27 0,-21-8 0,-13-7 0,0 1 0,0-1 0,0 1 0,0 0 0,0 0 0,0 0 0,0 0 0,0 0 0,0 1 0,0-1 0,0 0 0,-1 1 0,1 0 0,-1-1 0,1 1 0,-1 0 0,1 0 0,-1 0 0,0 0 0,0 0 0,0 0 0,0 0 0,0 0 0,-1 0 0,1 0 0,-1 0 0,1 1 0,-1-1 0,0 3 0,1-1 14,-1-1-1,0 0 0,-1 1 0,1-1 1,0 0-1,-1 0 0,0 1 0,0-1 1,0 0-1,0 0 0,0 0 0,0 0 1,-1 0-1,0 0 0,1-1 0,-1 1 1,0 0-1,0-1 0,-1 1 0,1-1 1,-3 2-1,-5 3-77,0 0-1,0-1 1,-1-1 0,-17 8 0,-15 7-1272,35-15-5490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13:09:0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24575,'755'0'0,"-744"1"0,1 0 0,20 5 0,20 2 0,195-8 0,-246 0 0,1 0 0,-1 1 0,0-1 0,1 0 0,-1-1 0,0 1 0,0 0 0,1 0 0,-1-1 0,0 1 0,1 0 0,-1-1 0,0 1 0,0-1 0,0 0 0,0 1 0,0-1 0,1 0 0,-1 0 0,0 1 0,1-3 0,-2 2 0,0 0 0,0 0 0,1 0 0,-1-1 0,0 1 0,0 0 0,0 0 0,-1 0 0,1-1 0,0 1 0,0 0 0,-1 0 0,1 0 0,0 0 0,-1 0 0,0 0 0,1 0 0,-1 0 0,1 0 0,-1 0 0,0 0 0,0 0 0,1 0 0,-3-1 0,-3-4 0,0 0 0,0 1 0,-10-7 0,-17-15 0,20 10 0,11 13 0,-1 1 0,0-1 0,0 0 0,0 1 0,0 0 0,0 0 0,-1 0 0,-5-4 0,9 8 0,0 1 0,0-1 0,0 1 0,1-1 0,-1 0 0,1 1 0,-1-1 0,1 0 0,-1 1 0,1-1 0,0 0 0,0 2 0,17 24 0,-14-21 0,1 0 0,-1 0 0,-1 1 0,1-1 0,-1 1 0,4 12 0,-5-12 0,1 0 0,0-1 0,0 1 0,0-1 0,1 0 0,0 1 0,0-2 0,1 1 0,0 0 0,10 9 0,-14-15 0,0 1 0,0 0 0,-1 0 0,1-1 0,0 1 0,-1 0 0,1 0 0,-1-1 0,1 1 0,-1 0 0,1 0 0,-1 0 0,0 0 0,1 0 0,-1 0 0,0 0 0,0 0 0,0 0 0,0 0 0,0 0 0,0 0 0,0 0 0,0 1 0,-1 0 0,1 0 0,-1-1 0,0 1 0,0-1 0,0 0 0,0 1 0,0-1 0,0 0 0,0 1 0,0-1 0,0 0 0,-3 2 0,-6 3 0,1-1 0,-1 0 0,-16 6 0,17-8 0,-14 7 169,7-4-680,1 0-1,-24 15 1,28-14-6315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7435835-CB2B-D725-0890-6C384B7E6E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8B494F8-BBAB-69CA-6BA0-955B564D0B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D71A20D-34EA-9207-59F9-9ADBE3A806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C6CC2AD8-6BCE-650A-F97A-F4B7D62708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657D4437-2004-9B8E-D92F-7226270EFE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9C9778BC-6F26-A9F2-B51C-C95169173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DF6A7E4-47E1-45D6-9DB7-DE9B82C26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E980BBCB-F2E0-E92E-04C6-0779924F7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AD73E1C5-B578-FFEC-9A52-BC4B9B4D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E68C3ED-9B2E-F5C5-BAE9-25D72870D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451C42-D050-493F-83AE-747E0240776A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The </a:t>
            </a:r>
            <a:r>
              <a:rPr lang="en-GB" dirty="0"/>
              <a:t>map</a:t>
            </a:r>
            <a:r>
              <a:rPr lang="en-GB" b="0" i="0" dirty="0">
                <a:solidFill>
                  <a:srgbClr val="CCCCCC"/>
                </a:solidFill>
                <a:effectLst/>
                <a:latin typeface="Segoe WPC"/>
              </a:rPr>
              <a:t> method is often used in React for rendering lists of components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6A7E4-47E1-45D6-9DB7-DE9B82C269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31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7BE98C94-9A8B-0E2E-1AFC-EB7F30CB6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084ED97-3DB4-D9B0-D986-3B94B541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D0239DC8-BA32-97FF-8C0A-03450C4EF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4B2C51-B520-47AF-89BE-ABC8D9D9221C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8DC86D-ACC4-3350-311F-A088E4287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77E1BF-DEE3-C649-3CC0-0B85020CD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2B309F-1D20-7FF0-6893-0FDB8565A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8DD02-2C25-45D6-8C98-68DE8C862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1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1C5E89-E0A5-9598-BF2C-83E84DE0EF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87D326-EBD1-1E9B-C194-006F0B535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FDAEBC-C0D5-2E88-0805-76B2F9249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6A8DD-1F4F-43DD-87FA-7C2F0ECEB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6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4DA2D8-5193-D1F1-D39E-E47EE1DC2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43A1B-0141-E8CE-728F-30AB73E89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C96497-60D3-7C8D-F7DF-B8D3B05FF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2A0C5-7B70-4B1D-A0BF-7091E02C50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62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70BB4D-6700-E5E0-5495-E9FEC8567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7CAF28-58DE-7E60-6C65-10F149374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232E6D-EB3E-CDA1-127B-D58C06D39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D41B0-1FBD-4BFC-B9EF-DAA6611321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2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1F2F6C-3F44-54A0-3858-FBAD4EF06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425DC-65C0-025B-54CC-9BAE76830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DBD0CA-9F70-A7E6-75AC-B012A8F58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AB9F0-6983-47E8-BFAB-81214C702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4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37791-1095-4970-066A-E3746BBF2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BAB3BC-AE14-CAA1-7CB9-3AEB929FF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82077-2544-DF72-88E5-B048EFAF6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6E4FF-377F-4EA3-B9DD-4192F222B6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75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4011A7-1D91-C4D2-4FD0-70CA909C7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4BA56E-7025-1426-D44A-F398E4D92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8E27AA-F3CE-7BB1-32FD-2E1DF166C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93236-416F-4B73-92AF-1DF47FD34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8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4AA9DE-73F8-8935-4B14-56E2ED5E8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49B0DA-75EB-7707-8317-FD689E252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F6EA34-E36F-F4AE-361F-118792BB7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829E5-07EC-49C3-97BD-A1741ED72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7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0A12F2-9080-C65D-98F3-A8B77755B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C0B1DD-F10D-84E7-1CB5-8C14E8568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61CD01-77A7-C03E-0A4C-1B59C96A2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B5751-7C08-4866-9ED7-911DF401B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8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828D4-1E09-E8B0-194B-215E810CA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A94B5-BB1F-3B78-1EB7-E182988F1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E5A2C-346A-DB97-CAED-C0FF7C77A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F7AB3-7068-404E-8238-EB42B45E16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02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171A-98FB-46C2-56B8-5AB47DBD9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9F98D-F4B1-9B31-59CF-9E1AD4996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BB4BA-71DD-AB7D-2548-D7ADE2476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C0572-A0C6-4921-B32F-D075EF3A8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6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071419-1418-B999-05F2-E6ABB9393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59A0AF-AABE-90B9-76EC-7B934C94C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503D273-8D64-751A-960D-F8446AB24B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19AF99-4869-BE73-3B79-F9E0C7EBFE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046FFC-C266-A9E2-C642-B86E7BDCEF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78BC50A-BB7D-4E51-84C4-81E71FFE0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5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E6FF3BB0-4240-8793-92CB-3C39353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36FEFD-E348-46BC-BDAC-D0B7F90B7168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b="0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9C3129E2-DD85-D1F5-422C-4DA47B63AF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95800" y="1362075"/>
            <a:ext cx="3924300" cy="1752600"/>
          </a:xfrm>
        </p:spPr>
        <p:txBody>
          <a:bodyPr/>
          <a:lstStyle/>
          <a:p>
            <a:pPr eaLnBrk="1" hangingPunct="1"/>
            <a:r>
              <a:rPr lang="en-US" altLang="en-US" sz="4500">
                <a:ea typeface="ＭＳ Ｐゴシック" panose="020B0600070205080204" pitchFamily="34" charset="-128"/>
              </a:rPr>
              <a:t>Design Patterns</a:t>
            </a:r>
          </a:p>
          <a:p>
            <a:pPr algn="l" eaLnBrk="1" hangingPunct="1"/>
            <a:endParaRPr lang="en-US" altLang="en-US" sz="4500">
              <a:ea typeface="ＭＳ Ｐゴシック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28DC40-8661-A047-9358-864F378CF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eaLnBrk="1" hangingPunct="1">
              <a:defRPr/>
            </a:pPr>
            <a:endParaRPr lang="en-US" altLang="en-US" sz="4500" kern="0" dirty="0">
              <a:ea typeface="ＭＳ Ｐゴシック" panose="020B0600070205080204" pitchFamily="34" charset="-128"/>
            </a:endParaRPr>
          </a:p>
        </p:txBody>
      </p:sp>
      <p:sp>
        <p:nvSpPr>
          <p:cNvPr id="14340" name="Rectangle 1">
            <a:extLst>
              <a:ext uri="{FF2B5EF4-FFF2-40B4-BE49-F238E27FC236}">
                <a16:creationId xmlns:a16="http://schemas.microsoft.com/office/drawing/2014/main" id="{5E801E98-CBC4-ACEB-4479-08FA180D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017963"/>
            <a:ext cx="7258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 b="0">
                <a:solidFill>
                  <a:srgbClr val="3C4043"/>
                </a:solidFill>
              </a:rPr>
              <a:t>In software engineering, a </a:t>
            </a:r>
            <a:r>
              <a:rPr lang="en-IE" altLang="en-US" sz="2400">
                <a:solidFill>
                  <a:srgbClr val="52565A"/>
                </a:solidFill>
              </a:rPr>
              <a:t>design pattern</a:t>
            </a:r>
            <a:r>
              <a:rPr lang="en-IE" altLang="en-US" sz="2400" b="0">
                <a:solidFill>
                  <a:srgbClr val="3C4043"/>
                </a:solidFill>
              </a:rPr>
              <a:t> is a general repeatable solution to a commonly occurring problem in software </a:t>
            </a:r>
            <a:r>
              <a:rPr lang="en-IE" altLang="en-US" sz="2400">
                <a:solidFill>
                  <a:srgbClr val="52565A"/>
                </a:solidFill>
              </a:rPr>
              <a:t>design</a:t>
            </a:r>
            <a:endParaRPr lang="en-US" altLang="en-US" sz="2400" b="0"/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4E52FB20-D411-3201-F3E2-FFAB354F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904875"/>
            <a:ext cx="21209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45C3C4CC-BD20-DD81-FED1-3B07571C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E30C9-EAE7-468A-A932-834D5B65D635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b="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7C22BAE-8A40-AFE7-4A09-445346AB0A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81300" y="2438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500">
                <a:ea typeface="ＭＳ Ｐゴシック" panose="020B0600070205080204" pitchFamily="34" charset="-128"/>
              </a:rPr>
              <a:t>Custom Hooks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295305DA-AE07-751B-6B96-0F7005DF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3400"/>
            <a:ext cx="1587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E1E0D8E-2BFD-A7FA-AC00-F265AEA3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eaLnBrk="1" hangingPunct="1">
              <a:defRPr/>
            </a:pPr>
            <a:endParaRPr lang="en-US" altLang="en-US" sz="450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2">
            <a:extLst>
              <a:ext uri="{FF2B5EF4-FFF2-40B4-BE49-F238E27FC236}">
                <a16:creationId xmlns:a16="http://schemas.microsoft.com/office/drawing/2014/main" id="{FB8C4100-00B2-B7A7-B252-03C65622F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51100" y="1433513"/>
            <a:ext cx="8229600" cy="5287962"/>
          </a:xfrm>
        </p:spPr>
        <p:txBody>
          <a:bodyPr/>
          <a:lstStyle/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Custom Hooks let you extract component logic into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reusable</a:t>
            </a:r>
            <a:r>
              <a:rPr lang="en-IE" altLang="en-US" sz="2000" dirty="0">
                <a:ea typeface="ＭＳ Ｐゴシック" panose="020B0600070205080204" pitchFamily="34" charset="-128"/>
              </a:rPr>
              <a:t> functions.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Improves code readability and modularity.</a:t>
            </a:r>
          </a:p>
          <a:p>
            <a:pPr marL="0" indent="0">
              <a:buNone/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Example:</a:t>
            </a: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400050" lvl="1" indent="0">
              <a:buNone/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Objective – Extract the book-related state code into a custom hook.</a:t>
            </a:r>
          </a:p>
          <a:p>
            <a:pPr marL="400050" lvl="1" indent="0"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53F99145-8106-99D6-91F4-E962EC3E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A7A61-52A0-4A63-877F-7E193D0033AD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00CB2444-BD5D-64AF-DFD4-894014C79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Custom Hooks.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5A4E5-6FD0-D95B-D9FF-F4BE86D9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90800"/>
            <a:ext cx="4724400" cy="3034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>
            <a:extLst>
              <a:ext uri="{FF2B5EF4-FFF2-40B4-BE49-F238E27FC236}">
                <a16:creationId xmlns:a16="http://schemas.microsoft.com/office/drawing/2014/main" id="{F1FDC8FD-8027-AEE2-C34C-4F4619005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33513"/>
            <a:ext cx="8229600" cy="48117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E" altLang="en-US" sz="2000" b="0" dirty="0">
                <a:ea typeface="ＭＳ Ｐゴシック" panose="020B0600070205080204" pitchFamily="34" charset="-128"/>
              </a:rPr>
              <a:t>Solution</a:t>
            </a:r>
            <a:r>
              <a:rPr lang="en-IE" altLang="en-US" sz="2000" dirty="0">
                <a:ea typeface="ＭＳ Ｐゴシック" panose="020B0600070205080204" pitchFamily="34" charset="-128"/>
              </a:rPr>
              <a:t>: </a:t>
            </a:r>
            <a:r>
              <a:rPr lang="en-IE" altLang="en-US" sz="2000" dirty="0" err="1">
                <a:ea typeface="ＭＳ Ｐゴシック" panose="020B0600070205080204" pitchFamily="34" charset="-128"/>
              </a:rPr>
              <a:t>useBook.tsx</a:t>
            </a: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Custom Hook is an ordinary function BUT should only be called from a React component function.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Prefix hook function name with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use</a:t>
            </a:r>
            <a:r>
              <a:rPr lang="en-IE" altLang="en-US" sz="2000" dirty="0">
                <a:ea typeface="ＭＳ Ｐゴシック" panose="020B0600070205080204" pitchFamily="34" charset="-128"/>
              </a:rPr>
              <a:t> to leverage linting support.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Function can return any collection type (array, object), with any number of entries.</a:t>
            </a:r>
          </a:p>
          <a:p>
            <a:pPr marL="400050" lvl="1" indent="0">
              <a:buNone/>
              <a:defRPr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20B1D4AB-DE9C-3F89-5C04-0F0D65DC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774D22-1A86-44D7-80F9-E97C4C1F6B7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b="0"/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B216E6DB-73BE-1000-9AB6-B03BFFEAF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Custom Hook Example.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EB61B-F35D-02B7-FB3A-A032DCA0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1673"/>
            <a:ext cx="376536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760AD-33CA-7A74-69A2-BCC2E6A0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75" y="1821673"/>
            <a:ext cx="6165377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9DC9B7B-7342-62E0-0BD5-2B18E2939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15E1ED4A-A480-5387-6CDD-EA162A450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C383320-A76C-70E5-F070-4BD28ACA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A3619B-828E-429C-A6A6-D0D2524202CC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B641618D-C9EF-FBE6-18E8-DC08F3BDB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8"/>
            <a:ext cx="8229600" cy="5287962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The DRY principle – Don’t Repeat Yourself.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Techniques to improve DRY(ness) (increase reusability):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Inheritance     (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is-a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relationships, e.g. Car is an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automabile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Composition  (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has-a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relationships, e.g. Car has an Engine)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React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favours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composition.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Core React composition Patterns: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Container.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Render Props.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Higher Order Components.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8AA43EDF-29D0-61E1-1746-EC1CD23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2DCD6-370E-4C7F-BD54-73E310311C7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924E0611-4AC6-BE55-E2CC-2ADA4E038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Reusability &amp; Separation of Concerns.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2">
            <a:extLst>
              <a:ext uri="{FF2B5EF4-FFF2-40B4-BE49-F238E27FC236}">
                <a16:creationId xmlns:a16="http://schemas.microsoft.com/office/drawing/2014/main" id="{6C94FFF9-B4A1-E296-AAF4-D11E228F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417639"/>
            <a:ext cx="4038600" cy="4827587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HTML is composable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&lt;div&gt;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&lt;h2&gt;Some Heading&lt;/h2&gt;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&lt;ul&gt;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      &lt;li&gt; . . . . . &lt;/li&gt;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    &lt;/ul&gt;</a:t>
            </a:r>
          </a:p>
          <a:p>
            <a:pPr marL="400050" lvl="1" indent="0">
              <a:buNone/>
            </a:pPr>
            <a:r>
              <a:rPr lang="en-US" altLang="en-US" sz="2000" b="0">
                <a:ea typeface="ＭＳ Ｐゴシック" panose="020B0600070205080204" pitchFamily="34" charset="-128"/>
              </a:rPr>
              <a:t>&lt;/div&gt;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&lt;div&gt; has two children; &lt;ul&gt; has three children</a:t>
            </a:r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49ED9C82-87DB-B722-844D-32EFD28B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906D5-BA92-4727-A628-818407D40079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b="0"/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41D54F83-9041-D2CE-EC7E-F2782899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Composition - Children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831231-3802-0A08-2B5E-DE3B5FDA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9" y="1981200"/>
            <a:ext cx="3489325" cy="304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9pPr>
          </a:lstStyle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&lt;div&gt;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  &lt;p&gt;……….&lt;/p&gt;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 &lt;</a:t>
            </a:r>
            <a:r>
              <a:rPr lang="en-US" altLang="en-US" sz="2000" b="0" kern="0" dirty="0" err="1">
                <a:ea typeface="ＭＳ Ｐゴシック" panose="020B0600070205080204" pitchFamily="34" charset="-128"/>
              </a:rPr>
              <a:t>img</a:t>
            </a:r>
            <a:r>
              <a:rPr lang="en-US" altLang="en-US" sz="2000" b="0" kern="0" dirty="0">
                <a:ea typeface="ＭＳ Ｐゴシック" panose="020B0600070205080204" pitchFamily="34" charset="-128"/>
              </a:rPr>
              <a:t> …………. /&gt;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  &lt;a </a:t>
            </a:r>
            <a:r>
              <a:rPr lang="en-US" altLang="en-US" sz="2000" b="0" kern="0" dirty="0" err="1">
                <a:ea typeface="ＭＳ Ｐゴシック" panose="020B0600070205080204" pitchFamily="34" charset="-128"/>
              </a:rPr>
              <a:t>href</a:t>
            </a:r>
            <a:r>
              <a:rPr lang="en-US" altLang="en-US" sz="2000" b="0" kern="0" dirty="0">
                <a:ea typeface="ＭＳ Ｐゴシック" panose="020B0600070205080204" pitchFamily="34" charset="-128"/>
              </a:rPr>
              <a:t> …………/&gt;    </a:t>
            </a:r>
          </a:p>
          <a:p>
            <a:pPr marL="400050" lvl="1" indent="0">
              <a:buNone/>
              <a:defRPr/>
            </a:pPr>
            <a:r>
              <a:rPr lang="en-US" altLang="en-US" sz="2000" b="0" kern="0" dirty="0">
                <a:ea typeface="ＭＳ Ｐゴシック" panose="020B0600070205080204" pitchFamily="34" charset="-128"/>
              </a:rPr>
              <a:t>&lt;&lt;/div&gt;</a:t>
            </a:r>
          </a:p>
          <a:p>
            <a:pPr marL="400050" lvl="1" indent="0">
              <a:buNone/>
              <a:defRPr/>
            </a:pPr>
            <a:endParaRPr lang="en-US" altLang="en-US" sz="2000" b="0" kern="0" dirty="0">
              <a:ea typeface="ＭＳ Ｐゴシック" panose="020B0600070205080204" pitchFamily="34" charset="-128"/>
            </a:endParaRPr>
          </a:p>
          <a:p>
            <a:pPr marL="400050" lvl="1" indent="0"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&lt;div&gt; has three children.</a:t>
            </a:r>
            <a:endParaRPr lang="en-US" altLang="en-US" sz="2000" b="0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2">
            <a:extLst>
              <a:ext uri="{FF2B5EF4-FFF2-40B4-BE49-F238E27FC236}">
                <a16:creationId xmlns:a16="http://schemas.microsoft.com/office/drawing/2014/main" id="{05DEDBCA-DF7E-D4ED-76AE-FD8F9824B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0" y="1295401"/>
            <a:ext cx="8229600" cy="5287963"/>
          </a:xfrm>
        </p:spPr>
        <p:txBody>
          <a:bodyPr/>
          <a:lstStyle/>
          <a:p>
            <a:pPr marL="400050" lvl="1" indent="0">
              <a:buNone/>
              <a:defRPr/>
            </a:pPr>
            <a:r>
              <a:rPr lang="en-IE" sz="2000" b="0" i="1" dirty="0"/>
              <a:t>All React components have a special </a:t>
            </a:r>
            <a:r>
              <a:rPr lang="en-IE" sz="2000" b="0" i="1" u="sng" dirty="0"/>
              <a:t>children</a:t>
            </a:r>
            <a:r>
              <a:rPr lang="en-IE" sz="2000" b="0" i="1" dirty="0"/>
              <a:t> prop. It allows a consumer (container) to pass other components to it by nesting them inside the </a:t>
            </a:r>
            <a:r>
              <a:rPr lang="en-IE" sz="2000" b="0" i="1" dirty="0" err="1"/>
              <a:t>tsx</a:t>
            </a:r>
            <a:r>
              <a:rPr lang="en-IE" sz="2000" b="0" i="1" dirty="0"/>
              <a:t>.</a:t>
            </a:r>
            <a:endParaRPr lang="en-IE" altLang="en-US" sz="2000" b="0" i="1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IE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IE" sz="2000" dirty="0"/>
          </a:p>
          <a:p>
            <a:pPr>
              <a:defRPr/>
            </a:pPr>
            <a:r>
              <a:rPr lang="en-IE" sz="2000" dirty="0"/>
              <a:t>See: </a:t>
            </a:r>
            <a:r>
              <a:rPr lang="en-IE" sz="2000" dirty="0" err="1"/>
              <a:t>sampleChildren.tsx</a:t>
            </a:r>
            <a:r>
              <a:rPr lang="en-IE" sz="2000" dirty="0"/>
              <a:t> in </a:t>
            </a:r>
            <a:r>
              <a:rPr lang="en-IE" sz="2000" dirty="0" err="1"/>
              <a:t>routingSamples</a:t>
            </a:r>
            <a:endParaRPr lang="en-IE" sz="2000" dirty="0"/>
          </a:p>
          <a:p>
            <a:pPr>
              <a:defRPr/>
            </a:pPr>
            <a:r>
              <a:rPr lang="en-IE" sz="2000" dirty="0"/>
              <a:t>The container determines what </a:t>
            </a:r>
            <a:r>
              <a:rPr lang="en-IE" sz="2000" b="0" dirty="0" err="1"/>
              <a:t>DemoComponent</a:t>
            </a:r>
            <a:r>
              <a:rPr lang="en-IE" sz="2000" dirty="0"/>
              <a:t> renders,</a:t>
            </a:r>
          </a:p>
          <a:p>
            <a:pPr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This </a:t>
            </a:r>
            <a:r>
              <a:rPr lang="en-IE" altLang="en-US" sz="2000" u="sng" dirty="0">
                <a:ea typeface="ＭＳ Ｐゴシック" panose="020B0600070205080204" pitchFamily="34" charset="-128"/>
              </a:rPr>
              <a:t>de-couples</a:t>
            </a:r>
            <a:r>
              <a:rPr lang="en-IE" altLang="en-US" sz="2000" dirty="0">
                <a:ea typeface="ＭＳ Ｐゴシック" panose="020B0600070205080204" pitchFamily="34" charset="-128"/>
              </a:rPr>
              <a:t> the </a:t>
            </a:r>
            <a:r>
              <a:rPr lang="en-IE" sz="2000" b="0" dirty="0"/>
              <a:t> </a:t>
            </a:r>
            <a:r>
              <a:rPr lang="en-IE" sz="2000" b="0" dirty="0" err="1"/>
              <a:t>DemoComponent</a:t>
            </a:r>
            <a:r>
              <a:rPr lang="en-IE" sz="2000" b="0" dirty="0"/>
              <a:t> </a:t>
            </a:r>
            <a:r>
              <a:rPr lang="en-IE" altLang="en-US" sz="2000" dirty="0">
                <a:ea typeface="ＭＳ Ｐゴシック" panose="020B0600070205080204" pitchFamily="34" charset="-128"/>
              </a:rPr>
              <a:t> from its content and makes it </a:t>
            </a:r>
            <a:r>
              <a:rPr lang="en-IE" altLang="en-US" sz="2000" u="sng" dirty="0">
                <a:ea typeface="ＭＳ Ｐゴシック" panose="020B0600070205080204" pitchFamily="34" charset="-128"/>
              </a:rPr>
              <a:t>reusable</a:t>
            </a:r>
            <a:r>
              <a:rPr lang="en-IE" altLang="en-US" sz="2000" dirty="0">
                <a:ea typeface="ＭＳ Ｐゴシック" panose="020B0600070205080204" pitchFamily="34" charset="-128"/>
              </a:rPr>
              <a:t>.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7E72028C-61D1-DE3C-B263-E08CDC26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905455-68EB-4AA4-BBF8-6ED69A0F1D73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b="0"/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D8986C65-B5AF-7C4A-F723-F03B121B6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Container pattern.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2ACD31-998D-D45D-CB7A-F6560A199F75}"/>
                  </a:ext>
                </a:extLst>
              </p14:cNvPr>
              <p14:cNvContentPartPr/>
              <p14:nvPr/>
            </p14:nvContentPartPr>
            <p14:xfrm>
              <a:off x="7333680" y="2378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2ACD31-998D-D45D-CB7A-F6560A199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4320" y="23688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4DEBC80-F270-8F64-C85A-E352F833A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19" y="2686012"/>
            <a:ext cx="3892750" cy="1485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4CAEB6-4EC7-065C-082D-A4A589C85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568531"/>
            <a:ext cx="6369377" cy="17209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64D2CF-E56A-5876-457C-5B238CA70792}"/>
              </a:ext>
            </a:extLst>
          </p:cNvPr>
          <p:cNvSpPr txBox="1"/>
          <p:nvPr/>
        </p:nvSpPr>
        <p:spPr>
          <a:xfrm>
            <a:off x="1547321" y="231668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index.tsx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014CF-87D6-AFF3-8A02-3EA5D4581BED}"/>
              </a:ext>
            </a:extLst>
          </p:cNvPr>
          <p:cNvSpPr txBox="1"/>
          <p:nvPr/>
        </p:nvSpPr>
        <p:spPr>
          <a:xfrm>
            <a:off x="7424567" y="219349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demoComponent.tsc.tsx</a:t>
            </a:r>
            <a:endParaRPr lang="en-I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6FE1469-6201-0053-00D1-EF8DD9075ACB}"/>
                  </a:ext>
                </a:extLst>
              </p14:cNvPr>
              <p14:cNvContentPartPr/>
              <p14:nvPr/>
            </p14:nvContentPartPr>
            <p14:xfrm>
              <a:off x="2136530" y="4821558"/>
              <a:ext cx="14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6FE1469-6201-0053-00D1-EF8DD9075A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890" y="4812918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DB8A9B-E0F8-F2A3-F57D-423A64914E7E}"/>
                  </a:ext>
                </a:extLst>
              </p14:cNvPr>
              <p14:cNvContentPartPr/>
              <p14:nvPr/>
            </p14:nvContentPartPr>
            <p14:xfrm>
              <a:off x="3822050" y="1966038"/>
              <a:ext cx="6466680" cy="1362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DB8A9B-E0F8-F2A3-F57D-423A64914E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3050" y="1957038"/>
                <a:ext cx="6484320" cy="13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82EFF3-D81B-865B-515C-7777A64427D9}"/>
                  </a:ext>
                </a:extLst>
              </p14:cNvPr>
              <p14:cNvContentPartPr/>
              <p14:nvPr/>
            </p14:nvContentPartPr>
            <p14:xfrm>
              <a:off x="6940010" y="2835078"/>
              <a:ext cx="3499920" cy="949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82EFF3-D81B-865B-515C-7777A64427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31370" y="2826078"/>
                <a:ext cx="3517560" cy="9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BBE96324-3166-F833-ACA3-8ABD1F329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DBF3FF76-B811-5700-2F40-C57EAE0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56519-7573-47E7-9CB6-BD658376E71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147E2-6236-3D54-B404-61AEE2854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4"/>
          <a:stretch/>
        </p:blipFill>
        <p:spPr bwMode="auto">
          <a:xfrm>
            <a:off x="2235200" y="457199"/>
            <a:ext cx="345440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F5870E-0EAD-E09C-C040-F04E72E77E0F}"/>
              </a:ext>
            </a:extLst>
          </p:cNvPr>
          <p:cNvSpPr/>
          <p:nvPr/>
        </p:nvSpPr>
        <p:spPr>
          <a:xfrm>
            <a:off x="6096000" y="331788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AB52DE-1B68-BF50-1EA9-FE42821C896B}"/>
              </a:ext>
            </a:extLst>
          </p:cNvPr>
          <p:cNvSpPr/>
          <p:nvPr/>
        </p:nvSpPr>
        <p:spPr>
          <a:xfrm>
            <a:off x="6565900" y="1538289"/>
            <a:ext cx="1511300" cy="477837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1E872-D938-FB7D-0A8B-56928D08B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4"/>
          <a:stretch/>
        </p:blipFill>
        <p:spPr bwMode="auto">
          <a:xfrm>
            <a:off x="2324100" y="2666999"/>
            <a:ext cx="3302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932203-1EEB-B318-57AF-FCC18269B909}"/>
              </a:ext>
            </a:extLst>
          </p:cNvPr>
          <p:cNvSpPr/>
          <p:nvPr/>
        </p:nvSpPr>
        <p:spPr>
          <a:xfrm>
            <a:off x="6096000" y="2328863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6949AD1-118B-4434-76B1-ADBCF2BC6645}"/>
              </a:ext>
            </a:extLst>
          </p:cNvPr>
          <p:cNvSpPr/>
          <p:nvPr/>
        </p:nvSpPr>
        <p:spPr>
          <a:xfrm>
            <a:off x="6400800" y="3576638"/>
            <a:ext cx="1676400" cy="747712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407C4B-80BE-F662-907E-CF92D31E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5"/>
          <a:stretch/>
        </p:blipFill>
        <p:spPr bwMode="auto">
          <a:xfrm>
            <a:off x="2311400" y="4648200"/>
            <a:ext cx="3327400" cy="193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91ECF4-517F-6DDD-5353-FD3A0411A1DF}"/>
              </a:ext>
            </a:extLst>
          </p:cNvPr>
          <p:cNvSpPr/>
          <p:nvPr/>
        </p:nvSpPr>
        <p:spPr>
          <a:xfrm>
            <a:off x="6286500" y="4460875"/>
            <a:ext cx="2438400" cy="1143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89CC298-987E-96C8-F7A5-EF5B46955013}"/>
              </a:ext>
            </a:extLst>
          </p:cNvPr>
          <p:cNvSpPr/>
          <p:nvPr/>
        </p:nvSpPr>
        <p:spPr>
          <a:xfrm>
            <a:off x="6667500" y="5700713"/>
            <a:ext cx="1676400" cy="747712"/>
          </a:xfrm>
          <a:prstGeom prst="roundRect">
            <a:avLst/>
          </a:prstGeom>
          <a:gradFill>
            <a:gsLst>
              <a:gs pos="64000">
                <a:schemeClr val="accent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Complex Component</a:t>
            </a:r>
          </a:p>
        </p:txBody>
      </p:sp>
      <p:grpSp>
        <p:nvGrpSpPr>
          <p:cNvPr id="14" name="Rounded Rectangle 13">
            <a:extLst>
              <a:ext uri="{FF2B5EF4-FFF2-40B4-BE49-F238E27FC236}">
                <a16:creationId xmlns:a16="http://schemas.microsoft.com/office/drawing/2014/main" id="{DCB21292-1EC8-AEBB-A7B3-444685FF241F}"/>
              </a:ext>
            </a:extLst>
          </p:cNvPr>
          <p:cNvGrpSpPr>
            <a:grpSpLocks/>
          </p:cNvGrpSpPr>
          <p:nvPr/>
        </p:nvGrpSpPr>
        <p:grpSpPr bwMode="auto">
          <a:xfrm>
            <a:off x="8674100" y="2286000"/>
            <a:ext cx="1778000" cy="1930400"/>
            <a:chOff x="4504" y="1440"/>
            <a:chExt cx="1120" cy="1216"/>
          </a:xfrm>
        </p:grpSpPr>
        <p:pic>
          <p:nvPicPr>
            <p:cNvPr id="19468" name="Rounded Rectangle 13">
              <a:extLst>
                <a:ext uri="{FF2B5EF4-FFF2-40B4-BE49-F238E27FC236}">
                  <a16:creationId xmlns:a16="http://schemas.microsoft.com/office/drawing/2014/main" id="{25DEF460-D0A5-8601-2428-6A94C52F3DB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" y="1440"/>
              <a:ext cx="1120" cy="1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9" name="Text Box 13">
              <a:extLst>
                <a:ext uri="{FF2B5EF4-FFF2-40B4-BE49-F238E27FC236}">
                  <a16:creationId xmlns:a16="http://schemas.microsoft.com/office/drawing/2014/main" id="{B6BAF096-6A98-5AD8-7FE3-76E9EE0E6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1508"/>
              <a:ext cx="952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Picture is </a:t>
              </a:r>
              <a:r>
                <a:rPr lang="en-US" altLang="en-US" b="1"/>
                <a:t>composed</a:t>
              </a:r>
              <a:r>
                <a:rPr lang="en-US" altLang="en-US"/>
                <a:t> with other elements / components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858BE99-0933-371B-FECE-A8E629B5E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 pattern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40595AEC-FE5B-6F46-8C9F-06D184747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22388"/>
            <a:ext cx="8229600" cy="4525962"/>
          </a:xfrm>
        </p:spPr>
        <p:txBody>
          <a:bodyPr/>
          <a:lstStyle/>
          <a:p>
            <a:r>
              <a:rPr lang="en-IE" altLang="en-US" sz="2000" dirty="0">
                <a:ea typeface="ＭＳ Ｐゴシック" panose="020B0600070205080204" pitchFamily="34" charset="-128"/>
              </a:rPr>
              <a:t>Use the pattern to share logic between components.</a:t>
            </a:r>
          </a:p>
          <a:p>
            <a:r>
              <a:rPr lang="en-IE" altLang="en-US" sz="2000" dirty="0" err="1">
                <a:ea typeface="ＭＳ Ｐゴシック" panose="020B0600070205080204" pitchFamily="34" charset="-128"/>
              </a:rPr>
              <a:t>Dfn</a:t>
            </a:r>
            <a:r>
              <a:rPr lang="en-IE" altLang="en-US" sz="2000" dirty="0">
                <a:ea typeface="ＭＳ Ｐゴシック" panose="020B0600070205080204" pitchFamily="34" charset="-128"/>
              </a:rPr>
              <a:t>: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A render prop is a </a:t>
            </a:r>
            <a:r>
              <a:rPr lang="en-IE" altLang="en-US" sz="2000" b="0" u="sng" dirty="0">
                <a:ea typeface="ＭＳ Ｐゴシック" panose="020B0600070205080204" pitchFamily="34" charset="-128"/>
              </a:rPr>
              <a:t>function prop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that a component uses to generate part of its rendered output.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7D27341-5F51-D962-B5A0-DFAC3C9E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EC28F-30E8-4B11-BF13-75588382BA7B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C8B3F-958A-57AC-38AE-CD7CBEA6A64A}"/>
              </a:ext>
            </a:extLst>
          </p:cNvPr>
          <p:cNvSpPr/>
          <p:nvPr/>
        </p:nvSpPr>
        <p:spPr>
          <a:xfrm>
            <a:off x="6172201" y="2482850"/>
            <a:ext cx="3579813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SharedComponent</a:t>
            </a:r>
            <a:r>
              <a:rPr lang="en-US" b="1" dirty="0"/>
              <a:t> receives its render logic from the consumer, i.e. </a:t>
            </a:r>
            <a:r>
              <a:rPr lang="en-US" dirty="0" err="1"/>
              <a:t>SayHello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Prop name is arbitrary.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8F3CA-3CAA-3F28-DEDE-B9A45EA9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2465388"/>
            <a:ext cx="385445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54A43-F557-F4A7-656F-2662665C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4838"/>
            <a:ext cx="39624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582B7-E63F-9336-A4FF-38B17874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4435475"/>
            <a:ext cx="35814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8003C3EF-36BC-22C3-AEA7-1D7507F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E3B40-D73D-4DFD-AB82-6D421E3059DA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A54BC0EC-6B37-11C6-B486-21DC5816D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 - Sample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A7CED-F460-F807-81B2-6953A25C6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295400"/>
            <a:ext cx="3517900" cy="10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6607A-2B72-5DC8-66BB-C13CE997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155700"/>
            <a:ext cx="3111500" cy="1026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2">
            <a:extLst>
              <a:ext uri="{FF2B5EF4-FFF2-40B4-BE49-F238E27FC236}">
                <a16:creationId xmlns:a16="http://schemas.microsoft.com/office/drawing/2014/main" id="{3B35B3BE-76B5-DE3A-78C0-AFAFA16CC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0200" y="2057400"/>
            <a:ext cx="4572000" cy="3424238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Updates to design: </a:t>
            </a:r>
          </a:p>
          <a:p>
            <a:pPr>
              <a:buFontTx/>
              <a:buAutoNum type="arabicPeriod"/>
            </a:pPr>
            <a:r>
              <a:rPr lang="en-US" altLang="en-US" sz="2000" b="0">
                <a:ea typeface="ＭＳ Ｐゴシック" panose="020B0600070205080204" pitchFamily="34" charset="-128"/>
              </a:rPr>
              <a:t>FriendsApp</a:t>
            </a:r>
            <a:r>
              <a:rPr lang="en-US" altLang="en-US" sz="2000">
                <a:ea typeface="ＭＳ Ｐゴシック" panose="020B0600070205080204" pitchFamily="34" charset="-128"/>
              </a:rPr>
              <a:t> passes a render-prop to </a:t>
            </a:r>
            <a:r>
              <a:rPr lang="en-US" altLang="en-US" sz="2000" b="0">
                <a:ea typeface="ＭＳ Ｐゴシック" panose="020B0600070205080204" pitchFamily="34" charset="-128"/>
              </a:rPr>
              <a:t>FilteredFriendList</a:t>
            </a:r>
            <a:r>
              <a:rPr lang="en-US" altLang="en-US" sz="2000">
                <a:ea typeface="ＭＳ Ｐゴシック" panose="020B0600070205080204" pitchFamily="34" charset="-128"/>
              </a:rPr>
              <a:t>, indicating </a:t>
            </a:r>
            <a:r>
              <a:rPr lang="en-US" altLang="en-US" sz="2000" b="0" u="sng">
                <a:ea typeface="ＭＳ Ｐゴシック" panose="020B0600070205080204" pitchFamily="34" charset="-128"/>
              </a:rPr>
              <a:t>how</a:t>
            </a:r>
            <a:r>
              <a:rPr lang="en-US" altLang="en-US" sz="2000">
                <a:ea typeface="ＭＳ Ｐゴシック" panose="020B0600070205080204" pitchFamily="34" charset="-128"/>
              </a:rPr>
              <a:t> Friends should be rendered.</a:t>
            </a:r>
          </a:p>
          <a:p>
            <a:pPr>
              <a:buFontTx/>
              <a:buAutoNum type="arabicPeriod"/>
            </a:pPr>
            <a:r>
              <a:rPr lang="en-US" altLang="en-US" sz="2000">
                <a:ea typeface="ＭＳ Ｐゴシック" panose="020B0600070205080204" pitchFamily="34" charset="-128"/>
              </a:rPr>
              <a:t>Remove static import of Friend component type from </a:t>
            </a:r>
            <a:r>
              <a:rPr lang="en-US" altLang="en-US" sz="2000" b="0">
                <a:ea typeface="ＭＳ Ｐゴシック" panose="020B0600070205080204" pitchFamily="34" charset="-128"/>
              </a:rPr>
              <a:t>FilteredFriendList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5040F331-6512-EA89-2E64-4E262CF4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52DA2-6D36-4811-85D2-9D4210A02668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b="0"/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A5BAF831-9E0A-75F1-46C7-956A4C143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Render Props - Sample App.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5813267A-48CB-BFF8-C4B5-C8D5538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9388"/>
            <a:ext cx="3429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5AA02B7F-7C26-391B-3E08-EA166128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D4C39-E887-43F3-AE49-FFE68FB15247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b="0"/>
          </a:p>
        </p:txBody>
      </p:sp>
      <p:pic>
        <p:nvPicPr>
          <p:cNvPr id="23555" name="Picture 8">
            <a:extLst>
              <a:ext uri="{FF2B5EF4-FFF2-40B4-BE49-F238E27FC236}">
                <a16:creationId xmlns:a16="http://schemas.microsoft.com/office/drawing/2014/main" id="{32ED0534-0A79-A7CA-6A0F-A3EC5788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12800"/>
            <a:ext cx="46243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1">
            <a:extLst>
              <a:ext uri="{FF2B5EF4-FFF2-40B4-BE49-F238E27FC236}">
                <a16:creationId xmlns:a16="http://schemas.microsoft.com/office/drawing/2014/main" id="{37D44BFA-8C62-9B12-F5B6-4CB9512E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4" y="4895850"/>
            <a:ext cx="4625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981D7E-CED5-8875-B116-CE95CB9190B4}"/>
              </a:ext>
            </a:extLst>
          </p:cNvPr>
          <p:cNvSpPr/>
          <p:nvPr/>
        </p:nvSpPr>
        <p:spPr>
          <a:xfrm>
            <a:off x="7620000" y="337311"/>
            <a:ext cx="3354387" cy="21399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Without this pattern we would need a </a:t>
            </a:r>
            <a:r>
              <a:rPr lang="en-US" sz="2000" dirty="0" err="1"/>
              <a:t>FilteredFriendList</a:t>
            </a:r>
            <a:r>
              <a:rPr lang="en-US" sz="2000" b="1" dirty="0"/>
              <a:t> component for each use case, thus violating the DRY principle.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BDECB-255E-579D-8537-5BA1BFFFA542}"/>
              </a:ext>
            </a:extLst>
          </p:cNvPr>
          <p:cNvSpPr/>
          <p:nvPr/>
        </p:nvSpPr>
        <p:spPr>
          <a:xfrm>
            <a:off x="6832600" y="5618163"/>
            <a:ext cx="3378200" cy="1066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The prop name is arbitrary; </a:t>
            </a:r>
            <a:r>
              <a:rPr lang="en-US" dirty="0"/>
              <a:t>render</a:t>
            </a:r>
            <a:r>
              <a:rPr lang="en-US" b="1" dirty="0"/>
              <a:t> is a convention.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2EBCF-86B2-6329-4700-491DD595F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94" y="2667000"/>
            <a:ext cx="9352388" cy="16094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84BB08-8EAA-F307-6FF0-A4F9B6536FB3}"/>
                  </a:ext>
                </a:extLst>
              </p14:cNvPr>
              <p14:cNvContentPartPr/>
              <p14:nvPr/>
            </p14:nvContentPartPr>
            <p14:xfrm>
              <a:off x="2443582" y="3108087"/>
              <a:ext cx="1658880" cy="52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84BB08-8EAA-F307-6FF0-A4F9B6536F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4942" y="3099447"/>
                <a:ext cx="16765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0E92C5-2EC3-1B71-B8C7-40C6B7AE66F3}"/>
                  </a:ext>
                </a:extLst>
              </p14:cNvPr>
              <p14:cNvContentPartPr/>
              <p14:nvPr/>
            </p14:nvContentPartPr>
            <p14:xfrm>
              <a:off x="1900702" y="1319967"/>
              <a:ext cx="433080" cy="7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0E92C5-2EC3-1B71-B8C7-40C6B7AE66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1702" y="1311327"/>
                <a:ext cx="450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1E508D-150E-A209-13AC-2CF9397DCD28}"/>
                  </a:ext>
                </a:extLst>
              </p14:cNvPr>
              <p14:cNvContentPartPr/>
              <p14:nvPr/>
            </p14:nvContentPartPr>
            <p14:xfrm>
              <a:off x="1778662" y="5467167"/>
              <a:ext cx="410040" cy="10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1E508D-150E-A209-13AC-2CF9397DCD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70022" y="5458527"/>
                <a:ext cx="42768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14357</TotalTime>
  <Words>529</Words>
  <Application>Microsoft Office PowerPoint</Application>
  <PresentationFormat>Widescreen</PresentationFormat>
  <Paragraphs>110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Segoe WPC</vt:lpstr>
      <vt:lpstr>Default Design</vt:lpstr>
      <vt:lpstr>PowerPoint Presentation</vt:lpstr>
      <vt:lpstr>Reusability &amp; Separation of Concerns.</vt:lpstr>
      <vt:lpstr>Composition - Children</vt:lpstr>
      <vt:lpstr>The Container pattern.</vt:lpstr>
      <vt:lpstr> </vt:lpstr>
      <vt:lpstr>The Render Prop pattern</vt:lpstr>
      <vt:lpstr>The Render Prop - Sample App.</vt:lpstr>
      <vt:lpstr>The Render Props - Sample App.</vt:lpstr>
      <vt:lpstr>PowerPoint Presentation</vt:lpstr>
      <vt:lpstr>PowerPoint Presentation</vt:lpstr>
      <vt:lpstr>Custom Hooks.</vt:lpstr>
      <vt:lpstr>Custom Hook Example.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121</cp:revision>
  <cp:lastPrinted>2020-02-22T09:05:39Z</cp:lastPrinted>
  <dcterms:created xsi:type="dcterms:W3CDTF">2019-06-04T08:03:17Z</dcterms:created>
  <dcterms:modified xsi:type="dcterms:W3CDTF">2024-06-05T13:49:35Z</dcterms:modified>
</cp:coreProperties>
</file>