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1" r:id="rId5"/>
    <p:sldId id="312" r:id="rId6"/>
    <p:sldId id="335" r:id="rId7"/>
    <p:sldId id="259" r:id="rId8"/>
    <p:sldId id="260" r:id="rId9"/>
    <p:sldId id="267" r:id="rId10"/>
    <p:sldId id="272" r:id="rId11"/>
    <p:sldId id="273" r:id="rId12"/>
    <p:sldId id="274" r:id="rId13"/>
    <p:sldId id="316" r:id="rId14"/>
    <p:sldId id="289" r:id="rId15"/>
    <p:sldId id="336" r:id="rId16"/>
    <p:sldId id="313" r:id="rId17"/>
    <p:sldId id="293" r:id="rId18"/>
    <p:sldId id="292" r:id="rId19"/>
    <p:sldId id="314" r:id="rId20"/>
    <p:sldId id="294" r:id="rId21"/>
    <p:sldId id="295" r:id="rId22"/>
    <p:sldId id="332" r:id="rId23"/>
    <p:sldId id="298" r:id="rId24"/>
    <p:sldId id="330" r:id="rId25"/>
    <p:sldId id="304" r:id="rId26"/>
    <p:sldId id="334" r:id="rId27"/>
    <p:sldId id="326" r:id="rId28"/>
    <p:sldId id="296" r:id="rId29"/>
    <p:sldId id="297" r:id="rId30"/>
    <p:sldId id="299" r:id="rId31"/>
    <p:sldId id="328" r:id="rId32"/>
    <p:sldId id="333" r:id="rId33"/>
    <p:sldId id="329" r:id="rId34"/>
    <p:sldId id="323" r:id="rId35"/>
    <p:sldId id="324" r:id="rId36"/>
    <p:sldId id="315" r:id="rId37"/>
    <p:sldId id="318" r:id="rId38"/>
    <p:sldId id="325" r:id="rId39"/>
    <p:sldId id="317" r:id="rId40"/>
    <p:sldId id="319" r:id="rId41"/>
    <p:sldId id="320" r:id="rId42"/>
    <p:sldId id="3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73988" autoAdjust="0"/>
  </p:normalViewPr>
  <p:slideViewPr>
    <p:cSldViewPr snapToGrid="0">
      <p:cViewPr varScale="1">
        <p:scale>
          <a:sx n="112" d="100"/>
          <a:sy n="112" d="100"/>
        </p:scale>
        <p:origin x="76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6.png"/><Relationship Id="rId7" Type="http://schemas.openxmlformats.org/officeDocument/2006/relationships/image" Target="../media/image3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5.png"/><Relationship Id="rId7" Type="http://schemas.openxmlformats.org/officeDocument/2006/relationships/image" Target="../media/image3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</a:t>
            </a:r>
            <a:r>
              <a:rPr lang="en-GB" b="1" dirty="0"/>
              <a:t>document</a:t>
            </a:r>
            <a:r>
              <a:rPr lang="en-GB" dirty="0"/>
              <a:t>, which is a data structure composed of </a:t>
            </a:r>
            <a:r>
              <a:rPr lang="en-GB" b="1" dirty="0"/>
              <a:t>ﬁeld</a:t>
            </a:r>
            <a:r>
              <a:rPr lang="en-GB" dirty="0"/>
              <a:t> and </a:t>
            </a:r>
            <a:r>
              <a:rPr lang="en-GB" b="1" dirty="0"/>
              <a:t>value</a:t>
            </a:r>
            <a:r>
              <a:rPr lang="en-GB" dirty="0"/>
              <a:t> pairs. </a:t>
            </a:r>
          </a:p>
          <a:p>
            <a:r>
              <a:rPr lang="en-US" dirty="0"/>
              <a:t>MongoDB documents are  similar to </a:t>
            </a:r>
            <a:r>
              <a:rPr lang="en-US" b="1" dirty="0"/>
              <a:t>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</a:t>
            </a:r>
            <a:r>
              <a:rPr lang="en-US" b="1" dirty="0"/>
              <a:t>Collections</a:t>
            </a:r>
            <a:r>
              <a:rPr lang="en-US" dirty="0"/>
              <a:t>"</a:t>
            </a:r>
          </a:p>
          <a:p>
            <a:r>
              <a:rPr lang="en-US" dirty="0"/>
              <a:t>Collections contain a set of </a:t>
            </a:r>
            <a:r>
              <a:rPr lang="en-US" b="1" dirty="0"/>
              <a:t>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fontScale="925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documents(Binary JSON.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</a:t>
            </a:r>
            <a:r>
              <a:rPr lang="en-GB" b="1" i="1" dirty="0"/>
              <a:t>_id </a:t>
            </a:r>
            <a:r>
              <a:rPr lang="en-GB" dirty="0"/>
              <a:t>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</a:t>
            </a:r>
            <a:r>
              <a:rPr lang="en-GB" b="1" i="1" dirty="0"/>
              <a:t>_id </a:t>
            </a:r>
            <a:r>
              <a:rPr lang="en-GB" dirty="0"/>
              <a:t>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410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Install Mongo DB Extension for VS Code</a:t>
            </a:r>
          </a:p>
          <a:p>
            <a:pPr lvl="1"/>
            <a:r>
              <a:rPr lang="en-IE" sz="2000" dirty="0"/>
              <a:t>Never have to leave your VS Code environment!!!</a:t>
            </a:r>
          </a:p>
          <a:p>
            <a:pPr lvl="1"/>
            <a:r>
              <a:rPr lang="en-IE" sz="2000" dirty="0"/>
              <a:t>Navigate your DBs and 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E053C-6C11-BE33-3608-2BC31B3C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97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Getting Started (locally)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E" sz="2000"/>
              <a:t>Install Mongo Compass, Graphical User Interface for managing MongoDB.</a:t>
            </a:r>
          </a:p>
          <a:p>
            <a:pPr lvl="1"/>
            <a:r>
              <a:rPr lang="en-IE" sz="2000"/>
              <a:t>For windows, comes as part of mongodb install</a:t>
            </a:r>
          </a:p>
          <a:p>
            <a:pPr lvl="1"/>
            <a:r>
              <a:rPr lang="en-IE" sz="2000"/>
              <a:t>Other platforms can get it </a:t>
            </a:r>
            <a:r>
              <a:rPr lang="en-IE" sz="2000">
                <a:hlinkClick r:id="rId2"/>
              </a:rPr>
              <a:t>here</a:t>
            </a:r>
            <a:r>
              <a:rPr lang="en-IE" sz="200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994412"/>
            <a:ext cx="6155141" cy="28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271" y="2793291"/>
            <a:ext cx="5161606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 with Node.js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09" b="11509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adical retro rides! Mongoose re-releases the Supergoose &amp;amp; California  Special BMX bikes - Bikerumor">
            <a:extLst>
              <a:ext uri="{FF2B5EF4-FFF2-40B4-BE49-F238E27FC236}">
                <a16:creationId xmlns:a16="http://schemas.microsoft.com/office/drawing/2014/main" id="{0B9A2AFB-ECE6-4C5E-8ED8-4A3085B28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4" b="-4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NoSQL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85" y="228456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GB" dirty="0"/>
              <a:t>Mongoose models provide several static helper functions for CRUD operations.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5F58-E748-4910-B149-E81BFD2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8" y="1279674"/>
            <a:ext cx="4981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858-9699-49BA-8542-04B96EE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A23D-5FED-4D6C-A64E-50E2368F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Sub Documents</a:t>
            </a:r>
          </a:p>
          <a:p>
            <a:r>
              <a:rPr lang="en-IE" dirty="0"/>
              <a:t>Validators</a:t>
            </a:r>
          </a:p>
          <a:p>
            <a:r>
              <a:rPr lang="en-IE" dirty="0"/>
              <a:t>Queries</a:t>
            </a:r>
          </a:p>
          <a:p>
            <a:r>
              <a:rPr lang="en-IE" dirty="0"/>
              <a:t>Object Refs.</a:t>
            </a:r>
          </a:p>
        </p:txBody>
      </p:sp>
    </p:spTree>
    <p:extLst>
      <p:ext uri="{BB962C8B-B14F-4D97-AF65-F5344CB8AC3E}">
        <p14:creationId xmlns:p14="http://schemas.microsoft.com/office/powerpoint/2010/main" val="398635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0FFAD-EE7F-4DE2-AD49-B0BD16C1142E}"/>
              </a:ext>
            </a:extLst>
          </p:cNvPr>
          <p:cNvSpPr txBox="1"/>
          <p:nvPr/>
        </p:nvSpPr>
        <p:spPr>
          <a:xfrm>
            <a:off x="3906478" y="6424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D13E6-4DB3-4392-B49B-97C56C24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6" y="2720684"/>
            <a:ext cx="7709342" cy="2294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name field is correct format)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1"/>
            <a:ext cx="2951017" cy="2623933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name format, for example begins with a capital letter. </a:t>
            </a:r>
            <a:br>
              <a:rPr lang="en-IE" dirty="0"/>
            </a:br>
            <a:r>
              <a:rPr lang="en-IE" dirty="0"/>
              <a:t>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FC6-BBB7-4E59-99A4-633A8C4C602E}"/>
              </a:ext>
            </a:extLst>
          </p:cNvPr>
          <p:cNvSpPr txBox="1"/>
          <p:nvPr/>
        </p:nvSpPr>
        <p:spPr>
          <a:xfrm>
            <a:off x="3180272" y="6259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b="1" dirty="0"/>
              <a:t>Create</a:t>
            </a:r>
            <a:r>
              <a:rPr lang="en-IE" dirty="0"/>
              <a:t> –&gt; </a:t>
            </a:r>
            <a:r>
              <a:rPr lang="en-IE" dirty="0" err="1"/>
              <a:t>Model.create</a:t>
            </a:r>
            <a:r>
              <a:rPr lang="en-IE" dirty="0"/>
              <a:t>(docs) or new Model(doc).save()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Read </a:t>
            </a:r>
            <a:r>
              <a:rPr lang="en-IE" dirty="0"/>
              <a:t>–&gt; </a:t>
            </a:r>
            <a:r>
              <a:rPr lang="en-IE" dirty="0" err="1"/>
              <a:t>Model.find</a:t>
            </a:r>
            <a:r>
              <a:rPr lang="en-IE" dirty="0"/>
              <a:t>(conditions)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Update </a:t>
            </a:r>
            <a:r>
              <a:rPr lang="en-IE" dirty="0"/>
              <a:t>–&gt; </a:t>
            </a:r>
            <a:r>
              <a:rPr lang="en-IE" dirty="0" err="1"/>
              <a:t>Model.update</a:t>
            </a:r>
            <a:r>
              <a:rPr lang="en-IE" dirty="0"/>
              <a:t>(conditions, props) </a:t>
            </a:r>
          </a:p>
          <a:p>
            <a:pPr lvl="1"/>
            <a:r>
              <a:rPr lang="en-IE" b="1" dirty="0"/>
              <a:t>Remove</a:t>
            </a:r>
            <a:r>
              <a:rPr lang="en-IE" dirty="0"/>
              <a:t> –&gt; </a:t>
            </a:r>
            <a:r>
              <a:rPr lang="en-IE" dirty="0" err="1"/>
              <a:t>Model.remove</a:t>
            </a:r>
            <a:r>
              <a:rPr lang="en-IE" dirty="0"/>
              <a:t>(conditions)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pr async-await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9642-BD90-42D5-89F7-EB7D6BE5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0" y="4406899"/>
            <a:ext cx="49434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(async-await)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4EFC-844D-47D1-BFF8-785E440C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11" y="4239769"/>
            <a:ext cx="47720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(promise)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3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Async-Await Syntax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Promise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E78BA-2FD1-46F6-8F90-BE12264B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/>
          <a:stretch/>
        </p:blipFill>
        <p:spPr>
          <a:xfrm>
            <a:off x="984942" y="4625280"/>
            <a:ext cx="6000750" cy="12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860F-B86B-4452-A47F-385473CB5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6"/>
          <a:stretch/>
        </p:blipFill>
        <p:spPr>
          <a:xfrm>
            <a:off x="1040266" y="2428875"/>
            <a:ext cx="4886325" cy="1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B58E4-7D01-4B7A-BC02-6107476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79" y="2820927"/>
            <a:ext cx="7086600" cy="322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6347563" y="5029939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609662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a document in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72EA-9279-4C40-8B73-BD2AE7D97B15}"/>
              </a:ext>
            </a:extLst>
          </p:cNvPr>
          <p:cNvSpPr txBox="1"/>
          <p:nvPr/>
        </p:nvSpPr>
        <p:spPr>
          <a:xfrm>
            <a:off x="505364" y="2820927"/>
            <a:ext cx="435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Can use Object Id to reference documents in other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Similar to ‘foreign keys’ in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45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407583" y="4104100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/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509699-381C-4952-A13F-1A262CCA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" y="3243776"/>
            <a:ext cx="5176092" cy="29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373C2-DD5B-4E88-BBFF-BC32DFE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3" y="3500724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Use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25AA0-1298-413D-8A73-95F6D79C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5558771"/>
            <a:ext cx="7619458" cy="42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Add 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/movies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C036-C581-45DF-8432-3A25BFF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NoSQL Databases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FC4-A39A-457C-882D-F6304C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b="0" i="0" dirty="0">
                <a:effectLst/>
                <a:latin typeface="Akzidenz Grotesk BQ Light"/>
              </a:rPr>
              <a:t> Non-tabular(no tables) databases and store data differently than relational tables.</a:t>
            </a:r>
          </a:p>
          <a:p>
            <a:r>
              <a:rPr lang="en-GB" sz="2200" dirty="0">
                <a:latin typeface="Akzidenz Grotesk BQ Light"/>
              </a:rPr>
              <a:t>V</a:t>
            </a:r>
            <a:r>
              <a:rPr lang="en-GB" sz="2200" b="0" i="0" dirty="0">
                <a:effectLst/>
                <a:latin typeface="Akzidenz Grotesk BQ Light"/>
              </a:rPr>
              <a:t>ariety of types based on their data model</a:t>
            </a:r>
          </a:p>
          <a:p>
            <a:pPr lvl="1"/>
            <a:r>
              <a:rPr lang="en-GB" sz="2200" dirty="0">
                <a:latin typeface="Akzidenz Grotesk BQ Light"/>
              </a:rPr>
              <a:t>Document based, key-value, graph</a:t>
            </a:r>
          </a:p>
          <a:p>
            <a:r>
              <a:rPr lang="en-GB" sz="2200" dirty="0">
                <a:latin typeface="Akzidenz Grotesk BQ Light"/>
              </a:rPr>
              <a:t>NoSQL databases allow developers to work with semi-structured/unstructured data, giving them a lot of flexibility</a:t>
            </a:r>
          </a:p>
          <a:p>
            <a:r>
              <a:rPr lang="en-GB" sz="2200" dirty="0">
                <a:latin typeface="Akzidenz Grotesk BQ Light"/>
              </a:rPr>
              <a:t>No need to define exact schema(i.e. structure) for data</a:t>
            </a:r>
          </a:p>
          <a:p>
            <a:endParaRPr lang="en-IE" sz="2200" dirty="0"/>
          </a:p>
        </p:txBody>
      </p:sp>
      <p:pic>
        <p:nvPicPr>
          <p:cNvPr id="1026" name="Picture 2" descr="3 DBAs walk into a NOSQL bar... | Programming humor, Tech humor, Programing  jokes">
            <a:extLst>
              <a:ext uri="{FF2B5EF4-FFF2-40B4-BE49-F238E27FC236}">
                <a16:creationId xmlns:a16="http://schemas.microsoft.com/office/drawing/2014/main" id="{9CD6DBC5-62F2-4389-B466-93218E55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1118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Consistency(if you can)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1879</Words>
  <Application>Microsoft Office PowerPoint</Application>
  <PresentationFormat>Widescreen</PresentationFormat>
  <Paragraphs>270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Akzidenz Grotesk BQ Light</vt:lpstr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NoSQL Databases</vt:lpstr>
      <vt:lpstr>Databases in the Cloud</vt:lpstr>
      <vt:lpstr>NoSQL Cloud DB Advantages</vt:lpstr>
      <vt:lpstr>NoSQL Cloud Database Practices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Demo</vt:lpstr>
      <vt:lpstr>Mongoose Schemas – Arrays &amp; sub-documents</vt:lpstr>
      <vt:lpstr>Mongoose Queries</vt:lpstr>
      <vt:lpstr>Mongoose Queries</vt:lpstr>
      <vt:lpstr>Lecture 2</vt:lpstr>
      <vt:lpstr>Mongoose Schemas - Arrays</vt:lpstr>
      <vt:lpstr>Mongoose Schema – Built-in Validation</vt:lpstr>
      <vt:lpstr>Mongoose Custom Validation</vt:lpstr>
      <vt:lpstr>Data Manipulation Mongoose</vt:lpstr>
      <vt:lpstr>Create with Mongoose (async-await)</vt:lpstr>
      <vt:lpstr>Create with Mongoose (promise)</vt:lpstr>
      <vt:lpstr>Update with Mongoose</vt:lpstr>
      <vt:lpstr>Object Referencing</vt:lpstr>
      <vt:lpstr>Query Population using Refs</vt:lpstr>
      <vt:lpstr>Schema Methods</vt:lpstr>
      <vt:lpstr>Example: Using Schema Methods for Simple Authentication</vt:lpstr>
      <vt:lpstr>Aside: Sessions</vt:lpstr>
      <vt:lpstr>1. User Schema with Static &amp; Instance Methods</vt:lpstr>
      <vt:lpstr>2. express-session middleware</vt:lpstr>
      <vt:lpstr>3. Use User Route to authenticate</vt:lpstr>
      <vt:lpstr>4. Add Authentication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32</cp:revision>
  <dcterms:created xsi:type="dcterms:W3CDTF">2020-03-23T23:49:18Z</dcterms:created>
  <dcterms:modified xsi:type="dcterms:W3CDTF">2022-11-16T15:50:39Z</dcterms:modified>
</cp:coreProperties>
</file>