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07" r:id="rId3"/>
    <p:sldId id="308" r:id="rId4"/>
    <p:sldId id="291" r:id="rId5"/>
    <p:sldId id="292" r:id="rId6"/>
    <p:sldId id="294" r:id="rId7"/>
    <p:sldId id="260" r:id="rId8"/>
    <p:sldId id="263" r:id="rId9"/>
    <p:sldId id="264" r:id="rId10"/>
    <p:sldId id="301" r:id="rId11"/>
    <p:sldId id="267" r:id="rId12"/>
    <p:sldId id="271" r:id="rId13"/>
    <p:sldId id="295" r:id="rId14"/>
    <p:sldId id="269" r:id="rId15"/>
    <p:sldId id="303" r:id="rId16"/>
    <p:sldId id="265" r:id="rId17"/>
    <p:sldId id="266" r:id="rId18"/>
    <p:sldId id="305" r:id="rId19"/>
    <p:sldId id="272" r:id="rId20"/>
    <p:sldId id="304" r:id="rId21"/>
    <p:sldId id="273" r:id="rId22"/>
    <p:sldId id="299" r:id="rId23"/>
    <p:sldId id="274" r:id="rId24"/>
    <p:sldId id="275" r:id="rId25"/>
    <p:sldId id="300" r:id="rId26"/>
    <p:sldId id="276" r:id="rId27"/>
    <p:sldId id="278" r:id="rId28"/>
    <p:sldId id="279" r:id="rId29"/>
    <p:sldId id="287" r:id="rId30"/>
    <p:sldId id="309" r:id="rId31"/>
    <p:sldId id="310" r:id="rId32"/>
    <p:sldId id="288" r:id="rId33"/>
    <p:sldId id="289" r:id="rId34"/>
    <p:sldId id="290" r:id="rId35"/>
  </p:sldIdLst>
  <p:sldSz cx="1343977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xwalsh@wit.ie" initials="f" lastIdx="1" clrIdx="0">
    <p:extLst>
      <p:ext uri="{19B8F6BF-5375-455C-9EA6-DF929625EA0E}">
        <p15:presenceInfo xmlns:p15="http://schemas.microsoft.com/office/powerpoint/2012/main" userId="f619e97340dcf5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17" autoAdjust="0"/>
  </p:normalViewPr>
  <p:slideViewPr>
    <p:cSldViewPr snapToGrid="0">
      <p:cViewPr varScale="1">
        <p:scale>
          <a:sx n="84" d="100"/>
          <a:sy n="84" d="100"/>
        </p:scale>
        <p:origin x="12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0:06:54.0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3675 345 0,'0'0'15'0,"0"0"4"0,0 0-19 0,0 0 0 0,0 0 0 0,0 0 0 15,10-4 132-15,-10 4 24 0,0 0 4 0,5-4 0 16,0-5-108-16,-1 0-23 0,-4 1-4 0,0 8-1 16,10-9-5-16,-5 0-2 0,-5 9 0 0,0-4 0 15,0 4 9-15,0 0 2 0,5-9 0 0,-5 9 0 16,0-8 13-16,0 8 3 0,0 0 1 0,5-5 0 15,-5 5-2-15,0 0-1 0,5-4 0 0,-5 4 0 16,0 0-12-16,4-13-2 0,1 9-1 0,0-5 0 16,-5 9-10-16,5-8-1 0,0-1-1 0,0 0 0 15,4 5 1-15,-4-5 0 0,5 1 0 0,0-1 0 16,-1 0 9-16,1-4 3 0,5 0 0 0,-6 1 0 0,6-6-10 16,0 5-2-16,4-4 0 0,-4-5 0 0,4 1-2 0,0-5-1 15,6 4 0-15,-1-4 0 0,0 1-5 0,1-6 0 16,4 1-8-16,0 0 12 0,5 0-12 0,0-5 0 15,-5 0 8-15,5 1-8 0,5-1 0 0,-5-3 0 16,5-1 8-16,0 4-8 0,0-4 13 0,4 0 0 16,1 1 0-16,0-6 0 0,0 5 9 0,4-4 2 15,1 4 0-15,-1 1 0 0,6-6 0 0,-1 5 0 16,-4-4 0-16,4 4 0 0,1-4-9 0,-1 4-2 16,1 1 0-16,4-1 0 0,0-5-4 0,5 6-1 15,-9 3 0-15,9-4 0 0,0 0-8 0,-5 5 10 0,1-1-10 16,-6 5 10-16,5-5-1 0,-4 1 0 0,-1-1 0 15,1 5 0-15,4-4 0 0,-5-1 0 0,6 5 0 0,-1-5 0 16,0 5-9-16,1-5 12 0,-1 5-12 0,0-4 12 16,1 3-12-16,-1 6 10 0,-5-6-10 0,6 1 10 15,-6 4-10-15,5 0 0 0,1 0 9 0,4 0-9 16,-5-8 0-16,0 8 0 0,1 0 0 0,-6 4 0 16,5-3 0-16,1-1 8 0,-11 4-8 0,6-4 0 15,-6 5 12-15,6-5-3 0,-6 4 0 0,1 0 0 16,4 9 9-16,-4-4 2 0,0-4 0 0,-1 3 0 15,1 1-20-15,-1 4 0 0,-9 0 0 0,0-4 0 16,0 4 0-16,-5 4 0 0,0 1-10 0,-5-1 10 16,0 0 0-16,-4 1 0 0,4-1 0 0,-5 5 8 15,-5-5 0-15,6 1 0 0,9 3 0 0,-10-3 0 0,0 3-8 16,-4 1 0-16,4-5 9 0,0 5-9 0,5 0 0 16,-4-1 0-16,-6-3 0 0,5 3 8 0,6 1-8 0,-11 0 0 15,-4-5 0-15,-1 5 8 16,6-1-68-16,-1-3-14 0,1 4-2 0,-6-5-971 15</inkml:trace>
  <inkml:trace contextRef="#ctx0" brushRef="#br0" timeOffset="1078">4470 462 460 0,'0'0'41'15,"0"0"-33"-15,0 0-8 0,0 0 0 16,0 0 138-16,0 0 26 0,0 0 4 0,0 0 2 16,0 0-98-16,0 0-20 0,0 0-4 0,0 0-1 15,0 0 3-15,0 0 1 0,0 0 0 0,10 0 0 0,-1 0-11 16,1 0-1-16,-10 0-1 0,10 4 0 0,4 1-15 0,1-5-3 15,-5 4-1-15,-1 0 0 0,6 1 9 0,4-5 3 16,1 4 0-16,-6-4 0 0,-4 4 4 0,9-4 1 16,11 5 0-16,-11-1 0 0,0-4-8 0,6 0 0 15,9 0-1-15,0 0 0 0,0 0-3 0,5 0 0 16,-5 0 0-16,0 0 0 0,5 4-10 0,-5 1-2 16,-10-1-1-16,5-4 0 0,10 4-11 0,-5 1 0 15,-10-1 9-15,-4 0-9 0,4 1 0 0,0 7 0 16,0-7 0-16,-4 3 8 0,-1 5-8 0,6-4 0 0,-1 4 0 15,-9-4 0-15,-6 4 0 0,1-5 0 0,9 5 0 16,-9-4 0-16,-5-1 8 0,0 1-8 0,5 4 10 16,-6-4-10-16,-4 4 32 0,-4 0 0 0,-6-5 0 15,5 5 0-15,5 0-12 0,-10 0-3 0,-9-4 0 0,4 8 0 16,6 0-2-16,-6-4-1 0,-4 0 0 0,-1 4 0 16,-4-4-14-16,4 5 9 0,1-5-9 0,-5 4 8 15,-6 0 12-15,6 0 3 0,5 1 0 0,-6-1 0 16,-4 0-23-16,5-4 9 0,0 5-9 0,4 3 0 15,-4-8 0-15,-5 9 0 0,0-9 0 0,9 4 0 16,6 0 0-16,-6 0 0 0,-9-4 0 0,10 5 0 16,14-5 0-16,-10-5 0 0,-4 5 0 0,4-4 0 15,6 0-82 1,9-9-14-16,0 0-2 0,0 0-1 0,0 0-113 0,0 0-22 0,19 0-5 0,-19 0-1 0</inkml:trace>
  <inkml:trace contextRef="#ctx0" brushRef="#br0" timeOffset="43822">5918 449 338 0,'0'0'0'0,"0"0"14"0,0 0-4 0,0 0 1 0,0 0-11 0,0 0 0 0,0 0 0 0,0 0 0 16,0 0 93-16,0 0 17 0,0 0 3 0,9 0 1 16,-9 0-33-16,0 0-6 0,0 0-2 0,0 0 0 15,10-4 4-15,-10 4 1 0,0 0 0 0,0 0 0 16,10-4-18-16,-10 4-3 0,0 0-1 0,0 0 0 16,0-9 7-16,0 9 1 0,0 0 0 15,0 0 0-15,0 0-22 0,0 0-4 0,0 0-1 0,0 0 0 0,-10-4-9 0,10 4-1 16,0 0-1-16,0 0 0 0,-10 0-13 15,10 0-2-15,0 0-1 0,0 0 0 0,-4 8-10 0,-6-3-11 16,0 3 3-16,5-4 0 0,5-4 8 0,-9 9 0 16,-1 0 0-16,0-1 0 0,0 1 38 0,6 4 10 15,-6 0 1-15,5 0 1 0,-10 0-38 0,6 0-12 16,4 4 8-16,-5 0-8 0,0 1 0 0,1-5 0 16,-1 0 8-16,0 4-8 0,0-4 11 0,6 4-2 0,-1-4 0 15,5 4 0-15,-10-8-9 0,5 4 0 0,0 4 0 0,0-4 0 16,5 0 0-16,-4 4 0 0,-6-4 0 15,5 5-11-15,5-1 11 0,0 0 0 0,-5 0 0 0,0 1 0 16,5-1 0-16,0 5 0 0,0-5 0 0,0 0 0 16,-5 5 0-16,5-5-8 0,5-4 8 15,0 4-8-15,-5-4 8 0,5 0 0 0,5-4 0 0,4 4 0 16,-9-5 0-16,0-3 0 0,5 3 0 0,-1 1 0 16,6 0 0-16,-5-5 0 0,-10-4 0 0,9 9 0 15,11-1 0-15,-10 1 9 0,4-5-9 0,-4 9 0 16,5-9 0-16,-6 1 0 0,-9-5 0 0,10 4 0 15,5 0 0-15,-6-4 0 0,6 5 0 0,-1-5 0 16,-14 0 9-16,15-5-9 0,0 5 0 0,-1-4 9 16,-14 4-9-16,15-4 0 0,4-1 0 0,1-3 0 15,-6-1-155-15,-4 0-29 0,9-12-7 0,10 4-1 16</inkml:trace>
  <inkml:trace contextRef="#ctx0" brushRef="#br0" timeOffset="44868">6563 644 172 0,'0'0'16'0,"0"0"-16"15,0 0 0-15,0 0 0 0,0 0 186 0,0 0 34 16,0 0 8-16,0 0 0 0,0 0-102 0,0 0-21 16,0 0-4-16,-5-5-1 0,-5 1-7 0,1 0-1 15,-1-1-1-15,5 5 0 0,-9 0-19 0,9 0-4 16,5 0-1-16,-15 0 0 0,1 0-47 0,4 0-8 15,-5 5-3-15,6 3 0 0,-1-3 44 0,0 3 9 16,-4 1 2-16,4-1 0 0,0 1-52 0,0 4-12 16,-4-4 0-16,4 4 0 0,-5 0-14 0,1 0-6 0,-1-1 0 0,1 1-1 15,4 5 21-15,0-1 0 0,1 0 0 16,-1 9 0-16,-5-4 0 0,6-1 0 0,9 5 0 16,-5 0 0-16,-10 0 12 0,5 4 8 0,10-8 0 0,0 4 1 15,0 0-33-15,-4-5-8 0,-1 1 0 0,10-5-1 16,-1 0 13-16,6 1 8 0,-10-5-10 0,10 0 10 15,4-5-8-15,1 5 8 0,-15-13 0 0,5 5-9 16,9-1 9-16,-4 5 0 0,5-9 0 0,-15 0 0 16,0 0 0-16,14-5-8 0,6-3 8 0,-1-1 0 15,-9 0 0-15,4-4 0 0,1-4 0 0,0 0 0 16,-1 0 0-16,1-5-8 0,4 0 8 0,1-4 0 16,-11 0 0-16,6-4 0 0,-5 9 0 15,4-5-8-15,1-4 8 0,-5 8 0 0,-1-4 0 0,-4 4 0 16,0 1 28-16,5-1 5 0,-5 1 1 0,-1 3 0 15,1 1-53-15,-5 4-10 0,5 0-3 0,-5 5 0 0,5-5 32 0,-5 8 0 16,0 5 0-16,0 0 0 0,0 0 8 0,0 0 0 16,0 0 1-16,0 0 0 0,0 0 10 0,0 0 1 15,0 0 1-15,0 0 0 0,0 0-21 0,0 0 0 16,0 0-10-16,0 0 10 0,-5 5-8 0,-5 3 8 16,6 1 0-16,-1 4 0 0,-5 0 0 0,10-5 0 15,-5 10 0-15,5-5 0 0,0 4 0 0,0 0 0 16,0 0 0-16,0 5 0 0,0-5 0 0,0-4 0 15,5 5 12-15,-5-1-3 0,5-4-9 0,0 4 0 16,0-4-10-16,4 0 10 0,-4 0 0 0,5 0 0 16,0 0-8-16,-1 0 8 0,6 0 0 0,-5 0 0 0,-1-5 12 0,6 1-12 15,-5 0 0-15,-1-5 0 16,1 0 0-16,5 1-9 0,-6-1 9 0,6-4 0 0,-5 0 0 16,4-4 0-16,1-1-14 0,-6 1-7 0,1-5-2 0,5-4 0 31,-1 0-153-31,1 0-32 0,4-21-5 0,6 4-2 0</inkml:trace>
  <inkml:trace contextRef="#ctx0" brushRef="#br0" timeOffset="45243">7016 212 288 0,'0'0'12'0,"0"0"4"0,0 13-16 0,-5 0 0 16,0 4 0-16,5 0 0 0,-5 0 259 0,5 1 49 15,-5 3 9-15,0 1 3 0,1-1-220 0,4 1-43 16,-10 4-9-16,5-4-1 0,0 8-18 0,5-4-3 0,0 4-1 0,0 4 0 16,-5 5-4-16,0-4-1 0,5-1 0 15,0 5 0-15,0 4-1 0,0 1-1 0,0 3 0 0,0 1 0 16,0 3-18-16,0-3 0 0,5-5 8 0,0 5-8 16,-5-5 0-16,5-9-16 0,5 1 4 0,-5-5 0 31,-1 5-40-31,1-9-7 0,-5-5-1 0,5-8-678 0</inkml:trace>
  <inkml:trace contextRef="#ctx0" brushRef="#br0" timeOffset="45571">7327 268 864 0,'0'0'76'0,"0"13"-60"16,0 0-16-16,0 4 0 0,0-4 92 0,-5 9 15 16,0-5 3-16,0 9 1 0,-5-5-39 0,5 5-7 15,5 4-1-15,0 1-1 0,-4 3-19 0,-1 5-4 16,0-4-1-16,0 4 0 0,5 4-17 0,0-4-3 15,0 4-1-15,0 0 0 0,0 0-7 0,0 5-2 16,0-5 0-16,5 0 0 0,-5 0-9 0,5-4 0 16,-5 0 0-16,5-5 0 0,-1-8 0 0,1 0 0 15,0 0 0-15,0 0-512 0,-5-4-101 16</inkml:trace>
  <inkml:trace contextRef="#ctx0" brushRef="#br0" timeOffset="46415">7662 307 633 0,'0'13'56'0,"0"0"-44"16,0 8-12-16,0 1 0 0,0-1 120 0,0 5 23 15,0-4 4-15,0 4 1 0,0 0-78 0,-5 8-15 0,0-4-3 16,5 5-1-16,0 0-15 0,0-5-2 0,10 0-1 0,-10 0 0 16,-5 5-20-16,5-1-4 0,5 10-1 0,-5-1 0 15,-5-4 19-15,0 4 3 0,5-4 1 0,0-1 0 16,0 1-15-16,0-4-4 0,0-5 0 0,0-4 0 15,0 0 4-15,0 0 0 0,-5-5 0 0,5-3 0 16,0-5 7-16,-5 0 1 0,5-5 1 0,-9 1 0 16,9-9 15-16,0 0 4 0,0 0 0 0,0 0 0 15,0 0-2-15,-5-4 0 0,5 4 0 0,-5-13 0 16,0 0-19-16,5-9-4 0,0 5-1 0,0-5 0 16,5 1-18-16,0-5 10 0,-5 0-10 0,0 0 8 15,14 0-8-15,-9 0 0 0,5 4 0 0,-5-3 0 16,-10 3 0-16,10 5 0 0,-5-5 0 0,5 9 0 15,4-4 0-15,-4 4 0 0,0 0 0 0,0 0 0 16,0 4 0-16,0 1 0 0,0-1 0 0,-1 0 0 0,6 1 0 16,-5-1 0-16,0 5 0 0,0-5 0 0,4 5 0 0,-9 4 0 15,10-4 0-15,0 4 0 0,0 0 0 16,-10 0 0-16,9 4 0 0,1 0 0 0,5 5 0 0,-1 0 0 16,-4-1 0-16,0 5 0 0,4 0-8 0,-4 4 8 15,0-4 0-15,-6 9 0 0,6-5 0 0,-5 0 0 16,0 1 0-16,0 3 0 0,0-3 0 0,-5-1 0 15,4 4 0-15,-4-3 0 0,0 3 8 0,0-3-8 16,0 3 0-16,0-4 8 0,-4 5-8 0,4 8 0 16,-10-8 0-16,10-9 0 0,-5 4 0 0,0-4 0 15,-5 0 12-15,6 0-4 0,-6 4-8 0,0-4 10 16,-4 0-10-16,-1 0 10 0,0 0-10 0,6-4 8 0,-6-5-8 16,1 5 8-16,-6-9 2 0,1 0 0 0,9 0 0 0,-9-9 0 15,-1 0-10-15,-4 1 8 0,4-5-8 0,6 0 8 16,-6-4-20-16,6-1-5 0,-1 1-1 15,6 4 0 1,-1-4-46-16,0 0-10 0,5-1-2 0,5 1 0 16,0-5-41-16,5 5-9 0,0-4-2 0,5-1-614 0</inkml:trace>
  <inkml:trace contextRef="#ctx0" brushRef="#br0" timeOffset="47055">8274 851 1598 0,'0'0'35'0,"0"0"7"0,0 0 2 0,0 0 1 0,0 0-36 0,-5 4-9 15,5-4 0-15,-10 9 0 0,-4-1 57 0,4-3 10 16,0 8 1-16,6-5 1 0,-11 1-30 0,5 4-7 16,1 0 0-16,-1 0-1 0,-5 4 13 0,6-4 2 15,-6 4 1-15,5 1 0 0,1-1-14 0,-1 4-2 16,0-3-1-16,0 3 0 0,1 1-17 0,4-5-3 16,-5 0-1-16,5 5 0 0,0-5-9 0,5 1 0 0,-5-1 0 15,5 0 0-15,0-4 0 0,0 0 0 16,0 4-8-16,5-4 8 0,-5-13 0 0,5 9-9 0,0-5 9 0,0 5 0 15,5 0-11-15,-1-1 11 0,-9-8-10 0,10 0 10 16,0 0 0-16,0 0-9 0,-1-4 9 16,1 0 0-16,0-1 0 0,4-3 0 0,-4 3 0 0,0-8 0 15,4 5 0-15,-4-5 0 0,5 4 0 0,-6-8 0 16,-4 0-12-16,5-1 4 0,0-3 0 0,-6 3 0 16,6 1 8-16,-5-4 14 0,5-1-3 0,-1 5-1 15,-4-5-10-15,0 0 0 0,0 5 9 0,-5-4-9 16,0 3 0-16,5 1-16 0,-5 0 2 0,-5 4 1 15,5-4 13-15,-5 8 0 0,0-4 0 0,0 4 0 16,1 1 28-16,-1-1 9 0,5 9 2 0,0 0 0 16,-5-4-23-16,5 4-5 0,0 0-1 0,0 0 0 15,0 0-10-15,-5 13 0 0,0-5 0 0,0 5 0 0,5 5 0 16,0-1 0-16,0 0 0 0,0 5 0 0,0-1 0 0,0 1 0 16,5-1 9-16,0 5-9 0,0-4 0 0,0 4 9 15,-5-5-9-15,0 5 0 0,5-4 0 0,4 0 0 16,-4 3 0-16,5-7 0 0,-5-5 14 0,0 0-4 15,4 0-1-15,-4 0 0 0,0-5-9 0,5 1-12 16,-1-5 2-16,6 0 1 0,-15-4 9 0,10 5 0 16,-1-5 0-16,6-5 0 15,-5 5-132-15,-1-8-25 0,6-1-5 0</inkml:trace>
  <inkml:trace contextRef="#ctx0" brushRef="#br0" timeOffset="47446">8823 846 806 0,'0'0'72'0,"0"0"-58"0,0 0-14 0,0 0 0 15,-5 9 186-15,-5 0 34 0,6-1 8 0,-1 1 0 16,-5 0-105-16,5-1-22 0,-5 1-4 0,6 4-1 16,-6 0-47-16,5-5-9 0,-5 5-3 0,1 5 0 0,-6-5-12 15,10 0-2-15,-5 4-1 0,6-4 0 16,-6 4 6-16,0 0 2 0,0 1 0 0,6-1 0 0,-6 0-8 0,5 1-2 16,-5 3 0-16,10-4 0 0,0 1-4 0,0-1 0 15,0-4-1-15,0 8 0 0,5-3-7 0,0-1-8 16,0-4 11-16,0 0-11 0,4 0 8 0,-4 0-8 15,5 0 0-15,5 0 0 0,-6-5 0 0,6 5-9 16,-5 0 1-16,4 0 0 0,-4-13 8 0,4 5 0 16,1-5 0-16,0 0 0 15,4 0-40-15,-4-5-7 0,4-8-1 0,0 5 0 16,1-5-157-16,-1 0-32 0</inkml:trace>
  <inkml:trace contextRef="#ctx0" brushRef="#br0" timeOffset="47852">9353 0 288 0,'0'0'25'0,"-5"13"-25"0,0 0 0 0,0-4 0 0,5 8 260 0,-5 0 48 16,0 5 8-16,5-1 3 0,-5-3-191 0,1 8-37 15,-1 4-8-15,5 4-2 0,-5 5-8 0,0-4-1 16,0-1-1-16,5 5 0 0,-5 0-32 0,0 4-7 15,1 0 0-15,-1 1-1 0,0-6-17 0,0 6-3 16,0-1-1-16,0 4 0 0,-4-4-10 0,4 5 0 16,-5-1 9-16,5 5-9 0,0 0 0 0,0-4 9 15,1-1-9-15,-1-4 0 0,0 1 0 0,5-6 0 16,-5-3 0-16,0-5-12 16,5 5-81-16,-5-9-16 0,0 0-3 0,1-5-723 0</inkml:trace>
  <inkml:trace contextRef="#ctx0" brushRef="#br0" timeOffset="48368">9110 769 864 0,'0'0'38'0,"0"0"8"0,0 0-37 0,0 0-9 0,0 0 0 0,9 8 0 16,-9-8 102-16,10 5 18 0,-10-5 4 0,0 0 1 16,0 0-61-16,10 0-13 0,4 0-3 0,1 0 0 15,4 0-13-15,-4 0-3 0,4 0-1 0,1 0 0 16,-6 4-19-16,11 0-4 0,-6 5-8 0,1-5 12 16,-6 5-4-16,6 0-8 0,-1-1 11 0,-4 1-11 0,-1-1 9 0,1 1-9 15,-6-5 0-15,1 5 9 0,0 0-9 0,0-1 8 16,-6-3-8-16,1 3 8 0,0 1 0 0,-5 4-8 15,0-4 12-15,0 3-4 0,-5 1-8 0,0-4 12 16,1 4-12-16,-1 0 12 0,-10 0-12 0,5 0 0 16,1-4 0-16,-1 3 0 0,-5-3 0 0,6 0 0 15,-1-1 0-15,0-3 8 0,-4 3 1 0,4-3 0 16,5 3 0-16,-5-3 0 0,6 3 15 0,4-8 4 16,-5 0 0-16,5 0 0 0,0 0 2 0,0 0 1 15,0 0 0-15,0 9 0 0,0-9-7 0,5 13-2 16,-5-13 0-16,4 9 0 0,1-5-2 0,0 4 0 0,5 5 0 15,-5-4 0-15,4 0-3 0,-4-1-1 0,5 1 0 16,0 4 0-16,4 0 8 0,-4-4 0 0,5 8 1 16,-1 0 0-16,1 5 5 0,-6-1 1 0,6 9 0 0,0 1 0 15,-1-1-13-15,1 0-2 0,-1-4-1 0,1 9 0 16,-1-5-7-16,-4-4-8 0,0 0 11 0,0 0-11 16,-1-1 0-16,-4 1 0 0,5-8 0 0,-5-5 0 31,9 4-116-31,-4-8-21 0,-5-5-4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06T12:46:51.3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2308 166 885 0,'0'0'39'0,"0"0"9"0,0 0-39 0,0 0-9 0,0 0 0 0,13-6 0 16,0 1 11-16,0-1 0 0,-13 6 0 0,0 0 0 15,20-17-11-15,-13 5 0 0,-14 0 0 0,0 1 0 16,7 11 0-16,0 0 0 0,7-12 0 0,-7 12 0 16,-7-11 42-16,7 11 6 0,0 0 2 0,0 0 0 15,-13-12 23-15,13 12 5 0,0 0 1 0,0 0 0 16,-13-12-19-16,7 7-3 0,6 5-1 0,0 0 0 16,0 0-34-16,-13-6-7 0,-7 0-2 0,7-6 0 15,0 7 0-15,0 5 0 0,0-6 0 0,0 0 0 16,0 6 6-16,-7 0 1 0,1 0 0 0,6-6 0 0,-7 6 4 15,1 0 0-15,-1 6 1 0,-6-6 0 16,6 6-5-16,1 0 0 0,-7-1-1 0,0 1 0 0,6 0-11 0,-6 6-8 16,0-1 9-16,0-5-9 0,6 6 0 0,-6-7 0 15,0 7 0-15,-6 0 0 0,-1-1 8 0,0-5-8 16,1 6 0-16,-1-1 0 0,-6 6 8 0,-7-5-8 16,7 5 0-16,-6 7 0 0,5-7 23 0,1 0-2 15,0 7 0-15,-6-7 0 0,5 12-13 0,1-6-8 16,-6 0 8-16,12 1-8 0,-6 5 8 0,6 0-8 0,1-6 10 15,6 0-10-15,-7 0 8 0,0-6-8 0,1 7 0 0,6-1 9 16,-7 0-9-16,7-6 8 0,-7 7-8 0,7-7 8 16,0 6 1-16,-6 0 0 0,-1-5 0 0,7 5 0 15,-7 6 3-15,7-6 1 0,0 0 0 0,0 1 0 16,0 5-13-16,0-6 11 0,6 6-11 0,7 0 10 16,-6 0-10-16,6 0 0 0,0 0 0 0,0 0 0 15,0-6 0-15,6 6 0 0,-6-6 0 0,0 6 0 16,13 6 0-16,-7 0 0 0,7-6 0 0,-6-1 0 15,-1 7 0-15,1 6 0 0,-1-12 0 0,1 6 0 16,6-1 0-16,0 1 8 0,-7 0-8 0,7-6 8 16,0 0-8-16,7 6 8 0,-7 0-8 0,6-1 8 15,1 1-8-15,-1-6 0 0,1 6 9 0,-1-6-9 16,-6 6 11-16,0-1-3 0,0 1 0 0,0 0 0 16,7 0-8-16,6 0 0 0,-13-7 0 0,13 1 0 0,0 12 11 15,0-6-3-15,0-6-8 0,0 6 12 0,7-6-12 0,-1 0 0 16,-6 0-9-16,7 0 9 0,-1 0 0 0,8 0 0 15,-8-6 0-15,1 0 10 0,-1 6-10 0,7-6 10 16,-6-6-10-16,6 7 10 0,0-1-10 0,0 0 0 16,-6-6 9-16,6 7-9 0,6-1 0 0,-5-6 0 15,-1 1 0-15,0-1 8 0,6-5-8 0,1 5 0 16,0-5 8-16,-1 5-8 0,1 0 0 0,6-5 9 16,0 5-9-16,7-5 0 0,-1 5 8 0,1-5-8 15,-7 5 0-15,7-5 0 0,6 5 9 0,0-5-9 16,-6 5 0-16,-1-5 9 0,1 5-9 0,6-5 0 15,-6-1 9-15,0-5-9 0,-1 6 0 0,7-1 8 16,1 1-8-16,-1-6 0 0,0 5 0 0,7-5 0 0,-1 0 0 0,1 0 8 16,-7 5-8-16,7-5 0 0,-7 6 0 0,7-1 0 15,-7 1 0-15,7-6 0 0,-7 5 0 0,0 1 0 16,0 0 0-16,0-1 0 0,0 1 0 0,1-1 8 16,-1-5-8-16,0 6 0 0,0-6 0 0,7-1 0 15,6-5 0-15,0 0 0 0,-6 0 0 0,0 0 0 16,6 0 0-16,0 0 8 0,0 0-8 0,0-5 0 15,-6 5 0-15,0 0 0 0,6-6 0 0,-6 0 8 16,-1 6-8-16,1 0 9 0,-7-12-9 0,14 1 10 16,-14 5-10-16,13 0 8 0,-6 0-8 0,-1 1 8 15,8-7 7-15,-8 6 1 0,7-11 0 0,1 5 0 16,-1 1-16-16,-6-7-12 0,-1 1 3 0,1-1 0 16,0 1 9-16,-1 0 0 0,1-7 10 0,0 7-10 15,-1-6 0-15,1 0 8 0,6-1-8 0,-6 7 0 16,-7 0 8-16,7-1-8 0,-7-11 11 0,7 12-11 15,-14-6 13-15,8 0-4 0,-1-1-1 0,-7 1 0 0,1 0 1 16,0 6 0-16,-1-7 0 0,1-5 0 0,-7 0-9 16,0 6 12-16,0-6-12 0,1 6 12 0,-1-12-12 0,0 6 10 15,-7 6-10-15,1-6 10 0,0 0-2 0,-1 0 0 16,1 0 0-16,-7 0 0 0,0 6 3 0,0 0 0 16,-13-6 0-16,0 6 0 0,-6-1 8 0,12-5 1 15,1 0 1-15,-7 0 0 0,-7 1-11 0,7 4-2 16,1-5-8-16,-1 0 12 0,0 6-4 0,-7-6-8 15,1 6 11-15,-1-6-11 0,1 6 10 0,-1 0-10 0,-6-1 8 16,0-5-8-16,0 6 11 0,0 0-3 16,-6 0-8-16,-1 0 12 0,1 0 19 0,-7-1 3 15,6 1 1-15,1-6 0 0,-14 6-23 0,13 0-12 0,1-6 12 16,-1 6-12-16,-6-1 12 0,0-5-12 0,0 0 12 16,-6 0-12-16,6 0 10 0,-7 0-10 0,1 1 8 0,-1-1-8 15,0 5 10-15,-6 1-10 0,0 0 12 0,0-6-12 16,7 0 12-16,-14 6-4 0,7-6 0 15,0 0-8-15,-7 6 12 0,7-1-4 0,-6 1 0 0,5 0-8 16,-5 0 9-16,-1 0-9 0,1 0 0 0,-1 5 9 16,0 1-9-16,1-6 0 0,-7 11 0 0,0-5 0 15,-1-7 0-15,1 7 0 0,0 0 0 0,-7-1 0 16,7 1 0-16,-6-1 0 0,-1 1 0 0,0 5 0 16,1-5 0-16,-1 5 0 0,7-5 8 0,-7 5-8 15,7 1 0-15,-6-7 8 0,-1 7-8 0,7-7 8 16,-7 7-8-16,0-6 0 0,7-1 0 0,0 1 0 0,-6-1 0 15,-1 1 0-15,7 0 0 0,-7 5 0 0,-6-11 0 0,13 5 0 16,-7 1 0-16,-6 0 0 0,13-1 0 0,-7 7 0 16,7-1 0-16,-7 0 0 0,-6 1 8 0,0 5-8 15,6-6 8-15,1 1-8 0,-7-1 0 16,-1 6 8-16,1 1-8 0,0-1 0 0,0 0 0 0,0 0 0 16,-7 0 0-16,-6 1 0 0,13-7 0 0,-7 12 0 15,0-6 0-15,1 0 0 0,-1 6 0 0,0-5 0 16,0 5 0-16,1 0 0 0,-1 0 0 0,-6 0 0 15,6 5 8-15,0-5-8 0,-6 6 0 0,0 0 0 16,0 6 0-16,-7-7 8 0,-6 1-8 0,6 6 0 0,7-6 0 16,-13 5 8-16,6-5-8 0,-6 6 0 0,-1-7 0 15,8 1 0-15,5 0 0 0,-12 0 0 0,6-6 0 16,-6 0 0-16,6 0 0 0,-6 0 0 0,-7 0 8 16,7 0-8-16,-13 6 0 0,6-1 0 0,0-5 0 0,0 6 0 15,-6 0 0-15,0 0 0 0,0 5 0 0,-14 1-11 31,1 0-17-31,-7 5-4 0,13 6-1 0,-13 0 0 16,-6 6-165-16,6 6-33 0,-6-6-6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2A87-1ED2-486D-BB61-3F2936C23B09}" type="datetimeFigureOut">
              <a:rPr lang="en-IE" smtClean="0"/>
              <a:t>12/11/2020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F189-F5D7-424A-8239-9221ED55AA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935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171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Same </a:t>
            </a:r>
            <a:r>
              <a:rPr lang="en-IE" dirty="0" err="1"/>
              <a:t>javascript</a:t>
            </a:r>
            <a:r>
              <a:rPr lang="en-IE" dirty="0"/>
              <a:t> engine used in chrome</a:t>
            </a:r>
          </a:p>
          <a:p>
            <a:r>
              <a:rPr lang="en-IE" dirty="0"/>
              <a:t>Just in time compiler – compile a little, run a little</a:t>
            </a:r>
          </a:p>
          <a:p>
            <a:r>
              <a:rPr lang="en-IE" dirty="0"/>
              <a:t>Speculative optimisations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56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So input output is relatively slow. What I’m talking about here is reading/writing to a data store, any kind of access to resources over a network, even within your organisation. And I mean relative in relation to CPU operations. For example, referencing  L1 and L2 cache takes a couple of </a:t>
            </a:r>
            <a:r>
              <a:rPr lang="en-IE" dirty="0" err="1"/>
              <a:t>nano</a:t>
            </a:r>
            <a:r>
              <a:rPr lang="en-IE" dirty="0"/>
              <a:t> seconds (extremely fast). Accessing 4K from an SSD takes about 150,000 ns. However, sending a packet from the US to the Netherlands and back could take  150 million ns (.15 of a second).</a:t>
            </a:r>
          </a:p>
          <a:p>
            <a:r>
              <a:rPr lang="en-IE" dirty="0"/>
              <a:t>So IO operations can be detrimental to highly concurrent apps  yet we  do need them (for example, I’ll probably need to access a DB.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437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81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Most node applications are waiting for “events” to occur. The event loop waits for events to occur, and then triggers the associated </a:t>
            </a:r>
            <a:r>
              <a:rPr lang="en-IE" dirty="0" err="1"/>
              <a:t>callback</a:t>
            </a:r>
            <a:r>
              <a:rPr lang="en-IE" dirty="0"/>
              <a:t> function when that event is detected. Node has many built-in events, such as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6F189-F5D7-424A-8239-9221ED55AA00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92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5439" y="1768680"/>
            <a:ext cx="7326623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4568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0D557C4-C153-4CF3-9CD5-48834D33B246}" type="slidenum">
              <a:rPr lang="en-IE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1596172/what-function-gets-put-into-eventloop-in-nodejs-and-j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ru.wikipedia.org/wiki/MongoDB" TargetMode="External"/><Relationship Id="rId3" Type="http://schemas.openxmlformats.org/officeDocument/2006/relationships/hyperlink" Target="https://en.wikipedia.org/wiki/Visual_Studio_Code" TargetMode="External"/><Relationship Id="rId7" Type="http://schemas.openxmlformats.org/officeDocument/2006/relationships/hyperlink" Target="http://commons.wikimedia.org/wiki/File:Node.js_logo.svg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hyperlink" Target="https://commons.wikimedia.org/wiki/File:Expressjs.png" TargetMode="External"/><Relationship Id="rId5" Type="http://schemas.openxmlformats.org/officeDocument/2006/relationships/hyperlink" Target="https://en.wikipedia.org/wiki/Babel_(compiler)" TargetMode="External"/><Relationship Id="rId15" Type="http://schemas.openxmlformats.org/officeDocument/2006/relationships/hyperlink" Target="https://creativecommons.org/licenses/by-nc-sa/3.0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://codelikethis.com/lessons/client-side-coding/calling-apis" TargetMode="External"/><Relationship Id="rId14" Type="http://schemas.openxmlformats.org/officeDocument/2006/relationships/hyperlink" Target="https://creativecommons.org/licenses/by-sa/3.0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googlebooks/chrome/big_1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tando.it/3115/mangiare-lentamente-per-dimagrire-non-serv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magickriver.org/2010_07_25_archive.html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creativecommons.org/licenses/by-nc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3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92170" y="5107627"/>
            <a:ext cx="9457856" cy="2032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6688" y="6325844"/>
            <a:ext cx="6426398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0454" y="339216"/>
            <a:ext cx="8813308" cy="4406654"/>
          </a:xfrm>
          <a:prstGeom prst="rect">
            <a:avLst/>
          </a:prstGeom>
        </p:spPr>
      </p:pic>
      <p:sp>
        <p:nvSpPr>
          <p:cNvPr id="78" name="TextShape 1"/>
          <p:cNvSpPr txBox="1"/>
          <p:nvPr/>
        </p:nvSpPr>
        <p:spPr>
          <a:xfrm>
            <a:off x="2115756" y="5243312"/>
            <a:ext cx="9210687" cy="102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Node.js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Frank Walsh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Diarmuid O'Connor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BB6E-ADB6-4A52-BD89-F5127E72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Node Event Loop and </a:t>
            </a:r>
            <a:r>
              <a:rPr lang="en-IE" dirty="0" err="1"/>
              <a:t>Callbacks</a:t>
            </a:r>
            <a:endParaRPr lang="en-IE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4D33AC-1733-4649-92D4-A9DCA17B9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45" t="4627" r="5532" b="-1"/>
          <a:stretch/>
        </p:blipFill>
        <p:spPr>
          <a:xfrm>
            <a:off x="4718325" y="1821131"/>
            <a:ext cx="8539143" cy="5151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21EAD-9345-42BE-ABF5-FB97BC3C6CB0}"/>
              </a:ext>
            </a:extLst>
          </p:cNvPr>
          <p:cNvSpPr txBox="1"/>
          <p:nvPr/>
        </p:nvSpPr>
        <p:spPr>
          <a:xfrm>
            <a:off x="1679576" y="6972779"/>
            <a:ext cx="10080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>
                <a:hlinkClick r:id="rId3" tooltip="http://stackoverflow.com/questions/21596172/what-function-gets-put-into-eventloop-in-nodejs-and-js"/>
              </a:rPr>
              <a:t>This Photo</a:t>
            </a:r>
            <a:r>
              <a:rPr lang="en-IE" sz="900"/>
              <a:t> by Unknown Author is licensed under </a:t>
            </a:r>
            <a:r>
              <a:rPr lang="en-IE" sz="900">
                <a:hlinkClick r:id="rId4" tooltip="https://creativecommons.org/licenses/by-sa/3.0/"/>
              </a:rPr>
              <a:t>CC BY-SA</a:t>
            </a:r>
            <a:endParaRPr lang="en-IE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3A3B3-6C0E-4F43-AA88-2AB3D697AB38}"/>
              </a:ext>
            </a:extLst>
          </p:cNvPr>
          <p:cNvSpPr/>
          <p:nvPr/>
        </p:nvSpPr>
        <p:spPr>
          <a:xfrm>
            <a:off x="671947" y="1974554"/>
            <a:ext cx="39115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 </a:t>
            </a:r>
            <a:r>
              <a:rPr lang="en-IE" b="1" dirty="0" err="1"/>
              <a:t>Callback</a:t>
            </a:r>
            <a:r>
              <a:rPr lang="en-IE" dirty="0"/>
              <a:t> is a function called at the completion of a given task. This prevents any blocking, and allows other code to be run in the meantime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Event Loop checks for known events, registers </a:t>
            </a:r>
            <a:r>
              <a:rPr lang="en-IE" dirty="0" err="1"/>
              <a:t>Callbacks</a:t>
            </a:r>
            <a:r>
              <a:rPr lang="en-IE" dirty="0"/>
              <a:t> and, triggers </a:t>
            </a:r>
            <a:r>
              <a:rPr lang="en-IE" dirty="0" err="1"/>
              <a:t>callback</a:t>
            </a:r>
            <a:r>
              <a:rPr lang="en-IE" dirty="0"/>
              <a:t> on completion of operation</a:t>
            </a:r>
          </a:p>
        </p:txBody>
      </p:sp>
    </p:spTree>
    <p:extLst>
      <p:ext uri="{BB962C8B-B14F-4D97-AF65-F5344CB8AC3E}">
        <p14:creationId xmlns:p14="http://schemas.microsoft.com/office/powerpoint/2010/main" val="11670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895575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Event Queue</a:t>
            </a:r>
            <a:endParaRPr dirty="0"/>
          </a:p>
        </p:txBody>
      </p:sp>
      <p:sp>
        <p:nvSpPr>
          <p:cNvPr id="113" name="TextShape 2"/>
          <p:cNvSpPr txBox="1"/>
          <p:nvPr/>
        </p:nvSpPr>
        <p:spPr>
          <a:xfrm>
            <a:off x="1964990" y="222124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Node.js - </a:t>
            </a:r>
            <a:r>
              <a:rPr lang="en-IE" sz="4400" dirty="0">
                <a:cs typeface="Arial"/>
              </a:rPr>
              <a:t>Simple HTTP Server</a:t>
            </a:r>
            <a:endParaRPr dirty="0"/>
          </a:p>
        </p:txBody>
      </p:sp>
      <p:sp>
        <p:nvSpPr>
          <p:cNvPr id="115" name="CustomShape 4"/>
          <p:cNvSpPr/>
          <p:nvPr/>
        </p:nvSpPr>
        <p:spPr>
          <a:xfrm>
            <a:off x="8303575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8869107" y="4700025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121" name="CustomShape 10"/>
          <p:cNvSpPr/>
          <p:nvPr/>
        </p:nvSpPr>
        <p:spPr>
          <a:xfrm>
            <a:off x="2399575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request</a:t>
            </a:r>
            <a:endParaRPr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98D8C6-D170-49CE-870E-EBD96F4E311D}"/>
              </a:ext>
            </a:extLst>
          </p:cNvPr>
          <p:cNvSpPr/>
          <p:nvPr/>
        </p:nvSpPr>
        <p:spPr>
          <a:xfrm>
            <a:off x="5303177" y="4564803"/>
            <a:ext cx="2544796" cy="49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1BF780A5-4625-4D13-8647-BB56C2E2E2EB}"/>
              </a:ext>
            </a:extLst>
          </p:cNvPr>
          <p:cNvSpPr/>
          <p:nvPr/>
        </p:nvSpPr>
        <p:spPr>
          <a:xfrm>
            <a:off x="5810693" y="6100091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B7E889C-3608-4C86-8BDF-C5EA9C558DE1}"/>
              </a:ext>
            </a:extLst>
          </p:cNvPr>
          <p:cNvSpPr/>
          <p:nvPr/>
        </p:nvSpPr>
        <p:spPr>
          <a:xfrm rot="10589938">
            <a:off x="5735928" y="5359637"/>
            <a:ext cx="1529764" cy="59528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ED6E-45BF-472A-9130-138F6A5F62E7}"/>
              </a:ext>
            </a:extLst>
          </p:cNvPr>
          <p:cNvSpPr txBox="1"/>
          <p:nvPr/>
        </p:nvSpPr>
        <p:spPr>
          <a:xfrm>
            <a:off x="6108049" y="5694157"/>
            <a:ext cx="10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Event Loop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EE9BBC-D571-4C26-97A7-D52268D54EBA}"/>
              </a:ext>
            </a:extLst>
          </p:cNvPr>
          <p:cNvGrpSpPr/>
          <p:nvPr/>
        </p:nvGrpSpPr>
        <p:grpSpPr>
          <a:xfrm>
            <a:off x="8507296" y="1494488"/>
            <a:ext cx="3342357" cy="2055549"/>
            <a:chOff x="8108396" y="1555575"/>
            <a:chExt cx="3342357" cy="205554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865A18-A1A0-490F-9176-971B96AAC60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108396" y="1555575"/>
              <a:ext cx="3342357" cy="20555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BB513A-DF5E-4402-82B6-865B68D7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6395" y="2886012"/>
              <a:ext cx="1989975" cy="291099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844EECC-98FF-4223-8870-99B03E9F3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76" y="1216504"/>
            <a:ext cx="5201143" cy="2664000"/>
          </a:xfrm>
          <a:prstGeom prst="rect">
            <a:avLst/>
          </a:prstGeom>
        </p:spPr>
      </p:pic>
      <p:cxnSp>
        <p:nvCxnSpPr>
          <p:cNvPr id="118" name="Line 7"/>
          <p:cNvCxnSpPr>
            <a:cxnSpLocks/>
          </p:cNvCxnSpPr>
          <p:nvPr/>
        </p:nvCxnSpPr>
        <p:spPr>
          <a:xfrm rot="10800000">
            <a:off x="5810694" y="2306320"/>
            <a:ext cx="4076883" cy="244568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5" grpId="0" animBg="1"/>
      <p:bldP spid="120" grpId="0" animBg="1"/>
      <p:bldP spid="121" grpId="0" animBg="1"/>
      <p:bldP spid="2" grpId="0" animBg="1"/>
      <p:bldP spid="3" grpId="0" animBg="1"/>
      <p:bldP spid="3" grpId="1" animBg="1"/>
      <p:bldP spid="15" grpId="0" animBg="1"/>
      <p:bldP spid="15" grpId="1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02F3C71-C981-4614-98EA-D6C494F8091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58117" y="354038"/>
            <a:ext cx="5931832" cy="65000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132"/>
          <p:cNvPicPr/>
          <p:nvPr/>
        </p:nvPicPr>
        <p:blipFill>
          <a:blip r:embed="rId2"/>
          <a:stretch>
            <a:fillRect/>
          </a:stretch>
        </p:blipFill>
        <p:spPr>
          <a:xfrm>
            <a:off x="2893620" y="3224689"/>
            <a:ext cx="3342356" cy="1595974"/>
          </a:xfrm>
          <a:prstGeom prst="rect">
            <a:avLst/>
          </a:prstGeom>
        </p:spPr>
      </p:pic>
      <p:sp>
        <p:nvSpPr>
          <p:cNvPr id="131" name="TextShape 1"/>
          <p:cNvSpPr txBox="1"/>
          <p:nvPr/>
        </p:nvSpPr>
        <p:spPr>
          <a:xfrm>
            <a:off x="2358824" y="705771"/>
            <a:ext cx="5130423" cy="148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Emittin</a:t>
            </a:r>
            <a:r>
              <a:rPr lang="en-US" sz="3800" dirty="0">
                <a:latin typeface="+mj-lt"/>
                <a:ea typeface="+mj-ea"/>
                <a:cs typeface="+mj-cs"/>
              </a:rPr>
              <a:t>g Event in Node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457014" y="2188357"/>
            <a:ext cx="5130423" cy="3998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45000"/>
            </a:pPr>
            <a:r>
              <a:rPr lang="en-US" sz="2300" dirty="0"/>
              <a:t>Many objects can emit events in node.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01" y="2017111"/>
            <a:ext cx="7853030" cy="3879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cs typeface="Arial"/>
              </a:rPr>
              <a:t>Example – Hello/Goodbye </a:t>
            </a:r>
            <a:br>
              <a:rPr lang="en-US" dirty="0">
                <a:latin typeface="+mj-ea"/>
                <a:cs typeface="+mj-ea"/>
              </a:rPr>
            </a:br>
            <a:r>
              <a:rPr lang="en-IE" dirty="0" err="1">
                <a:cs typeface="Arial"/>
              </a:rPr>
              <a:t>Callback</a:t>
            </a:r>
            <a:endParaRPr lang="en-IE" dirty="0"/>
          </a:p>
        </p:txBody>
      </p:sp>
      <p:sp>
        <p:nvSpPr>
          <p:cNvPr id="7" name="Speech Bubble: Oval 6"/>
          <p:cNvSpPr/>
          <p:nvPr/>
        </p:nvSpPr>
        <p:spPr>
          <a:xfrm>
            <a:off x="8326373" y="542926"/>
            <a:ext cx="3276440" cy="1553029"/>
          </a:xfrm>
          <a:prstGeom prst="wedgeEllipseCallout">
            <a:avLst>
              <a:gd name="adj1" fmla="val -5103"/>
              <a:gd name="adj2" fmla="val 7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“Request” </a:t>
            </a:r>
            <a:r>
              <a:rPr lang="en-IE" dirty="0" err="1"/>
              <a:t>Callback</a:t>
            </a:r>
            <a:endParaRPr lang="en-IE" dirty="0"/>
          </a:p>
        </p:txBody>
      </p:sp>
      <p:sp>
        <p:nvSpPr>
          <p:cNvPr id="8" name="Speech Bubble: Oval 7"/>
          <p:cNvSpPr/>
          <p:nvPr/>
        </p:nvSpPr>
        <p:spPr>
          <a:xfrm>
            <a:off x="8815635" y="4499829"/>
            <a:ext cx="3276440" cy="1553029"/>
          </a:xfrm>
          <a:prstGeom prst="wedgeEllipseCallout">
            <a:avLst>
              <a:gd name="adj1" fmla="val -144891"/>
              <a:gd name="adj2" fmla="val -93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“Timeout” </a:t>
            </a:r>
            <a:r>
              <a:rPr lang="en-IE" err="1"/>
              <a:t>Callback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16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 err="1">
                <a:latin typeface="Arial"/>
              </a:rPr>
              <a:t>Callback</a:t>
            </a:r>
            <a:r>
              <a:rPr lang="en-IE" sz="4400" dirty="0">
                <a:latin typeface="Arial"/>
              </a:rPr>
              <a:t> Timeline, Non Blocking</a:t>
            </a:r>
            <a:endParaRPr dirty="0"/>
          </a:p>
        </p:txBody>
      </p:sp>
      <p:pic>
        <p:nvPicPr>
          <p:cNvPr id="128" name="Picture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381091" y="2417895"/>
            <a:ext cx="7916206" cy="4617218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B5806B-70B0-4171-8837-AA40003623B2}"/>
              </a:ext>
            </a:extLst>
          </p:cNvPr>
          <p:cNvSpPr txBox="1"/>
          <p:nvPr/>
        </p:nvSpPr>
        <p:spPr>
          <a:xfrm>
            <a:off x="2364259" y="1664043"/>
            <a:ext cx="878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Timing example: 2 requests to web application (indicated by red and blue in diagram)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8407-1A0A-4DEF-A9CD-CB495674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4568" cy="1262520"/>
          </a:xfrm>
        </p:spPr>
        <p:txBody>
          <a:bodyPr/>
          <a:lstStyle/>
          <a:p>
            <a:r>
              <a:rPr lang="en-IE" b="1" dirty="0"/>
              <a:t>Avoid Blocking Calls in Node.js apps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5C5D-C4F4-4183-B0FB-6C44FAE58E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5823" y="1921192"/>
            <a:ext cx="5557403" cy="43844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setTimeout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in previous slide is an example of an asynchronous, non-blocking call.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Avoid potential blocking/ synchronous calls</a:t>
            </a:r>
          </a:p>
          <a:p>
            <a:endParaRPr lang="en-GB" sz="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Activity likely to be blocking should be called asynchronously.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Calls to 3</a:t>
            </a:r>
            <a:r>
              <a:rPr lang="en-GB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party Web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 queries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Computationally expensive operations (image file processing)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E98120-4DC2-4F25-ABC7-EC776BFD7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1642" y="1999267"/>
            <a:ext cx="7052310" cy="450603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443685-103F-471B-ABC0-570B59FD0343}"/>
              </a:ext>
            </a:extLst>
          </p:cNvPr>
          <p:cNvSpPr txBox="1"/>
          <p:nvPr/>
        </p:nvSpPr>
        <p:spPr>
          <a:xfrm>
            <a:off x="7290486" y="1491049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What if </a:t>
            </a:r>
            <a:r>
              <a:rPr lang="en-IE" b="1" dirty="0" err="1"/>
              <a:t>setTimeout</a:t>
            </a:r>
            <a:r>
              <a:rPr lang="en-IE" b="1" dirty="0"/>
              <a:t>() blocked…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14:cNvPr>
              <p14:cNvContentPartPr/>
              <p14:nvPr/>
            </p14:nvContentPartPr>
            <p14:xfrm>
              <a:off x="6444292" y="3894850"/>
              <a:ext cx="2334600" cy="115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F18F3-1D69-48DD-9438-63C0952B3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5292" y="3885850"/>
                <a:ext cx="2352240" cy="11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293" y="1487211"/>
            <a:ext cx="4625179" cy="2798233"/>
          </a:xfrm>
          <a:prstGeom prst="rect">
            <a:avLst/>
          </a:prstGeom>
        </p:spPr>
      </p:pic>
      <p:sp>
        <p:nvSpPr>
          <p:cNvPr id="105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latin typeface="+mj-lt"/>
                <a:ea typeface="+mj-ea"/>
                <a:cs typeface="+mj-cs"/>
              </a:rPr>
              <a:t>Blocking vs. Non-blocking: Web Servers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2372620" y="2012413"/>
            <a:ext cx="438867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Threads consume resources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Memory on stack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Processing time for context switching etc.</a:t>
            </a:r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endParaRPr lang="en-US" sz="2400" dirty="0"/>
          </a:p>
          <a:p>
            <a:pPr marL="228600">
              <a:lnSpc>
                <a:spcPct val="90000"/>
              </a:lnSpc>
              <a:buSzPct val="45000"/>
            </a:pPr>
            <a:r>
              <a:rPr lang="en-US" sz="2400" dirty="0"/>
              <a:t>No thread management on single threaded apps</a:t>
            </a:r>
          </a:p>
          <a:p>
            <a:pPr marL="914400" lvl="1" indent="-228600">
              <a:lnSpc>
                <a:spcPct val="90000"/>
              </a:lnSpc>
              <a:buSzPct val="75000"/>
              <a:buFont typeface="Arial" panose="020B0604020202020204" pitchFamily="34" charset="0"/>
              <a:buChar char="•"/>
            </a:pPr>
            <a:r>
              <a:rPr lang="en-US" sz="2400" dirty="0"/>
              <a:t>Just execute “callbacks” when event occurs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92" y="4410685"/>
            <a:ext cx="4315362" cy="3000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2F01D3-AC9F-4F0C-8D3D-6B35718FA7F6}"/>
              </a:ext>
            </a:extLst>
          </p:cNvPr>
          <p:cNvSpPr/>
          <p:nvPr/>
        </p:nvSpPr>
        <p:spPr>
          <a:xfrm>
            <a:off x="9101780" y="5000018"/>
            <a:ext cx="369651" cy="155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2575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Why does it matter...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is why:</a:t>
            </a:r>
            <a:endParaRPr/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575" y="1563480"/>
            <a:ext cx="6133680" cy="2943000"/>
          </a:xfrm>
          <a:prstGeom prst="rect">
            <a:avLst/>
          </a:prstGeom>
          <a:ln>
            <a:noFill/>
          </a:ln>
        </p:spPr>
      </p:pic>
      <p:pic>
        <p:nvPicPr>
          <p:cNvPr id="110" name="Picture 109"/>
          <p:cNvPicPr/>
          <p:nvPr/>
        </p:nvPicPr>
        <p:blipFill>
          <a:blip r:embed="rId3"/>
          <a:stretch>
            <a:fillRect/>
          </a:stretch>
        </p:blipFill>
        <p:spPr>
          <a:xfrm>
            <a:off x="1944175" y="4392000"/>
            <a:ext cx="6143400" cy="2999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8475655" y="5976000"/>
            <a:ext cx="2923920" cy="2340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IE" sz="1000">
                <a:latin typeface="Arial"/>
              </a:rPr>
              <a:t>http://blog.webfaction.com/a-little-holiday-present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90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520-89E1-44DB-8A71-F73C5B0F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Node “Error First” </a:t>
            </a:r>
            <a:r>
              <a:rPr lang="en-IE" dirty="0" err="1"/>
              <a:t>Callbacks</a:t>
            </a:r>
            <a:endParaRPr lang="en-I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3BCFE-FE89-4E1E-BBD0-9A4A293568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79893" y="2125613"/>
            <a:ext cx="7962690" cy="1262520"/>
          </a:xfrm>
        </p:spPr>
        <p:txBody>
          <a:bodyPr/>
          <a:lstStyle/>
          <a:p>
            <a:r>
              <a:rPr lang="en-IE" sz="2400" dirty="0"/>
              <a:t>The “error-first” </a:t>
            </a:r>
            <a:r>
              <a:rPr lang="en-IE" sz="2400" dirty="0" err="1"/>
              <a:t>callback</a:t>
            </a:r>
            <a:r>
              <a:rPr lang="en-IE" sz="2400" dirty="0"/>
              <a:t> (or “node-style </a:t>
            </a:r>
            <a:r>
              <a:rPr lang="en-IE" sz="2400" dirty="0" err="1"/>
              <a:t>callback</a:t>
            </a:r>
            <a:r>
              <a:rPr lang="en-IE" sz="2400" dirty="0"/>
              <a:t>”) is a standard convention for many Node.js </a:t>
            </a:r>
            <a:r>
              <a:rPr lang="en-IE" sz="2400" dirty="0" err="1"/>
              <a:t>callbacks</a:t>
            </a:r>
            <a:r>
              <a:rPr lang="en-IE" sz="2400" dirty="0"/>
              <a:t>.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80A2-644C-4F94-B8CD-D7CEA618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121" y="2986967"/>
            <a:ext cx="8747163" cy="4123551"/>
          </a:xfrm>
          <a:prstGeom prst="rect">
            <a:avLst/>
          </a:prstGeom>
          <a:effectLst/>
        </p:spPr>
      </p:pic>
      <p:sp>
        <p:nvSpPr>
          <p:cNvPr id="5" name="Callout: Bent Line with Border and Accent Bar 4">
            <a:extLst>
              <a:ext uri="{FF2B5EF4-FFF2-40B4-BE49-F238E27FC236}">
                <a16:creationId xmlns:a16="http://schemas.microsoft.com/office/drawing/2014/main" id="{0DC44FFE-ED38-4DE4-A8DF-2F47FD986997}"/>
              </a:ext>
            </a:extLst>
          </p:cNvPr>
          <p:cNvSpPr/>
          <p:nvPr/>
        </p:nvSpPr>
        <p:spPr>
          <a:xfrm>
            <a:off x="9807997" y="1083073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528"/>
              <a:gd name="adj6" fmla="val -67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Error object </a:t>
            </a:r>
          </a:p>
        </p:txBody>
      </p:sp>
      <p:sp>
        <p:nvSpPr>
          <p:cNvPr id="6" name="Callout: Bent Line with Border and Accent Bar 5">
            <a:extLst>
              <a:ext uri="{FF2B5EF4-FFF2-40B4-BE49-F238E27FC236}">
                <a16:creationId xmlns:a16="http://schemas.microsoft.com/office/drawing/2014/main" id="{2EA5BFA1-51C8-4F0A-BA7A-59CECC3EA666}"/>
              </a:ext>
            </a:extLst>
          </p:cNvPr>
          <p:cNvSpPr/>
          <p:nvPr/>
        </p:nvSpPr>
        <p:spPr>
          <a:xfrm>
            <a:off x="9807997" y="2121319"/>
            <a:ext cx="3631778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814"/>
              <a:gd name="adj6" fmla="val -363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Successful response data</a:t>
            </a:r>
          </a:p>
        </p:txBody>
      </p:sp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id="{22BA1B69-2A55-46F8-9D86-2BCF9487B4C5}"/>
              </a:ext>
            </a:extLst>
          </p:cNvPr>
          <p:cNvSpPr/>
          <p:nvPr/>
        </p:nvSpPr>
        <p:spPr>
          <a:xfrm>
            <a:off x="9683566" y="5037598"/>
            <a:ext cx="3224964" cy="8597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108"/>
              <a:gd name="adj6" fmla="val -152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If no error, </a:t>
            </a:r>
            <a:r>
              <a:rPr lang="en-IE" sz="2400" i="1" dirty="0"/>
              <a:t>err </a:t>
            </a:r>
            <a:r>
              <a:rPr lang="en-IE" sz="2400" dirty="0"/>
              <a:t>will be set to null</a:t>
            </a:r>
          </a:p>
        </p:txBody>
      </p:sp>
    </p:spTree>
    <p:extLst>
      <p:ext uri="{BB962C8B-B14F-4D97-AF65-F5344CB8AC3E}">
        <p14:creationId xmlns:p14="http://schemas.microsoft.com/office/powerpoint/2010/main" val="148475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Node Modules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B855-8FDA-40A2-B65B-4A119142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4C28F-78A4-4847-965D-09AB32DCB68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2F407-4ABF-438C-9A3E-95396E9B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" y="1485131"/>
            <a:ext cx="10860923" cy="59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4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31" y="529177"/>
            <a:ext cx="12388112" cy="65013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932B-9807-444D-AA5E-5E7F85E8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74" y="709303"/>
            <a:ext cx="9340026" cy="61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3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107"/>
            <a:ext cx="6189522" cy="7559675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136" name="TextShape 1"/>
          <p:cNvSpPr txBox="1"/>
          <p:nvPr/>
        </p:nvSpPr>
        <p:spPr>
          <a:xfrm>
            <a:off x="6717798" y="885109"/>
            <a:ext cx="5487441" cy="1602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Node Modules</a:t>
            </a:r>
          </a:p>
        </p:txBody>
      </p:sp>
      <p:sp>
        <p:nvSpPr>
          <p:cNvPr id="8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14190"/>
            <a:ext cx="5512201" cy="5953561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8" name="Picture 137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0" y="3003911"/>
            <a:ext cx="4036596" cy="1574116"/>
          </a:xfrm>
          <a:prstGeom prst="rect">
            <a:avLst/>
          </a:prstGeom>
        </p:spPr>
      </p:pic>
      <p:sp>
        <p:nvSpPr>
          <p:cNvPr id="137" name="TextShape 2"/>
          <p:cNvSpPr txBox="1"/>
          <p:nvPr/>
        </p:nvSpPr>
        <p:spPr>
          <a:xfrm>
            <a:off x="6713906" y="2669455"/>
            <a:ext cx="5487002" cy="401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Node has a small core API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Most applications depend on third party modules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Curated in online registry called the Node Package Manager system (NPM)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000000"/>
                </a:solidFill>
              </a:rPr>
              <a:t>NPM downloads and installs modules, placing them into a </a:t>
            </a:r>
            <a:r>
              <a:rPr lang="en-US" sz="2200" b="1">
                <a:solidFill>
                  <a:srgbClr val="000000"/>
                </a:solidFill>
              </a:rPr>
              <a:t>node_modules</a:t>
            </a:r>
            <a:r>
              <a:rPr lang="en-US" sz="2200">
                <a:solidFill>
                  <a:srgbClr val="000000"/>
                </a:solidFill>
              </a:rPr>
              <a:t> folder in your current folder.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54474" y="352784"/>
            <a:ext cx="12730826" cy="6854106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1062495"/>
            <a:ext cx="3851988" cy="5434684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NPM init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0634" y="2267902"/>
            <a:ext cx="0" cy="302387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485296" y="1062495"/>
            <a:ext cx="7030494" cy="5434684"/>
          </a:xfrm>
        </p:spPr>
        <p:txBody>
          <a:bodyPr anchor="ctr">
            <a:norm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You can use NPM to manage your node projects</a:t>
            </a:r>
            <a:endParaRPr lang="en-US" sz="2600" dirty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Run the following in the root folder of your app/project: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r>
              <a:rPr lang="en-IE" sz="2600" dirty="0"/>
              <a:t>		</a:t>
            </a:r>
            <a:r>
              <a:rPr lang="en-IE" sz="2600" b="1" dirty="0" err="1"/>
              <a:t>npm</a:t>
            </a:r>
            <a:r>
              <a:rPr lang="en-IE" sz="2600" b="1" dirty="0"/>
              <a:t> </a:t>
            </a:r>
            <a:r>
              <a:rPr lang="en-IE" sz="2600" b="1" dirty="0" err="1"/>
              <a:t>init</a:t>
            </a:r>
            <a:endParaRPr lang="en-IE" sz="2600" b="1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This will ask you a bunch of questions, and then create a </a:t>
            </a:r>
            <a:r>
              <a:rPr lang="en-IE" sz="2600" dirty="0" err="1"/>
              <a:t>package.json</a:t>
            </a:r>
            <a:r>
              <a:rPr lang="en-IE" sz="2600" dirty="0"/>
              <a:t> for you.</a:t>
            </a:r>
            <a:endParaRPr lang="en-IE" sz="2600" dirty="0">
              <a:cs typeface="Arial"/>
            </a:endParaRP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IE" sz="2600" dirty="0"/>
              <a:t>It attempts to make reasonable guesses about what you want things to be set to, and then writes a </a:t>
            </a:r>
            <a:r>
              <a:rPr lang="en-IE" sz="2600" dirty="0" err="1"/>
              <a:t>package.json</a:t>
            </a:r>
            <a:r>
              <a:rPr lang="en-IE" sz="2600" dirty="0"/>
              <a:t> file with the options you've selected.</a:t>
            </a:r>
            <a:endParaRPr lang="en-IE" sz="2600" dirty="0">
              <a:cs typeface="Arial"/>
            </a:endParaRPr>
          </a:p>
          <a:p>
            <a:pPr>
              <a:spcAft>
                <a:spcPts val="600"/>
              </a:spcAft>
            </a:pPr>
            <a:endParaRPr lang="en-IE" sz="2600" dirty="0"/>
          </a:p>
          <a:p>
            <a:pPr>
              <a:spcAft>
                <a:spcPts val="600"/>
              </a:spcAft>
            </a:pPr>
            <a:endParaRPr lang="en-IE" sz="2600" dirty="0"/>
          </a:p>
        </p:txBody>
      </p:sp>
    </p:spTree>
    <p:extLst>
      <p:ext uri="{BB962C8B-B14F-4D97-AF65-F5344CB8AC3E}">
        <p14:creationId xmlns:p14="http://schemas.microsoft.com/office/powerpoint/2010/main" val="324580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Node Modules</a:t>
            </a:r>
            <a:endParaRPr dirty="0"/>
          </a:p>
        </p:txBody>
      </p:sp>
      <p:sp>
        <p:nvSpPr>
          <p:cNvPr id="14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install NPM modules, navigate to the  application folder and run “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install”. For example 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express --save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installs into a “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” folder in the current folder.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--save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bit updates your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with the dependency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To use the module in your code, use: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     </a:t>
            </a:r>
            <a:r>
              <a:rPr lang="en-IE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express from 'express';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loads express from local </a:t>
            </a:r>
            <a:r>
              <a:rPr lang="en-IE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folder.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Global Node Modules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1087943" y="1563480"/>
            <a:ext cx="10758068" cy="5719155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Sometimes you may want to access modules from the shell/command line.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You can install modules that will execute globally by including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'-g'.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Grunt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 is a Node-based software management/build tool for </a:t>
            </a:r>
            <a:r>
              <a:rPr lang="en-IE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SzPct val="75000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IE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install -g grunt-cli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This puts the </a:t>
            </a:r>
            <a:r>
              <a:rPr lang="en-IE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“grunt” </a:t>
            </a:r>
            <a:r>
              <a:rPr lang="en-IE" sz="3200" dirty="0">
                <a:latin typeface="Calibri" panose="020F0502020204030204" pitchFamily="34" charset="0"/>
                <a:cs typeface="Calibri" panose="020F0502020204030204" pitchFamily="34" charset="0"/>
              </a:rPr>
              <a:t>command in the system path, allowing it to be run from any directory.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45451" y="352784"/>
            <a:ext cx="9548872" cy="6854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617" y="696471"/>
            <a:ext cx="8694540" cy="1461187"/>
          </a:xfrm>
        </p:spPr>
        <p:txBody>
          <a:bodyPr>
            <a:normAutofit/>
          </a:bodyPr>
          <a:lstStyle/>
          <a:p>
            <a:r>
              <a:rPr lang="en-IE"/>
              <a:t>NPM Common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2372617" y="2267903"/>
            <a:ext cx="8694540" cy="42679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E" sz="2300" dirty="0"/>
              <a:t>Common </a:t>
            </a:r>
            <a:r>
              <a:rPr lang="en-IE" sz="2300" dirty="0" err="1"/>
              <a:t>npm</a:t>
            </a:r>
            <a:r>
              <a:rPr lang="en-IE" sz="2300" dirty="0"/>
              <a:t> commands: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</a:t>
            </a:r>
            <a:r>
              <a:rPr lang="en-IE" sz="2300" b="1" dirty="0" err="1"/>
              <a:t>init</a:t>
            </a:r>
            <a:r>
              <a:rPr lang="en-IE" sz="2300" b="1" dirty="0"/>
              <a:t> </a:t>
            </a:r>
            <a:r>
              <a:rPr lang="en-IE" sz="2300" i="1" dirty="0"/>
              <a:t>initialize a </a:t>
            </a:r>
            <a:r>
              <a:rPr lang="en-IE" sz="2300" i="1" dirty="0" err="1"/>
              <a:t>package.json</a:t>
            </a:r>
            <a:r>
              <a:rPr lang="en-IE" sz="2300" i="1" dirty="0"/>
              <a:t> file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&lt;package name&gt; -g </a:t>
            </a:r>
            <a:r>
              <a:rPr lang="en-IE" sz="2300" i="1" dirty="0"/>
              <a:t>install a package, if –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g option is given package will be installed globally, </a:t>
            </a:r>
            <a:r>
              <a:rPr lang="en-IE" sz="2300" b="1" i="1" dirty="0"/>
              <a:t>--save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and </a:t>
            </a:r>
            <a:r>
              <a:rPr lang="en-IE" sz="2300" b="1" i="1" dirty="0"/>
              <a:t>--save-dev </a:t>
            </a:r>
            <a:r>
              <a:rPr lang="en-IE" sz="2300" i="1" dirty="0"/>
              <a:t>will add package to your dependencies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install </a:t>
            </a:r>
            <a:r>
              <a:rPr lang="en-IE" sz="2300" i="1" dirty="0" err="1"/>
              <a:t>install</a:t>
            </a:r>
            <a:r>
              <a:rPr lang="en-IE" sz="2300" i="1" dirty="0"/>
              <a:t> packages listed in </a:t>
            </a:r>
            <a:r>
              <a:rPr lang="en-IE" sz="2300" i="1" dirty="0" err="1"/>
              <a:t>package.json</a:t>
            </a:r>
            <a:endParaRPr lang="en-IE" sz="2300" i="1" dirty="0"/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ls –g </a:t>
            </a:r>
            <a:r>
              <a:rPr lang="en-IE" sz="2300" i="1" dirty="0"/>
              <a:t>listed local packages (without –g) or global</a:t>
            </a:r>
          </a:p>
          <a:p>
            <a:pPr>
              <a:spcAft>
                <a:spcPts val="600"/>
              </a:spcAft>
            </a:pPr>
            <a:r>
              <a:rPr lang="en-IE" sz="2300" i="1" dirty="0"/>
              <a:t>packages (with –g)</a:t>
            </a:r>
          </a:p>
          <a:p>
            <a:pPr>
              <a:spcAft>
                <a:spcPts val="600"/>
              </a:spcAft>
            </a:pPr>
            <a:r>
              <a:rPr lang="en-IE" sz="2300" dirty="0"/>
              <a:t>– </a:t>
            </a:r>
            <a:r>
              <a:rPr lang="en-IE" sz="2300" b="1" dirty="0" err="1"/>
              <a:t>npm</a:t>
            </a:r>
            <a:r>
              <a:rPr lang="en-IE" sz="2300" b="1" dirty="0"/>
              <a:t> update &lt;package name&gt; </a:t>
            </a:r>
            <a:r>
              <a:rPr lang="en-IE" sz="2300" i="1" dirty="0"/>
              <a:t>update a package</a:t>
            </a:r>
            <a:endParaRPr lang="en-IE" sz="2300" dirty="0"/>
          </a:p>
        </p:txBody>
      </p:sp>
    </p:spTree>
    <p:extLst>
      <p:ext uri="{BB962C8B-B14F-4D97-AF65-F5344CB8AC3E}">
        <p14:creationId xmlns:p14="http://schemas.microsoft.com/office/powerpoint/2010/main" val="372884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218" y="2761110"/>
            <a:ext cx="4800085" cy="2144719"/>
          </a:xfrm>
          <a:prstGeom prst="rect">
            <a:avLst/>
          </a:prstGeom>
        </p:spPr>
      </p:pic>
      <p:sp>
        <p:nvSpPr>
          <p:cNvPr id="143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We want to create the following module called </a:t>
            </a:r>
            <a:r>
              <a:rPr lang="en-IE" sz="3200" b="1" dirty="0">
                <a:latin typeface="Arial"/>
              </a:rPr>
              <a:t>greeting.js:</a:t>
            </a: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>
              <a:buSzPct val="45000"/>
            </a:pPr>
            <a:endParaRPr lang="en-IE" sz="3200" b="1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To access in our application, </a:t>
            </a:r>
            <a:r>
              <a:rPr lang="en-IE" sz="3200" b="1" dirty="0">
                <a:latin typeface="Arial"/>
              </a:rPr>
              <a:t>index.js: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 lvl="4">
              <a:buSzPct val="75000"/>
            </a:pPr>
            <a:r>
              <a:rPr lang="en-IE" sz="2800" dirty="0">
                <a:latin typeface="Arial"/>
              </a:rPr>
              <a:t>import hello from './</a:t>
            </a:r>
            <a:r>
              <a:rPr lang="en-IE" sz="2800" dirty="0" err="1">
                <a:latin typeface="Arial"/>
              </a:rPr>
              <a:t>custom_hello</a:t>
            </a:r>
            <a:r>
              <a:rPr lang="en-IE" sz="2800" dirty="0">
                <a:latin typeface="Arial"/>
              </a:rPr>
              <a:t>';
hello();
</a:t>
            </a:r>
            <a:endParaRPr dirty="0"/>
          </a:p>
          <a:p>
            <a:endParaRPr dirty="0"/>
          </a:p>
        </p:txBody>
      </p:sp>
      <p:sp>
        <p:nvSpPr>
          <p:cNvPr id="145" name="CustomShape 3"/>
          <p:cNvSpPr/>
          <p:nvPr/>
        </p:nvSpPr>
        <p:spPr>
          <a:xfrm>
            <a:off x="9012960" y="2788983"/>
            <a:ext cx="2645640" cy="1944000"/>
          </a:xfrm>
          <a:prstGeom prst="borderCallout1">
            <a:avLst>
              <a:gd name="adj1" fmla="val 71203"/>
              <a:gd name="adj2" fmla="val -193492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FF0000"/>
            </a:solidFill>
          </a:ln>
        </p:spPr>
        <p:txBody>
          <a:bodyPr wrap="none" lIns="90000" tIns="45000" rIns="90000" bIns="45000" anchor="ctr"/>
          <a:lstStyle/>
          <a:p>
            <a:pPr algn="ctr"/>
            <a:r>
              <a:rPr lang="en-IE" dirty="0">
                <a:latin typeface="Arial"/>
              </a:rPr>
              <a:t>Export defines what </a:t>
            </a:r>
            <a:endParaRPr dirty="0"/>
          </a:p>
          <a:p>
            <a:pPr algn="ctr"/>
            <a:r>
              <a:rPr lang="en-IE" dirty="0">
                <a:latin typeface="Arial"/>
              </a:rPr>
              <a:t>import returns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2372617" y="402483"/>
            <a:ext cx="869454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Creating your own Node Modules</a:t>
            </a:r>
          </a:p>
        </p:txBody>
      </p:sp>
      <p:sp>
        <p:nvSpPr>
          <p:cNvPr id="150" name="TextShape 2"/>
          <p:cNvSpPr txBox="1"/>
          <p:nvPr/>
        </p:nvSpPr>
        <p:spPr>
          <a:xfrm>
            <a:off x="2372617" y="2012413"/>
            <a:ext cx="414691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r>
              <a:rPr lang="en-US" sz="2200" dirty="0"/>
              <a:t>Exporting Multiple Properties</a:t>
            </a:r>
          </a:p>
          <a:p>
            <a:pPr marL="457200" indent="-228600">
              <a:lnSpc>
                <a:spcPct val="70000"/>
              </a:lnSpc>
              <a:buSzPct val="45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Accessing in other scripts</a:t>
            </a:r>
          </a:p>
        </p:txBody>
      </p:sp>
      <p:sp>
        <p:nvSpPr>
          <p:cNvPr id="4" name="Arrow: Right 3"/>
          <p:cNvSpPr/>
          <p:nvPr/>
        </p:nvSpPr>
        <p:spPr>
          <a:xfrm>
            <a:off x="5144670" y="2164444"/>
            <a:ext cx="1828800" cy="6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rrow: Right 9"/>
          <p:cNvSpPr/>
          <p:nvPr/>
        </p:nvSpPr>
        <p:spPr>
          <a:xfrm rot="5400000">
            <a:off x="3536045" y="4340489"/>
            <a:ext cx="1820062" cy="698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53B91-A2CE-4F17-BFD6-6EA78ED9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656" y="5830998"/>
            <a:ext cx="7886700" cy="14954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02B6DF0-0025-4303-90A1-8DCE9FC0CC21}"/>
              </a:ext>
            </a:extLst>
          </p:cNvPr>
          <p:cNvGrpSpPr/>
          <p:nvPr/>
        </p:nvGrpSpPr>
        <p:grpSpPr>
          <a:xfrm>
            <a:off x="6973470" y="1371759"/>
            <a:ext cx="4195358" cy="3949838"/>
            <a:chOff x="6973470" y="1371759"/>
            <a:chExt cx="4195358" cy="394983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3470" y="1724078"/>
              <a:ext cx="4195358" cy="35975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5B35DD-4D50-40A1-BD36-42AA740418B7}"/>
                </a:ext>
              </a:extLst>
            </p:cNvPr>
            <p:cNvSpPr txBox="1"/>
            <p:nvPr/>
          </p:nvSpPr>
          <p:spPr>
            <a:xfrm>
              <a:off x="6973470" y="1371759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Config.js</a:t>
              </a:r>
            </a:p>
            <a:p>
              <a:endParaRPr lang="en-I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The import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2471900" y="1703137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Import searches for modules based on path specified: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lang="en-IE" sz="3200" dirty="0">
              <a:latin typeface="Arial"/>
            </a:endParaRP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endParaRPr dirty="0"/>
          </a:p>
          <a:p>
            <a:pPr>
              <a:buSzPct val="45000"/>
            </a:pP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Just providing the module name will search in </a:t>
            </a:r>
            <a:r>
              <a:rPr lang="en-IE" sz="3200" b="1" dirty="0" err="1">
                <a:latin typeface="Arial"/>
              </a:rPr>
              <a:t>node_modules</a:t>
            </a:r>
            <a:r>
              <a:rPr lang="en-IE" sz="3200" dirty="0">
                <a:latin typeface="Arial"/>
              </a:rPr>
              <a:t> folder</a:t>
            </a:r>
            <a:endParaRPr dirty="0"/>
          </a:p>
          <a:p>
            <a:pPr lvl="1">
              <a:buSzPct val="75000"/>
            </a:pPr>
            <a:r>
              <a:rPr lang="en-IE" sz="2800" dirty="0">
                <a:latin typeface="Arial"/>
              </a:rPr>
              <a:t>	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203" y="2620508"/>
            <a:ext cx="5251451" cy="10915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096" y="4939166"/>
            <a:ext cx="4035851" cy="547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183575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3200" dirty="0">
                <a:latin typeface="Arial"/>
              </a:rPr>
              <a:t>Environment/Structure for Labs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A6F-6D42-4A1F-88AE-3786E1E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 -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C1B7C-6CE2-4EFF-A431-3C55B1AE2E0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9E30-E870-4287-A183-33B7D79E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8" y="440372"/>
            <a:ext cx="12658725" cy="72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10EE-452A-415C-8792-31D82EE5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01" y="1401627"/>
            <a:ext cx="4879805" cy="8391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Technologies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1677" y="398709"/>
            <a:ext cx="1864768" cy="186472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0C45-CC42-45E2-8569-CE1196AB3A1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07401" y="2326679"/>
            <a:ext cx="4879807" cy="222758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Tools: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 Code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Postman (or equivalent)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Technologies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v12.18.4 or closer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Express.js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 Web Tokens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240" y="217277"/>
            <a:ext cx="2227642" cy="22275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02F8132-E0A6-4BAE-863A-8D17EFD78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41478" y="788485"/>
            <a:ext cx="1085167" cy="1085167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074" y="2993156"/>
            <a:ext cx="3023949" cy="302387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5889" y="2"/>
            <a:ext cx="4313886" cy="3617322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5444" y="1"/>
            <a:ext cx="4494331" cy="3797762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77F943-C39C-47EF-8982-9299F7FB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931473" y="835095"/>
            <a:ext cx="3144835" cy="1434044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9637" y="2811724"/>
            <a:ext cx="3386823" cy="338673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5009" y="5075151"/>
            <a:ext cx="4719257" cy="2484521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5868"/>
            <a:ext cx="1909378" cy="2397665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66664"/>
            <a:ext cx="1728576" cy="2036073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4936748-286C-4EC0-A54F-A7B0361A2B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55449" y="5312980"/>
            <a:ext cx="1181941" cy="1181941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57394" y="5257532"/>
            <a:ext cx="4354487" cy="2302143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40862CD-54D2-4B8E-8FAC-B504FB014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150951" y="3602993"/>
            <a:ext cx="1804196" cy="180419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D7B205E6-EC38-42FA-8360-4AB2F7E15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04869" y="6250801"/>
            <a:ext cx="2126781" cy="644894"/>
          </a:xfrm>
          <a:prstGeom prst="rect">
            <a:avLst/>
          </a:pr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945" y="4372693"/>
            <a:ext cx="3681782" cy="318698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31473" y="4554264"/>
            <a:ext cx="3504254" cy="3005411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FE77E3BF-E351-4404-89D1-6D068D25F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612026" y="5652097"/>
            <a:ext cx="2476498" cy="123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E45F7-87AC-4238-830F-5A48C7C13A6E}"/>
              </a:ext>
            </a:extLst>
          </p:cNvPr>
          <p:cNvSpPr txBox="1"/>
          <p:nvPr/>
        </p:nvSpPr>
        <p:spPr>
          <a:xfrm>
            <a:off x="2982476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Visual_Studio_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E84318-8760-4CCB-B8AB-B86DFD4F98BA}"/>
              </a:ext>
            </a:extLst>
          </p:cNvPr>
          <p:cNvSpPr txBox="1"/>
          <p:nvPr/>
        </p:nvSpPr>
        <p:spPr>
          <a:xfrm>
            <a:off x="8138127" y="7572375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9" tooltip="http://codelikethis.com/lessons/client-side-coding/calling-ap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A406E-86C5-4EB1-83FF-A99B9AECF4D9}"/>
              </a:ext>
            </a:extLst>
          </p:cNvPr>
          <p:cNvSpPr txBox="1"/>
          <p:nvPr/>
        </p:nvSpPr>
        <p:spPr>
          <a:xfrm>
            <a:off x="10874649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7" tooltip="http://commons.wikimedia.org/wiki/File:Node.js_logo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FFF111-9EDB-4121-91EC-24FFEBD6AD33}"/>
              </a:ext>
            </a:extLst>
          </p:cNvPr>
          <p:cNvSpPr txBox="1"/>
          <p:nvPr/>
        </p:nvSpPr>
        <p:spPr>
          <a:xfrm>
            <a:off x="5560301" y="7572375"/>
            <a:ext cx="25651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1" tooltip="https://commons.wikimedia.org/wiki/File:Expressjs.p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8D7D3-67BA-47CF-8C5D-7E20DAC9DDCE}"/>
              </a:ext>
            </a:extLst>
          </p:cNvPr>
          <p:cNvSpPr txBox="1"/>
          <p:nvPr/>
        </p:nvSpPr>
        <p:spPr>
          <a:xfrm>
            <a:off x="7892173" y="7572375"/>
            <a:ext cx="25651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 dirty="0">
                <a:solidFill>
                  <a:srgbClr val="FFFFFF"/>
                </a:solidFill>
                <a:hlinkClick r:id="rId5" tooltip="https://en.wikipedia.org/wiki/Babel_(compiler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IE" sz="700" dirty="0">
                <a:solidFill>
                  <a:srgbClr val="FFFFFF"/>
                </a:solidFill>
                <a:hlinkClick r:id="rId1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35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FC67-652D-4988-8C56-C2E47EC2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2D4BC-6301-48F7-BCD7-B96A1AF19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45" y="1293812"/>
            <a:ext cx="9991725" cy="24860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DB5CCBF-D501-445D-9BF1-5A9B8F212AB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1947" y="3312090"/>
            <a:ext cx="12094568" cy="4608900"/>
          </a:xfrm>
        </p:spPr>
        <p:txBody>
          <a:bodyPr/>
          <a:lstStyle/>
          <a:p>
            <a:r>
              <a:rPr lang="en-GB" i="0" dirty="0">
                <a:solidFill>
                  <a:srgbClr val="24292E"/>
                </a:solidFill>
                <a:effectLst/>
                <a:latin typeface="-apple-system"/>
              </a:rPr>
              <a:t>Babel is a JavaScript compiler/</a:t>
            </a:r>
            <a:r>
              <a:rPr lang="en-GB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endParaRPr lang="en-GB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Convert the latest versions of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Javascript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 code into a backwards compatible version of JavaScript in current and older browsers or environments(e.g. Node.js 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v12.18.4)</a:t>
            </a:r>
          </a:p>
          <a:p>
            <a:r>
              <a:rPr lang="en-GB" dirty="0">
                <a:solidFill>
                  <a:srgbClr val="24292E"/>
                </a:solidFill>
                <a:latin typeface="-apple-system"/>
              </a:rPr>
              <a:t>Set it up as part of our Node project: see the lab!</a:t>
            </a:r>
          </a:p>
          <a:p>
            <a:endParaRPr lang="en-GB" b="1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7251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Structuring Node Apps</a:t>
            </a: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Node Server Code needs to be structured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Manage code base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Keeps code maintainable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Nodes packaging system supports this approach</a:t>
            </a:r>
            <a:endParaRPr dirty="0"/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Typical Node.js application code: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main app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 err="1">
                <a:latin typeface="Arial"/>
              </a:rPr>
              <a:t>api</a:t>
            </a:r>
            <a:r>
              <a:rPr lang="en-IE" sz="2800" dirty="0">
                <a:latin typeface="Arial"/>
              </a:rPr>
              <a:t> implementation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helper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Example Approach: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IE" sz="3200" dirty="0">
                <a:latin typeface="Arial"/>
              </a:rPr>
              <a:t>Use a “project root” folder is the top level and contains the “entry point” or main server code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Always run </a:t>
            </a:r>
            <a:r>
              <a:rPr lang="en-IE" sz="2800" dirty="0" err="1">
                <a:latin typeface="Arial"/>
              </a:rPr>
              <a:t>npm</a:t>
            </a:r>
            <a:r>
              <a:rPr lang="en-IE" sz="2800" dirty="0">
                <a:latin typeface="Arial"/>
              </a:rPr>
              <a:t> in  this folder to ensure just one </a:t>
            </a:r>
            <a:r>
              <a:rPr lang="en-IE" sz="2800" dirty="0" err="1">
                <a:latin typeface="Arial"/>
              </a:rPr>
              <a:t>node_modules</a:t>
            </a:r>
            <a:r>
              <a:rPr lang="en-IE" sz="2800" dirty="0">
                <a:latin typeface="Arial"/>
              </a:rPr>
              <a:t> folder</a:t>
            </a:r>
            <a:endParaRPr dirty="0"/>
          </a:p>
          <a:p>
            <a:pPr marL="914400" lvl="1" indent="-457200">
              <a:buSzPct val="75000"/>
              <a:buFont typeface="Arial" panose="020B0604020202020204" pitchFamily="34" charset="0"/>
              <a:buChar char="•"/>
            </a:pPr>
            <a:r>
              <a:rPr lang="en-IE" sz="2800" dirty="0">
                <a:latin typeface="Arial"/>
              </a:rPr>
              <a:t>Use a </a:t>
            </a:r>
            <a:r>
              <a:rPr lang="en-IE" sz="2800" b="1" dirty="0">
                <a:latin typeface="Arial"/>
              </a:rPr>
              <a:t>public</a:t>
            </a:r>
            <a:r>
              <a:rPr lang="en-IE" sz="2800" dirty="0">
                <a:latin typeface="Arial"/>
              </a:rPr>
              <a:t> folder within the node folder for any static content </a:t>
            </a:r>
            <a:endParaRPr dirty="0"/>
          </a:p>
          <a:p>
            <a:pPr>
              <a:buSzPct val="45000"/>
            </a:pP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183575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E" sz="4400" dirty="0">
                <a:solidFill>
                  <a:srgbClr val="000000"/>
                </a:solidFill>
                <a:latin typeface="Calibri"/>
                <a:ea typeface="DejaVu Sans"/>
              </a:rPr>
              <a:t>Basic Node App Structure</a:t>
            </a:r>
            <a:endParaRPr dirty="0"/>
          </a:p>
        </p:txBody>
      </p:sp>
      <p:sp>
        <p:nvSpPr>
          <p:cNvPr id="184" name="CustomShape 2"/>
          <p:cNvSpPr/>
          <p:nvPr/>
        </p:nvSpPr>
        <p:spPr>
          <a:xfrm>
            <a:off x="2183215" y="1764000"/>
            <a:ext cx="9070560" cy="470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projectroot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dirty="0" err="1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readme.md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index.js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.env</a:t>
            </a:r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</a:rPr>
              <a:t>	.</a:t>
            </a:r>
            <a:r>
              <a:rPr lang="en-IE" sz="2200" dirty="0" err="1">
                <a:solidFill>
                  <a:srgbClr val="000000"/>
                </a:solidFill>
                <a:latin typeface="Courier New"/>
              </a:rPr>
              <a:t>babelrc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public/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/images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/stylesheets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/scripts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		index.html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node_modules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  <a:p>
            <a:pPr>
              <a:lnSpc>
                <a:spcPct val="100000"/>
              </a:lnSpc>
            </a:pP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 b="1" dirty="0" err="1">
                <a:solidFill>
                  <a:srgbClr val="000000"/>
                </a:solidFill>
                <a:latin typeface="Courier New"/>
                <a:ea typeface="DejaVu Sans"/>
              </a:rPr>
              <a:t>api</a:t>
            </a:r>
            <a:r>
              <a:rPr lang="en-IE" sz="2200" b="1" dirty="0">
                <a:solidFill>
                  <a:srgbClr val="000000"/>
                </a:solidFill>
                <a:latin typeface="Courier New"/>
                <a:ea typeface="DejaVu Sans"/>
              </a:rPr>
              <a:t>/</a:t>
            </a:r>
            <a:endParaRPr dirty="0"/>
          </a:p>
        </p:txBody>
      </p:sp>
      <p:sp>
        <p:nvSpPr>
          <p:cNvPr id="185" name="CustomShape 3"/>
          <p:cNvSpPr/>
          <p:nvPr/>
        </p:nvSpPr>
        <p:spPr>
          <a:xfrm>
            <a:off x="2183575" y="6719760"/>
            <a:ext cx="8734320" cy="6015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5965375" y="22222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 dirty="0"/>
          </a:p>
        </p:txBody>
      </p:sp>
      <p:sp>
        <p:nvSpPr>
          <p:cNvPr id="187" name="CustomShape 5"/>
          <p:cNvSpPr/>
          <p:nvPr/>
        </p:nvSpPr>
        <p:spPr>
          <a:xfrm>
            <a:off x="5879335" y="29530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 dirty="0"/>
          </a:p>
        </p:txBody>
      </p:sp>
      <p:sp>
        <p:nvSpPr>
          <p:cNvPr id="188" name="CustomShape 6"/>
          <p:cNvSpPr/>
          <p:nvPr/>
        </p:nvSpPr>
        <p:spPr>
          <a:xfrm>
            <a:off x="6803085" y="411012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Static content (if you need it)</a:t>
            </a:r>
            <a:endParaRPr dirty="0"/>
          </a:p>
        </p:txBody>
      </p:sp>
      <p:sp>
        <p:nvSpPr>
          <p:cNvPr id="189" name="CustomShape 7"/>
          <p:cNvSpPr/>
          <p:nvPr/>
        </p:nvSpPr>
        <p:spPr>
          <a:xfrm>
            <a:off x="5762335" y="170496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 dirty="0"/>
          </a:p>
        </p:txBody>
      </p:sp>
      <p:sp>
        <p:nvSpPr>
          <p:cNvPr id="191" name="CustomShape 9"/>
          <p:cNvSpPr/>
          <p:nvPr/>
        </p:nvSpPr>
        <p:spPr>
          <a:xfrm>
            <a:off x="6291227" y="5586509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</a:t>
            </a:r>
            <a:endParaRPr dirty="0"/>
          </a:p>
        </p:txBody>
      </p:sp>
      <p:sp>
        <p:nvSpPr>
          <p:cNvPr id="192" name="Line 10"/>
          <p:cNvSpPr/>
          <p:nvPr/>
        </p:nvSpPr>
        <p:spPr>
          <a:xfrm>
            <a:off x="4774855" y="1984320"/>
            <a:ext cx="11113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3" name="Line 11"/>
          <p:cNvSpPr/>
          <p:nvPr/>
        </p:nvSpPr>
        <p:spPr>
          <a:xfrm>
            <a:off x="5092375" y="2460240"/>
            <a:ext cx="9525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94" name="Line 12"/>
          <p:cNvSpPr/>
          <p:nvPr/>
        </p:nvSpPr>
        <p:spPr>
          <a:xfrm>
            <a:off x="4703575" y="3041280"/>
            <a:ext cx="1175760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091BCFD-F877-4096-8630-1F053CEAD408}"/>
              </a:ext>
            </a:extLst>
          </p:cNvPr>
          <p:cNvSpPr/>
          <p:nvPr/>
        </p:nvSpPr>
        <p:spPr>
          <a:xfrm>
            <a:off x="5385595" y="4952633"/>
            <a:ext cx="753480" cy="702359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8FCE5123-0E38-41F0-A391-A4F64BEE17EB}"/>
              </a:ext>
            </a:extLst>
          </p:cNvPr>
          <p:cNvSpPr/>
          <p:nvPr/>
        </p:nvSpPr>
        <p:spPr>
          <a:xfrm>
            <a:off x="5798860" y="327636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Environment variables</a:t>
            </a:r>
            <a:endParaRPr dirty="0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E352C6EF-B254-4A80-B65A-7BE1C47AE011}"/>
              </a:ext>
            </a:extLst>
          </p:cNvPr>
          <p:cNvSpPr/>
          <p:nvPr/>
        </p:nvSpPr>
        <p:spPr>
          <a:xfrm>
            <a:off x="3977640" y="3348358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43B0F0ED-0800-4335-865C-A2116F7A5034}"/>
              </a:ext>
            </a:extLst>
          </p:cNvPr>
          <p:cNvSpPr/>
          <p:nvPr/>
        </p:nvSpPr>
        <p:spPr>
          <a:xfrm>
            <a:off x="4703575" y="3705915"/>
            <a:ext cx="1901695" cy="104038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71381B68-BA5A-43C4-917B-52DBF17424AC}"/>
              </a:ext>
            </a:extLst>
          </p:cNvPr>
          <p:cNvSpPr/>
          <p:nvPr/>
        </p:nvSpPr>
        <p:spPr>
          <a:xfrm>
            <a:off x="6636690" y="359964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Bable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</a:t>
            </a:r>
            <a:r>
              <a:rPr lang="en-IE" sz="1990" dirty="0" err="1">
                <a:solidFill>
                  <a:srgbClr val="00B050"/>
                </a:solidFill>
                <a:latin typeface="Calibri"/>
                <a:ea typeface="DejaVu Sans"/>
              </a:rPr>
              <a:t>Transpiler</a:t>
            </a:r>
            <a:r>
              <a:rPr lang="en-IE" sz="1990" dirty="0">
                <a:solidFill>
                  <a:srgbClr val="00B050"/>
                </a:solidFill>
                <a:latin typeface="Calibri"/>
                <a:ea typeface="DejaVu Sans"/>
              </a:rPr>
              <a:t> Config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7" grpId="0"/>
      <p:bldP spid="188" grpId="0"/>
      <p:bldP spid="189" grpId="0"/>
      <p:bldP spid="191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83575" y="1785142"/>
            <a:ext cx="77401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What is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Non Blocking and Blocking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Event-based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 err="1"/>
              <a:t>Callbacks</a:t>
            </a:r>
            <a:r>
              <a:rPr lang="en-IE" sz="4000" dirty="0"/>
              <a:t> in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Node Package Manager(NPM)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Creating a node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4000" dirty="0"/>
              <a:t>Introduction to Express</a:t>
            </a:r>
            <a:endParaRPr lang="en-IE" dirty="0"/>
          </a:p>
        </p:txBody>
      </p:sp>
      <p:pic>
        <p:nvPicPr>
          <p:cNvPr id="7" name="Picture 6" descr="A picture containing plant&#10;&#10;Description automatically generated">
            <a:extLst>
              <a:ext uri="{FF2B5EF4-FFF2-40B4-BE49-F238E27FC236}">
                <a16:creationId xmlns:a16="http://schemas.microsoft.com/office/drawing/2014/main" id="{6DE48DBC-7364-475D-967F-6E9F6FAE7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74643" y="2457531"/>
            <a:ext cx="3591872" cy="41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82" y="2746434"/>
            <a:ext cx="5461633" cy="2677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What's Node: Basics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FAB57-FBCB-47B3-9AD0-E2A825AC373A}"/>
              </a:ext>
            </a:extLst>
          </p:cNvPr>
          <p:cNvSpPr txBox="1"/>
          <p:nvPr/>
        </p:nvSpPr>
        <p:spPr>
          <a:xfrm>
            <a:off x="1656080" y="1960880"/>
            <a:ext cx="584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</a:t>
            </a:r>
            <a:r>
              <a:rPr lang="en-GB" sz="2400" dirty="0" err="1"/>
              <a:t>Javascript</a:t>
            </a:r>
            <a:r>
              <a:rPr lang="en-GB" sz="2400" dirty="0"/>
              <a:t> runtime. “Server side JS”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“.</a:t>
            </a:r>
            <a:r>
              <a:rPr lang="en-GB" sz="2400" dirty="0" err="1"/>
              <a:t>js</a:t>
            </a:r>
            <a:r>
              <a:rPr lang="en-GB" sz="2400" dirty="0"/>
              <a:t>” doesn’t mean that it’s written completely in JavaScript.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approx. 40% JS and 60%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Ecosystem of packages (NPM)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Official site: “Node's goal is to provide an easy way to build scalable network programs”.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Single Threaded, Event based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concurrency using events and </a:t>
            </a:r>
            <a:r>
              <a:rPr lang="en-GB" sz="2400" dirty="0" err="1"/>
              <a:t>callbacks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67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75911" y="1863670"/>
            <a:ext cx="8065787" cy="5696005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924" y="1864195"/>
            <a:ext cx="8346132" cy="5694955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84" y="402482"/>
            <a:ext cx="11591806" cy="1461188"/>
          </a:xfrm>
        </p:spPr>
        <p:txBody>
          <a:bodyPr>
            <a:normAutofit/>
          </a:bodyPr>
          <a:lstStyle/>
          <a:p>
            <a:r>
              <a:rPr lang="en-IE" dirty="0"/>
              <a:t>What’s Node: V8.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923984" y="2221611"/>
            <a:ext cx="5619505" cy="4481997"/>
          </a:xfrm>
        </p:spPr>
        <p:txBody>
          <a:bodyPr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Embedded C++ component</a:t>
            </a:r>
            <a:endParaRPr lang="en-US" sz="3200" dirty="0">
              <a:solidFill>
                <a:srgbClr val="FFFFFF"/>
              </a:solidFill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 err="1">
                <a:solidFill>
                  <a:srgbClr val="FFFFFF"/>
                </a:solidFill>
              </a:rPr>
              <a:t>Javascript</a:t>
            </a:r>
            <a:r>
              <a:rPr lang="en-IE" sz="3200" dirty="0">
                <a:solidFill>
                  <a:srgbClr val="FFFFFF"/>
                </a:solidFill>
              </a:rPr>
              <a:t> virtual machine.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Very fast and platform independent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IE" sz="3200" dirty="0">
                <a:solidFill>
                  <a:srgbClr val="FFFFFF"/>
                </a:solidFill>
              </a:rPr>
              <a:t>Find out a bit about it's history here:  </a:t>
            </a:r>
          </a:p>
          <a:p>
            <a:pPr>
              <a:spcAft>
                <a:spcPts val="600"/>
              </a:spcAft>
            </a:pPr>
            <a:r>
              <a:rPr lang="en-IE" sz="32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http://www.google.com/googlebooks/chrome/big_12.html</a:t>
            </a:r>
            <a:endParaRPr lang="en-IE" sz="32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77" y="2015913"/>
            <a:ext cx="2328566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0C203-08EA-4B25-9C51-359200E4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873" y="4521805"/>
            <a:ext cx="5062099" cy="232856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10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What is Node.js: Event-based</a:t>
            </a:r>
            <a:endParaRPr dirty="0"/>
          </a:p>
        </p:txBody>
      </p:sp>
      <p:sp>
        <p:nvSpPr>
          <p:cNvPr id="88" name="TextShape 2"/>
          <p:cNvSpPr txBox="1"/>
          <p:nvPr/>
        </p:nvSpPr>
        <p:spPr>
          <a:xfrm>
            <a:off x="686168" y="1661899"/>
            <a:ext cx="5782138" cy="2859652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Input/Output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E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io</a:t>
            </a: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) is slow.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sz="2400" dirty="0">
                <a:latin typeface="Calibri" panose="020F0502020204030204" pitchFamily="34" charset="0"/>
                <a:cs typeface="Calibri" panose="020F0502020204030204" pitchFamily="34" charset="0"/>
              </a:rPr>
              <a:t>Reading/writing to data store, network access.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Read 4K randomly from SSD* 150,000 ns ~1GB/sec SSD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GB" dirty="0"/>
              <a:t>Round trip over network within same </a:t>
            </a:r>
            <a:r>
              <a:rPr lang="en-GB" dirty="0" err="1"/>
              <a:t>datacenter</a:t>
            </a:r>
            <a:r>
              <a:rPr lang="en-GB" dirty="0"/>
              <a:t> 500,000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Send packet US-&gt;Netherlands-&gt;US 150,000,000 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3D689-F836-4C32-B054-64949D70E121}"/>
              </a:ext>
            </a:extLst>
          </p:cNvPr>
          <p:cNvSpPr txBox="1"/>
          <p:nvPr/>
        </p:nvSpPr>
        <p:spPr>
          <a:xfrm>
            <a:off x="11090773" y="2036113"/>
            <a:ext cx="176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>
                <a:hlinkClick r:id="rId3" tooltip="http://www.dietando.it/3115/mangiare-lentamente-per-dimagrire-non-serve"/>
              </a:rPr>
              <a:t>This Photo</a:t>
            </a:r>
            <a:r>
              <a:rPr lang="en-IE" sz="900" dirty="0"/>
              <a:t> by Unknown Author is licensed under </a:t>
            </a:r>
            <a:r>
              <a:rPr lang="en-IE" sz="900" dirty="0">
                <a:hlinkClick r:id="rId4" tooltip="https://creativecommons.org/licenses/by-nc/3.0/"/>
              </a:rPr>
              <a:t>CC BY-NC</a:t>
            </a:r>
            <a:endParaRPr lang="en-IE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F81F2-48DE-4BC5-B7B2-96E4E9F5A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8515" y="101361"/>
            <a:ext cx="1958631" cy="191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7F521-1580-425C-BD1D-68474762FF2C}"/>
              </a:ext>
            </a:extLst>
          </p:cNvPr>
          <p:cNvSpPr txBox="1"/>
          <p:nvPr/>
        </p:nvSpPr>
        <p:spPr>
          <a:xfrm>
            <a:off x="1730959" y="6750531"/>
            <a:ext cx="4651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00" dirty="0"/>
              <a:t>Source: https://gist.github.com/jboner/2841832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9BDC0279-94C7-41B4-ACA8-13970CDD6534}"/>
              </a:ext>
            </a:extLst>
          </p:cNvPr>
          <p:cNvSpPr txBox="1"/>
          <p:nvPr/>
        </p:nvSpPr>
        <p:spPr>
          <a:xfrm>
            <a:off x="686168" y="5150593"/>
            <a:ext cx="5155531" cy="1454507"/>
          </a:xfrm>
          <a:prstGeom prst="rect">
            <a:avLst/>
          </a:prstGeom>
        </p:spPr>
        <p:txBody>
          <a:bodyPr lIns="0" tIns="0" rIns="0" bIns="0" anchor="t"/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IE" sz="2800" dirty="0">
                <a:latin typeface="Calibri" panose="020F0502020204030204" pitchFamily="34" charset="0"/>
                <a:cs typeface="Calibri" panose="020F0502020204030204" pitchFamily="34" charset="0"/>
              </a:rPr>
              <a:t>CPU operations are fast.</a:t>
            </a:r>
            <a:endParaRPr lang="en-I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L1 cache reference 0.5 ns</a:t>
            </a:r>
          </a:p>
          <a:p>
            <a:pPr marL="914400" lvl="1" indent="-457200">
              <a:buSzPct val="109000"/>
              <a:buFont typeface="Calibri" panose="020F0502020204030204" pitchFamily="34" charset="0"/>
              <a:buChar char="•"/>
            </a:pPr>
            <a:r>
              <a:rPr lang="en-IE" dirty="0"/>
              <a:t>L2 cache reference 7 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8A72E-313E-4031-8831-7D3FDD27B7FD}"/>
              </a:ext>
            </a:extLst>
          </p:cNvPr>
          <p:cNvSpPr txBox="1"/>
          <p:nvPr/>
        </p:nvSpPr>
        <p:spPr>
          <a:xfrm>
            <a:off x="7259018" y="2800080"/>
            <a:ext cx="623605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400" dirty="0"/>
              <a:t>I/O operations detrimental to highly concurrent apps (e.g. web applications)</a:t>
            </a:r>
          </a:p>
          <a:p>
            <a:pPr lvl="1">
              <a:buSzPct val="109000"/>
            </a:pP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9000"/>
              <a:buFont typeface="Calibri" panose="020F050202020403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Solutions to deal with this are: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Blocking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combined with multiple threads of execution (e.g. Apache, IIS)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SzPct val="109000"/>
              <a:buFont typeface="Calibri" panose="020F0502020204030204" pitchFamily="34" charset="0"/>
              <a:buChar char="•"/>
            </a:pP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Non-blocking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event-based code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in single thread (e.g. NGINX, Node.js)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C6125-68B7-4DAE-9A16-E6CBF8794366}"/>
              </a:ext>
            </a:extLst>
          </p:cNvPr>
          <p:cNvSpPr txBox="1"/>
          <p:nvPr/>
        </p:nvSpPr>
        <p:spPr>
          <a:xfrm>
            <a:off x="4942888" y="668128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1ns = 10</a:t>
            </a:r>
            <a:r>
              <a:rPr lang="en-IE" baseline="30000" dirty="0"/>
              <a:t>-9 </a:t>
            </a:r>
            <a:r>
              <a:rPr lang="en-IE" dirty="0"/>
              <a:t>s (0.000000001s)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2"/>
          <p:cNvSpPr txBox="1"/>
          <p:nvPr/>
        </p:nvSpPr>
        <p:spPr>
          <a:xfrm>
            <a:off x="2183575" y="1769040"/>
            <a:ext cx="4426920" cy="506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Read from file and set equal to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Print Contents</a:t>
            </a:r>
            <a:endParaRPr dirty="0"/>
          </a:p>
          <a:p>
            <a:pPr marL="514350" indent="-514350">
              <a:buSzPct val="45000"/>
              <a:buFont typeface="+mj-lt"/>
              <a:buAutoNum type="arabicPeriod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C05A49-C1D9-403B-9B8E-4FDE9F775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11" r="-202" b="-8"/>
          <a:stretch/>
        </p:blipFill>
        <p:spPr>
          <a:xfrm>
            <a:off x="2255035" y="5513771"/>
            <a:ext cx="4284000" cy="972000"/>
          </a:xfrm>
          <a:prstGeom prst="rect">
            <a:avLst/>
          </a:prstGeom>
        </p:spPr>
      </p:pic>
      <p:sp>
        <p:nvSpPr>
          <p:cNvPr id="97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832255" y="1769040"/>
            <a:ext cx="4426920" cy="506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t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Non-blocking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Read from File</a:t>
            </a:r>
          </a:p>
          <a:p>
            <a:pPr lvl="1">
              <a:buSzPct val="45000"/>
            </a:pPr>
            <a:r>
              <a:rPr lang="en-IE" sz="2800" dirty="0">
                <a:latin typeface="Arial"/>
              </a:rPr>
              <a:t>	Whenever read is  	complete, print 	contents</a:t>
            </a:r>
            <a:endParaRPr dirty="0"/>
          </a:p>
          <a:p>
            <a:pPr marL="514350" indent="-514350">
              <a:buSzPct val="45000"/>
              <a:buFont typeface="+mj-lt"/>
              <a:buAutoNum type="arabicParenR"/>
            </a:pPr>
            <a:r>
              <a:rPr lang="en-IE" sz="3200" dirty="0">
                <a:latin typeface="Arial"/>
              </a:rPr>
              <a:t>Do other stuff...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CBDDF-D29B-44D9-8D2B-62549E875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722" b="38494"/>
          <a:stretch/>
        </p:blipFill>
        <p:spPr>
          <a:xfrm>
            <a:off x="6908049" y="4109315"/>
            <a:ext cx="4275333" cy="248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83575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E" sz="4400" dirty="0">
                <a:latin typeface="Arial"/>
              </a:rPr>
              <a:t>Blocking/Non-blocking: JS</a:t>
            </a:r>
            <a:endParaRPr dirty="0"/>
          </a:p>
        </p:txBody>
      </p:sp>
      <p:sp>
        <p:nvSpPr>
          <p:cNvPr id="101" name="TextShape 2"/>
          <p:cNvSpPr txBox="1"/>
          <p:nvPr/>
        </p:nvSpPr>
        <p:spPr>
          <a:xfrm>
            <a:off x="2244584" y="2184988"/>
            <a:ext cx="9071640" cy="2046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endParaRPr lang="en-IE"/>
          </a:p>
        </p:txBody>
      </p:sp>
      <p:sp>
        <p:nvSpPr>
          <p:cNvPr id="102" name="TextShape 3"/>
          <p:cNvSpPr txBox="1"/>
          <p:nvPr/>
        </p:nvSpPr>
        <p:spPr>
          <a:xfrm>
            <a:off x="785230" y="5211298"/>
            <a:ext cx="7818722" cy="1594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'./text.txt’,’uft8’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E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3" name="TextShape 4"/>
          <p:cNvSpPr txBox="1"/>
          <p:nvPr/>
        </p:nvSpPr>
        <p:spPr>
          <a:xfrm>
            <a:off x="785230" y="1703631"/>
            <a:ext cx="2322000" cy="6591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E" sz="4000" b="1" dirty="0">
                <a:latin typeface="Arial"/>
              </a:rPr>
              <a:t>Blocking</a:t>
            </a:r>
            <a:endParaRPr dirty="0"/>
          </a:p>
        </p:txBody>
      </p:sp>
      <p:sp>
        <p:nvSpPr>
          <p:cNvPr id="104" name="TextShape 5"/>
          <p:cNvSpPr txBox="1"/>
          <p:nvPr/>
        </p:nvSpPr>
        <p:spPr>
          <a:xfrm>
            <a:off x="470502" y="4493109"/>
            <a:ext cx="3851280" cy="6591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IE" sz="4000" b="1" dirty="0">
                <a:latin typeface="Arial"/>
              </a:rPr>
              <a:t>  Non-blocking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85230" y="2522751"/>
            <a:ext cx="7818722" cy="1477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'fs'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E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E" dirty="0" err="1">
                <a:solidFill>
                  <a:srgbClr val="9CDCFE"/>
                </a:solidFill>
                <a:latin typeface="Consolas" panose="020B0609020204030204" pitchFamily="49" charset="0"/>
              </a:rPr>
              <a:t>fs</a:t>
            </a:r>
            <a:r>
              <a:rPr lang="en-IE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 err="1">
                <a:solidFill>
                  <a:srgbClr val="DCDCAA"/>
                </a:solidFill>
                <a:latin typeface="Consolas" panose="020B0609020204030204" pitchFamily="49" charset="0"/>
              </a:rPr>
              <a:t>readFileSync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'./readme.md’, ‘utf8’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9CDCFE"/>
                </a:solidFill>
                <a:latin typeface="Consolas" panose="020B0609020204030204" pitchFamily="49" charset="0"/>
              </a:rPr>
              <a:t>contents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E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E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E" dirty="0">
                <a:solidFill>
                  <a:srgbClr val="CE9178"/>
                </a:solidFill>
                <a:latin typeface="Consolas" panose="020B0609020204030204" pitchFamily="49" charset="0"/>
              </a:rPr>
              <a:t>'Doing something else'</a:t>
            </a:r>
            <a:r>
              <a:rPr lang="en-IE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B9EBA-FBB8-4880-A83E-72677321AF13}"/>
              </a:ext>
            </a:extLst>
          </p:cNvPr>
          <p:cNvSpPr txBox="1"/>
          <p:nvPr/>
        </p:nvSpPr>
        <p:spPr>
          <a:xfrm>
            <a:off x="11114937" y="23554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6B469-91D4-4EF7-BEB1-E4F5A4BB6FEA}"/>
              </a:ext>
            </a:extLst>
          </p:cNvPr>
          <p:cNvSpPr txBox="1"/>
          <p:nvPr/>
        </p:nvSpPr>
        <p:spPr>
          <a:xfrm>
            <a:off x="10672485" y="2912087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Hello World……</a:t>
            </a:r>
          </a:p>
          <a:p>
            <a:r>
              <a:rPr lang="en-GB" dirty="0"/>
              <a:t>Doing something else</a:t>
            </a:r>
            <a:endParaRPr lang="en-I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D9E791E-DE39-49F6-AB20-CA7E7F343AC1}"/>
              </a:ext>
            </a:extLst>
          </p:cNvPr>
          <p:cNvSpPr/>
          <p:nvPr/>
        </p:nvSpPr>
        <p:spPr>
          <a:xfrm>
            <a:off x="8710684" y="3005119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3D01E-9968-4235-8ADB-D69DB2849235}"/>
              </a:ext>
            </a:extLst>
          </p:cNvPr>
          <p:cNvSpPr/>
          <p:nvPr/>
        </p:nvSpPr>
        <p:spPr>
          <a:xfrm>
            <a:off x="8763905" y="5876623"/>
            <a:ext cx="1908580" cy="46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Console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8021-212D-4563-BFCE-1B9611F191DC}"/>
              </a:ext>
            </a:extLst>
          </p:cNvPr>
          <p:cNvSpPr txBox="1"/>
          <p:nvPr/>
        </p:nvSpPr>
        <p:spPr>
          <a:xfrm>
            <a:off x="10949829" y="5783591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Doing something else</a:t>
            </a:r>
          </a:p>
          <a:p>
            <a:r>
              <a:rPr lang="en-GB" dirty="0"/>
              <a:t>Hello World ……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2AF62D-58EC-4EF3-815D-94EDBE1BA60D}"/>
              </a:ext>
            </a:extLst>
          </p:cNvPr>
          <p:cNvGrpSpPr/>
          <p:nvPr/>
        </p:nvGrpSpPr>
        <p:grpSpPr>
          <a:xfrm>
            <a:off x="638239" y="5443442"/>
            <a:ext cx="7069723" cy="986480"/>
            <a:chOff x="638239" y="5443442"/>
            <a:chExt cx="7069723" cy="9864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D2DFF8-AA91-4974-8F26-E56D0EA73105}"/>
                </a:ext>
              </a:extLst>
            </p:cNvPr>
            <p:cNvCxnSpPr/>
            <p:nvPr/>
          </p:nvCxnSpPr>
          <p:spPr>
            <a:xfrm>
              <a:off x="4829750" y="5443442"/>
              <a:ext cx="0" cy="340149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A006E2-568E-44F3-A659-0BF4B2505CE9}"/>
                </a:ext>
              </a:extLst>
            </p:cNvPr>
            <p:cNvCxnSpPr/>
            <p:nvPr/>
          </p:nvCxnSpPr>
          <p:spPr>
            <a:xfrm flipH="1">
              <a:off x="687334" y="5783591"/>
              <a:ext cx="41424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8441B4-4722-4F60-9379-82ED7BB39914}"/>
                </a:ext>
              </a:extLst>
            </p:cNvPr>
            <p:cNvCxnSpPr/>
            <p:nvPr/>
          </p:nvCxnSpPr>
          <p:spPr>
            <a:xfrm>
              <a:off x="668923" y="5783591"/>
              <a:ext cx="0" cy="553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BB9C4-E390-423F-A531-F4F6995A0112}"/>
                </a:ext>
              </a:extLst>
            </p:cNvPr>
            <p:cNvCxnSpPr/>
            <p:nvPr/>
          </p:nvCxnSpPr>
          <p:spPr>
            <a:xfrm>
              <a:off x="638239" y="6382389"/>
              <a:ext cx="7039039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7FB09F-D6A6-4F93-832C-7CBD440B73A2}"/>
                </a:ext>
              </a:extLst>
            </p:cNvPr>
            <p:cNvCxnSpPr/>
            <p:nvPr/>
          </p:nvCxnSpPr>
          <p:spPr>
            <a:xfrm>
              <a:off x="4829750" y="5443442"/>
              <a:ext cx="2878212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9BE515-1140-4DF2-B8C5-E3E27002A076}"/>
                </a:ext>
              </a:extLst>
            </p:cNvPr>
            <p:cNvCxnSpPr/>
            <p:nvPr/>
          </p:nvCxnSpPr>
          <p:spPr>
            <a:xfrm>
              <a:off x="7677278" y="5443442"/>
              <a:ext cx="0" cy="98648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14:cNvPr>
              <p14:cNvContentPartPr/>
              <p14:nvPr/>
            </p14:nvContentPartPr>
            <p14:xfrm>
              <a:off x="6175123" y="4086843"/>
              <a:ext cx="3474000" cy="1323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85E552B-D6AD-4843-AF17-ADDED4F83B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6123" y="4077843"/>
                <a:ext cx="3491640" cy="134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1707</Words>
  <Application>Microsoft Office PowerPoint</Application>
  <PresentationFormat>Custom</PresentationFormat>
  <Paragraphs>244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-apple-system</vt:lpstr>
      <vt:lpstr>Arial</vt:lpstr>
      <vt:lpstr>Calibri</vt:lpstr>
      <vt:lpstr>Consolas</vt:lpstr>
      <vt:lpstr>Courier New</vt:lpstr>
      <vt:lpstr>DejaVu Sans</vt:lpstr>
      <vt:lpstr>StarSymbol</vt:lpstr>
      <vt:lpstr>Times New Roman</vt:lpstr>
      <vt:lpstr>Office Theme</vt:lpstr>
      <vt:lpstr>PowerPoint Presentation</vt:lpstr>
      <vt:lpstr>Context</vt:lpstr>
      <vt:lpstr>Context - Technologies</vt:lpstr>
      <vt:lpstr>Agenda</vt:lpstr>
      <vt:lpstr>What's Node: Basics</vt:lpstr>
      <vt:lpstr>What’s Node: V8.</vt:lpstr>
      <vt:lpstr>PowerPoint Presentation</vt:lpstr>
      <vt:lpstr>PowerPoint Presentation</vt:lpstr>
      <vt:lpstr>PowerPoint Presentation</vt:lpstr>
      <vt:lpstr>The Node Event Loop and Callbacks</vt:lpstr>
      <vt:lpstr>PowerPoint Presentation</vt:lpstr>
      <vt:lpstr>PowerPoint Presentation</vt:lpstr>
      <vt:lpstr>Example – Hello/Goodbye  Callback</vt:lpstr>
      <vt:lpstr>PowerPoint Presentation</vt:lpstr>
      <vt:lpstr>Avoid Blocking Calls in Node.js apps</vt:lpstr>
      <vt:lpstr>PowerPoint Presentation</vt:lpstr>
      <vt:lpstr>PowerPoint Presentation</vt:lpstr>
      <vt:lpstr>Node “Error First” Callbacks</vt:lpstr>
      <vt:lpstr>PowerPoint Presentation</vt:lpstr>
      <vt:lpstr>PowerPoint Presentation</vt:lpstr>
      <vt:lpstr>PowerPoint Presentation</vt:lpstr>
      <vt:lpstr>NPM init</vt:lpstr>
      <vt:lpstr>PowerPoint Presentation</vt:lpstr>
      <vt:lpstr>PowerPoint Presentation</vt:lpstr>
      <vt:lpstr>NPM Common Commands</vt:lpstr>
      <vt:lpstr>PowerPoint Presentation</vt:lpstr>
      <vt:lpstr>PowerPoint Presentation</vt:lpstr>
      <vt:lpstr>PowerPoint Presentation</vt:lpstr>
      <vt:lpstr>PowerPoint Presentation</vt:lpstr>
      <vt:lpstr>Tools and Technologies</vt:lpstr>
      <vt:lpstr>Babel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 Walsh</dc:creator>
  <cp:lastModifiedBy>Frank X Walsh</cp:lastModifiedBy>
  <cp:revision>3</cp:revision>
  <dcterms:created xsi:type="dcterms:W3CDTF">2020-11-12T13:56:42Z</dcterms:created>
  <dcterms:modified xsi:type="dcterms:W3CDTF">2020-11-12T14:05:23Z</dcterms:modified>
</cp:coreProperties>
</file>