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2" r:id="rId9"/>
    <p:sldId id="273" r:id="rId10"/>
    <p:sldId id="274" r:id="rId11"/>
    <p:sldId id="289" r:id="rId12"/>
    <p:sldId id="290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93" r:id="rId22"/>
    <p:sldId id="292" r:id="rId23"/>
    <p:sldId id="294" r:id="rId24"/>
    <p:sldId id="295" r:id="rId25"/>
    <p:sldId id="298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8" r:id="rId36"/>
    <p:sldId id="309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instal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ngodb.org/display/DOCS/Advanced+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MongoDB and Cloud Storage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Each database contains a set of "Collections"</a:t>
            </a:r>
          </a:p>
          <a:p>
            <a:r>
              <a:rPr lang="en-US"/>
              <a:t>Collections are analogous to SQL tables</a:t>
            </a:r>
          </a:p>
          <a:p>
            <a:r>
              <a:rPr lang="en-US"/>
              <a:t>Collections contain a set of JSON documents</a:t>
            </a:r>
          </a:p>
          <a:p>
            <a:pPr lvl="1"/>
            <a:r>
              <a:rPr lang="en-US"/>
              <a:t>there is no schema (in the DB)</a:t>
            </a:r>
          </a:p>
          <a:p>
            <a:r>
              <a:rPr lang="en-US"/>
              <a:t>the documents can all be different</a:t>
            </a:r>
          </a:p>
          <a:p>
            <a:pPr lvl="1"/>
            <a:r>
              <a:rPr lang="en-US"/>
              <a:t>means you have rapid development</a:t>
            </a:r>
          </a:p>
          <a:p>
            <a:pPr lvl="1"/>
            <a:r>
              <a:rPr lang="en-US"/>
              <a:t>adding a property is easy - just starting using in your code</a:t>
            </a:r>
          </a:p>
          <a:p>
            <a:r>
              <a:rPr lang="en-US"/>
              <a:t>makes deployment easier and faster</a:t>
            </a:r>
          </a:p>
          <a:p>
            <a:pPr lvl="1"/>
            <a:r>
              <a:rPr lang="en-US"/>
              <a:t>roll-back and roll-forward are safe - unused properties are just ignored</a:t>
            </a:r>
          </a:p>
          <a:p>
            <a:r>
              <a:rPr lang="en-US"/>
              <a:t>Collections can be indexed and queries </a:t>
            </a:r>
          </a:p>
          <a:p>
            <a:r>
              <a:rPr lang="en-US"/>
              <a:t>Operations on individual documents are atomic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For complete MongoDB installation instructions, see </a:t>
            </a:r>
            <a:r>
              <a:rPr lang="en-IE">
                <a:hlinkClick r:id="rId2"/>
              </a:rPr>
              <a:t>the manual</a:t>
            </a:r>
            <a:r>
              <a:rPr lang="en-IE"/>
              <a:t>.</a:t>
            </a:r>
          </a:p>
          <a:p>
            <a:r>
              <a:rPr lang="en-IE"/>
              <a:t>Starting MongoDB: </a:t>
            </a:r>
          </a:p>
          <a:p>
            <a:pPr marL="0" indent="0">
              <a:buNone/>
            </a:pPr>
            <a:r>
              <a:rPr lang="en-IE"/>
              <a:t>	</a:t>
            </a:r>
            <a:r>
              <a:rPr lang="en-IE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/>
              <a:t>This starts the process. </a:t>
            </a:r>
          </a:p>
          <a:p>
            <a:r>
              <a:rPr lang="en-IE"/>
              <a:t>Can add other parameters, for instance location of data.</a:t>
            </a:r>
          </a:p>
          <a:p>
            <a:pPr marL="457200" lvl="1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Interactive JavaScript interface to MongoDB. </a:t>
            </a:r>
          </a:p>
          <a:p>
            <a:r>
              <a:rPr lang="en-IE"/>
              <a:t>Query/update data and  perform administrative operations.</a:t>
            </a:r>
          </a:p>
          <a:p>
            <a:pPr marL="0" indent="0">
              <a:buNone/>
            </a:pPr>
            <a:endParaRPr lang="en-IE"/>
          </a:p>
          <a:p>
            <a:pPr marL="0" indent="0">
              <a:buNone/>
            </a:pPr>
            <a:endParaRPr lang="en-IE"/>
          </a:p>
          <a:p>
            <a:r>
              <a:rPr lang="en-IE"/>
              <a:t>By default, Mongo shell will attempt to connect to the MongoDB instance running on the localhost interface on port 27017.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24200"/>
            <a:ext cx="828135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MongoDB 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MongoDB provides a JavaScript API and JSON-based query language</a:t>
            </a:r>
          </a:p>
          <a:p>
            <a:r>
              <a:rPr lang="en-US"/>
              <a:t>Use the MongoDB shell to execute queries</a:t>
            </a:r>
          </a:p>
          <a:p>
            <a:pPr lvl="1"/>
            <a:r>
              <a:rPr lang="en-US"/>
              <a:t>similar to </a:t>
            </a:r>
            <a:r>
              <a:rPr lang="en-US" err="1"/>
              <a:t>usingMySQL</a:t>
            </a:r>
            <a:r>
              <a:rPr lang="en-US"/>
              <a:t> console</a:t>
            </a:r>
          </a:p>
          <a:p>
            <a:r>
              <a:rPr lang="en-US"/>
              <a:t>Example: list of contacts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db</a:t>
            </a:r>
            <a:r>
              <a:rPr lang="en-US"/>
              <a:t> -  current database</a:t>
            </a:r>
          </a:p>
          <a:p>
            <a:r>
              <a:rPr lang="en-US"/>
              <a:t>contacts - the contacts collection</a:t>
            </a:r>
          </a:p>
          <a:p>
            <a:r>
              <a:rPr lang="en-US"/>
              <a:t>.find() - </a:t>
            </a:r>
            <a:r>
              <a:rPr lang="en-US" err="1"/>
              <a:t>collectionAPI</a:t>
            </a:r>
            <a:r>
              <a:rPr lang="en-US"/>
              <a:t> method (</a:t>
            </a:r>
            <a:r>
              <a:rPr lang="en-US" err="1"/>
              <a:t>coorresponds</a:t>
            </a:r>
            <a:r>
              <a:rPr lang="en-US"/>
              <a:t> to collection URL in last lecture…)</a:t>
            </a:r>
          </a:p>
          <a:p>
            <a:r>
              <a:rPr lang="en-US"/>
              <a:t>The Result Set is a list of JavaScript objects, representing matched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505114" cy="20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Inserts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Collections do not need to be created explicitly </a:t>
            </a:r>
          </a:p>
          <a:p>
            <a:pPr lvl="1"/>
            <a:r>
              <a:rPr lang="en-US"/>
              <a:t>just insert a document </a:t>
            </a:r>
          </a:p>
          <a:p>
            <a:r>
              <a:rPr lang="en-US"/>
              <a:t>MongoDB automatically assigns a 12 byte unique identifier to any document</a:t>
            </a:r>
          </a:p>
          <a:p>
            <a:pPr lvl="1"/>
            <a:r>
              <a:rPr lang="en-US"/>
              <a:t>the </a:t>
            </a:r>
            <a:r>
              <a:rPr lang="en-US" b="1"/>
              <a:t>_id </a:t>
            </a:r>
            <a:r>
              <a:rPr lang="en-US"/>
              <a:t>property</a:t>
            </a:r>
          </a:p>
          <a:p>
            <a:pPr lvl="1"/>
            <a:r>
              <a:rPr lang="en-US"/>
              <a:t>Stored internally as binary </a:t>
            </a:r>
          </a:p>
          <a:p>
            <a:pPr lvl="1"/>
            <a:r>
              <a:rPr lang="en-US"/>
              <a:t>the </a:t>
            </a:r>
            <a:r>
              <a:rPr lang="en-US" err="1"/>
              <a:t>ObjectId</a:t>
            </a:r>
            <a:r>
              <a:rPr lang="en-US"/>
              <a:t> wrapper object is provided to work with these identifiers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3400"/>
            <a:ext cx="788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MongoDB:Queries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retrieved by specifying a set of conditions to match against</a:t>
            </a:r>
          </a:p>
          <a:p>
            <a:r>
              <a:rPr lang="en-US"/>
              <a:t>simplest case : query-by-example</a:t>
            </a:r>
          </a:p>
          <a:p>
            <a:r>
              <a:rPr lang="en-US"/>
              <a:t>provide a subset of properties that must match</a:t>
            </a:r>
            <a:br>
              <a:rPr lang="en-US"/>
            </a:br>
            <a:br>
              <a:rPr lang="en-US"/>
            </a:br>
            <a:r>
              <a:rPr lang="en-US"/>
              <a:t>&gt; </a:t>
            </a:r>
            <a:r>
              <a:rPr lang="en-US" err="1"/>
              <a:t>db.city.find</a:t>
            </a:r>
            <a:r>
              <a:rPr lang="en-US"/>
              <a:t>( {</a:t>
            </a:r>
            <a:r>
              <a:rPr lang="en-US" err="1"/>
              <a:t>name:'Waterford</a:t>
            </a:r>
            <a:r>
              <a:rPr lang="en-US"/>
              <a:t>'} ) </a:t>
            </a:r>
            <a:br>
              <a:rPr lang="en-US"/>
            </a:br>
            <a:r>
              <a:rPr lang="en-US"/>
              <a:t>{ "_id" : </a:t>
            </a:r>
            <a:r>
              <a:rPr lang="en-US" err="1"/>
              <a:t>ObjectId</a:t>
            </a:r>
            <a:r>
              <a:rPr lang="en-US"/>
              <a:t>	("4f3a3f530b74e3768d4801ca"), </a:t>
            </a:r>
            <a:r>
              <a:rPr lang="en-US" err="1"/>
              <a:t>name:'Waterford',country:'Ireland</a:t>
            </a:r>
            <a:r>
              <a:rPr lang="en-US"/>
              <a:t>'}</a:t>
            </a:r>
            <a:br>
              <a:rPr lang="en-US"/>
            </a:br>
            <a:endParaRPr lang="en-US"/>
          </a:p>
          <a:p>
            <a:r>
              <a:rPr lang="en-US"/>
              <a:t>More complex queries use a convention of embedded meta- properties to specify conditions these are signified with a $ prefix.</a:t>
            </a:r>
          </a:p>
          <a:p>
            <a:pPr lvl="1"/>
            <a:r>
              <a:rPr lang="en-US"/>
              <a:t> Example:{name:{$</a:t>
            </a:r>
            <a:r>
              <a:rPr lang="en-US" err="1"/>
              <a:t>exists:true</a:t>
            </a:r>
            <a:r>
              <a:rPr lang="en-US"/>
              <a:t>}}</a:t>
            </a:r>
          </a:p>
          <a:p>
            <a:pPr marL="0" indent="0">
              <a:buNone/>
            </a:pPr>
            <a:r>
              <a:rPr lang="en-US"/>
              <a:t>	returns documents that have a name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900"/>
              <a:t>Common meta-properties used to query data are: </a:t>
            </a:r>
            <a:endParaRPr lang="en-US" sz="8600" b="1"/>
          </a:p>
          <a:p>
            <a:pPr lvl="1"/>
            <a:r>
              <a:rPr lang="en-US" sz="4300" b="1"/>
              <a:t>$</a:t>
            </a:r>
            <a:r>
              <a:rPr lang="en-US" sz="4300" b="1" err="1"/>
              <a:t>gt</a:t>
            </a:r>
            <a:r>
              <a:rPr lang="en-US" sz="4300" b="1"/>
              <a:t>, $</a:t>
            </a:r>
            <a:r>
              <a:rPr lang="en-US" sz="4300" b="1" err="1"/>
              <a:t>gte</a:t>
            </a:r>
            <a:r>
              <a:rPr lang="en-US" sz="4300" b="1"/>
              <a:t>, $</a:t>
            </a:r>
            <a:r>
              <a:rPr lang="en-US" sz="4300" b="1" err="1"/>
              <a:t>lt</a:t>
            </a:r>
            <a:r>
              <a:rPr lang="en-US" sz="4300" b="1"/>
              <a:t>, $</a:t>
            </a:r>
            <a:r>
              <a:rPr lang="en-US" sz="4300" b="1" err="1"/>
              <a:t>lte</a:t>
            </a:r>
            <a:r>
              <a:rPr lang="en-US" sz="4300" b="1"/>
              <a:t>   </a:t>
            </a:r>
            <a:r>
              <a:rPr lang="en-US" sz="4300"/>
              <a:t>meaning&gt;, &gt;=, &lt;,&lt;=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lvl="1"/>
            <a:r>
              <a:rPr lang="en-US" sz="5100" b="1"/>
              <a:t>$or, $in,  $</a:t>
            </a:r>
            <a:r>
              <a:rPr lang="en-US" sz="5100" b="1" err="1"/>
              <a:t>nin</a:t>
            </a:r>
            <a:r>
              <a:rPr lang="en-US" sz="5100" b="1"/>
              <a:t> </a:t>
            </a:r>
            <a:br>
              <a:rPr lang="en-US" b="1"/>
            </a:br>
            <a:br>
              <a:rPr lang="en-US" b="1"/>
            </a:br>
            <a:br>
              <a:rPr lang="en-US"/>
            </a:br>
            <a:endParaRPr lang="en-US" sz="4800" b="1"/>
          </a:p>
          <a:p>
            <a:pPr lvl="1"/>
            <a:r>
              <a:rPr lang="en-US" b="1"/>
              <a:t>regular expressions </a:t>
            </a:r>
            <a:br>
              <a:rPr lang="en-US" b="1"/>
            </a:b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 </a:t>
            </a:r>
          </a:p>
          <a:p>
            <a:r>
              <a:rPr lang="en-US">
                <a:hlinkClick r:id="rId2"/>
              </a:rPr>
              <a:t>+Queries</a:t>
            </a:r>
            <a:r>
              <a:rPr lang="en-US"/>
              <a:t> for more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1877459"/>
            <a:ext cx="6686550" cy="1703941"/>
            <a:chOff x="990600" y="1697159"/>
            <a:chExt cx="6686550" cy="17039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697159"/>
              <a:ext cx="6686550" cy="1703940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990600" y="2766220"/>
              <a:ext cx="6629400" cy="634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8998" y="4424399"/>
            <a:ext cx="7907802" cy="1600200"/>
            <a:chOff x="1005840" y="4117931"/>
            <a:chExt cx="7907802" cy="1600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942" y="4117931"/>
              <a:ext cx="7886700" cy="1600200"/>
            </a:xfrm>
            <a:prstGeom prst="rect">
              <a:avLst/>
            </a:prstGeom>
          </p:spPr>
        </p:pic>
        <p:sp>
          <p:nvSpPr>
            <p:cNvPr id="8" name="Rectangle: Rounded Corners 7"/>
            <p:cNvSpPr/>
            <p:nvPr/>
          </p:nvSpPr>
          <p:spPr>
            <a:xfrm>
              <a:off x="1005840" y="4316369"/>
              <a:ext cx="7833360" cy="11700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861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regular expressions </a:t>
            </a:r>
            <a:r>
              <a:rPr lang="en-US"/>
              <a:t>{word: /</a:t>
            </a:r>
            <a:r>
              <a:rPr lang="en-US" err="1"/>
              <a:t>th</a:t>
            </a:r>
            <a:r>
              <a:rPr lang="en-US"/>
              <a:t>^/</a:t>
            </a:r>
            <a:r>
              <a:rPr lang="en-US" err="1"/>
              <a:t>i</a:t>
            </a: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E" err="1"/>
              <a:t>db.contacts.find</a:t>
            </a:r>
            <a:r>
              <a:rPr lang="en-IE"/>
              <a:t>().limit(5)</a:t>
            </a:r>
          </a:p>
          <a:p>
            <a:pPr lvl="1"/>
            <a:r>
              <a:rPr lang="en-IE"/>
              <a:t>limits the number of documents in the result set.</a:t>
            </a:r>
          </a:p>
          <a:p>
            <a:r>
              <a:rPr lang="da-DK"/>
              <a:t>db.contacts.find().skip( 5 ) </a:t>
            </a:r>
          </a:p>
          <a:p>
            <a:pPr lvl="1"/>
            <a:r>
              <a:rPr lang="en-IE"/>
              <a:t>Set the Starting Point of the Result Set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2200"/>
            <a:ext cx="7886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Documents are updated by providing:</a:t>
            </a:r>
          </a:p>
          <a:p>
            <a:pPr lvl="1"/>
            <a:r>
              <a:rPr lang="en-US"/>
              <a:t>a query to select the relevant subset of documents,</a:t>
            </a:r>
          </a:p>
          <a:p>
            <a:pPr lvl="1"/>
            <a:r>
              <a:rPr lang="en-US"/>
              <a:t>an update </a:t>
            </a:r>
            <a:r>
              <a:rPr lang="en-US" err="1"/>
              <a:t>specification,which</a:t>
            </a:r>
            <a:r>
              <a:rPr lang="en-US"/>
              <a:t> is either: </a:t>
            </a:r>
          </a:p>
          <a:p>
            <a:pPr lvl="2"/>
            <a:r>
              <a:rPr lang="en-US"/>
              <a:t>a complete replacement document</a:t>
            </a:r>
          </a:p>
          <a:p>
            <a:pPr lvl="2"/>
            <a:r>
              <a:rPr lang="en-US"/>
              <a:t>meta-properties that modify specific document properties</a:t>
            </a:r>
          </a:p>
          <a:p>
            <a:r>
              <a:rPr lang="en-US"/>
              <a:t>example: </a:t>
            </a:r>
            <a:br>
              <a:rPr lang="en-US"/>
            </a:br>
            <a:r>
              <a:rPr lang="en-US" b="1"/>
              <a:t>$set </a:t>
            </a:r>
            <a:r>
              <a:rPr lang="en-US"/>
              <a:t>changes specific properties</a:t>
            </a:r>
            <a:br>
              <a:rPr lang="en-US"/>
            </a:br>
            <a:r>
              <a:rPr lang="en-US" err="1"/>
              <a:t>Example:complete</a:t>
            </a:r>
            <a:r>
              <a:rPr lang="en-US"/>
              <a:t> replacement: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 )</a:t>
            </a:r>
            <a:br>
              <a:rPr lang="en-US"/>
            </a:b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{name:'</a:t>
            </a:r>
            <a:r>
              <a:rPr lang="en-US" err="1"/>
              <a:t>dublin</a:t>
            </a:r>
            <a:r>
              <a:rPr lang="en-US"/>
              <a:t>'}, {</a:t>
            </a:r>
            <a:r>
              <a:rPr lang="en-US" err="1"/>
              <a:t>name:'Dublin',county:'Dublin</a:t>
            </a:r>
            <a:r>
              <a:rPr lang="en-US"/>
              <a:t>'} )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Example:modify</a:t>
            </a:r>
            <a:r>
              <a:rPr lang="en-US"/>
              <a:t> specific properties: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db.city.insert</a:t>
            </a:r>
            <a:r>
              <a:rPr lang="en-US"/>
              <a:t>( {</a:t>
            </a:r>
            <a:r>
              <a:rPr lang="en-US" err="1"/>
              <a:t>name:'Cork',county:'cork</a:t>
            </a:r>
            <a:r>
              <a:rPr lang="en-US"/>
              <a:t>'} )</a:t>
            </a:r>
          </a:p>
          <a:p>
            <a:pPr marL="800100" lvl="2" indent="0">
              <a:buNone/>
            </a:pPr>
            <a:r>
              <a:rPr lang="en-US"/>
              <a:t>&gt; </a:t>
            </a:r>
            <a:r>
              <a:rPr lang="en-US" err="1"/>
              <a:t>db.city.update</a:t>
            </a:r>
            <a:r>
              <a:rPr lang="en-US"/>
              <a:t>( {</a:t>
            </a:r>
            <a:r>
              <a:rPr lang="en-US" err="1"/>
              <a:t>name:'Cork</a:t>
            </a:r>
            <a:r>
              <a:rPr lang="en-US"/>
              <a:t>'}, {$set:{</a:t>
            </a:r>
            <a:r>
              <a:rPr lang="en-US" err="1"/>
              <a:t>county:'Cork</a:t>
            </a:r>
            <a:r>
              <a:rPr lang="en-US"/>
              <a:t>'}} )</a:t>
            </a:r>
          </a:p>
          <a:p>
            <a:r>
              <a:rPr lang="en-US"/>
              <a:t>See http://www.mongodb.org/display/DOCS/Updating for more</a:t>
            </a:r>
          </a:p>
        </p:txBody>
      </p:sp>
    </p:spTree>
    <p:extLst>
      <p:ext uri="{BB962C8B-B14F-4D97-AF65-F5344CB8AC3E}">
        <p14:creationId xmlns:p14="http://schemas.microsoft.com/office/powerpoint/2010/main" val="350472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MongoDB:Update</a:t>
            </a:r>
            <a:r>
              <a:rPr lang="en-US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Common meta-properties used with the update command are:  </a:t>
            </a:r>
          </a:p>
          <a:p>
            <a:pPr lvl="1"/>
            <a:r>
              <a:rPr lang="en-US" b="1"/>
              <a:t>$set </a:t>
            </a:r>
            <a:r>
              <a:rPr lang="en-US"/>
              <a:t>- sets specified </a:t>
            </a:r>
            <a:r>
              <a:rPr lang="en-US" err="1"/>
              <a:t>properties,but</a:t>
            </a:r>
            <a:r>
              <a:rPr lang="en-US"/>
              <a:t> leaves others alone </a:t>
            </a:r>
            <a:br>
              <a:rPr lang="en-US"/>
            </a:br>
            <a:r>
              <a:rPr lang="en-US"/>
              <a:t>$set:{</a:t>
            </a:r>
            <a:r>
              <a:rPr lang="en-US" err="1"/>
              <a:t>name:'New</a:t>
            </a:r>
            <a:r>
              <a:rPr lang="en-US"/>
              <a:t>  Name'} </a:t>
            </a:r>
          </a:p>
          <a:p>
            <a:r>
              <a:rPr lang="en-US" b="1"/>
              <a:t>$unset </a:t>
            </a:r>
            <a:r>
              <a:rPr lang="en-US"/>
              <a:t>- deletes specified properties </a:t>
            </a:r>
            <a:br>
              <a:rPr lang="en-US"/>
            </a:br>
            <a:r>
              <a:rPr lang="en-US"/>
              <a:t>	$unset:{name:1} </a:t>
            </a:r>
          </a:p>
          <a:p>
            <a:r>
              <a:rPr lang="en-US" b="1"/>
              <a:t>$</a:t>
            </a:r>
            <a:r>
              <a:rPr lang="en-US" b="1" err="1"/>
              <a:t>inc</a:t>
            </a:r>
            <a:r>
              <a:rPr lang="en-US" b="1"/>
              <a:t> </a:t>
            </a:r>
            <a:r>
              <a:rPr lang="en-US"/>
              <a:t>- increments a numeric property </a:t>
            </a:r>
            <a:br>
              <a:rPr lang="en-US"/>
            </a:br>
            <a:r>
              <a:rPr lang="en-US"/>
              <a:t>	</a:t>
            </a:r>
            <a:r>
              <a:rPr lang="en-US" err="1"/>
              <a:t>inc</a:t>
            </a:r>
            <a:r>
              <a:rPr lang="en-US"/>
              <a:t>:{ upvotes: 2 } </a:t>
            </a:r>
            <a:br>
              <a:rPr lang="en-US"/>
            </a:br>
            <a:r>
              <a:rPr lang="en-US"/>
              <a:t>adds 2 to the counter property, or if it does not exist, sets it to 2 </a:t>
            </a:r>
            <a:endParaRPr lang="en-US" sz="5400"/>
          </a:p>
          <a:p>
            <a:r>
              <a:rPr lang="en-US" b="1"/>
              <a:t>$push, $pop </a:t>
            </a:r>
            <a:r>
              <a:rPr lang="en-US"/>
              <a:t>- add to or remove values </a:t>
            </a:r>
            <a:r>
              <a:rPr lang="en-US" err="1"/>
              <a:t>from,an</a:t>
            </a:r>
            <a:r>
              <a:rPr lang="en-US"/>
              <a:t> array </a:t>
            </a:r>
          </a:p>
          <a:p>
            <a:pPr lvl="1"/>
            <a:r>
              <a:rPr lang="en-US"/>
              <a:t>$push: { comments: {who:..., </a:t>
            </a:r>
            <a:r>
              <a:rPr lang="en-US" err="1"/>
              <a:t>msg</a:t>
            </a:r>
            <a:r>
              <a:rPr lang="en-US"/>
              <a:t>:...} }</a:t>
            </a:r>
          </a:p>
          <a:p>
            <a:pPr lvl="1"/>
            <a:r>
              <a:rPr lang="en-US"/>
              <a:t>$pop: {comments: -1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Cloud Databases</a:t>
            </a:r>
          </a:p>
          <a:p>
            <a:r>
              <a:rPr lang="en-IE"/>
              <a:t>MongoDB</a:t>
            </a:r>
          </a:p>
          <a:p>
            <a:pPr lvl="1"/>
            <a:r>
              <a:rPr lang="en-IE"/>
              <a:t>Querying</a:t>
            </a:r>
          </a:p>
          <a:p>
            <a:pPr lvl="1"/>
            <a:r>
              <a:rPr lang="en-IE"/>
              <a:t>Integrating with Node.js</a:t>
            </a:r>
          </a:p>
          <a:p>
            <a:pPr lvl="1"/>
            <a:r>
              <a:rPr lang="en-IE"/>
              <a:t>The Contacts API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err="1"/>
              <a:t>MongoDB:Upserts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The MongoDB update command can optionally insert a document if it is not found. This is known as an '</a:t>
            </a:r>
            <a:r>
              <a:rPr lang="en-US" err="1"/>
              <a:t>upsert</a:t>
            </a:r>
            <a:r>
              <a:rPr lang="en-US"/>
              <a:t>'</a:t>
            </a:r>
          </a:p>
          <a:p>
            <a:r>
              <a:rPr lang="en-US"/>
              <a:t>This is useful when starting counters as it avoids corrupting the count when two independent updates try to initialize the counter.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db.counters.update</a:t>
            </a:r>
            <a:r>
              <a:rPr lang="en-US"/>
              <a:t>( {</a:t>
            </a:r>
            <a:r>
              <a:rPr lang="en-US" err="1"/>
              <a:t>name:'foo</a:t>
            </a:r>
            <a:r>
              <a:rPr lang="en-US"/>
              <a:t>'}, {$</a:t>
            </a:r>
            <a:r>
              <a:rPr lang="en-US" err="1"/>
              <a:t>inc</a:t>
            </a:r>
            <a:r>
              <a:rPr lang="en-US"/>
              <a:t>:{value:1}}, true)</a:t>
            </a:r>
          </a:p>
          <a:p>
            <a:r>
              <a:rPr lang="en-US"/>
              <a:t>The first update will create the counter: 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value:1}</a:t>
            </a:r>
          </a:p>
          <a:p>
            <a:r>
              <a:rPr lang="en-US"/>
              <a:t>The second update will increment the counter:</a:t>
            </a:r>
            <a:br>
              <a:rPr lang="en-US"/>
            </a:br>
            <a:r>
              <a:rPr lang="en-US"/>
              <a:t>{</a:t>
            </a:r>
            <a:r>
              <a:rPr lang="en-US" err="1"/>
              <a:t>name:'foo</a:t>
            </a:r>
            <a:r>
              <a:rPr lang="en-US"/>
              <a:t>', value:2}</a:t>
            </a:r>
          </a:p>
        </p:txBody>
      </p:sp>
    </p:spTree>
    <p:extLst>
      <p:ext uri="{BB962C8B-B14F-4D97-AF65-F5344CB8AC3E}">
        <p14:creationId xmlns:p14="http://schemas.microsoft.com/office/powerpoint/2010/main" val="6427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Overview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Mongoose is a object-document model module in Node.js for MongoDB </a:t>
            </a:r>
          </a:p>
          <a:p>
            <a:pPr lvl="1"/>
            <a:r>
              <a:rPr lang="en-IE"/>
              <a:t>Wraps the functionality of the native MongoDB driver </a:t>
            </a:r>
          </a:p>
          <a:p>
            <a:pPr lvl="1"/>
            <a:r>
              <a:rPr lang="en-IE"/>
              <a:t>Exposes models to control the records in a doc </a:t>
            </a:r>
          </a:p>
          <a:p>
            <a:pPr lvl="1"/>
            <a:r>
              <a:rPr lang="en-IE"/>
              <a:t>Supports validation on save </a:t>
            </a:r>
          </a:p>
          <a:p>
            <a:pPr lvl="1"/>
            <a:r>
              <a:rPr lang="en-IE"/>
              <a:t>Extends the native queries </a:t>
            </a:r>
          </a:p>
        </p:txBody>
      </p:sp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Installing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Run the following from the CMD/Terminal </a:t>
            </a:r>
          </a:p>
          <a:p>
            <a:pPr marL="0" indent="0">
              <a:buNone/>
            </a:pPr>
            <a:r>
              <a:rPr lang="en-IE"/>
              <a:t>	$ </a:t>
            </a:r>
            <a:r>
              <a:rPr lang="en-IE" err="1"/>
              <a:t>npm</a:t>
            </a:r>
            <a:r>
              <a:rPr lang="en-IE"/>
              <a:t> install -save mongoose </a:t>
            </a:r>
          </a:p>
          <a:p>
            <a:r>
              <a:rPr lang="en-IE"/>
              <a:t>In node </a:t>
            </a:r>
          </a:p>
          <a:p>
            <a:pPr lvl="1"/>
            <a:r>
              <a:rPr lang="en-IE"/>
              <a:t>Load the module </a:t>
            </a:r>
          </a:p>
          <a:p>
            <a:pPr marL="914400" lvl="2" indent="0">
              <a:buNone/>
            </a:pPr>
            <a:r>
              <a:rPr lang="en-IE"/>
              <a:t>import mongoose from 'mongoose'; </a:t>
            </a:r>
            <a:endParaRPr lang="en-IE">
              <a:cs typeface="Calibri"/>
            </a:endParaRPr>
          </a:p>
          <a:p>
            <a:r>
              <a:rPr lang="en-IE"/>
              <a:t>Connect to the database </a:t>
            </a:r>
          </a:p>
          <a:p>
            <a:pPr lvl="1"/>
            <a:r>
              <a:rPr lang="en-IE" err="1"/>
              <a:t>mongoose.connect</a:t>
            </a:r>
            <a:r>
              <a:rPr lang="en-IE"/>
              <a:t>(</a:t>
            </a:r>
            <a:r>
              <a:rPr lang="en-IE" err="1"/>
              <a:t>mongoDbPath</a:t>
            </a:r>
            <a:r>
              <a:rPr lang="en-IE"/>
              <a:t>); 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0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7" y="1268969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6263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reveies</a:t>
            </a:r>
            <a:r>
              <a:rPr lang="en-IE" dirty="0"/>
              <a:t>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Schema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Can define validation constraints on properties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3078163"/>
            <a:ext cx="7658680" cy="304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057400" y="4343400"/>
            <a:ext cx="4038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/>
          <p:cNvSpPr/>
          <p:nvPr/>
        </p:nvSpPr>
        <p:spPr>
          <a:xfrm>
            <a:off x="2362200" y="4800600"/>
            <a:ext cx="4038600" cy="465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Developers can define custom validation on their properties (e.g. validate length of comment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9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Mongoose supports all the CRUD operations: </a:t>
            </a:r>
          </a:p>
          <a:p>
            <a:pPr lvl="1"/>
            <a:r>
              <a:rPr lang="en-IE"/>
              <a:t>Create –&gt; </a:t>
            </a:r>
            <a:r>
              <a:rPr lang="en-IE" err="1"/>
              <a:t>Model.create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pPr lvl="1"/>
            <a:r>
              <a:rPr lang="en-IE"/>
              <a:t>Read –&gt; </a:t>
            </a:r>
            <a:r>
              <a:rPr lang="en-IE" err="1"/>
              <a:t>Model.find</a:t>
            </a:r>
            <a:r>
              <a:rPr lang="en-IE"/>
              <a:t>()</a:t>
            </a:r>
            <a:endParaRPr lang="en-IE">
              <a:cs typeface="Calibri"/>
            </a:endParaRPr>
          </a:p>
          <a:p>
            <a:pPr lvl="1"/>
            <a:r>
              <a:rPr lang="en-IE"/>
              <a:t>Update –&gt; </a:t>
            </a:r>
            <a:r>
              <a:rPr lang="en-IE" err="1"/>
              <a:t>Model.update</a:t>
            </a:r>
            <a:r>
              <a:rPr lang="en-IE"/>
              <a:t>(condition, props, </a:t>
            </a:r>
            <a:r>
              <a:rPr lang="en-IE" err="1"/>
              <a:t>cb</a:t>
            </a:r>
            <a:r>
              <a:rPr lang="en-IE"/>
              <a:t>) </a:t>
            </a:r>
          </a:p>
          <a:p>
            <a:pPr lvl="1"/>
            <a:r>
              <a:rPr lang="en-IE"/>
              <a:t>Remove –&gt; </a:t>
            </a:r>
            <a:r>
              <a:rPr lang="en-IE" err="1"/>
              <a:t>Model.remove</a:t>
            </a:r>
            <a:r>
              <a:rPr lang="en-IE"/>
              <a:t>() </a:t>
            </a:r>
            <a:endParaRPr lang="en-IE">
              <a:cs typeface="Calibri"/>
            </a:endParaRPr>
          </a:p>
          <a:p>
            <a:r>
              <a:rPr lang="en-IE">
                <a:cs typeface="Calibri"/>
              </a:rPr>
              <a:t>Can operate with "</a:t>
            </a:r>
            <a:r>
              <a:rPr lang="en-IE" i="1">
                <a:cs typeface="Calibri"/>
              </a:rPr>
              <a:t>error first"</a:t>
            </a:r>
            <a:r>
              <a:rPr lang="en-IE">
                <a:cs typeface="Calibri"/>
              </a:rPr>
              <a:t> </a:t>
            </a:r>
            <a:r>
              <a:rPr lang="en-IE" err="1">
                <a:cs typeface="Calibri"/>
              </a:rPr>
              <a:t>callback</a:t>
            </a:r>
            <a:r>
              <a:rPr lang="en-IE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449B0-3775-426E-909A-D5B8B422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7" y="4391166"/>
            <a:ext cx="6766717" cy="1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Enterprise Apps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Most data driven enterprise applications need a database</a:t>
            </a:r>
          </a:p>
          <a:p>
            <a:r>
              <a:rPr lang="en-IE"/>
              <a:t>In traditional enterprise applications, this requires</a:t>
            </a:r>
          </a:p>
          <a:p>
            <a:pPr lvl="1"/>
            <a:r>
              <a:rPr lang="en-IE"/>
              <a:t>Backups</a:t>
            </a:r>
          </a:p>
          <a:p>
            <a:pPr lvl="1"/>
            <a:r>
              <a:rPr lang="en-IE"/>
              <a:t>Fail over</a:t>
            </a:r>
          </a:p>
          <a:p>
            <a:pPr lvl="1"/>
            <a:r>
              <a:rPr lang="en-IE"/>
              <a:t>Maintenance</a:t>
            </a:r>
          </a:p>
          <a:p>
            <a:pPr lvl="1"/>
            <a:r>
              <a:rPr lang="en-IE"/>
              <a:t>Capacity provisioning</a:t>
            </a:r>
          </a:p>
          <a:p>
            <a:r>
              <a:rPr lang="en-IE"/>
              <a:t>Usually handled by a Database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4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Mongoose provides a mode expressive version of the native MongoDB</a:t>
            </a:r>
          </a:p>
          <a:p>
            <a:pPr lvl="1"/>
            <a:r>
              <a:rPr lang="en-IE"/>
              <a:t>Instead of:</a:t>
            </a:r>
            <a:br>
              <a:rPr lang="en-IE"/>
            </a:br>
            <a:r>
              <a:rPr lang="en-IE"/>
              <a:t>	{$or: [{</a:t>
            </a:r>
            <a:r>
              <a:rPr lang="en-IE" err="1"/>
              <a:t>conditionOne</a:t>
            </a:r>
            <a:r>
              <a:rPr lang="en-IE"/>
              <a:t>: true}, {</a:t>
            </a:r>
            <a:r>
              <a:rPr lang="en-IE" err="1"/>
              <a:t>conditionTwo</a:t>
            </a:r>
            <a:r>
              <a:rPr lang="en-IE"/>
              <a:t>: true}] </a:t>
            </a:r>
          </a:p>
          <a:p>
            <a:pPr lvl="1"/>
            <a:r>
              <a:rPr lang="en-IE"/>
              <a:t>Do:    .where({</a:t>
            </a:r>
            <a:r>
              <a:rPr lang="en-IE" err="1"/>
              <a:t>conditionOne:true</a:t>
            </a:r>
            <a:r>
              <a:rPr lang="en-IE"/>
              <a:t>}).or({</a:t>
            </a:r>
            <a:r>
              <a:rPr lang="en-IE" err="1"/>
              <a:t>conditionTwo</a:t>
            </a:r>
            <a:r>
              <a:rPr lang="en-IE"/>
              <a:t>: true}) </a:t>
            </a:r>
          </a:p>
          <a:p>
            <a:pPr marL="457200" lvl="1" indent="0">
              <a:buNone/>
            </a:pPr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/>
              <a:t>Mongoose supports many queries: </a:t>
            </a:r>
          </a:p>
          <a:p>
            <a:pPr lvl="1"/>
            <a:r>
              <a:rPr lang="en-IE"/>
              <a:t>For equality/non-equality </a:t>
            </a:r>
          </a:p>
          <a:p>
            <a:pPr lvl="1"/>
            <a:r>
              <a:rPr lang="en-IE"/>
              <a:t>Selection of some properties </a:t>
            </a:r>
          </a:p>
          <a:p>
            <a:pPr lvl="1"/>
            <a:r>
              <a:rPr lang="en-IE"/>
              <a:t>Sorting </a:t>
            </a:r>
          </a:p>
          <a:p>
            <a:pPr lvl="1"/>
            <a:r>
              <a:rPr lang="en-IE"/>
              <a:t>Limit &amp; skip </a:t>
            </a:r>
          </a:p>
          <a:p>
            <a:r>
              <a:rPr lang="en-IE"/>
              <a:t>All queries are executed over the object returned by </a:t>
            </a:r>
            <a:r>
              <a:rPr lang="en-IE" err="1"/>
              <a:t>Model.find</a:t>
            </a:r>
            <a:r>
              <a:rPr lang="en-IE"/>
              <a:t>*()</a:t>
            </a:r>
          </a:p>
          <a:p>
            <a:pPr lvl="1"/>
            <a:r>
              <a:rPr lang="en-IE" err="1"/>
              <a:t>Model.findOne</a:t>
            </a:r>
            <a:r>
              <a:rPr lang="en-IE"/>
              <a:t>() returns a single document, the first match</a:t>
            </a:r>
          </a:p>
          <a:p>
            <a:pPr lvl="1"/>
            <a:r>
              <a:rPr lang="en-IE" err="1"/>
              <a:t>Model.find</a:t>
            </a:r>
            <a:r>
              <a:rPr lang="en-IE"/>
              <a:t>() returns all</a:t>
            </a:r>
          </a:p>
          <a:p>
            <a:pPr lvl="1"/>
            <a:r>
              <a:rPr lang="en-IE" err="1"/>
              <a:t>Model.findById</a:t>
            </a:r>
            <a:r>
              <a:rPr lang="en-IE"/>
              <a:t>() queries on the _id field.</a:t>
            </a:r>
          </a:p>
          <a:p>
            <a:pPr lvl="1"/>
            <a:endParaRPr lang="en-IE"/>
          </a:p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5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567781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5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Best practice for initial development is to host </a:t>
            </a:r>
            <a:r>
              <a:rPr lang="en-IE" err="1"/>
              <a:t>MongDB</a:t>
            </a:r>
            <a:r>
              <a:rPr lang="en-IE"/>
              <a:t> process on your development machine</a:t>
            </a:r>
          </a:p>
          <a:p>
            <a:r>
              <a:rPr lang="en-IE"/>
              <a:t>In production environments, Mongo will be hosted:</a:t>
            </a:r>
          </a:p>
          <a:p>
            <a:pPr lvl="1"/>
            <a:r>
              <a:rPr lang="en-IE"/>
              <a:t> on it’s own instance or </a:t>
            </a:r>
          </a:p>
          <a:p>
            <a:pPr lvl="1"/>
            <a:r>
              <a:rPr lang="en-IE"/>
              <a:t>provisioned as a service</a:t>
            </a: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0570-C252-4526-8919-A129F47C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294334"/>
            <a:ext cx="9144000" cy="4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42219"/>
            <a:ext cx="8229600" cy="2385220"/>
          </a:xfrm>
        </p:spPr>
        <p:txBody>
          <a:bodyPr>
            <a:normAutofit fontScale="85000" lnSpcReduction="20000"/>
          </a:bodyPr>
          <a:lstStyle/>
          <a:p>
            <a:r>
              <a:rPr lang="en-IE"/>
              <a:t>Most providers allow free access </a:t>
            </a:r>
            <a:r>
              <a:rPr lang="en-IE" err="1"/>
              <a:t>teir</a:t>
            </a:r>
            <a:endParaRPr lang="en-IE"/>
          </a:p>
          <a:p>
            <a:r>
              <a:rPr lang="en-IE"/>
              <a:t>Provide user credentials wrapped in a URL</a:t>
            </a:r>
          </a:p>
          <a:p>
            <a:r>
              <a:rPr lang="en-IE"/>
              <a:t>All you need to do is update your config with the relevant  URL</a:t>
            </a:r>
          </a:p>
          <a:p>
            <a:r>
              <a:rPr lang="en-IE"/>
              <a:t>Careful to ignore credentials when pushing to </a:t>
            </a:r>
            <a:r>
              <a:rPr lang="en-IE" err="1"/>
              <a:t>github</a:t>
            </a:r>
            <a:r>
              <a:rPr lang="en-IE"/>
              <a:t>/public repo</a:t>
            </a:r>
          </a:p>
          <a:p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1550743" y="3612199"/>
            <a:ext cx="5972175" cy="3171825"/>
            <a:chOff x="823912" y="3581400"/>
            <a:chExt cx="5972175" cy="3171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12" y="3581400"/>
              <a:ext cx="5972175" cy="3171825"/>
            </a:xfrm>
            <a:prstGeom prst="rect">
              <a:avLst/>
            </a:prstGeom>
          </p:spPr>
        </p:pic>
        <p:sp>
          <p:nvSpPr>
            <p:cNvPr id="5" name="Rectangle: Rounded Corners 4"/>
            <p:cNvSpPr/>
            <p:nvPr/>
          </p:nvSpPr>
          <p:spPr>
            <a:xfrm>
              <a:off x="1219200" y="5791200"/>
              <a:ext cx="5181600" cy="685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762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/>
              <a:t>For some apps, a traditional database may not be the best fit</a:t>
            </a:r>
          </a:p>
          <a:p>
            <a:pPr lvl="1"/>
            <a:r>
              <a:rPr lang="en-IE"/>
              <a:t>Does the app require transactional integrity</a:t>
            </a:r>
          </a:p>
          <a:p>
            <a:pPr lvl="1"/>
            <a:r>
              <a:rPr lang="en-IE"/>
              <a:t>Do you need </a:t>
            </a:r>
            <a:r>
              <a:rPr lang="en-IE" err="1"/>
              <a:t>db</a:t>
            </a:r>
            <a:r>
              <a:rPr lang="en-IE"/>
              <a:t> schema definition</a:t>
            </a:r>
          </a:p>
          <a:p>
            <a:pPr lvl="1"/>
            <a:r>
              <a:rPr lang="en-IE"/>
              <a:t>Do you know your scaling requirements, particularly if it’s a web app</a:t>
            </a:r>
          </a:p>
          <a:p>
            <a:r>
              <a:rPr lang="en-IE"/>
              <a:t>One approach is to use the</a:t>
            </a:r>
            <a:r>
              <a:rPr lang="en-IE" b="1"/>
              <a:t> Cloud </a:t>
            </a:r>
            <a:r>
              <a:rPr lang="en-IE"/>
              <a:t>for you DB</a:t>
            </a:r>
          </a:p>
          <a:p>
            <a:pPr lvl="1"/>
            <a:r>
              <a:rPr lang="en-IE"/>
              <a:t>Designed for scale</a:t>
            </a:r>
          </a:p>
          <a:p>
            <a:pPr lvl="1"/>
            <a:r>
              <a:rPr lang="en-IE"/>
              <a:t>Can be outsourced so you don’t have to deal with infrastructure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/>
              <a:t>Removes Management costs</a:t>
            </a:r>
          </a:p>
          <a:p>
            <a:r>
              <a:rPr lang="en-IE"/>
              <a:t>Inherently scalable</a:t>
            </a:r>
          </a:p>
          <a:p>
            <a:r>
              <a:rPr lang="en-IE"/>
              <a:t>Latency is predictable and constant</a:t>
            </a:r>
          </a:p>
          <a:p>
            <a:r>
              <a:rPr lang="en-IE"/>
              <a:t>No need to define schemas etc. </a:t>
            </a:r>
          </a:p>
          <a:p>
            <a:r>
              <a:rPr lang="en-IE"/>
              <a:t>Lots of Cloud DB offerings out there</a:t>
            </a:r>
          </a:p>
          <a:p>
            <a:pPr lvl="1"/>
            <a:r>
              <a:rPr lang="en-IE"/>
              <a:t>SQL based</a:t>
            </a:r>
          </a:p>
          <a:p>
            <a:pPr lvl="1"/>
            <a:r>
              <a:rPr lang="en-IE"/>
              <a:t>NoSQL based</a:t>
            </a:r>
          </a:p>
          <a:p>
            <a:r>
              <a:rPr lang="en-IE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Database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Drop Consistency</a:t>
            </a:r>
          </a:p>
          <a:p>
            <a:pPr lvl="1"/>
            <a:r>
              <a:rPr lang="en-US"/>
              <a:t>this makes distributed systems much easier to build</a:t>
            </a:r>
          </a:p>
          <a:p>
            <a:r>
              <a:rPr lang="en-US"/>
              <a:t>Drop SQL and the relational model </a:t>
            </a:r>
          </a:p>
          <a:p>
            <a:pPr lvl="1"/>
            <a:r>
              <a:rPr lang="en-US"/>
              <a:t>simpler structures are easier to distribute:</a:t>
            </a:r>
          </a:p>
          <a:p>
            <a:pPr lvl="2"/>
            <a:r>
              <a:rPr lang="en-US"/>
              <a:t>key/value pairs </a:t>
            </a:r>
          </a:p>
          <a:p>
            <a:pPr lvl="2"/>
            <a:r>
              <a:rPr lang="en-US" b="1"/>
              <a:t>structured documents </a:t>
            </a:r>
          </a:p>
          <a:p>
            <a:pPr lvl="2"/>
            <a:r>
              <a:rPr lang="en-US" b="1"/>
              <a:t>pseudo-tables </a:t>
            </a:r>
          </a:p>
          <a:p>
            <a:pPr lvl="2"/>
            <a:r>
              <a:rPr lang="en-US"/>
              <a:t>tend to be schema-</a:t>
            </a:r>
            <a:r>
              <a:rPr lang="en-US" err="1"/>
              <a:t>free,accepting</a:t>
            </a:r>
            <a:r>
              <a:rPr lang="en-US"/>
              <a:t> data as-is</a:t>
            </a:r>
          </a:p>
          <a:p>
            <a:r>
              <a:rPr lang="en-US"/>
              <a:t>Offer HTTP interfaces using XML or </a:t>
            </a:r>
            <a:r>
              <a:rPr lang="en-US" b="1"/>
              <a:t>JSON</a:t>
            </a:r>
            <a:r>
              <a:rPr lang="en-US"/>
              <a:t> </a:t>
            </a:r>
          </a:p>
          <a:p>
            <a:r>
              <a:rPr lang="en-US"/>
              <a:t>Use in-memory storage aggressively 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App data is not homogeneous</a:t>
            </a:r>
          </a:p>
          <a:p>
            <a:pPr lvl="1"/>
            <a:r>
              <a:rPr lang="en-US"/>
              <a:t>some kinds of data will be much larger</a:t>
            </a:r>
          </a:p>
          <a:p>
            <a:pPr lvl="1"/>
            <a:endParaRPr lang="en-US"/>
          </a:p>
          <a:p>
            <a:r>
              <a:rPr lang="en-US"/>
              <a:t>consider using different databases for different requirements:</a:t>
            </a:r>
          </a:p>
          <a:p>
            <a:r>
              <a:rPr lang="en-US"/>
              <a:t>user </a:t>
            </a:r>
            <a:r>
              <a:rPr lang="en-US" err="1"/>
              <a:t>details,billing</a:t>
            </a:r>
            <a:r>
              <a:rPr lang="en-US"/>
              <a:t> - needs consistency</a:t>
            </a:r>
          </a:p>
          <a:p>
            <a:pPr lvl="1"/>
            <a:r>
              <a:rPr lang="en-US"/>
              <a:t> require traditional database</a:t>
            </a:r>
          </a:p>
          <a:p>
            <a:r>
              <a:rPr lang="en-US"/>
              <a:t>user </a:t>
            </a:r>
            <a:r>
              <a:rPr lang="en-US" err="1"/>
              <a:t>data,content</a:t>
            </a:r>
            <a:r>
              <a:rPr lang="en-US"/>
              <a:t> - needs partition tolerance</a:t>
            </a:r>
          </a:p>
          <a:p>
            <a:pPr lvl="1"/>
            <a:r>
              <a:rPr lang="en-US"/>
              <a:t>replicate to keep safe</a:t>
            </a:r>
          </a:p>
          <a:p>
            <a:r>
              <a:rPr lang="en-US" err="1"/>
              <a:t>analytics,sessions</a:t>
            </a:r>
            <a:r>
              <a:rPr lang="en-US"/>
              <a:t> - needs availability</a:t>
            </a:r>
          </a:p>
          <a:p>
            <a:pPr lvl="1"/>
            <a:r>
              <a:rPr lang="en-US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err="1"/>
              <a:t>Mongodb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Document-oriented database</a:t>
            </a:r>
          </a:p>
          <a:p>
            <a:pPr lvl="1"/>
            <a:r>
              <a:rPr lang="en-US"/>
              <a:t>but closer to traditional SQL databases than others</a:t>
            </a:r>
          </a:p>
          <a:p>
            <a:r>
              <a:rPr lang="en-US"/>
              <a:t>Uses JSON natively - perfect fit for Node.js </a:t>
            </a:r>
          </a:p>
          <a:p>
            <a:r>
              <a:rPr lang="en-US"/>
              <a:t>Query language with many SQL features</a:t>
            </a:r>
          </a:p>
          <a:p>
            <a:pPr lvl="1"/>
            <a:r>
              <a:rPr lang="en-US"/>
              <a:t>Uses JSON too, and has an easy learning curve</a:t>
            </a:r>
            <a:endParaRPr lang="en-US">
              <a:cs typeface="Calibri"/>
            </a:endParaRPr>
          </a:p>
          <a:p>
            <a:r>
              <a:rPr lang="en-US"/>
              <a:t>Commercial support - 10gen.com product</a:t>
            </a:r>
            <a:endParaRPr lang="en-US">
              <a:cs typeface="Calibri"/>
            </a:endParaRPr>
          </a:p>
          <a:p>
            <a:pPr lvl="1"/>
            <a:r>
              <a:rPr lang="en-US"/>
              <a:t>cloud hosting providers - e.g.mongoLab.com</a:t>
            </a:r>
          </a:p>
          <a:p>
            <a:r>
              <a:rPr lang="en-US"/>
              <a:t>Community support - popular choice</a:t>
            </a:r>
          </a:p>
        </p:txBody>
      </p:sp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1644</Words>
  <Application>Microsoft Office PowerPoint</Application>
  <PresentationFormat>On-screen Show (4:3)</PresentationFormat>
  <Paragraphs>242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MongoDB and Cloud Storage</vt:lpstr>
      <vt:lpstr>Agenda</vt:lpstr>
      <vt:lpstr>Databases in Enterprise Apps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Getting Started (locally)</vt:lpstr>
      <vt:lpstr>Mongo Shell</vt:lpstr>
      <vt:lpstr>The MongoDB Query Language </vt:lpstr>
      <vt:lpstr>MongoDB: Inserts </vt:lpstr>
      <vt:lpstr>MongoDB:Queries</vt:lpstr>
      <vt:lpstr>MongoDB: Queries</vt:lpstr>
      <vt:lpstr>MongoDB: Queries</vt:lpstr>
      <vt:lpstr>MongoDB:Updates</vt:lpstr>
      <vt:lpstr>MongoDB:Update Properties</vt:lpstr>
      <vt:lpstr>MongoDB:Upserts </vt:lpstr>
      <vt:lpstr>Mongoose</vt:lpstr>
      <vt:lpstr>Mongoose Overview</vt:lpstr>
      <vt:lpstr>Installing Mongoose</vt:lpstr>
      <vt:lpstr>Mongoose Schemas and Models</vt:lpstr>
      <vt:lpstr>Mongoose Schemas - Arrays</vt:lpstr>
      <vt:lpstr>Mongoose Schema -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MongoDB as a Service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Cloud Storage</dc:title>
  <cp:lastModifiedBy>Frank X Walsh</cp:lastModifiedBy>
  <cp:revision>8</cp:revision>
  <dcterms:modified xsi:type="dcterms:W3CDTF">2020-03-24T00:13:24Z</dcterms:modified>
</cp:coreProperties>
</file>