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307" r:id="rId3"/>
    <p:sldId id="308" r:id="rId4"/>
    <p:sldId id="291" r:id="rId5"/>
    <p:sldId id="292" r:id="rId6"/>
    <p:sldId id="294" r:id="rId7"/>
    <p:sldId id="260" r:id="rId8"/>
    <p:sldId id="263" r:id="rId9"/>
    <p:sldId id="264" r:id="rId10"/>
    <p:sldId id="301" r:id="rId11"/>
    <p:sldId id="267" r:id="rId12"/>
    <p:sldId id="271" r:id="rId13"/>
    <p:sldId id="295" r:id="rId14"/>
    <p:sldId id="269" r:id="rId15"/>
    <p:sldId id="303" r:id="rId16"/>
    <p:sldId id="265" r:id="rId17"/>
    <p:sldId id="266" r:id="rId18"/>
    <p:sldId id="305" r:id="rId19"/>
    <p:sldId id="272" r:id="rId20"/>
    <p:sldId id="304" r:id="rId21"/>
    <p:sldId id="273" r:id="rId22"/>
    <p:sldId id="299" r:id="rId23"/>
    <p:sldId id="274" r:id="rId24"/>
    <p:sldId id="275" r:id="rId25"/>
    <p:sldId id="300" r:id="rId26"/>
    <p:sldId id="276" r:id="rId27"/>
    <p:sldId id="278" r:id="rId28"/>
    <p:sldId id="279" r:id="rId29"/>
    <p:sldId id="287" r:id="rId30"/>
    <p:sldId id="309" r:id="rId31"/>
    <p:sldId id="310" r:id="rId32"/>
    <p:sldId id="288" r:id="rId33"/>
    <p:sldId id="289" r:id="rId34"/>
    <p:sldId id="290" r:id="rId35"/>
    <p:sldId id="311" r:id="rId36"/>
    <p:sldId id="262" r:id="rId37"/>
    <p:sldId id="259" r:id="rId38"/>
    <p:sldId id="313" r:id="rId39"/>
    <p:sldId id="314" r:id="rId40"/>
    <p:sldId id="315" r:id="rId41"/>
    <p:sldId id="268" r:id="rId42"/>
    <p:sldId id="258" r:id="rId43"/>
    <p:sldId id="316" r:id="rId44"/>
    <p:sldId id="317" r:id="rId45"/>
    <p:sldId id="318" r:id="rId46"/>
    <p:sldId id="319" r:id="rId47"/>
    <p:sldId id="280" r:id="rId48"/>
    <p:sldId id="281" r:id="rId49"/>
    <p:sldId id="282" r:id="rId50"/>
    <p:sldId id="283" r:id="rId51"/>
    <p:sldId id="284" r:id="rId52"/>
    <p:sldId id="285" r:id="rId53"/>
    <p:sldId id="320" r:id="rId54"/>
    <p:sldId id="286" r:id="rId55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7" autoAdjust="0"/>
  </p:normalViewPr>
  <p:slideViewPr>
    <p:cSldViewPr snapToGrid="0">
      <p:cViewPr varScale="1">
        <p:scale>
          <a:sx n="100" d="100"/>
          <a:sy n="100" d="100"/>
        </p:scale>
        <p:origin x="32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6:53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4695 10828 403 0,'0'0'36'0,"0"0"-36"0,0 0 0 0,12 11 0 0,6-5 43 0,-11 5 1 16,11-6 1-16,-12 1 0 0,13-1-17 0,-1 6-3 16,1-11-1-16,-1 6 0 0,7-6-4 0,-7 0-2 15,13 0 0-15,0-6 0 0,0 6-18 0,6-5 0 16,0-1 8-16,6 1-8 0,6 5 0 0,-6-6 0 0,-6 6 0 0,7 0 0 16,-1 6-14-16</inkml:trace>
  <inkml:trace contextRef="#ctx0" brushRef="#br0" timeOffset="69229.11">32947 8713 172 0,'0'0'8'0,"0"0"1"0,0 0-9 0,0 0 0 0</inkml:trace>
  <inkml:trace contextRef="#ctx0" brushRef="#br0" timeOffset="69604.32">32367 8773 288 0,'0'0'25'0,"0"0"-25"15,0 0 0-15,0 0 0 0,0 0 100 0,0 0 16 16,0 0 2-16,0 0 1 0,0 0-87 0,0 0-16 0,0 0-4 0,0 0-1 16,12 6-11-16,1-12 0 0,-1 6 0 15,0 0 0-15,7 0 0 0,-1-5 0 16,1-1 0-16,6 6 0 0,-1-5 0 0,7 5 0 0,-12 0 8 0,11 0-8 16,7-11 44-16,0 11 4 15,0-11 1-15,7 11 0 0,-7 0 5 0,6-11 1 0,0 11 0 0,0 0 0 16,0-6-14-16,0 6-2 0,0 0-1 0,1-5 0 15,5 5-10-15,6-6-1 16,1 6-1-16,12 0 0 0,0 0-7 0,-1 6-2 16,1-1 0-16,0 1 0 0,0 5-17 0,6 0 0 15,-6 0 0-15,6-6 0 0,-6 6 0 0,-7-5 0 16,1-1-15-16,0 0-406 0,-1 6-82 0</inkml:trace>
  <inkml:trace contextRef="#ctx0" brushRef="#br0" timeOffset="133798.04">24018 13624 460 0,'0'0'41'0,"0"0"-33"0,0 0-8 0,0 0 0 15,0 0 98-15,13-11 18 0,-7 0 3 0,0-6 1 16,6 12-59-16,1-6-11 16,-1 0-2-16,0 0-1 0,1-5-19 0,-1 5-3 0,7 11-1 0,-1-11 0 15,-18 11-8-15,12-6-1 0,7 6-1 0,-1-5 0 16,-18 5-6-16,19-6-8 0,-1 6 11 0,-18 0-11 16,19 6 15-16,-7-1-4 0,7-5-1 0,-1 6 0 15,-18-6 10-15,19 11 1 0,-19-11 1 0,24 0 0 16,-24 0-30-16,0 0-7 0,25 11-1 0,0-11 0 15,-1 0 16-15,-24 0 0 0,25 10 0 0,-6-10 0 16,5 0 0-16,-5 6 0 0,5-6 8 0,-5 0-8 16,6 5 8-16,-7-5-8 0,7-5 12 0,-1 5-12 15,1-6 18-15,0 6-3 0,-1-10-1 0,7 10 0 16,-6 0-2-16,6 0-1 0,-7 0 0 16,7 0 0-16,0 0-1 0,0 0 0 0,-7 0 0 0,7 10 0 15,0-10-10-15,-6 6 0 0,-13-6 0 0,7 11 8 0,-1-6-8 16,1 1 0-16,-1-1 0 0,7 1 0 0,6-1-9 0,-1 6-4 15,1-5-1-15,6 5-406 16,-6 0-82-16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510 579 2560 0 0,'0'0'116'0'0,"11"0"8112"0"0,-14 0-8052 0 0,-3-1 3488 0 0,15-10-2786 0 0,-8 11-834 0 0,0-1 0 0 0,0 0 0 0 0,0 0 0 0 0,0 0-1 0 0,0 0 1 0 0,0 0 0 0 0,-1 0 0 0 0,1-1 0 0 0,0 1 0 0 0,-1 0-1 0 0,1 0 1 0 0,-1 0 0 0 0,1-1 0 0 0,-1 1 0 0 0,0 0 0 0 0,0 0-1 0 0,1-1 1 0 0,-1 1 0 0 0,0 0 0 0 0,0-1 0 0 0,0-1 0 0 0,-1 0 68 0 0,0-1 1 0 0,0 1 0 0 0,0-1 0 0 0,0 1 0 0 0,-1-1-1 0 0,1 1 1 0 0,-4-5 0 0 0,3 4-69 0 0,1 0 1 0 0,-1 1 0 0 0,1-1-1 0 0,0 0 1 0 0,0 0-1 0 0,-1-7 1 0 0,-4-17 260 0 0,4 19-167 0 0,0 1-1 0 0,0-1 1 0 0,0-15 0 0 0,1 15-77 0 0,0-1 0 0 0,0 1 1 0 0,-4-12-1 0 0,0 1-26 0 0,0-1-1 0 0,2 0 1 0 0,0 0-1 0 0,1-27 1 0 0,-3-17 9 0 0,4 56-44 0 0,0 0 0 0 0,1 0 0 0 0,0 0 0 0 0,0 0 0 0 0,1 0 0 0 0,0-1 0 0 0,4-13 0 0 0,-4 20-23 0 0,0 1 0 0 0,-1-1 1 0 0,1 0-1 0 0,-1 0 0 0 0,0 1 0 0 0,0-1 0 0 0,0 0 0 0 0,0 0 0 0 0,-1-2 0 0 0,0-29-174 0 0,1 38 111 0 0,1-1 1 0 0,0 0 0 0 0,0 1 0 0 0,0-1-1 0 0,0 0 1 0 0,0 1 0 0 0,1-1-1 0 0,0 0 1 0 0,0 0 0 0 0,3 4 0 0 0,-3-3 12 0 0,1-1 1 0 0,-1 1-1 0 0,0 0 1 0 0,-1 0-1 0 0,1-1 1 0 0,1 6-1 0 0,6 24-451 0 0,-7-28 456 0 0,0 0 0 0 0,0 0-1 0 0,-1 1 1 0 0,0-1-1 0 0,0 0 1 0 0,0 1 0 0 0,-1-1-1 0 0,0 1 1 0 0,0 7 0 0 0,-1-5-1 0 0,1 0 1 0 0,0-1 0 0 0,1 1 0 0 0,1 9 0 0 0,1 16-55 0 0,-3-13 59 0 0,1-3-13 0 0,-2-1-1 0 0,0 1 1 0 0,-3 18-1 0 0,3-16 20 0 0,0 4-17 0 0,-4 3 42 0 0,5-25 29 0 0,0 0 0 0 0,0 0 1 0 0,0 0-1 0 0,0 0 0 0 0,0 0 1 0 0,0 0-1 0 0,0 0 0 0 0,-1 0 1 0 0,1 0-1 0 0,0 0 0 0 0,-1 0 1 0 0,1 0-1 0 0,-1 0 0 0 0,0 1 1 0 0,-2 0 23 0 0,1 0 1 0 0,-1 0 0 0 0,0 0-1 0 0,1-1 1 0 0,-1 1-1 0 0,0-1 1 0 0,0 1 0 0 0,-3 0-1 0 0,2 0 54 0 0,4-1-72 0 0,-1 0 1 0 0,0 0 0 0 0,1-1-1 0 0,-1 1 1 0 0,0 0-1 0 0,0 0 1 0 0,1-1 0 0 0,-1 1-1 0 0,0-1 1 0 0,0 1 0 0 0,0-1-1 0 0,0 1 1 0 0,0-1 0 0 0,0 1-1 0 0,0-1 1 0 0,0 0 0 0 0,0 0-1 0 0,0 1 1 0 0,0-1 0 0 0,0 0-1 0 0,0 0 1 0 0,0 0 0 0 0,0 0-1 0 0,0 0 1 0 0,0 0 0 0 0,0 0-1 0 0,-2-1 1 0 0,-2 0 36 0 0,-5 1 119 0 0,-13 0 255 0 0,0 0 0 0 0,1-2 0 0 0,-38-7 0 0 0,21-1-338 0 0,-62-12 1930 0 0,-1 4-1547 0 0,99 17-464 0 0,1 1 0 0 0,0-1 0 0 0,-1 1 1 0 0,1-1-1 0 0,-1 0 0 0 0,1 1 0 0 0,0-1 1 0 0,-1 0-1 0 0,1-1 0 0 0,0 1 0 0 0,0 0 1 0 0,0-1-1 0 0,0 1 0 0 0,-3-4 0 0 0,2 1-199 0 0,0 0 0 0 0,0 0 0 0 0,0-1 0 0 0,0 1-1 0 0,1-1 1 0 0,-4-7 0 0 0,-1-11-6301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1376 0 0,'0'0'2577'0'0,"1"11"-1107"0"0,2 28 9592 0 0,5-39-11006 0 0,0-1 0 0 0,-1 1 0 0 0,1-2 0 0 0,0 1 0 0 0,-1-1 0 0 0,1 0 0 0 0,-1-1 0 0 0,0 0 0 0 0,0 0 0 0 0,0 0 0 0 0,0-1 0 0 0,-1 0 0 0 0,1 0 0 0 0,7-7 0 0 0,35-26 394 0 0,-11 14 185 0 0,-36 22-629 0 0,-1 0 0 0 0,1-1 0 0 0,0 1 0 0 0,-1 0 0 0 0,1-1 0 0 0,-1 0 0 0 0,0 1 0 0 0,1-1 0 0 0,-1 0 0 0 0,0 1 0 0 0,2-5 0 0 0,2-3 53 0 0,-4 7 87 0 0,-2 1-66 0 0,-3-6-26 0 0,1 5-225 0 0,1 1-1 0 0,-1 0 1 0 0,1-1 0 0 0,-1 1 0 0 0,0 0-1 0 0,0 1 1 0 0,-4-2 0 0 0,7 2 162 0 0,-40 4 278 0 0,37-4-175 0 0,-3 2-76 0 0,2-1-181 0 0,0-1-1 0 0,1-1 0 0 0,-1 1 1 0 0,1 0-1 0 0,-1-1 1 0 0,-6-2-1 0 0,-5 0-610 0 0,13 3 751 0 0,1 0 0 0 0,-1 0 0 0 0,1 0 0 0 0,-1 0 0 0 0,0 1 0 0 0,1-1 0 0 0,-1 0 0 0 0,1 1 0 0 0,-1-1 0 0 0,1 1 1 0 0,-1-1-1 0 0,1 1 0 0 0,0 0 0 0 0,-1 0 0 0 0,1-1 0 0 0,-2 3 0 0 0,-6 2 2 0 0,5-3-22 0 0,-3 1 22 0 0,4-1-22 0 0,-2 6 33 0 0,-4-4 26 0 0,9-4 14 0 0,0 0 0 0 0,-1 0 0 0 0,1 0 0 0 0,-1 0 1 0 0,1 1-1 0 0,-1-1 0 0 0,1 0 0 0 0,-1 0 0 0 0,1 0 1 0 0,0 0-1 0 0,-1 0 0 0 0,1 1 0 0 0,-1-1 0 0 0,1 0 1 0 0,0 0-1 0 0,-1 1 0 0 0,1-1 0 0 0,0 0 0 0 0,-1 1 1 0 0,1-1-1 0 0,0 0 0 0 0,0 1 0 0 0,-1-1 0 0 0,1 1 1 0 0,0-1-1 0 0,0 0 0 0 0,0 1 0 0 0,-1-1 1 0 0,1 1-1 0 0,0-1 0 0 0,0 1 0 0 0,0-1 0 0 0,0 0 1 0 0,0 2-1 0 0,14 6 261 0 0,24-1-162 0 0,-26-7-66 0 0,1 0 0 0 0,0-1 0 0 0,-1-1 0 0 0,14-2 0 0 0,-19 1-37 0 0,1 1-1 0 0,-1-1 1 0 0,0-1 0 0 0,0 1 0 0 0,0-1 0 0 0,0 0-1 0 0,10-9 1 0 0,45-28 422 0 0,-26 18-311 0 0,-14 11-61 0 0,-22 11-73 0 0,1 0 1 0 0,0 0-1 0 0,1 0 0 0 0,-1 1 0 0 0,0-1 0 0 0,0 0 0 0 0,0 1 0 0 0,0-1 0 0 0,0 1 0 0 0,1-1 0 0 0,-1 1 0 0 0,0 0 0 0 0,0 0 0 0 0,1-1 0 0 0,1 1 0 0 0,-1 0-1 0 0,0 0 0 0 0,-1 0 0 0 0,1 0 0 0 0,0 0 1 0 0,-1-1-1 0 0,1 1 0 0 0,0-1 0 0 0,-1 1 0 0 0,1-1 0 0 0,0 0 0 0 0,-1 1 0 0 0,2-2 0 0 0,18-7 9 0 0,-19 8 145 0 0,-7-19-515 0 0,4 18 331 0 0,0 1-1 0 0,0-1 1 0 0,0 1-1 0 0,-1 0 1 0 0,1-1-1 0 0,0 1 1 0 0,-1 0-1 0 0,1 0 1 0 0,-1 0-1 0 0,0 0 1 0 0,1 0-1 0 0,-1 0 0 0 0,0 0 1 0 0,1 1-1 0 0,-1-1 1 0 0,0 0-1 0 0,0 1 1 0 0,-2-1-1 0 0,-1 1-44 0 0,1 0-1 0 0,-1 0 1 0 0,0 1 0 0 0,1 0-1 0 0,-8 1 1 0 0,-17 2-267 0 0,12-2 147 0 0,0-1 0 0 0,0 2 0 0 0,0 0 0 0 0,-17 6 0 0 0,9-2 495 0 0,13-4-620 0 0,-23 5 486 0 0,31-7-35 0 0,-6 4-106 0 0,6-4-73 0 0,1 1 0 0 0,0-1 0 0 0,0 1 0 0 0,0 0 0 0 0,0 0 0 0 0,0 0 0 0 0,-5 4 0 0 0,0 0-82 0 0,5-3 141 0 0,1 0 0 0 0,0 0 0 0 0,0 0 0 0 0,0 0 0 0 0,0 0 1 0 0,1 0-1 0 0,-3 7 0 0 0,-9 32 351 0 0,4-18-447 0 0,-2-2 683 0 0,9-21-512 0 0,3 2-41 0 0,-1-1-1 0 0,0 1 1 0 0,0-1-1 0 0,1 0 1 0 0,0 1 0 0 0,-1-1-1 0 0,1 0 1 0 0,0 1-1 0 0,0-1 1 0 0,0 0-1 0 0,0 0 1 0 0,3 4-1 0 0,12 11 181 0 0,-15-16-226 0 0,0-1-1 0 0,0 1 1 0 0,0-1 0 0 0,-1 1-1 0 0,1 0 1 0 0,0 0 0 0 0,-1-1-1 0 0,1 1 1 0 0,0 0-1 0 0,-1 0 1 0 0,1 0 0 0 0,-1 0-1 0 0,1 0 1 0 0,-1 0 0 0 0,0 0-1 0 0,1 0 1 0 0,-1 0-1 0 0,0 0 1 0 0,0 0 0 0 0,0 1-1 0 0,1 2 0 0 0,15 22-39 0 0,-5-9 239 0 0,0 1-1 0 0,-2 0 0 0 0,0 1 1 0 0,8 22-1 0 0,-5-6-15 0 0,32 62 1 0 0,3 7 6 0 0,-42-95-168 0 0,0 1 0 0 0,0-1 0 0 0,1 0 0 0 0,0 0 0 0 0,0 0 0 0 0,1-1-1 0 0,0 0 1 0 0,13 11 0 0 0,-4-8-65 0 0,-11-12 0 0 0,-2 0 13 0 0,12 1-86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0:20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1664 0 0,'0'0'168'0'0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4 920 0 0,'0'0'4461'0'0,"14"20"6184"0"0,-10-17-10558 0 0,-1 0 0 0 0,1-1 0 0 0,-1 0-1 0 0,1 0 1 0 0,0 0 0 0 0,0 0 0 0 0,-1 0 0 0 0,1-1 0 0 0,1 0-1 0 0,-1 0 1 0 0,0 0 0 0 0,0 0 0 0 0,0-1 0 0 0,0 1 0 0 0,7-1-1 0 0,15 5 249 0 0,-3 0-126 0 0,170-14 726 0 0,-94 5-792 0 0,-26 2-73 0 0,63-7-58 0 0,-28 13-12 0 0,120-18 64 0 0,8-2-64 0 0,-103 10 0 0 0,1 5 0 0 0,153 18 0 0 0,-146 0 0 0 0,9 6 0 0 0,119 12 0 0 0,-116-13 0 0 0,11 11 0 0 0,96 26 0 0 0,-171-37 0 0 0,71 32 0 0 0,-40-11 0 0 0,116 40 0 0 0,-192-66 0 0 0,90 40 0 0 0,-1 1 0 0 0,90 31 0 0 0,-106-42 0 0 0,360 151 63 0 0,-422-175-62 0 0,118 47-1 0 0,61 25 0 0 0,-168-65 0 0 0,213 87 0 0 0,-179-77 0 0 0,42 15 0 0 0,239 91 0 0 0,-77-26 0 0 0,-193-81 0 0 0,286 109 0 0 0,-202-53 0 0 0,22 9 0 0 0,-109-54 6 0 0,182 115 0 0 0,-196-108 46 0 0,128 97-52 0 0,-116-76 11 0 0,-61-42 47 0 0,-1 1 1 0 0,45 52-1 0 0,-45-44 36 0 0,148 167 6 0 0,-101-108 56 0 0,-8 5-73 0 0,-14-18-15 0 0,-29-41-2 0 0,-2 2 1 0 0,-2 2-1 0 0,32 63 0 0 0,-4-5 82 0 0,-31-58-48 0 0,-1-5-36 0 0,-19-30-20 0 0,18 33 0 0 0,158 309 196 0 0,-134-231-117 0 0,64 224 1 0 0,-95-275-104 0 0,-4-10 39 0 0,16 103-1 0 0,-28-133-38 0 0,2 19 32 0 0,7 73 12 0 0,-13-94-51 0 0,0-7 18 0 0,-1 1 0 0 0,-2 0 0 0 0,-3 35-1 0 0,-2 89 34 0 0,2-125-57 0 0,1-12 5 0 0,0-1-1 0 0,-1 0 1 0 0,-1 1-1 0 0,-6 19 0 0 0,-4 38-11 0 0,-2-28 24 0 0,-31 82 108 0 0,45-128-131 0 0,-66 135 106 0 0,54-111-85 0 0,-2-2 0 0 0,0 0 0 0 0,-27 30 0 0 0,-48 60 50 0 0,63-74-17 0 0,-54 56 0 0 0,59-73-47 0 0,-73 70-6 0 0,0-6 36 0 0,-42 35 48 0 0,-85 45-2 0 0,121-90-84 0 0,62-44 3 0 0,31-25 10 0 0,0 0-1 0 0,0 0 1 0 0,-10 5 0 0 0,-168 87 72 0 0,165-88-71 0 0,-1 0 1 0 0,-28 8-1 0 0,-3 2-4 0 0,-111 43 54 0 0,150-59-64 0 0,-1 0-1 0 0,-15 2 0 0 0,-8 2 14 0 0,-13 4 67 0 0,-101 11 1 0 0,80-15-53 0 0,38-4-20 0 0,-78 11 208 0 0,-139 3 0 0 0,181-18-99 0 0,-54-1 26 0 0,50-3-62 0 0,-66-5 37 0 0,70-2-82 0 0,-23-2 96 0 0,-116-31 1 0 0,39-3-79 0 0,-125-30 28 0 0,-11 1-82 0 0,171 41 0 0 0,-142-28 0 0 0,125 33 75 0 0,26 3 32 0 0,51 12-96 0 0,48 8-11 0 0,0 2 0 0 0,-40-3-1 0 0,10 14-359 0 0,46 18-1726 0 0,5-11 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126 317 3624 0 0,'0'0'10536'0'0,"11"-4"-9930"0"0,38-3 725 0 0,-17 2-642 0 0,37-9 1 0 0,-60 11-551 0 0,0 1 0 0 0,0-2 0 0 0,-1 1 0 0 0,1-1 0 0 0,-1-1 0 0 0,0 1 0 0 0,0-2 0 0 0,13-9 0 0 0,-8 4 106 0 0,1 0-1 0 0,19-10 1 0 0,-21 14-149 0 0,0-1 1 0 0,0 0-1 0 0,-1-1 1 0 0,11-10-1 0 0,-1-2-11 0 0,-16 17-65 0 0,0-1 0 0 0,0 1 0 0 0,-1-1 1 0 0,1 0-1 0 0,5-10 0 0 0,-4-7 126 0 0,-6 11-146 0 0,-16-18-85 0 0,7 18-21 0 0,4 10 85 0 0,2 1 1 0 0,-2-2-23 0 0,-1-1 0 0 0,0 1 0 0 0,1 1 0 0 0,-1-1 0 0 0,0 1 0 0 0,0 0 0 0 0,-8 0 0 0 0,10 1-5 0 0,1 0 1 0 0,0 0-1 0 0,-1 0 1 0 0,1 1-1 0 0,0 0 0 0 0,0-1 1 0 0,0 1-1 0 0,-1 0 1 0 0,1 1-1 0 0,0-1 1 0 0,0 1-1 0 0,0-1 1 0 0,1 1-1 0 0,-1 0 1 0 0,-4 3-1 0 0,1 0-85 0 0,0-1 0 0 0,0 0 0 0 0,-1 0-1 0 0,1 0 1 0 0,-13 4 0 0 0,12-5 24 0 0,1 0 0 0 0,-1 1-1 0 0,0 0 1 0 0,1 0 0 0 0,-7 5-1 0 0,-18 16-326 0 0,20-17 336 0 0,2 0 1 0 0,-1 0-1 0 0,1 0 0 0 0,-12 16 1 0 0,-33 41 27 0 0,-22 30 366 0 0,67-81-175 0 0,-50 78 756 0 0,52-80-674 0 0,1 0 0 0 0,0 1 0 0 0,1-1 0 0 0,1 1 0 0 0,-6 25 0 0 0,9 25 478 0 0,1-61-661 0 0,1 1-1 0 0,-1-1 1 0 0,1 0-1 0 0,0 1 1 0 0,0-1 0 0 0,0 0-1 0 0,0 1 1 0 0,0-1-1 0 0,0 0 1 0 0,3 3 0 0 0,2 5 45 0 0,-4-6-28 0 0,0-1 0 0 0,0 1-1 0 0,0 0 1 0 0,0-1 0 0 0,0 0-1 0 0,1 1 1 0 0,0-1 0 0 0,-1 0-1 0 0,1 0 1 0 0,0-1 0 0 0,1 1-1 0 0,-1-1 1 0 0,0 1 0 0 0,1-1-1 0 0,6 3 1 0 0,-5-2 22 0 0,0 1-1 0 0,-1-1 1 0 0,1 1 0 0 0,-1 0-1 0 0,5 5 1 0 0,-5-5-6 0 0,0 1 0 0 0,1-1 1 0 0,0 0-1 0 0,8 6 0 0 0,53 31 190 0 0,-25-17-178 0 0,15 7-43 0 0,-42-24-75 0 0,-10-4-160 0 0,1 0 1 0 0,-1-1-1 0 0,1 0 0 0 0,-1 0 0 0 0,1-1 0 0 0,0 1 1 0 0,6 0-1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4688 0 0,'0'0'4512'0'0,"1"-11"-3796"0"0,1-5-412 0 0,2 1 1 0 0,0-1 0 0 0,1 1-1 0 0,0-1 1 0 0,14-26 0 0 0,-12 29 56 0 0,1 0 1 0 0,-1 1-1 0 0,2 0 1 0 0,0 1-1 0 0,18-18 1 0 0,-8 10 128 0 0,-12 12-305 0 0,0 1 0 0 0,0 0-1 0 0,9-6 1 0 0,-2 2 22 0 0,-1-1-1 0 0,0 0 1 0 0,-1 0-1 0 0,0-2 0 0 0,-1 1 1 0 0,12-17-1 0 0,-12 15-91 0 0,71-72 477 0 0,9-9-242 0 0,-21 25-171 0 0,-56 55-141 0 0,20-29-1 0 0,-33 43 59 0 0,-13 20-651 0 0,4-11 442 0 0,0-1-1 0 0,-1 1 0 0 0,0-2 0 0 0,-19 12 1 0 0,14-10-67 0 0,1 0 0 0 0,-15 14 1 0 0,22-17 35 0 0,0-1 0 0 0,0 0 1 0 0,0-1-1 0 0,-13 6 1 0 0,-5 3-223 0 0,1 2-282 0 0,-6-7 473 0 0,-32 5 0 0 0,3-1 21 0 0,29-8 195 0 0,26-4-32 0 0,-1 2 0 0 0,1-1 0 0 0,-1 0 1 0 0,0 1-1 0 0,1-1 0 0 0,0 1 0 0 0,-1 0 0 0 0,1 0 1 0 0,-6 3-1 0 0,6-3 16 0 0,0 0 0 0 0,0 0 0 0 0,0 0 1 0 0,-1-1-1 0 0,1 1 0 0 0,0-1 0 0 0,0 1 0 0 0,-1-1 0 0 0,1 0 1 0 0,-6-1-1 0 0,-10 0 191 0 0,-26 12 287 0 0,43-11-16 0 0,-10-1-95 0 0,18 8 2001 0 0,5 2-2188 0 0,-2 1 1 0 0,13 16-1 0 0,20 32 570 0 0,23 39-546 0 0,46 73 499 0 0,-105-161-718 0 0,-3-4 9 0 0,0 0-1 0 0,0 1 1 0 0,0 0-1 0 0,-1 0 1 0 0,0 0-1 0 0,2 9 1 0 0,-3-9 6 0 0,1 1 0 0 0,0-1 1 0 0,0 0-1 0 0,7 11 0 0 0,31 55 133 0 0,28 44-57 0 0,-65-112-93 0 0,0 0 0 0 0,0 0 0 0 0,-1 0-1 0 0,1 1 1 0 0,-1 0 0 0 0,0-1 0 0 0,0 1 0 0 0,0 0 0 0 0,-1 0-1 0 0,0 0 1 0 0,0 0 0 0 0,0 0 0 0 0,-1 0 0 0 0,1 1 0 0 0,-2 7-1 0 0,1 31-283 0 0,0-42 207 0 0,-1-4-407 0 0,-3-2 326 0 0,0-1-1 0 0,0 0 1 0 0,0 1-1 0 0,1-1 1 0 0,0-1-1 0 0,0 1 1 0 0,1 0-1 0 0,-1-1 1 0 0,1 1-1 0 0,1-1 1 0 0,-1 0-1 0 0,1 0 1 0 0,-1-5-1 0 0,0-7-181 0 0,0 0 0 0 0,-1 1 0 0 0,-1 0 0 0 0,-7-23 0 0 0,-1-1 96 0 0,-21-89 44 0 0,17 61 192 0 0,10 38 0 0 0,-18-51 0 0 0,6 33 0 0 0,7 18 0 0 0,-1 0 0 0 0,-21-38 0 0 0,16 38 0 0 0,5 9 0 0 0,-1 1 0 0 0,0 0 0 0 0,-22-25 0 0 0,29 40 68 0 0,-1 1 0 0 0,0-1 0 0 0,0 1 0 0 0,0 0 0 0 0,-1 0 0 0 0,1 1 0 0 0,-10-4 0 0 0,16 8-50 0 0,-12-3 547 0 0,12 3-557 0 0,1 1-1 0 0,0-1 1 0 0,-1 1-1 0 0,1-1 1 0 0,-1 0-1 0 0,1 1 1 0 0,0-1-1 0 0,-1 1 1 0 0,1-1-1 0 0,0 1 0 0 0,0-1 1 0 0,-1 1-1 0 0,1-1 1 0 0,0 1-1 0 0,0-1 1 0 0,0 1-1 0 0,0 0 1 0 0,0-1-1 0 0,0 1 1 0 0,0-1-1 0 0,0 1 1 0 0,0-1-1 0 0,0 1 1 0 0,0-1-1 0 0,0 2 1 0 0,6 34 158 0 0,-6-35-159 0 0,0 0 0 0 0,1 0 0 0 0,-1 0-1 0 0,0 0 1 0 0,0-1 0 0 0,0 1 0 0 0,1 0 0 0 0,-1 0-1 0 0,0 0 1 0 0,1 0 0 0 0,-1-1 0 0 0,1 1-1 0 0,-1 0 1 0 0,1 0 0 0 0,-1-1 0 0 0,1 1-1 0 0,0 0 1 0 0,0 0 0 0 0,9 13 88 0 0,-8-9-79 0 0,1 0 0 0 0,0 0 0 0 0,0-1 0 0 0,0 1-1 0 0,1-1 1 0 0,0 0 0 0 0,-1 0 0 0 0,1-1-1 0 0,1 1 1 0 0,6 4 0 0 0,8 8 162 0 0,-13-12-100 0 0,1 0 0 0 0,0-1-1 0 0,1 1 1 0 0,-1-1 0 0 0,0-1-1 0 0,1 0 1 0 0,0 0 0 0 0,0 0-1 0 0,15 1 1 0 0,-13-2 16 0 0,4-1 49 0 0,0-1 0 0 0,1 0 0 0 0,-1-1-1 0 0,0-1 1 0 0,-1 0 0 0 0,20-7 0 0 0,-31 10-134 0 0,70-23 289 0 0,-1-4 0 0 0,102-53 0 0 0,-100 36-737 0 0,-39 22-2294 0 0,-17 12-3900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6182 3252 920 0 0,'-8'7'13992'0'0,"6"-8"-13849"0"0,-1 1 0 0 0,1-1 0 0 0,0 1 0 0 0,-1-1 1 0 0,1 0-1 0 0,0 1 0 0 0,0-1 0 0 0,0-1 0 0 0,-4-1 1 0 0,5 2 55 0 0,-9-21 248 0 0,-13-41 338 0 0,23 43-667 0 0,0 19-115 0 0,0 0-1 0 0,0 0 1 0 0,0 0-1 0 0,0 0 1 0 0,0 0-1 0 0,0 0 1 0 0,0 0 0 0 0,0 0-1 0 0,0 0 1 0 0,0 0-1 0 0,0 0 1 0 0,-1 0-1 0 0,1 0 1 0 0,0 0 0 0 0,-1 0-1 0 0,1 0 1 0 0,-1 0-1 0 0,1 1 1 0 0,-1-1-1 0 0,1 0 1 0 0,-1 0-1 0 0,0 0 1 0 0,1 1 0 0 0,-1-1-1 0 0,0 0 1 0 0,0 1-1 0 0,0-1 1 0 0,-1 0-1 0 0,1 0 4 0 0,1 0-1 0 0,-1 1 0 0 0,0-1 1 0 0,1 0-1 0 0,-1 1 0 0 0,0-1 1 0 0,1 0-1 0 0,-1 0 0 0 0,1 0 1 0 0,-1 0-1 0 0,1 0 0 0 0,0 0 0 0 0,-1 1 1 0 0,1-1-1 0 0,0 0 0 0 0,-1-2 1 0 0,1 1 5 0 0,0 1 0 0 0,-1-1 0 0 0,1 1 0 0 0,0 0 0 0 0,-1-1 1 0 0,0 1-1 0 0,1 0 0 0 0,-1-1 0 0 0,0 1 0 0 0,0 0 0 0 0,-1-2 0 0 0,-13-13 81 0 0,11 13-54 0 0,0-1-1 0 0,1-1 1 0 0,-1 1-1 0 0,1 0 1 0 0,0-1-1 0 0,0 0 1 0 0,-3-5-1 0 0,3 5-12 0 0,1 0 0 0 0,-1 1-1 0 0,0-1 1 0 0,-1 1 0 0 0,1 0-1 0 0,-1 0 1 0 0,0 0-1 0 0,-5-4 1 0 0,-18-20 84 0 0,-37-42 54 0 0,35 35-138 0 0,8 11-4 0 0,-25-37-1 0 0,-15-16 18 0 0,54 66 139 0 0,-2 1 0 0 0,-16-17 0 0 0,3 5 126 0 0,0 1-20 0 0,-2 1 0 0 0,0 0-1 0 0,-30-17 1 0 0,-24-19 242 0 0,-34-20-189 0 0,81 56-304 0 0,-87-51-184 0 0,96 57 161 0 0,-1 1 0 0 0,-30-11-1 0 0,-17-10 153 0 0,-12-5-185 0 0,2 2-19 0 0,-70-40 172 0 0,-13-6 14 0 0,140 71-123 0 0,-1 1 0 0 0,-45-13-1 0 0,-14-6 46 0 0,-99-43-18 0 0,-67-30-18 0 0,124 41-29 0 0,-309-138 0 0 0,358 166 0 0 0,-11-6 0 0 0,-34-14 29 0 0,-3-2 81 0 0,20 15-34 0 0,-45-15 29 0 0,125 47-87 0 0,-41-22 1 0 0,-11-5 8 0 0,-26-12-27 0 0,-236-88 188 0 0,192 85 8 0 0,3 2-86 0 0,7-2-325 0 0,20 6 574 0 0,79 32-283 0 0,0-1 0 0 0,1-2 0 0 0,-36-21 0 0 0,22 8 34 0 0,33 20-72 0 0,1 0 0 0 0,0-1 0 0 0,-28-24 0 0 0,-149-122-26 0 0,155 131 9 0 0,-1 3 1 0 0,-51-23-1 0 0,81 41-21 0 0,-80-29 44 0 0,38 15-13 0 0,-22-6-4 0 0,-41-17-1 0 0,1-12-90 0 0,40 17 64 0 0,-5-4 0 0 0,49 27 0 0 0,24 9 0 0 0,-1 2 0 0 0,0-1 0 0 0,0 1 0 0 0,0-1 0 0 0,0 2 0 0 0,-11-3 0 0 0,-39-9 0 0 0,5 6 0 0 0,35 6 0 0 0,-13 1 0 0 0,-43-3-74 0 0,71 3 18 0 0,1 8-758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1376 0 0,'0'0'3216'0'0,"1"-16"-2054"0"0,4 8 2624 0 0,9-8-3010 0 0,-3 7 9097 0 0,-9 8-9647 0 0,13-10 253 0 0,-7 4-343 0 0,38-34 545 0 0,-13 23-437 0 0,9-6-72 0 0,-18 7-108 0 0,-12 10-36 0 0,-1-1 0 0 0,0 0 0 0 0,-1-1 0 0 0,16-17 0 0 0,7-9-12 0 0,-22 25 8 0 0,-1-1-1 0 0,16-21 1 0 0,-17 23 11 0 0,-8 8-27 0 0,1-1-1 0 0,0 0 0 0 0,-1 1 1 0 0,1-1-1 0 0,-1 0 1 0 0,1 0-1 0 0,-1 0 0 0 0,0 0 1 0 0,0 0-1 0 0,0 0 1 0 0,1-4-1 0 0,-1 4 154 0 0,-1 4-948 0 0,0-2 765 0 0,0 1 1 0 0,0-1-1 0 0,-1 1 0 0 0,1 0 1 0 0,0-1-1 0 0,0 1 0 0 0,0-1 1 0 0,-1 1-1 0 0,1 0 0 0 0,0-1 1 0 0,0 1-1 0 0,-1-1 0 0 0,1 1 1 0 0,-1-1-1 0 0,1 1 0 0 0,0-1 1 0 0,-1 0-1 0 0,1 1 0 0 0,-1-1 1 0 0,1 1-1 0 0,-1-1 0 0 0,0 1 1 0 0,-16 13-266 0 0,14-12 275 0 0,-53 46-1133 0 0,15-21 100 0 0,37-25 987 0 0,-1-1 0 0 0,1 1-1 0 0,-1-1 1 0 0,1 1 0 0 0,-1-1 0 0 0,1 0 0 0 0,-1-1 0 0 0,1 1 0 0 0,-6-1-1 0 0,-24 5-249 0 0,-1-3 91 0 0,4 0 66 0 0,23-1 151 0 0,-2-1 1584 0 0,-3 12-841 0 0,12-10-699 0 0,1 0 1 0 0,-1 0-1 0 0,1 0 1 0 0,0 0-1 0 0,0 0 1 0 0,0 1-1 0 0,0-1 0 0 0,0 0 1 0 0,0 0-1 0 0,0 0 1 0 0,1 0-1 0 0,-1 0 0 0 0,1 0 1 0 0,-1 0-1 0 0,2 3 1 0 0,3 20 277 0 0,-5-25-316 0 0,0 0-1 0 0,0 1 0 0 0,0-1 1 0 0,0 1-1 0 0,0-1 1 0 0,0 1-1 0 0,0-1 0 0 0,0 0 1 0 0,0 1-1 0 0,0-1 1 0 0,0 1-1 0 0,0-1 0 0 0,1 0 1 0 0,-1 1-1 0 0,0-1 0 0 0,0 0 1 0 0,0 1-1 0 0,1-1 1 0 0,-1 1-1 0 0,0-1 0 0 0,0 0 1 0 0,1 0-1 0 0,-1 1 0 0 0,0-1 1 0 0,1 0-1 0 0,-1 1 1 0 0,7 8 136 0 0,61 161 616 0 0,6-5-377 0 0,-72-163-370 0 0,1 2-10 0 0,-2 13 80 0 0,0-10-3 0 0,1-6-76 0 0,-1 17 170 0 0,-1-16-248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26/10/2022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26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objects in a Node emit events, for example,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net.Server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each time a peer connects to it, 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fs.readStream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when the file is opened. All objects which emit events are the instances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events.EventEmitter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ru.wikipedia.org/wiki/MongoDB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://commons.wikimedia.org/wiki/File:Node.js_logo.svg" TargetMode="External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hyperlink" Target="https://commons.wikimedia.org/wiki/File:Expressjs.png" TargetMode="External"/><Relationship Id="rId5" Type="http://schemas.openxmlformats.org/officeDocument/2006/relationships/hyperlink" Target="https://en.wikipedia.org/wiki/Babel_(compiler)" TargetMode="External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hyperlink" Target="http://codelikethis.com/lessons/client-side-coding/calling-apis" TargetMode="External"/><Relationship Id="rId14" Type="http://schemas.openxmlformats.org/officeDocument/2006/relationships/hyperlink" Target="https://creativecommons.org/licenses/by-sa/3.0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0.png"/><Relationship Id="rId5" Type="http://schemas.openxmlformats.org/officeDocument/2006/relationships/customXml" Target="../ink/ink4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myserver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2019/10/27/api-rest/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nc-sa/3.0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590.png"/><Relationship Id="rId2" Type="http://schemas.openxmlformats.org/officeDocument/2006/relationships/image" Target="../media/image54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580.png"/><Relationship Id="rId4" Type="http://schemas.openxmlformats.org/officeDocument/2006/relationships/image" Target="../media/image550.png"/><Relationship Id="rId9" Type="http://schemas.openxmlformats.org/officeDocument/2006/relationships/customXml" Target="../ink/ink8.xml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dietando.it/3115/mangiare-lentamente-per-dimagrire-non-serve" TargetMode="External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324" y="419097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44EECC-98FF-4223-8870-99B03E9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76" y="1216504"/>
            <a:ext cx="5201143" cy="2664000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5810694" y="2306320"/>
            <a:ext cx="4076883" cy="2445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93" y="1487211"/>
            <a:ext cx="4625179" cy="2798233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Blocking vs. Non-blocking: Web Servers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372620" y="2012413"/>
            <a:ext cx="43886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Threads consume resources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Memory on stack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Processing time for context switching etc.</a:t>
            </a:r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No thread management on single threaded apps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Just execute “callbacks” when event occurs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2" y="4410685"/>
            <a:ext cx="4315362" cy="3000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F01D3-AC9F-4F0C-8D3D-6B35718FA7F6}"/>
              </a:ext>
            </a:extLst>
          </p:cNvPr>
          <p:cNvSpPr/>
          <p:nvPr/>
        </p:nvSpPr>
        <p:spPr>
          <a:xfrm>
            <a:off x="9101780" y="5000018"/>
            <a:ext cx="36965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57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575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175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5655" y="5976000"/>
            <a:ext cx="2923920" cy="23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Node Modules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B855-8FDA-40A2-B65B-4A1191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F407-4ABF-438C-9A3E-95396E9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85131"/>
            <a:ext cx="10860923" cy="59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31" y="529177"/>
            <a:ext cx="12388112" cy="65013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74" y="709303"/>
            <a:ext cx="9340026" cy="6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07"/>
            <a:ext cx="6189522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136" name="TextShape 1"/>
          <p:cNvSpPr txBox="1"/>
          <p:nvPr/>
        </p:nvSpPr>
        <p:spPr>
          <a:xfrm>
            <a:off x="6717798" y="885109"/>
            <a:ext cx="5487441" cy="160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14190"/>
            <a:ext cx="5512201" cy="595356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0" y="3003911"/>
            <a:ext cx="4036596" cy="157411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55"/>
            <a:ext cx="5487002" cy="40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4474" y="352784"/>
            <a:ext cx="12730826" cy="6854106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1062495"/>
            <a:ext cx="3851988" cy="5434684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2267902"/>
            <a:ext cx="0" cy="30238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296" y="1062495"/>
            <a:ext cx="7030494" cy="5434684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dirty="0" err="1"/>
              <a:t>package.json</a:t>
            </a:r>
            <a:r>
              <a:rPr lang="en-IE" sz="2600" dirty="0"/>
              <a:t> for you.</a:t>
            </a:r>
            <a:endParaRPr lang="en-IE" sz="2600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 Modules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87943" y="1563480"/>
            <a:ext cx="10758068" cy="5719155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45451" y="352784"/>
            <a:ext cx="9548872" cy="6854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17" y="696471"/>
            <a:ext cx="8694540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617" y="2267903"/>
            <a:ext cx="8694540" cy="42679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0" dirty="0"/>
              <a:t>Common </a:t>
            </a:r>
            <a:r>
              <a:rPr lang="en-IE" sz="2300" dirty="0" err="1"/>
              <a:t>npm</a:t>
            </a:r>
            <a:r>
              <a:rPr lang="en-IE" sz="2300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</a:t>
            </a:r>
            <a:r>
              <a:rPr lang="en-IE" sz="2300" b="1" dirty="0" err="1"/>
              <a:t>init</a:t>
            </a:r>
            <a:r>
              <a:rPr lang="en-IE" sz="2300" b="1" dirty="0"/>
              <a:t> </a:t>
            </a:r>
            <a:r>
              <a:rPr lang="en-IE" sz="2300" i="1" dirty="0"/>
              <a:t>initialize a </a:t>
            </a:r>
            <a:r>
              <a:rPr lang="en-IE" sz="2300" i="1" dirty="0" err="1"/>
              <a:t>package.json</a:t>
            </a:r>
            <a:r>
              <a:rPr lang="en-IE" sz="2300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&lt;package name&gt; -g </a:t>
            </a:r>
            <a:r>
              <a:rPr lang="en-IE" sz="2300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g option is given package will be installed globally, </a:t>
            </a:r>
            <a:r>
              <a:rPr lang="en-IE" sz="2300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and </a:t>
            </a:r>
            <a:r>
              <a:rPr lang="en-IE" sz="2300" b="1" i="1" dirty="0"/>
              <a:t>--save-dev </a:t>
            </a:r>
            <a:r>
              <a:rPr lang="en-IE" sz="2300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</a:t>
            </a:r>
            <a:r>
              <a:rPr lang="en-IE" sz="2300" i="1" dirty="0" err="1"/>
              <a:t>install</a:t>
            </a:r>
            <a:r>
              <a:rPr lang="en-IE" sz="2300" i="1" dirty="0"/>
              <a:t> packages listed in </a:t>
            </a:r>
            <a:r>
              <a:rPr lang="en-IE" sz="2300" i="1" dirty="0" err="1"/>
              <a:t>package.json</a:t>
            </a:r>
            <a:endParaRPr lang="en-IE" sz="2300" i="1" dirty="0"/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ls –g </a:t>
            </a:r>
            <a:r>
              <a:rPr lang="en-IE" sz="2300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update &lt;package name&gt; </a:t>
            </a:r>
            <a:r>
              <a:rPr lang="en-IE" sz="2300" i="1" dirty="0"/>
              <a:t>update a package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89F2E-5F77-4786-A247-51519C6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27" y="3156145"/>
            <a:ext cx="4507025" cy="1576838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015460" y="1621143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greeting.js: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960" y="2788983"/>
            <a:ext cx="2645640" cy="1944000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8A02-7724-4845-94C3-8293C8B9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26" y="5566944"/>
            <a:ext cx="5615219" cy="119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617" y="2012413"/>
            <a:ext cx="414691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670" y="2164444"/>
            <a:ext cx="1828800" cy="6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045" y="4340489"/>
            <a:ext cx="1820062" cy="69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56" y="5830998"/>
            <a:ext cx="7886700" cy="1495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70" y="1371759"/>
            <a:ext cx="4195358" cy="3949838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1900" y="17031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03" y="2620508"/>
            <a:ext cx="5251451" cy="1091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6" y="4939166"/>
            <a:ext cx="4035851" cy="54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TextShape 1"/>
          <p:cNvSpPr txBox="1"/>
          <p:nvPr/>
        </p:nvSpPr>
        <p:spPr>
          <a:xfrm>
            <a:off x="2037643" y="3636230"/>
            <a:ext cx="9364488" cy="1966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Lecture 2: Environment/Structure for Labs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 using Express.js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284" y="980234"/>
            <a:ext cx="2359206" cy="2359143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8" name="Graphic 117" descr="Scientist">
            <a:extLst>
              <a:ext uri="{FF2B5EF4-FFF2-40B4-BE49-F238E27FC236}">
                <a16:creationId xmlns:a16="http://schemas.microsoft.com/office/drawing/2014/main" id="{5041ED4E-0867-4DFC-8764-241D5A66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2017" y="1511936"/>
            <a:ext cx="1295742" cy="1295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A6F-6D42-4A1F-88AE-3786E1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-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E30-E870-4287-A183-33B7D79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440372"/>
            <a:ext cx="12658725" cy="7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10EE-452A-415C-8792-31D82EE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01" y="1401627"/>
            <a:ext cx="4879805" cy="83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1677" y="398709"/>
            <a:ext cx="1864768" cy="186472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0C45-CC42-45E2-8569-CE1196AB3A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401" y="2326679"/>
            <a:ext cx="4879807" cy="222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Code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(or equivalent)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v12.18.4 or closer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Web Tokens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240" y="217277"/>
            <a:ext cx="2227642" cy="2227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2F8132-E0A6-4BAE-863A-8D17EFD7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78" y="788485"/>
            <a:ext cx="1085167" cy="108516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074" y="2993156"/>
            <a:ext cx="3023949" cy="302387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5889" y="2"/>
            <a:ext cx="4313886" cy="3617322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444" y="1"/>
            <a:ext cx="4494331" cy="3797762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77F943-C39C-47EF-8982-9299F7FB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1473" y="835095"/>
            <a:ext cx="3144835" cy="143404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9637" y="2811724"/>
            <a:ext cx="3386823" cy="338673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5009" y="5075151"/>
            <a:ext cx="4719257" cy="2484521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5868"/>
            <a:ext cx="1909378" cy="2397665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66664"/>
            <a:ext cx="1728576" cy="2036073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936748-286C-4EC0-A54F-A7B0361A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5449" y="5312980"/>
            <a:ext cx="1181941" cy="1181941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394" y="5257532"/>
            <a:ext cx="4354487" cy="2302143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0862CD-54D2-4B8E-8FAC-B504FB01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951" y="3602993"/>
            <a:ext cx="1804196" cy="180419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D7B205E6-EC38-42FA-8360-4AB2F7E15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04869" y="6250801"/>
            <a:ext cx="2126781" cy="6448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945" y="4372693"/>
            <a:ext cx="3681782" cy="318698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1473" y="4554264"/>
            <a:ext cx="3504254" cy="300541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E77E3BF-E351-4404-89D1-6D068D25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612026" y="5652097"/>
            <a:ext cx="2476498" cy="12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E45F7-87AC-4238-830F-5A48C7C13A6E}"/>
              </a:ext>
            </a:extLst>
          </p:cNvPr>
          <p:cNvSpPr txBox="1"/>
          <p:nvPr/>
        </p:nvSpPr>
        <p:spPr>
          <a:xfrm>
            <a:off x="2982476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4318-8760-4CCB-B8AB-B86DFD4F98BA}"/>
              </a:ext>
            </a:extLst>
          </p:cNvPr>
          <p:cNvSpPr txBox="1"/>
          <p:nvPr/>
        </p:nvSpPr>
        <p:spPr>
          <a:xfrm>
            <a:off x="8138127" y="757237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://codelikethis.com/lessons/client-side-coding/calling-ap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A406E-86C5-4EB1-83FF-A99B9AECF4D9}"/>
              </a:ext>
            </a:extLst>
          </p:cNvPr>
          <p:cNvSpPr txBox="1"/>
          <p:nvPr/>
        </p:nvSpPr>
        <p:spPr>
          <a:xfrm>
            <a:off x="10874649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://commons.wikimedia.org/wiki/File:Node.js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FF111-9EDB-4121-91EC-24FFEBD6AD33}"/>
              </a:ext>
            </a:extLst>
          </p:cNvPr>
          <p:cNvSpPr txBox="1"/>
          <p:nvPr/>
        </p:nvSpPr>
        <p:spPr>
          <a:xfrm>
            <a:off x="5560301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1" tooltip="https://commons.wikimedia.org/wiki/File:Expressj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8D7D3-67BA-47CF-8C5D-7E20DAC9DDCE}"/>
              </a:ext>
            </a:extLst>
          </p:cNvPr>
          <p:cNvSpPr txBox="1"/>
          <p:nvPr/>
        </p:nvSpPr>
        <p:spPr>
          <a:xfrm>
            <a:off x="7892173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5" tooltip="https://en.wikipedia.org/wiki/Babel_(compil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2D4BC-6301-48F7-BCD7-B96A1AF1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301320"/>
            <a:ext cx="9991725" cy="2486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CCBF-D501-445D-9BF1-5A9B8F212A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312090"/>
            <a:ext cx="12094568" cy="4608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92E"/>
                </a:solidFill>
                <a:effectLst/>
                <a:latin typeface="-apple-system"/>
              </a:rPr>
              <a:t>Babel is a JavaScript compiler/</a:t>
            </a:r>
            <a:r>
              <a:rPr lang="en-GB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Convert the latest versions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code into a backwards compatible version of JavaScript in current and older browsers or environments(e.g. Node.js 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v12.18.4)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E"/>
                </a:solidFill>
                <a:latin typeface="-apple-system"/>
              </a:rPr>
              <a:t>Set it up as part of our Node project: see the lab!</a:t>
            </a:r>
          </a:p>
          <a:p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251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Structuring Node Apps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Node Server Code needs to be structured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Manage code base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Keeps code maintainable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Nodes packaging system supports this approach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Typical Node.js application code: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main app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 err="1">
                <a:latin typeface="Arial"/>
              </a:rPr>
              <a:t>api</a:t>
            </a:r>
            <a:r>
              <a:rPr lang="en-IE" sz="2800" dirty="0">
                <a:latin typeface="Arial"/>
              </a:rPr>
              <a:t> implementation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helper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Example Approach: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Use a “project root” folder is the top level and contains the “entry point” or main server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Always run </a:t>
            </a:r>
            <a:r>
              <a:rPr lang="en-IE" sz="2800" dirty="0" err="1">
                <a:latin typeface="Arial"/>
              </a:rPr>
              <a:t>npm</a:t>
            </a:r>
            <a:r>
              <a:rPr lang="en-IE" sz="2800" dirty="0">
                <a:latin typeface="Arial"/>
              </a:rPr>
              <a:t> in  this folder to ensure just one </a:t>
            </a:r>
            <a:r>
              <a:rPr lang="en-IE" sz="2800" dirty="0" err="1">
                <a:latin typeface="Arial"/>
              </a:rPr>
              <a:t>node_modules</a:t>
            </a:r>
            <a:r>
              <a:rPr lang="en-IE" sz="2800" dirty="0">
                <a:latin typeface="Arial"/>
              </a:rPr>
              <a:t> folder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Use a </a:t>
            </a:r>
            <a:r>
              <a:rPr lang="en-IE" sz="2800" b="1" dirty="0">
                <a:latin typeface="Arial"/>
              </a:rPr>
              <a:t>public</a:t>
            </a:r>
            <a:r>
              <a:rPr lang="en-IE" sz="2800" dirty="0">
                <a:latin typeface="Arial"/>
              </a:rPr>
              <a:t> folder within the node folder for any static content </a:t>
            </a:r>
            <a:endParaRPr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183215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.env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</a:t>
            </a:r>
            <a:r>
              <a:rPr lang="en-IE" sz="2200" dirty="0" err="1">
                <a:solidFill>
                  <a:srgbClr val="000000"/>
                </a:solidFill>
                <a:latin typeface="Courier New"/>
              </a:rPr>
              <a:t>babelrc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</p:txBody>
      </p:sp>
      <p:sp>
        <p:nvSpPr>
          <p:cNvPr id="185" name="CustomShape 3"/>
          <p:cNvSpPr/>
          <p:nvPr/>
        </p:nvSpPr>
        <p:spPr>
          <a:xfrm>
            <a:off x="2183575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965375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dirty="0"/>
          </a:p>
        </p:txBody>
      </p:sp>
      <p:sp>
        <p:nvSpPr>
          <p:cNvPr id="187" name="CustomShape 5"/>
          <p:cNvSpPr/>
          <p:nvPr/>
        </p:nvSpPr>
        <p:spPr>
          <a:xfrm>
            <a:off x="5879335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dirty="0"/>
          </a:p>
        </p:txBody>
      </p:sp>
      <p:sp>
        <p:nvSpPr>
          <p:cNvPr id="188" name="CustomShape 6"/>
          <p:cNvSpPr/>
          <p:nvPr/>
        </p:nvSpPr>
        <p:spPr>
          <a:xfrm>
            <a:off x="6803085" y="411012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dirty="0"/>
          </a:p>
        </p:txBody>
      </p:sp>
      <p:sp>
        <p:nvSpPr>
          <p:cNvPr id="189" name="CustomShape 7"/>
          <p:cNvSpPr/>
          <p:nvPr/>
        </p:nvSpPr>
        <p:spPr>
          <a:xfrm>
            <a:off x="5762335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dirty="0"/>
          </a:p>
        </p:txBody>
      </p:sp>
      <p:sp>
        <p:nvSpPr>
          <p:cNvPr id="191" name="CustomShape 9"/>
          <p:cNvSpPr/>
          <p:nvPr/>
        </p:nvSpPr>
        <p:spPr>
          <a:xfrm>
            <a:off x="6291227" y="5586509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installations. DO NOT CHANGE OR MODIFY</a:t>
            </a:r>
            <a:endParaRPr dirty="0"/>
          </a:p>
        </p:txBody>
      </p:sp>
      <p:sp>
        <p:nvSpPr>
          <p:cNvPr id="192" name="Line 10"/>
          <p:cNvSpPr/>
          <p:nvPr/>
        </p:nvSpPr>
        <p:spPr>
          <a:xfrm>
            <a:off x="4774855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5092375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703575" y="3041280"/>
            <a:ext cx="1175760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5211895" y="5749922"/>
            <a:ext cx="1079332" cy="45753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8FCE5123-0E38-41F0-A391-A4F64BEE17EB}"/>
              </a:ext>
            </a:extLst>
          </p:cNvPr>
          <p:cNvSpPr/>
          <p:nvPr/>
        </p:nvSpPr>
        <p:spPr>
          <a:xfrm>
            <a:off x="5798860" y="327636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Environment variables</a:t>
            </a:r>
            <a:endParaRPr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352C6EF-B254-4A80-B65A-7BE1C47AE011}"/>
              </a:ext>
            </a:extLst>
          </p:cNvPr>
          <p:cNvSpPr/>
          <p:nvPr/>
        </p:nvSpPr>
        <p:spPr>
          <a:xfrm>
            <a:off x="3977640" y="3348358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3B0F0ED-0800-4335-865C-A2116F7A5034}"/>
              </a:ext>
            </a:extLst>
          </p:cNvPr>
          <p:cNvSpPr/>
          <p:nvPr/>
        </p:nvSpPr>
        <p:spPr>
          <a:xfrm>
            <a:off x="4703575" y="3705915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71381B68-BA5A-43C4-917B-52DBF17424AC}"/>
              </a:ext>
            </a:extLst>
          </p:cNvPr>
          <p:cNvSpPr/>
          <p:nvPr/>
        </p:nvSpPr>
        <p:spPr>
          <a:xfrm>
            <a:off x="6636690" y="359964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Bable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Transpiler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Config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  <p:bldP spid="14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Web </a:t>
            </a:r>
            <a:r>
              <a:rPr lang="en-IE" b="0" i="0" dirty="0">
                <a:solidFill>
                  <a:srgbClr val="292929"/>
                </a:solidFill>
                <a:effectLst/>
                <a:latin typeface="charter"/>
              </a:rPr>
              <a:t>Application Programming Interface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6" y="2012413"/>
            <a:ext cx="5430550" cy="479654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Interface exposed via the Web</a:t>
            </a:r>
          </a:p>
          <a:p>
            <a:pPr lvl="1"/>
            <a:r>
              <a:rPr lang="en-IE" dirty="0"/>
              <a:t>Usually via a URL</a:t>
            </a:r>
          </a:p>
          <a:p>
            <a:r>
              <a:rPr lang="en-GB" dirty="0"/>
              <a:t>Accessed over the web using the </a:t>
            </a:r>
            <a:r>
              <a:rPr lang="en-GB" b="1" dirty="0"/>
              <a:t>HTTP</a:t>
            </a:r>
          </a:p>
          <a:p>
            <a:r>
              <a:rPr lang="en-GB" dirty="0"/>
              <a:t>Uses open standards for data representation</a:t>
            </a:r>
          </a:p>
          <a:p>
            <a:pPr lvl="1"/>
            <a:r>
              <a:rPr lang="en-GB" dirty="0"/>
              <a:t>JSON</a:t>
            </a:r>
          </a:p>
          <a:p>
            <a:pPr lvl="1"/>
            <a:r>
              <a:rPr lang="en-GB" dirty="0"/>
              <a:t>XML</a:t>
            </a:r>
          </a:p>
          <a:p>
            <a:r>
              <a:rPr lang="en-IE" dirty="0"/>
              <a:t>Typical use:</a:t>
            </a:r>
          </a:p>
          <a:p>
            <a:pPr lvl="1"/>
            <a:r>
              <a:rPr lang="en-IE" dirty="0"/>
              <a:t>Expose application functionality via the web</a:t>
            </a:r>
          </a:p>
          <a:p>
            <a:pPr lvl="1"/>
            <a:r>
              <a:rPr lang="en-IE" dirty="0"/>
              <a:t>Machine to machine communication</a:t>
            </a:r>
          </a:p>
          <a:p>
            <a:pPr lvl="1"/>
            <a:r>
              <a:rPr lang="en-IE" dirty="0"/>
              <a:t>Distributed systems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50" y="1852240"/>
            <a:ext cx="7072390" cy="43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HyperText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Transfer Protocol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Your browser communicates using HTTP (HTTP Client)</a:t>
            </a:r>
          </a:p>
          <a:p>
            <a:pPr lvl="1"/>
            <a:r>
              <a:rPr lang="en-US" sz="3086" dirty="0">
                <a:solidFill>
                  <a:srgbClr val="000000"/>
                </a:solidFill>
                <a:latin typeface="Calibri"/>
              </a:rPr>
              <a:t>Transfers HTML</a:t>
            </a:r>
            <a:endParaRPr lang="en-US" sz="3486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Communicate with APIs using HTTP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Simple, ubiquitous. 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will be writing Node.js Apps that listen for and process HTTP requests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can test using Postman, a HTTP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3887" y="301320"/>
            <a:ext cx="6047464" cy="32548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CD9137-D46C-49CF-B015-671942BF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6" y="4410686"/>
            <a:ext cx="6742091" cy="1653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14:cNvPr>
              <p14:cNvContentPartPr/>
              <p14:nvPr/>
            </p14:nvContentPartPr>
            <p14:xfrm>
              <a:off x="8664774" y="527716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6134" y="52685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533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100796" tIns="50398" rIns="100796" bIns="50398" rtlCol="0" anchor="t">
            <a:normAutofit fontScale="62500" lnSpcReduction="20000"/>
          </a:bodyPr>
          <a:lstStyle/>
          <a:p>
            <a:pPr algn="just"/>
            <a:r>
              <a:rPr lang="en-US" sz="3968" dirty="0">
                <a:latin typeface="Calibri" charset="0"/>
              </a:rPr>
              <a:t>A URL (Uniform Resource Locator) uniquely identifies a resource over the web. </a:t>
            </a:r>
            <a:r>
              <a:rPr lang="en-US" sz="3968" i="1" dirty="0">
                <a:latin typeface="Calibri" charset="0"/>
              </a:rPr>
              <a:t>protocol://hostname:port/path-and-resource</a:t>
            </a:r>
          </a:p>
          <a:p>
            <a:pPr algn="just"/>
            <a:r>
              <a:rPr lang="en-US" sz="3968" i="1" dirty="0">
                <a:latin typeface="Calibri" charset="0"/>
              </a:rPr>
              <a:t>There </a:t>
            </a:r>
            <a:r>
              <a:rPr lang="en-US" sz="3968" dirty="0">
                <a:latin typeface="Calibri" charset="0"/>
              </a:rPr>
              <a:t>are 4 parts in a URL: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Protocol</a:t>
            </a:r>
            <a:r>
              <a:rPr lang="en-US" sz="3527" dirty="0">
                <a:latin typeface="Calibri" charset="0"/>
              </a:rPr>
              <a:t>: The application-level protocol used by the client and server, e.g., HTTP, FTP, and telnet.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Hostname</a:t>
            </a:r>
            <a:r>
              <a:rPr lang="en-US" sz="3527" dirty="0">
                <a:latin typeface="Calibri" charset="0"/>
              </a:rPr>
              <a:t>: The DNS domain name (e.g., </a:t>
            </a:r>
            <a:r>
              <a:rPr lang="en-US" sz="3527" dirty="0">
                <a:latin typeface="Calibri" charset="0"/>
                <a:hlinkClick r:id="rId3"/>
              </a:rPr>
              <a:t>www.nowhere123.com</a:t>
            </a:r>
            <a:r>
              <a:rPr lang="en-US" sz="3527" dirty="0">
                <a:latin typeface="Calibri" charset="0"/>
              </a:rPr>
              <a:t>) or IP address (e.g., 192.128.1.2) of the server.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Port</a:t>
            </a:r>
            <a:r>
              <a:rPr lang="en-US" sz="3527" dirty="0">
                <a:latin typeface="Calibri" charset="0"/>
              </a:rPr>
              <a:t>: The TCP port number that the server is listening for incoming requests from the clients.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Path-and-resource-name</a:t>
            </a:r>
            <a:r>
              <a:rPr lang="en-US" sz="3527" dirty="0">
                <a:latin typeface="Calibri" charset="0"/>
              </a:rPr>
              <a:t>: The name and path of the requested resource</a:t>
            </a:r>
          </a:p>
          <a:p>
            <a:pPr algn="just"/>
            <a:r>
              <a:rPr lang="en-US" sz="3968" dirty="0">
                <a:latin typeface="Calibri" charset="0"/>
              </a:rPr>
              <a:t>Example, for http://www.myserver.com:8080/api/movies </a:t>
            </a:r>
          </a:p>
          <a:p>
            <a:pPr lvl="1" algn="just"/>
            <a:r>
              <a:rPr lang="en-US" sz="3527" dirty="0">
                <a:latin typeface="Calibri" charset="0"/>
              </a:rPr>
              <a:t>the communication protocol is HTTP</a:t>
            </a:r>
          </a:p>
          <a:p>
            <a:pPr lvl="1" algn="just"/>
            <a:r>
              <a:rPr lang="en-US" sz="3527" dirty="0">
                <a:latin typeface="Calibri" charset="0"/>
              </a:rPr>
              <a:t>The host is </a:t>
            </a:r>
            <a:r>
              <a:rPr lang="en-US" sz="3527" dirty="0">
                <a:latin typeface="Calibri" charset="0"/>
                <a:hlinkClick r:id="rId4"/>
              </a:rPr>
              <a:t>www.myserver.com</a:t>
            </a:r>
            <a:r>
              <a:rPr lang="en-US" sz="3527" dirty="0">
                <a:latin typeface="Calibri" charset="0"/>
              </a:rPr>
              <a:t>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port number is TCP port 8080.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path and resource name is “</a:t>
            </a:r>
            <a:r>
              <a:rPr lang="en-US" sz="3527" dirty="0" err="1">
                <a:latin typeface="Calibri" charset="0"/>
              </a:rPr>
              <a:t>api</a:t>
            </a:r>
            <a:r>
              <a:rPr lang="en-US" sz="3527" dirty="0">
                <a:latin typeface="Calibri" charset="0"/>
              </a:rPr>
              <a:t>/movies".</a:t>
            </a: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71" y="381996"/>
            <a:ext cx="11591502" cy="1461188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74" y="1889492"/>
            <a:ext cx="11591502" cy="4796544"/>
          </a:xfrm>
        </p:spPr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URL into a request message according to the specified protocol;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html client may translated the URL </a:t>
            </a:r>
            <a:r>
              <a:rPr lang="en-US" sz="2800" i="1" dirty="0">
                <a:latin typeface="Calibri" charset="0"/>
              </a:rPr>
              <a:t>http://www.myserver.com:8080/api/movies </a:t>
            </a:r>
            <a:r>
              <a:rPr lang="en-US" dirty="0">
                <a:latin typeface="Calibri" charset="0"/>
              </a:rPr>
              <a:t>into the following HTTP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467" y="4492525"/>
            <a:ext cx="8186575" cy="2857449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GET /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api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/movies/ HTTP/1.1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User-Agent: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PostmanRuntime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/7.26.5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Accept: application/json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Cache-Control: no-cache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Host: </a:t>
            </a:r>
            <a:r>
              <a:rPr lang="en-US" sz="2000" i="1" dirty="0">
                <a:latin typeface="Calibri" charset="0"/>
              </a:rPr>
              <a:t>www.myserver.com:8080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Accept-Encoding: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gzip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, deflate,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br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Connection: keep-alive</a:t>
            </a:r>
          </a:p>
          <a:p>
            <a:br>
              <a:rPr lang="en-US" sz="1984" dirty="0">
                <a:latin typeface="Arial" charset="0"/>
              </a:rPr>
            </a:br>
            <a:endParaRPr lang="en-US" sz="1984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93" y="1500240"/>
            <a:ext cx="11591502" cy="2788827"/>
          </a:xfrm>
        </p:spPr>
        <p:txBody>
          <a:bodyPr vert="horz" lIns="100796" tIns="50398" rIns="100796" bIns="50398" rtlCol="0" anchor="t">
            <a:normAutofit lnSpcReduction="1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972" y="4637832"/>
            <a:ext cx="7367097" cy="2840393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sz="1984" b="1" dirty="0">
                <a:latin typeface="Arial"/>
              </a:rPr>
              <a:t>HTTP/1.1 200 OK</a:t>
            </a:r>
            <a:r>
              <a:rPr lang="en-US" sz="1984" dirty="0">
                <a:latin typeface="Arial"/>
              </a:rPr>
              <a:t> </a:t>
            </a:r>
          </a:p>
          <a:p>
            <a:r>
              <a:rPr lang="en-US" sz="1984" dirty="0">
                <a:latin typeface="Arial"/>
              </a:rPr>
              <a:t>Date: Sun, 18 Oct 2009 08:56:53 GMT </a:t>
            </a:r>
          </a:p>
          <a:p>
            <a:r>
              <a:rPr lang="en-US" sz="1984" dirty="0">
                <a:latin typeface="Arial"/>
              </a:rPr>
              <a:t>Server: Apache/2.2.14 (Win32) </a:t>
            </a:r>
          </a:p>
          <a:p>
            <a:r>
              <a:rPr lang="en-US" sz="1984" dirty="0">
                <a:latin typeface="Arial"/>
              </a:rPr>
              <a:t>Last-Modified: Sat, 20 Nov 2019 07:16:26 GMT </a:t>
            </a:r>
          </a:p>
          <a:p>
            <a:r>
              <a:rPr lang="en-US" sz="1984" dirty="0">
                <a:latin typeface="Arial"/>
              </a:rPr>
              <a:t>Content-Length: 22 </a:t>
            </a:r>
          </a:p>
          <a:p>
            <a:r>
              <a:rPr lang="en-US" sz="1984" dirty="0">
                <a:latin typeface="Arial"/>
              </a:rPr>
              <a:t>Connection: close </a:t>
            </a:r>
          </a:p>
          <a:p>
            <a:r>
              <a:rPr lang="en-US" sz="1984" b="1" dirty="0">
                <a:latin typeface="Arial"/>
              </a:rPr>
              <a:t>Content-Type: application/json</a:t>
            </a:r>
          </a:p>
          <a:p>
            <a:br>
              <a:rPr lang="en-US" sz="1984" b="1" dirty="0">
                <a:latin typeface="Arial"/>
              </a:rPr>
            </a:br>
            <a:r>
              <a:rPr lang="en-US" sz="1984" dirty="0">
                <a:latin typeface="Arial"/>
              </a:rPr>
              <a:t> {“</a:t>
            </a:r>
            <a:r>
              <a:rPr lang="en-US" sz="1984" dirty="0" err="1">
                <a:latin typeface="Arial"/>
              </a:rPr>
              <a:t>result”:”It</a:t>
            </a:r>
            <a:r>
              <a:rPr lang="en-US" sz="1984" dirty="0">
                <a:latin typeface="Arial"/>
              </a:rPr>
              <a:t> Works!”}</a:t>
            </a:r>
          </a:p>
        </p:txBody>
      </p:sp>
    </p:spTree>
    <p:extLst>
      <p:ext uri="{BB962C8B-B14F-4D97-AF65-F5344CB8AC3E}">
        <p14:creationId xmlns:p14="http://schemas.microsoft.com/office/powerpoint/2010/main" val="2939994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Request objects without sending data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Modify objects with data that you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PUT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Create new objects with data that your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Delete objects without sending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4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85" y="3376917"/>
            <a:ext cx="1611681" cy="805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/>
          </a:bodyPr>
          <a:lstStyle/>
          <a:p>
            <a:r>
              <a:rPr lang="en-US" sz="2646" dirty="0">
                <a:cs typeface="Calibri"/>
              </a:rPr>
              <a:t>Short for </a:t>
            </a:r>
            <a:r>
              <a:rPr lang="en-US" sz="2646" b="1" dirty="0">
                <a:cs typeface="Calibri"/>
              </a:rPr>
              <a:t>Representational State Transfer</a:t>
            </a:r>
          </a:p>
          <a:p>
            <a:r>
              <a:rPr lang="en-US" sz="2646" dirty="0">
                <a:cs typeface="Calibri"/>
              </a:rPr>
              <a:t>Set of Principles for how web should be used</a:t>
            </a:r>
          </a:p>
          <a:p>
            <a:r>
              <a:rPr lang="en-US" sz="2646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646" dirty="0">
                <a:cs typeface="Calibri"/>
              </a:rPr>
              <a:t>A set of principles that define how Web standards(HTTP and URIs) can be used.</a:t>
            </a:r>
            <a:endParaRPr lang="en-US" sz="2646" dirty="0">
              <a:cs typeface="Calibri"/>
            </a:endParaRPr>
          </a:p>
          <a:p>
            <a:pPr marL="0" indent="0">
              <a:buNone/>
            </a:pPr>
            <a:endParaRPr lang="en-US" sz="2646" dirty="0">
              <a:cs typeface="Calibri"/>
            </a:endParaRPr>
          </a:p>
          <a:p>
            <a:endParaRPr lang="en-US" sz="2646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Every “thing” has an identity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Link things together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Use standard set of methods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Resources can have multiple representations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JSON/XML/</a:t>
            </a:r>
            <a:r>
              <a:rPr lang="en-IE" sz="2205" dirty="0" err="1">
                <a:cs typeface="Calibri"/>
              </a:rPr>
              <a:t>png</a:t>
            </a:r>
            <a:r>
              <a:rPr lang="en-IE" sz="2205" dirty="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Communicate stateless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Should </a:t>
            </a:r>
            <a:r>
              <a:rPr lang="en-IE" sz="2205" b="1" dirty="0">
                <a:cs typeface="Calibri"/>
              </a:rPr>
              <a:t>not</a:t>
            </a:r>
            <a:r>
              <a:rPr lang="en-IE" sz="2205" dirty="0">
                <a:cs typeface="Calibri"/>
              </a:rPr>
              <a:t> depend on server state. 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AC7588B-D6D4-407C-9F2E-02A44316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5598" y="1436132"/>
            <a:ext cx="6719889" cy="27047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04CCD2-455D-4B1D-902D-F40918398C68}"/>
              </a:ext>
            </a:extLst>
          </p:cNvPr>
          <p:cNvSpPr txBox="1"/>
          <p:nvPr/>
        </p:nvSpPr>
        <p:spPr>
          <a:xfrm>
            <a:off x="8708994" y="4256311"/>
            <a:ext cx="460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aprendiendoarduino.wordpress.com/2019/10/27/api-rest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nc-sa/3.0/"/>
              </a:rPr>
              <a:t>CC BY-SA-NC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“developer-first”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Take a “grammatical”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r>
              <a:rPr lang="en-IE" dirty="0"/>
              <a:t>Optional: Can use a Interface Description Language &amp; Tools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</a:t>
            </a:r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36" y="402483"/>
            <a:ext cx="11591502" cy="1461188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5" y="2012414"/>
            <a:ext cx="12030763" cy="3015197"/>
          </a:xfrm>
        </p:spPr>
        <p:txBody>
          <a:bodyPr vert="horz" lIns="100796" tIns="50398" rIns="100796" bIns="50398" rtlCol="0" anchor="t">
            <a:normAutofit fontScale="25000" lnSpcReduction="20000"/>
          </a:bodyPr>
          <a:lstStyle/>
          <a:p>
            <a:r>
              <a:rPr lang="en-IE" sz="6614" dirty="0"/>
              <a:t>In Rest, everything is based around resources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the “things” you’re working with are modelled as resources described by URI paths--like /users, /groups, /dogs</a:t>
            </a:r>
            <a:endParaRPr lang="en-IE" sz="5952" dirty="0">
              <a:cs typeface="Calibri"/>
            </a:endParaRPr>
          </a:p>
          <a:p>
            <a:pPr lvl="1"/>
            <a:r>
              <a:rPr lang="en-IE" sz="5952" dirty="0"/>
              <a:t>Notice they are </a:t>
            </a:r>
            <a:r>
              <a:rPr lang="en-IE" sz="7937" b="1" dirty="0"/>
              <a:t>nouns</a:t>
            </a:r>
            <a:r>
              <a:rPr lang="en-IE" sz="5952" dirty="0"/>
              <a:t> </a:t>
            </a:r>
            <a:r>
              <a:rPr lang="en-IE" sz="5952" b="1" dirty="0"/>
              <a:t>. </a:t>
            </a:r>
            <a:endParaRPr lang="en-IE" sz="5952" b="1" dirty="0">
              <a:cs typeface="Calibri"/>
            </a:endParaRPr>
          </a:p>
          <a:p>
            <a:pPr lvl="1"/>
            <a:r>
              <a:rPr lang="en-IE" sz="5952" b="1" u="sng" dirty="0"/>
              <a:t>Verbs in URLs are BAD</a:t>
            </a:r>
            <a:endParaRPr lang="en-IE" sz="5952" b="1" u="sng" dirty="0">
              <a:cs typeface="Calibri"/>
            </a:endParaRPr>
          </a:p>
          <a:p>
            <a:r>
              <a:rPr lang="en-IE" sz="6614" dirty="0"/>
              <a:t>The things that you do on these things (or nouns) are characterised by the fixed set of  HTTP methods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What GET,POST,PUT does is something that the designer/developer gets to put into the model.</a:t>
            </a:r>
            <a:endParaRPr lang="en-IE" sz="5952" dirty="0">
              <a:cs typeface="Calibri"/>
            </a:endParaRPr>
          </a:p>
          <a:p>
            <a:r>
              <a:rPr lang="en-IE" sz="6614" dirty="0"/>
              <a:t>The metadata (the adjectives) is usually encoded in HTTP headers, although sometimes in the payload.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The responses are the pre-established HTTP status codes and body. (200, 404, 500 etc.)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33" y="4775989"/>
            <a:ext cx="6751554" cy="24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50DA-07D3-4E27-BD83-3DC58CDF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Design Demo: Movies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69C5-08D5-4ED5-A6F2-51D4E63C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8E0BC-9BB9-4F2C-B63D-3CA0E01D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769040"/>
            <a:ext cx="5728853" cy="4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9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435575" y="2348280"/>
            <a:ext cx="8566200" cy="161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 The Express Package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191215" y="4283640"/>
            <a:ext cx="7054560" cy="1930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183215" y="1763640"/>
            <a:ext cx="93366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B8B32-E07C-4143-BFBA-EFFC6CE2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" y="1310449"/>
            <a:ext cx="6993498" cy="3599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83899-D4CA-473F-B7B0-B249BC28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16" y="5073813"/>
            <a:ext cx="7000874" cy="2350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83215" y="30276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23042" y="174480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dirty="0"/>
          </a:p>
          <a:p>
            <a:pPr lvl="1"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3200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</a:rPr>
              <a:t>Middleware…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What's Node.js: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6" y="1511460"/>
            <a:ext cx="7896225" cy="357187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9676795" y="1511460"/>
            <a:ext cx="315396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dirty="0"/>
          </a:p>
        </p:txBody>
      </p:sp>
      <p:sp>
        <p:nvSpPr>
          <p:cNvPr id="163" name="CustomShape 4"/>
          <p:cNvSpPr/>
          <p:nvPr/>
        </p:nvSpPr>
        <p:spPr>
          <a:xfrm>
            <a:off x="9676795" y="2390658"/>
            <a:ext cx="285444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dirty="0"/>
          </a:p>
        </p:txBody>
      </p:sp>
      <p:sp>
        <p:nvSpPr>
          <p:cNvPr id="164" name="CustomShape 5"/>
          <p:cNvSpPr/>
          <p:nvPr/>
        </p:nvSpPr>
        <p:spPr>
          <a:xfrm>
            <a:off x="9676795" y="3428657"/>
            <a:ext cx="285444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dirty="0"/>
          </a:p>
        </p:txBody>
      </p:sp>
      <p:sp>
        <p:nvSpPr>
          <p:cNvPr id="165" name="CustomShape 6"/>
          <p:cNvSpPr/>
          <p:nvPr/>
        </p:nvSpPr>
        <p:spPr>
          <a:xfrm>
            <a:off x="8744935" y="4009320"/>
            <a:ext cx="2854800" cy="1307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5206314" y="1647568"/>
            <a:ext cx="3896497" cy="263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588476" y="2563150"/>
            <a:ext cx="4683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684108" y="3297397"/>
            <a:ext cx="3904736" cy="48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Getting Started with Express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2183215" y="176364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Installing Express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[local install] 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--save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[global install]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205895" y="43380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Configuration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2183575" y="1763640"/>
            <a:ext cx="90702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Express allows you to easily configure your web app behaviour...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5" y="3328080"/>
            <a:ext cx="8228449" cy="260826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9F31-41F8-4C3F-8715-BA4DDF0C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Express: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2F27-41A9-4F60-AD13-773196D6E7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8714941" cy="4384800"/>
          </a:xfrm>
        </p:spPr>
        <p:txBody>
          <a:bodyPr anchor="t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Routing refers to determining how an application responds to a client request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b="1" dirty="0"/>
              <a:t>path</a:t>
            </a:r>
            <a:r>
              <a:rPr lang="en-GB" sz="3200" dirty="0"/>
              <a:t> and </a:t>
            </a:r>
            <a:r>
              <a:rPr lang="en-GB" sz="3200" b="1" dirty="0"/>
              <a:t>HTTP request method </a:t>
            </a:r>
            <a:r>
              <a:rPr lang="en-GB" sz="3200" dirty="0"/>
              <a:t>(e.g. GET, POST) are used to </a:t>
            </a:r>
            <a:r>
              <a:rPr lang="en-GB" sz="3200" b="1" dirty="0"/>
              <a:t>“route” </a:t>
            </a:r>
            <a:r>
              <a:rPr lang="en-GB" sz="3200" dirty="0"/>
              <a:t>the request.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Each route can have </a:t>
            </a:r>
            <a:r>
              <a:rPr lang="en-GB" sz="3200" b="1" dirty="0"/>
              <a:t>one or more </a:t>
            </a:r>
            <a:r>
              <a:rPr lang="en-GB" sz="3200" dirty="0"/>
              <a:t>handler functions, which are executed when the route is matched.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68215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Routing Example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1378391" y="6247046"/>
            <a:ext cx="9070200" cy="352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/movies’, …);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/movie/:id’, …)</a:t>
            </a:r>
            <a:endParaRPr dirty="0"/>
          </a:p>
          <a:p>
            <a:pPr>
              <a:lnSpc>
                <a:spcPct val="100000"/>
              </a:lnSpc>
            </a:pPr>
            <a:endParaRPr lang="en-IE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3" name="CustomShape 3"/>
          <p:cNvSpPr/>
          <p:nvPr/>
        </p:nvSpPr>
        <p:spPr>
          <a:xfrm>
            <a:off x="2183575" y="1209420"/>
            <a:ext cx="839880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199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app.[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http_verb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](path, (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b="1" dirty="0"/>
          </a:p>
        </p:txBody>
      </p:sp>
      <p:sp>
        <p:nvSpPr>
          <p:cNvPr id="176" name="CustomShape 6"/>
          <p:cNvSpPr/>
          <p:nvPr/>
        </p:nvSpPr>
        <p:spPr>
          <a:xfrm>
            <a:off x="7760559" y="5957967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Handles HTTP POST requests on path /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api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/movies</a:t>
            </a:r>
            <a:endParaRPr dirty="0"/>
          </a:p>
        </p:txBody>
      </p:sp>
      <p:sp>
        <p:nvSpPr>
          <p:cNvPr id="177" name="CustomShape 7"/>
          <p:cNvSpPr/>
          <p:nvPr/>
        </p:nvSpPr>
        <p:spPr>
          <a:xfrm>
            <a:off x="7353537" y="6735703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URL. Accepts :id route argument. Access using req.id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14" y="0"/>
            <a:ext cx="13439775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(/*)?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</p:cNvCxnSpPr>
          <p:nvPr/>
        </p:nvCxnSpPr>
        <p:spPr>
          <a:xfrm flipH="1">
            <a:off x="4743450" y="6179596"/>
            <a:ext cx="2974703" cy="556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4743450" y="6936043"/>
            <a:ext cx="24986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DDFC31-3BC7-457F-AC3A-77D67D80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93" y="2317667"/>
            <a:ext cx="7942371" cy="336661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EA36F32-8285-4D76-B6FE-5443414248D7}"/>
              </a:ext>
            </a:extLst>
          </p:cNvPr>
          <p:cNvGrpSpPr/>
          <p:nvPr/>
        </p:nvGrpSpPr>
        <p:grpSpPr>
          <a:xfrm>
            <a:off x="9249030" y="4615459"/>
            <a:ext cx="3458160" cy="2702880"/>
            <a:chOff x="9249030" y="4615459"/>
            <a:chExt cx="3458160" cy="27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14:cNvPr>
                <p14:cNvContentPartPr/>
                <p14:nvPr/>
              </p14:nvContentPartPr>
              <p14:xfrm>
                <a:off x="9249030" y="4615459"/>
                <a:ext cx="3458160" cy="264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40030" y="4606819"/>
                  <a:ext cx="3475800" cy="26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14:cNvPr>
                <p14:cNvContentPartPr/>
                <p14:nvPr/>
              </p14:nvContentPartPr>
              <p14:xfrm>
                <a:off x="10854990" y="6959779"/>
                <a:ext cx="203760" cy="30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46350" y="6951139"/>
                  <a:ext cx="221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14:cNvPr>
                <p14:cNvContentPartPr/>
                <p14:nvPr/>
              </p14:nvContentPartPr>
              <p14:xfrm>
                <a:off x="10881990" y="6956179"/>
                <a:ext cx="286920" cy="36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73350" y="6947539"/>
                  <a:ext cx="30456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E8087-3F18-48B5-961B-93C43F818670}"/>
              </a:ext>
            </a:extLst>
          </p:cNvPr>
          <p:cNvGrpSpPr/>
          <p:nvPr/>
        </p:nvGrpSpPr>
        <p:grpSpPr>
          <a:xfrm>
            <a:off x="8170110" y="4535539"/>
            <a:ext cx="2270520" cy="1505520"/>
            <a:chOff x="8170110" y="4535539"/>
            <a:chExt cx="227052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14:cNvPr>
                <p14:cNvContentPartPr/>
                <p14:nvPr/>
              </p14:nvContentPartPr>
              <p14:xfrm>
                <a:off x="8212950" y="4867819"/>
                <a:ext cx="2225520" cy="11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04310" y="4859179"/>
                  <a:ext cx="22431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14:cNvPr>
                <p14:cNvContentPartPr/>
                <p14:nvPr/>
              </p14:nvContentPartPr>
              <p14:xfrm>
                <a:off x="8170110" y="4755859"/>
                <a:ext cx="136440" cy="21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1470" y="4746859"/>
                  <a:ext cx="154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14:cNvPr>
                <p14:cNvContentPartPr/>
                <p14:nvPr/>
              </p14:nvContentPartPr>
              <p14:xfrm>
                <a:off x="10248750" y="5827219"/>
                <a:ext cx="191880" cy="20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9750" y="5818219"/>
                  <a:ext cx="20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14:cNvPr>
                <p14:cNvContentPartPr/>
                <p14:nvPr/>
              </p14:nvContentPartPr>
              <p14:xfrm>
                <a:off x="9239310" y="4535539"/>
                <a:ext cx="148680" cy="26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30310" y="4526539"/>
                  <a:ext cx="166320" cy="28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database or file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from Solid State Disk 150,000 nanoseconds ~1GB/sec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datacentre 500,000 nanoseconds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IP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1nanoseconds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CBD38D-BB0E-4B34-8AC8-BB9249652D6D}"/>
                  </a:ext>
                </a:extLst>
              </p14:cNvPr>
              <p14:cNvContentPartPr/>
              <p14:nvPr/>
            </p14:nvContentPartPr>
            <p14:xfrm>
              <a:off x="1690200" y="3134520"/>
              <a:ext cx="10619280" cy="1770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CBD38D-BB0E-4B34-8AC8-BB9249652D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8400" y="2044080"/>
                <a:ext cx="11399760" cy="510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 </a:t>
            </a:r>
          </a:p>
          <a:p>
            <a:pPr algn="ctr"/>
            <a:r>
              <a:rPr lang="en-IE" sz="4400" dirty="0">
                <a:latin typeface="Arial"/>
              </a:rPr>
              <a:t>Database Read Example</a:t>
            </a:r>
            <a:endParaRPr dirty="0"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2852</Words>
  <Application>Microsoft Office PowerPoint</Application>
  <PresentationFormat>Custom</PresentationFormat>
  <Paragraphs>396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-apple-system</vt:lpstr>
      <vt:lpstr>Arial</vt:lpstr>
      <vt:lpstr>Calibri</vt:lpstr>
      <vt:lpstr>charter</vt:lpstr>
      <vt:lpstr>Consolas</vt:lpstr>
      <vt:lpstr>Courier New</vt:lpstr>
      <vt:lpstr>Cousine</vt:lpstr>
      <vt:lpstr>DejaVu Sans</vt:lpstr>
      <vt:lpstr>StarSymbol</vt:lpstr>
      <vt:lpstr>Times New Roman</vt:lpstr>
      <vt:lpstr>Office Theme</vt:lpstr>
      <vt:lpstr>PowerPoint Presentation</vt:lpstr>
      <vt:lpstr>Context</vt:lpstr>
      <vt:lpstr>Context - Technologies</vt:lpstr>
      <vt:lpstr>Agenda</vt:lpstr>
      <vt:lpstr>What's Node.js: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Node “Error First” Callbacks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Tools and Technologies</vt:lpstr>
      <vt:lpstr>PowerPoint Presentation</vt:lpstr>
      <vt:lpstr>PowerPoint Presentation</vt:lpstr>
      <vt:lpstr>PowerPoint Presentation</vt:lpstr>
      <vt:lpstr>PowerPoint Presentation</vt:lpstr>
      <vt:lpstr>Web APIs</vt:lpstr>
      <vt:lpstr>What is a Web Application Programming Interface?</vt:lpstr>
      <vt:lpstr>What is HTTP</vt:lpstr>
      <vt:lpstr>URL</vt:lpstr>
      <vt:lpstr>HTTP Protocol (Request)</vt:lpstr>
      <vt:lpstr>HTTP Protocol (Response)</vt:lpstr>
      <vt:lpstr>HTTP Methods</vt:lpstr>
      <vt:lpstr>REST</vt:lpstr>
      <vt:lpstr>Key REST Principles</vt:lpstr>
      <vt:lpstr>API Design</vt:lpstr>
      <vt:lpstr>API Design</vt:lpstr>
      <vt:lpstr>API Design Demo: Movies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Express: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24</cp:revision>
  <dcterms:created xsi:type="dcterms:W3CDTF">2020-11-19T09:49:08Z</dcterms:created>
  <dcterms:modified xsi:type="dcterms:W3CDTF">2022-10-26T15:03:08Z</dcterms:modified>
</cp:coreProperties>
</file>