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85" r:id="rId3"/>
    <p:sldId id="315" r:id="rId4"/>
    <p:sldId id="318" r:id="rId5"/>
    <p:sldId id="325" r:id="rId6"/>
    <p:sldId id="317" r:id="rId7"/>
    <p:sldId id="319" r:id="rId8"/>
    <p:sldId id="320" r:id="rId9"/>
    <p:sldId id="321" r:id="rId10"/>
    <p:sldId id="515" r:id="rId11"/>
    <p:sldId id="258" r:id="rId12"/>
    <p:sldId id="259" r:id="rId13"/>
    <p:sldId id="260" r:id="rId14"/>
    <p:sldId id="261" r:id="rId15"/>
    <p:sldId id="262" r:id="rId16"/>
    <p:sldId id="511" r:id="rId17"/>
    <p:sldId id="263" r:id="rId18"/>
    <p:sldId id="264" r:id="rId19"/>
    <p:sldId id="507" r:id="rId20"/>
    <p:sldId id="508" r:id="rId21"/>
    <p:sldId id="509" r:id="rId22"/>
    <p:sldId id="510" r:id="rId23"/>
    <p:sldId id="512" r:id="rId24"/>
    <p:sldId id="265" r:id="rId25"/>
    <p:sldId id="266" r:id="rId26"/>
    <p:sldId id="267" r:id="rId27"/>
    <p:sldId id="268" r:id="rId28"/>
    <p:sldId id="269" r:id="rId29"/>
    <p:sldId id="270" r:id="rId30"/>
    <p:sldId id="271" r:id="rId31"/>
    <p:sldId id="273" r:id="rId32"/>
    <p:sldId id="513" r:id="rId33"/>
    <p:sldId id="274" r:id="rId34"/>
    <p:sldId id="275" r:id="rId35"/>
    <p:sldId id="277" r:id="rId36"/>
    <p:sldId id="278" r:id="rId37"/>
    <p:sldId id="280" r:id="rId38"/>
    <p:sldId id="281" r:id="rId39"/>
    <p:sldId id="282" r:id="rId40"/>
    <p:sldId id="514" r:id="rId41"/>
    <p:sldId id="283" r:id="rId42"/>
    <p:sldId id="28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X Walsh" initials="FXW" lastIdx="1" clrIdx="0">
    <p:extLst>
      <p:ext uri="{19B8F6BF-5375-455C-9EA6-DF929625EA0E}">
        <p15:presenceInfo xmlns:p15="http://schemas.microsoft.com/office/powerpoint/2012/main" userId="Frank X Wal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71668" autoAdjust="0"/>
  </p:normalViewPr>
  <p:slideViewPr>
    <p:cSldViewPr snapToGrid="0">
      <p:cViewPr varScale="1">
        <p:scale>
          <a:sx n="104" d="100"/>
          <a:sy n="104" d="100"/>
        </p:scale>
        <p:origin x="2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1T11:09:11.545" idx="1">
    <p:pos x="7090" y="2220"/>
    <p:text/>
    <p:extLst>
      <p:ext uri="{C676402C-5697-4E1C-873F-D02D1690AC5C}">
        <p15:threadingInfo xmlns:p15="http://schemas.microsoft.com/office/powerpoint/2012/main" timeZoneBias="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dirty="0"/>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dirty="0"/>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07/12/2020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Salt_(cryptograph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41A18DF-4A92-427C-AD9F-04E22FE0E9C0}" type="slidenum">
              <a:rPr lang="en-US" smtClean="0"/>
              <a:t>6</a:t>
            </a:fld>
            <a:endParaRPr lang="en-US"/>
          </a:p>
        </p:txBody>
      </p:sp>
    </p:spTree>
    <p:extLst>
      <p:ext uri="{BB962C8B-B14F-4D97-AF65-F5344CB8AC3E}">
        <p14:creationId xmlns:p14="http://schemas.microsoft.com/office/powerpoint/2010/main" val="79664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11</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12</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13</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Password hashing is a simple way of storing users’ passwords in a database. Users enter their password, which is then inserted into a </a:t>
            </a:r>
            <a:r>
              <a:rPr lang="en-GB" b="0" i="0" u="sng" dirty="0">
                <a:effectLst/>
                <a:latin typeface="charter"/>
                <a:hlinkClick r:id="rId3"/>
              </a:rPr>
              <a:t>hash function</a:t>
            </a:r>
            <a:r>
              <a:rPr lang="en-GB" b="0" i="0" dirty="0">
                <a:solidFill>
                  <a:srgbClr val="292929"/>
                </a:solidFill>
                <a:effectLst/>
                <a:latin typeface="charter"/>
              </a:rPr>
              <a:t> that then maps the users password to a fixed-length string of random characters. Some common hash functions include MD5 and SHA256.</a:t>
            </a:r>
            <a:endParaRPr lang="en-GB" b="1" i="0" dirty="0">
              <a:solidFill>
                <a:srgbClr val="292929"/>
              </a:solidFill>
              <a:effectLst/>
              <a:latin typeface="charter"/>
            </a:endParaRPr>
          </a:p>
          <a:p>
            <a:endParaRPr lang="en-GB" b="1" i="0" dirty="0">
              <a:solidFill>
                <a:srgbClr val="292929"/>
              </a:solidFill>
              <a:effectLst/>
              <a:latin typeface="charter"/>
            </a:endParaRPr>
          </a:p>
          <a:p>
            <a:r>
              <a:rPr lang="en-GB" b="0" i="0" dirty="0">
                <a:solidFill>
                  <a:srgbClr val="292929"/>
                </a:solidFill>
                <a:effectLst/>
                <a:latin typeface="charter"/>
              </a:rPr>
              <a:t>A </a:t>
            </a:r>
            <a:r>
              <a:rPr lang="en-GB" b="0" i="0" u="sng" dirty="0">
                <a:effectLst/>
                <a:latin typeface="charter"/>
                <a:hlinkClick r:id="rId4"/>
              </a:rPr>
              <a:t>salt</a:t>
            </a:r>
            <a:r>
              <a:rPr lang="en-GB" b="0" i="0" dirty="0">
                <a:solidFill>
                  <a:srgbClr val="292929"/>
                </a:solidFill>
                <a:effectLst/>
                <a:latin typeface="charter"/>
              </a:rPr>
              <a:t> is a random character string that is added to the beginning or the end of a password. This salt is unique to each user, and is stored in the database along with the username and salted-hashed password.</a:t>
            </a:r>
          </a:p>
          <a:p>
            <a:endParaRPr lang="en-GB" b="0" i="0" dirty="0">
              <a:solidFill>
                <a:srgbClr val="292929"/>
              </a:solidFill>
              <a:effectLst/>
              <a:latin typeface="charter"/>
            </a:endParaRPr>
          </a:p>
          <a:p>
            <a:pPr algn="l"/>
            <a:r>
              <a:rPr lang="en-GB" b="0" i="0" dirty="0">
                <a:solidFill>
                  <a:srgbClr val="292929"/>
                </a:solidFill>
                <a:effectLst/>
                <a:latin typeface="charter"/>
              </a:rPr>
              <a:t>Storing a Password:</a:t>
            </a:r>
          </a:p>
          <a:p>
            <a:pPr algn="l">
              <a:buFont typeface="+mj-lt"/>
              <a:buAutoNum type="arabicPeriod"/>
            </a:pPr>
            <a:r>
              <a:rPr lang="en-GB" b="0" i="0" dirty="0">
                <a:solidFill>
                  <a:srgbClr val="292929"/>
                </a:solidFill>
                <a:effectLst/>
                <a:latin typeface="charter"/>
              </a:rPr>
              <a:t>Generate super long salt with a CSPRNG</a:t>
            </a:r>
          </a:p>
          <a:p>
            <a:pPr algn="l">
              <a:buFont typeface="+mj-lt"/>
              <a:buAutoNum type="arabicPeriod"/>
            </a:pPr>
            <a:r>
              <a:rPr lang="en-GB" b="0" i="0" dirty="0">
                <a:solidFill>
                  <a:srgbClr val="292929"/>
                </a:solidFill>
                <a:effectLst/>
                <a:latin typeface="charter"/>
              </a:rPr>
              <a:t>Prepend the salt to the user password and hash it</a:t>
            </a:r>
          </a:p>
          <a:p>
            <a:pPr algn="l">
              <a:buFont typeface="+mj-lt"/>
              <a:buAutoNum type="arabicPeriod"/>
            </a:pPr>
            <a:r>
              <a:rPr lang="en-GB" b="0" i="0" dirty="0">
                <a:solidFill>
                  <a:srgbClr val="292929"/>
                </a:solidFill>
                <a:effectLst/>
                <a:latin typeface="charter"/>
              </a:rPr>
              <a:t>Save the salt and the hash in the database</a:t>
            </a:r>
          </a:p>
          <a:p>
            <a:pPr algn="l"/>
            <a:r>
              <a:rPr lang="en-GB" b="0" i="0" dirty="0">
                <a:solidFill>
                  <a:srgbClr val="292929"/>
                </a:solidFill>
                <a:effectLst/>
                <a:latin typeface="charter"/>
              </a:rPr>
              <a:t>Checking a Password:</a:t>
            </a:r>
          </a:p>
          <a:p>
            <a:pPr algn="l">
              <a:buFont typeface="+mj-lt"/>
              <a:buAutoNum type="arabicPeriod"/>
            </a:pPr>
            <a:r>
              <a:rPr lang="en-GB" b="0" i="0" dirty="0">
                <a:solidFill>
                  <a:srgbClr val="292929"/>
                </a:solidFill>
                <a:effectLst/>
                <a:latin typeface="charter"/>
              </a:rPr>
              <a:t>Get the salt and hash from the database</a:t>
            </a:r>
          </a:p>
          <a:p>
            <a:pPr algn="l">
              <a:buFont typeface="+mj-lt"/>
              <a:buAutoNum type="arabicPeriod"/>
            </a:pPr>
            <a:r>
              <a:rPr lang="en-GB" b="0" i="0" dirty="0">
                <a:solidFill>
                  <a:srgbClr val="292929"/>
                </a:solidFill>
                <a:effectLst/>
                <a:latin typeface="charter"/>
              </a:rPr>
              <a:t>Prepend the salt to the submitted password and hash it</a:t>
            </a:r>
          </a:p>
          <a:p>
            <a:pPr algn="l">
              <a:buFont typeface="+mj-lt"/>
              <a:buAutoNum type="arabicPeriod"/>
            </a:pPr>
            <a:r>
              <a:rPr lang="en-GB" b="0" i="0" dirty="0">
                <a:solidFill>
                  <a:srgbClr val="292929"/>
                </a:solidFill>
                <a:effectLst/>
                <a:latin typeface="charter"/>
              </a:rPr>
              <a:t>Compare the hashes. If they are equal, the password is correct</a:t>
            </a:r>
          </a:p>
          <a:p>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20</a:t>
            </a:fld>
            <a:endParaRPr lang="en-IE"/>
          </a:p>
        </p:txBody>
      </p:sp>
    </p:spTree>
    <p:extLst>
      <p:ext uri="{BB962C8B-B14F-4D97-AF65-F5344CB8AC3E}">
        <p14:creationId xmlns:p14="http://schemas.microsoft.com/office/powerpoint/2010/main" val="331327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41</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dirty="0">
                <a:solidFill>
                  <a:schemeClr val="accent1"/>
                </a:solidFill>
                <a:cs typeface="Calibri"/>
              </a:rPr>
              <a:t>, 2020</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1E2B-3642-4B3D-A46F-8DC57390FD1E}"/>
              </a:ext>
            </a:extLst>
          </p:cNvPr>
          <p:cNvSpPr>
            <a:spLocks noGrp="1"/>
          </p:cNvSpPr>
          <p:nvPr>
            <p:ph type="title"/>
          </p:nvPr>
        </p:nvSpPr>
        <p:spPr/>
        <p:txBody>
          <a:bodyPr/>
          <a:lstStyle/>
          <a:p>
            <a:r>
              <a:rPr lang="en-IE" dirty="0" err="1"/>
              <a:t>Javascript</a:t>
            </a:r>
            <a:r>
              <a:rPr lang="en-IE" dirty="0"/>
              <a:t> Web Tokens</a:t>
            </a:r>
          </a:p>
        </p:txBody>
      </p:sp>
      <p:sp>
        <p:nvSpPr>
          <p:cNvPr id="3" name="Text Placeholder 2">
            <a:extLst>
              <a:ext uri="{FF2B5EF4-FFF2-40B4-BE49-F238E27FC236}">
                <a16:creationId xmlns:a16="http://schemas.microsoft.com/office/drawing/2014/main" id="{F0B918CA-30D7-4AD4-AC54-611E0657D7EB}"/>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74279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Authentication</a:t>
            </a:r>
          </a:p>
          <a:p>
            <a:pPr lvl="1"/>
            <a:r>
              <a:rPr lang="en-US" sz="2000" dirty="0">
                <a:cs typeface="Calibri"/>
              </a:rPr>
              <a:t>Cookies, basic-auth, JWT, OAuth.</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own(previous express-sessions example…)</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Requirements for Authentication: movie-</a:t>
            </a:r>
            <a:r>
              <a:rPr lang="en-US" sz="4100" dirty="0" err="1">
                <a:solidFill>
                  <a:srgbClr val="FFFFFF"/>
                </a:solidFill>
                <a:cs typeface="Calibri Light"/>
              </a:rPr>
              <a:t>api</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 This Week</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Schema Methods and Sessions</a:t>
            </a:r>
          </a:p>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5" name="Picture 4">
            <a:extLst>
              <a:ext uri="{FF2B5EF4-FFF2-40B4-BE49-F238E27FC236}">
                <a16:creationId xmlns:a16="http://schemas.microsoft.com/office/drawing/2014/main" id="{8B3EE841-C211-4801-98EA-17270C637FDF}"/>
              </a:ext>
            </a:extLst>
          </p:cNvPr>
          <p:cNvPicPr>
            <a:picLocks noChangeAspect="1"/>
          </p:cNvPicPr>
          <p:nvPr/>
        </p:nvPicPr>
        <p:blipFill>
          <a:blip r:embed="rId2"/>
          <a:stretch>
            <a:fillRect/>
          </a:stretch>
        </p:blipFill>
        <p:spPr>
          <a:xfrm>
            <a:off x="5186289" y="2079923"/>
            <a:ext cx="7562438" cy="2478327"/>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61307-75FC-4774-B5D1-58BAD04AB15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User API: Get users</a:t>
            </a:r>
          </a:p>
        </p:txBody>
      </p:sp>
      <p:pic>
        <p:nvPicPr>
          <p:cNvPr id="6" name="Picture 5">
            <a:extLst>
              <a:ext uri="{FF2B5EF4-FFF2-40B4-BE49-F238E27FC236}">
                <a16:creationId xmlns:a16="http://schemas.microsoft.com/office/drawing/2014/main" id="{2453AAD1-D5EB-48E9-A715-AD3CD72D70BF}"/>
              </a:ext>
            </a:extLst>
          </p:cNvPr>
          <p:cNvPicPr>
            <a:picLocks noChangeAspect="1"/>
          </p:cNvPicPr>
          <p:nvPr/>
        </p:nvPicPr>
        <p:blipFill>
          <a:blip r:embed="rId2"/>
          <a:stretch>
            <a:fillRect/>
          </a:stretch>
        </p:blipFill>
        <p:spPr>
          <a:xfrm>
            <a:off x="4038600" y="1313299"/>
            <a:ext cx="6651833" cy="3091146"/>
          </a:xfrm>
          <a:prstGeom prst="rect">
            <a:avLst/>
          </a:prstGeom>
        </p:spPr>
      </p:pic>
      <p:sp>
        <p:nvSpPr>
          <p:cNvPr id="3" name="Content Placeholder 2">
            <a:extLst>
              <a:ext uri="{FF2B5EF4-FFF2-40B4-BE49-F238E27FC236}">
                <a16:creationId xmlns:a16="http://schemas.microsoft.com/office/drawing/2014/main" id="{BF8F92AB-9541-42F2-900F-2781C90C44C7}"/>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en-US" sz="1800" kern="1200">
                <a:latin typeface="+mn-lt"/>
                <a:ea typeface="+mn-ea"/>
                <a:cs typeface="+mn-cs"/>
              </a:rPr>
              <a:t>Create a route to list all users:</a:t>
            </a:r>
          </a:p>
        </p:txBody>
      </p:sp>
    </p:spTree>
    <p:extLst>
      <p:ext uri="{BB962C8B-B14F-4D97-AF65-F5344CB8AC3E}">
        <p14:creationId xmlns:p14="http://schemas.microsoft.com/office/powerpoint/2010/main" val="252511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B0F57-71AB-4E24-BC7E-E32E21397E00}"/>
              </a:ext>
            </a:extLst>
          </p:cNvPr>
          <p:cNvPicPr>
            <a:picLocks noChangeAspect="1"/>
          </p:cNvPicPr>
          <p:nvPr/>
        </p:nvPicPr>
        <p:blipFill>
          <a:blip r:embed="rId2"/>
          <a:stretch>
            <a:fillRect/>
          </a:stretch>
        </p:blipFill>
        <p:spPr>
          <a:xfrm>
            <a:off x="5565515" y="1096152"/>
            <a:ext cx="5353050" cy="3676650"/>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39FE-CE3F-4C7A-B5A8-A8DA77312E7B}"/>
              </a:ext>
            </a:extLst>
          </p:cNvPr>
          <p:cNvSpPr>
            <a:spLocks noGrp="1"/>
          </p:cNvSpPr>
          <p:nvPr>
            <p:ph type="title"/>
          </p:nvPr>
        </p:nvSpPr>
        <p:spPr/>
        <p:txBody>
          <a:bodyPr/>
          <a:lstStyle/>
          <a:p>
            <a:r>
              <a:rPr lang="en-IE" dirty="0"/>
              <a:t>Schema Methods</a:t>
            </a:r>
          </a:p>
        </p:txBody>
      </p:sp>
      <p:sp>
        <p:nvSpPr>
          <p:cNvPr id="3" name="Text Placeholder 2">
            <a:extLst>
              <a:ext uri="{FF2B5EF4-FFF2-40B4-BE49-F238E27FC236}">
                <a16:creationId xmlns:a16="http://schemas.microsoft.com/office/drawing/2014/main" id="{BEEE69F8-B32F-42A1-A2FA-61419E85F6EB}"/>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04947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4" name="Picture 3">
            <a:extLst>
              <a:ext uri="{FF2B5EF4-FFF2-40B4-BE49-F238E27FC236}">
                <a16:creationId xmlns:a16="http://schemas.microsoft.com/office/drawing/2014/main" id="{A93591C6-5616-4D74-A08C-DA8D65AE58AD}"/>
              </a:ext>
            </a:extLst>
          </p:cNvPr>
          <p:cNvPicPr>
            <a:picLocks noChangeAspect="1"/>
          </p:cNvPicPr>
          <p:nvPr/>
        </p:nvPicPr>
        <p:blipFill>
          <a:blip r:embed="rId2"/>
          <a:stretch>
            <a:fillRect/>
          </a:stretch>
        </p:blipFill>
        <p:spPr>
          <a:xfrm>
            <a:off x="4876213" y="1162942"/>
            <a:ext cx="7107382" cy="453211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pic>
        <p:nvPicPr>
          <p:cNvPr id="5" name="Picture 4">
            <a:extLst>
              <a:ext uri="{FF2B5EF4-FFF2-40B4-BE49-F238E27FC236}">
                <a16:creationId xmlns:a16="http://schemas.microsoft.com/office/drawing/2014/main" id="{E599E203-248E-4EBC-9606-02E8BF9DC4FB}"/>
              </a:ext>
            </a:extLst>
          </p:cNvPr>
          <p:cNvPicPr>
            <a:picLocks noChangeAspect="1"/>
          </p:cNvPicPr>
          <p:nvPr/>
        </p:nvPicPr>
        <p:blipFill>
          <a:blip r:embed="rId2"/>
          <a:stretch>
            <a:fillRect/>
          </a:stretch>
        </p:blipFill>
        <p:spPr>
          <a:xfrm>
            <a:off x="4938755" y="624298"/>
            <a:ext cx="7062401" cy="5885334"/>
          </a:xfrm>
          <a:prstGeom prst="rect">
            <a:avLst/>
          </a:prstGeom>
        </p:spPr>
      </p:pic>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4" name="Picture 3">
            <a:extLst>
              <a:ext uri="{FF2B5EF4-FFF2-40B4-BE49-F238E27FC236}">
                <a16:creationId xmlns:a16="http://schemas.microsoft.com/office/drawing/2014/main" id="{8A488520-F3FE-4397-9FA5-0A2C76B51C4F}"/>
              </a:ext>
            </a:extLst>
          </p:cNvPr>
          <p:cNvPicPr>
            <a:picLocks noChangeAspect="1"/>
          </p:cNvPicPr>
          <p:nvPr/>
        </p:nvPicPr>
        <p:blipFill>
          <a:blip r:embed="rId2"/>
          <a:stretch>
            <a:fillRect/>
          </a:stretch>
        </p:blipFill>
        <p:spPr>
          <a:xfrm>
            <a:off x="5373974" y="480628"/>
            <a:ext cx="6283858" cy="5896744"/>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791-5ADE-4D13-BC78-84BD80A580A0}"/>
              </a:ext>
            </a:extLst>
          </p:cNvPr>
          <p:cNvSpPr>
            <a:spLocks noGrp="1"/>
          </p:cNvSpPr>
          <p:nvPr>
            <p:ph type="title"/>
          </p:nvPr>
        </p:nvSpPr>
        <p:spPr/>
        <p:txBody>
          <a:bodyPr>
            <a:normAutofit/>
          </a:bodyPr>
          <a:lstStyle/>
          <a:p>
            <a:r>
              <a:rPr lang="en-IE" dirty="0"/>
              <a:t>Example: Using Schema Methods for Simple Authentication</a:t>
            </a:r>
          </a:p>
        </p:txBody>
      </p:sp>
      <p:sp>
        <p:nvSpPr>
          <p:cNvPr id="3" name="Content Placeholder 2">
            <a:extLst>
              <a:ext uri="{FF2B5EF4-FFF2-40B4-BE49-F238E27FC236}">
                <a16:creationId xmlns:a16="http://schemas.microsoft.com/office/drawing/2014/main" id="{0765EDC5-4F0F-45EA-B752-E7F84CE835CA}"/>
              </a:ext>
            </a:extLst>
          </p:cNvPr>
          <p:cNvSpPr>
            <a:spLocks noGrp="1"/>
          </p:cNvSpPr>
          <p:nvPr>
            <p:ph idx="1"/>
          </p:nvPr>
        </p:nvSpPr>
        <p:spPr/>
        <p:txBody>
          <a:bodyPr/>
          <a:lstStyle/>
          <a:p>
            <a:r>
              <a:rPr lang="en-IE" dirty="0"/>
              <a:t>Restrict access to API (require authentication):</a:t>
            </a:r>
          </a:p>
          <a:p>
            <a:pPr lvl="1"/>
            <a:r>
              <a:rPr lang="en-IE" dirty="0"/>
              <a:t>Create users schema with methods for</a:t>
            </a:r>
          </a:p>
          <a:p>
            <a:pPr lvl="2"/>
            <a:r>
              <a:rPr lang="en-IE" dirty="0"/>
              <a:t>Finding users</a:t>
            </a:r>
          </a:p>
          <a:p>
            <a:pPr lvl="2"/>
            <a:r>
              <a:rPr lang="en-IE" dirty="0"/>
              <a:t>Checking password</a:t>
            </a:r>
          </a:p>
          <a:p>
            <a:pPr lvl="1"/>
            <a:r>
              <a:rPr lang="en-IE" dirty="0"/>
              <a:t>Use </a:t>
            </a:r>
            <a:r>
              <a:rPr lang="en-IE" b="1" dirty="0"/>
              <a:t>express-session</a:t>
            </a:r>
            <a:r>
              <a:rPr lang="en-IE" dirty="0"/>
              <a:t> middleware to create and manage user session (using cookies)</a:t>
            </a:r>
          </a:p>
          <a:p>
            <a:pPr lvl="1"/>
            <a:r>
              <a:rPr lang="en-IE" dirty="0"/>
              <a:t>Create an authentication route to set up “session”</a:t>
            </a:r>
          </a:p>
          <a:p>
            <a:pPr lvl="1"/>
            <a:r>
              <a:rPr lang="en-IE" dirty="0"/>
              <a:t>Create your own authentication middleware and place it on /</a:t>
            </a:r>
            <a:r>
              <a:rPr lang="en-IE" dirty="0" err="1"/>
              <a:t>api</a:t>
            </a:r>
            <a:r>
              <a:rPr lang="en-IE" dirty="0"/>
              <a:t>/movies route</a:t>
            </a:r>
          </a:p>
        </p:txBody>
      </p:sp>
    </p:spTree>
    <p:extLst>
      <p:ext uri="{BB962C8B-B14F-4D97-AF65-F5344CB8AC3E}">
        <p14:creationId xmlns:p14="http://schemas.microsoft.com/office/powerpoint/2010/main" val="42575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ED65-2846-4B78-8CFC-DBB44B3B3F5C}"/>
              </a:ext>
            </a:extLst>
          </p:cNvPr>
          <p:cNvSpPr>
            <a:spLocks noGrp="1"/>
          </p:cNvSpPr>
          <p:nvPr>
            <p:ph type="title"/>
          </p:nvPr>
        </p:nvSpPr>
        <p:spPr>
          <a:xfrm>
            <a:off x="655320" y="365125"/>
            <a:ext cx="5120114" cy="1692794"/>
          </a:xfrm>
        </p:spPr>
        <p:txBody>
          <a:bodyPr>
            <a:normAutofit/>
          </a:bodyPr>
          <a:lstStyle/>
          <a:p>
            <a:r>
              <a:rPr lang="en-IE" dirty="0"/>
              <a:t>Aside: Sessions</a:t>
            </a:r>
          </a:p>
        </p:txBody>
      </p:sp>
      <p:sp>
        <p:nvSpPr>
          <p:cNvPr id="3" name="Content Placeholder 2">
            <a:extLst>
              <a:ext uri="{FF2B5EF4-FFF2-40B4-BE49-F238E27FC236}">
                <a16:creationId xmlns:a16="http://schemas.microsoft.com/office/drawing/2014/main" id="{A306E444-E842-41AA-A992-FA2F2539FDFD}"/>
              </a:ext>
            </a:extLst>
          </p:cNvPr>
          <p:cNvSpPr>
            <a:spLocks noGrp="1"/>
          </p:cNvSpPr>
          <p:nvPr>
            <p:ph idx="1"/>
          </p:nvPr>
        </p:nvSpPr>
        <p:spPr>
          <a:xfrm>
            <a:off x="655321" y="2386149"/>
            <a:ext cx="6790508" cy="4275899"/>
          </a:xfrm>
        </p:spPr>
        <p:txBody>
          <a:bodyPr>
            <a:normAutofit fontScale="92500" lnSpcReduction="20000"/>
          </a:bodyPr>
          <a:lstStyle/>
          <a:p>
            <a:pPr>
              <a:lnSpc>
                <a:spcPct val="90000"/>
              </a:lnSpc>
            </a:pPr>
            <a:r>
              <a:rPr lang="en-GB" sz="2000" dirty="0"/>
              <a:t>Requests to Express apps are stand-alone by default</a:t>
            </a:r>
          </a:p>
          <a:p>
            <a:pPr lvl="1">
              <a:lnSpc>
                <a:spcPct val="90000"/>
              </a:lnSpc>
            </a:pPr>
            <a:r>
              <a:rPr lang="en-GB" sz="2000" dirty="0"/>
              <a:t>no request can be linked to another. </a:t>
            </a:r>
          </a:p>
          <a:p>
            <a:pPr lvl="1">
              <a:lnSpc>
                <a:spcPct val="90000"/>
              </a:lnSpc>
            </a:pPr>
            <a:r>
              <a:rPr lang="en-GB" sz="2000" dirty="0"/>
              <a:t>By default, no way to know if this request comes from a client that already performed a request previously.</a:t>
            </a:r>
          </a:p>
          <a:p>
            <a:pPr>
              <a:lnSpc>
                <a:spcPct val="90000"/>
              </a:lnSpc>
            </a:pPr>
            <a:endParaRPr lang="en-GB" sz="2000" dirty="0"/>
          </a:p>
          <a:p>
            <a:pPr>
              <a:lnSpc>
                <a:spcPct val="90000"/>
              </a:lnSpc>
            </a:pPr>
            <a:r>
              <a:rPr lang="en-GB" sz="2000" dirty="0"/>
              <a:t>Sessions are a mechanism that makes it possible to “know” who sent the request and to associate requests.</a:t>
            </a:r>
          </a:p>
          <a:p>
            <a:pPr>
              <a:lnSpc>
                <a:spcPct val="90000"/>
              </a:lnSpc>
            </a:pPr>
            <a:endParaRPr lang="en-GB" sz="2000" dirty="0"/>
          </a:p>
          <a:p>
            <a:pPr>
              <a:lnSpc>
                <a:spcPct val="90000"/>
              </a:lnSpc>
            </a:pPr>
            <a:r>
              <a:rPr lang="en-GB" sz="2000" dirty="0"/>
              <a:t>Using Sessions, every user of you API is assigned a unique session:</a:t>
            </a:r>
          </a:p>
          <a:p>
            <a:pPr lvl="1">
              <a:lnSpc>
                <a:spcPct val="90000"/>
              </a:lnSpc>
            </a:pPr>
            <a:r>
              <a:rPr lang="en-GB" sz="2000" dirty="0"/>
              <a:t>Allows you to store state.</a:t>
            </a:r>
          </a:p>
          <a:p>
            <a:pPr>
              <a:lnSpc>
                <a:spcPct val="90000"/>
              </a:lnSpc>
            </a:pPr>
            <a:endParaRPr lang="en-GB" sz="2000" dirty="0"/>
          </a:p>
          <a:p>
            <a:pPr>
              <a:lnSpc>
                <a:spcPct val="90000"/>
              </a:lnSpc>
            </a:pPr>
            <a:r>
              <a:rPr lang="en-GB" sz="2000" dirty="0"/>
              <a:t>The express-session module is middleware that provides sessions for Express apps.</a:t>
            </a:r>
            <a:endParaRPr lang="en-IE" sz="2000" dirty="0"/>
          </a:p>
        </p:txBody>
      </p:sp>
      <p:pic>
        <p:nvPicPr>
          <p:cNvPr id="5" name="Picture 4">
            <a:extLst>
              <a:ext uri="{FF2B5EF4-FFF2-40B4-BE49-F238E27FC236}">
                <a16:creationId xmlns:a16="http://schemas.microsoft.com/office/drawing/2014/main" id="{A1028318-B8AE-4AF1-86D3-414A0DADEC9A}"/>
              </a:ext>
            </a:extLst>
          </p:cNvPr>
          <p:cNvPicPr>
            <a:picLocks noChangeAspect="1"/>
          </p:cNvPicPr>
          <p:nvPr/>
        </p:nvPicPr>
        <p:blipFill rotWithShape="1">
          <a:blip r:embed="rId2"/>
          <a:srcRect l="1811" r="40193" b="-1"/>
          <a:stretch/>
        </p:blipFill>
        <p:spPr>
          <a:xfrm>
            <a:off x="6912999" y="1123409"/>
            <a:ext cx="5279000" cy="573458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5980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6947B8-2AF4-4377-881B-681653BB8691}"/>
              </a:ext>
            </a:extLst>
          </p:cNvPr>
          <p:cNvPicPr>
            <a:picLocks noChangeAspect="1"/>
          </p:cNvPicPr>
          <p:nvPr/>
        </p:nvPicPr>
        <p:blipFill>
          <a:blip r:embed="rId3"/>
          <a:stretch>
            <a:fillRect/>
          </a:stretch>
        </p:blipFill>
        <p:spPr>
          <a:xfrm>
            <a:off x="47625" y="1276523"/>
            <a:ext cx="8337146" cy="5367328"/>
          </a:xfrm>
          <a:prstGeom prst="rect">
            <a:avLst/>
          </a:prstGeom>
        </p:spPr>
      </p:pic>
      <p:sp>
        <p:nvSpPr>
          <p:cNvPr id="2" name="Title 1">
            <a:extLst>
              <a:ext uri="{FF2B5EF4-FFF2-40B4-BE49-F238E27FC236}">
                <a16:creationId xmlns:a16="http://schemas.microsoft.com/office/drawing/2014/main" id="{2384A8DD-27F8-4D38-AB30-BF15E737BF38}"/>
              </a:ext>
            </a:extLst>
          </p:cNvPr>
          <p:cNvSpPr>
            <a:spLocks noGrp="1"/>
          </p:cNvSpPr>
          <p:nvPr>
            <p:ph type="title"/>
          </p:nvPr>
        </p:nvSpPr>
        <p:spPr>
          <a:xfrm>
            <a:off x="458637" y="77577"/>
            <a:ext cx="10515600" cy="1325563"/>
          </a:xfrm>
        </p:spPr>
        <p:txBody>
          <a:bodyPr/>
          <a:lstStyle/>
          <a:p>
            <a:r>
              <a:rPr lang="en-IE" dirty="0"/>
              <a:t>1. User Schema with Static &amp; Instance Methods</a:t>
            </a:r>
          </a:p>
        </p:txBody>
      </p:sp>
      <p:sp>
        <p:nvSpPr>
          <p:cNvPr id="5" name="Callout: Line with Border and Accent Bar 4">
            <a:extLst>
              <a:ext uri="{FF2B5EF4-FFF2-40B4-BE49-F238E27FC236}">
                <a16:creationId xmlns:a16="http://schemas.microsoft.com/office/drawing/2014/main" id="{C8C9550F-12F5-4A36-8CEE-836859FA6A2C}"/>
              </a:ext>
            </a:extLst>
          </p:cNvPr>
          <p:cNvSpPr/>
          <p:nvPr/>
        </p:nvSpPr>
        <p:spPr>
          <a:xfrm>
            <a:off x="8797636" y="2694709"/>
            <a:ext cx="2784764" cy="1226127"/>
          </a:xfrm>
          <a:prstGeom prst="accentBorderCallout1">
            <a:avLst>
              <a:gd name="adj1" fmla="val 18750"/>
              <a:gd name="adj2" fmla="val -8333"/>
              <a:gd name="adj3" fmla="val 18363"/>
              <a:gd name="adj4" fmla="val -7009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Static Method:  belongs to schema. Independent of any document instance</a:t>
            </a:r>
          </a:p>
        </p:txBody>
      </p:sp>
      <p:sp>
        <p:nvSpPr>
          <p:cNvPr id="8" name="Callout: Line with Border and Accent Bar 7">
            <a:extLst>
              <a:ext uri="{FF2B5EF4-FFF2-40B4-BE49-F238E27FC236}">
                <a16:creationId xmlns:a16="http://schemas.microsoft.com/office/drawing/2014/main" id="{4A9A1738-AA41-422E-A1A0-2F05CEFA6C40}"/>
              </a:ext>
            </a:extLst>
          </p:cNvPr>
          <p:cNvSpPr/>
          <p:nvPr/>
        </p:nvSpPr>
        <p:spPr>
          <a:xfrm>
            <a:off x="8695112" y="4319847"/>
            <a:ext cx="2784764" cy="1226127"/>
          </a:xfrm>
          <a:prstGeom prst="accentBorderCallout1">
            <a:avLst>
              <a:gd name="adj1" fmla="val 18750"/>
              <a:gd name="adj2" fmla="val -8333"/>
              <a:gd name="adj3" fmla="val 18974"/>
              <a:gd name="adj4" fmla="val -2326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Instance Method:  belongs to a specific document instance.</a:t>
            </a:r>
          </a:p>
        </p:txBody>
      </p:sp>
    </p:spTree>
    <p:extLst>
      <p:ext uri="{BB962C8B-B14F-4D97-AF65-F5344CB8AC3E}">
        <p14:creationId xmlns:p14="http://schemas.microsoft.com/office/powerpoint/2010/main" val="32887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2D18-B177-48E6-8C75-62BA219AAAEF}"/>
              </a:ext>
            </a:extLst>
          </p:cNvPr>
          <p:cNvSpPr>
            <a:spLocks noGrp="1"/>
          </p:cNvSpPr>
          <p:nvPr>
            <p:ph type="title"/>
          </p:nvPr>
        </p:nvSpPr>
        <p:spPr/>
        <p:txBody>
          <a:bodyPr/>
          <a:lstStyle/>
          <a:p>
            <a:r>
              <a:rPr lang="en-IE" dirty="0"/>
              <a:t>2. express-session middleware</a:t>
            </a:r>
          </a:p>
        </p:txBody>
      </p:sp>
      <p:sp>
        <p:nvSpPr>
          <p:cNvPr id="3" name="Content Placeholder 2">
            <a:extLst>
              <a:ext uri="{FF2B5EF4-FFF2-40B4-BE49-F238E27FC236}">
                <a16:creationId xmlns:a16="http://schemas.microsoft.com/office/drawing/2014/main" id="{290E1AB1-2A4C-41BD-A37F-3D28D48B934E}"/>
              </a:ext>
            </a:extLst>
          </p:cNvPr>
          <p:cNvSpPr>
            <a:spLocks noGrp="1"/>
          </p:cNvSpPr>
          <p:nvPr>
            <p:ph idx="1"/>
          </p:nvPr>
        </p:nvSpPr>
        <p:spPr/>
        <p:txBody>
          <a:bodyPr/>
          <a:lstStyle/>
          <a:p>
            <a:r>
              <a:rPr lang="en-IE" dirty="0"/>
              <a:t>Session middleware that stores </a:t>
            </a:r>
            <a:r>
              <a:rPr lang="en-GB" dirty="0"/>
              <a:t>session data on server-side</a:t>
            </a:r>
          </a:p>
          <a:p>
            <a:pPr lvl="1"/>
            <a:r>
              <a:rPr lang="en-GB" dirty="0"/>
              <a:t>Puts a unique ID on client</a:t>
            </a:r>
          </a:p>
          <a:p>
            <a:pPr lvl="1"/>
            <a:endParaRPr lang="en-GB" dirty="0"/>
          </a:p>
          <a:p>
            <a:r>
              <a:rPr lang="en-GB" dirty="0"/>
              <a:t>Add to Express App middleware stack:</a:t>
            </a:r>
          </a:p>
          <a:p>
            <a:endParaRPr lang="en-IE" dirty="0"/>
          </a:p>
        </p:txBody>
      </p:sp>
      <p:pic>
        <p:nvPicPr>
          <p:cNvPr id="4" name="Picture 3">
            <a:extLst>
              <a:ext uri="{FF2B5EF4-FFF2-40B4-BE49-F238E27FC236}">
                <a16:creationId xmlns:a16="http://schemas.microsoft.com/office/drawing/2014/main" id="{FDB31A76-0E2E-458B-9019-40EEA4A1F2A0}"/>
              </a:ext>
            </a:extLst>
          </p:cNvPr>
          <p:cNvPicPr>
            <a:picLocks noChangeAspect="1"/>
          </p:cNvPicPr>
          <p:nvPr/>
        </p:nvPicPr>
        <p:blipFill>
          <a:blip r:embed="rId2"/>
          <a:stretch>
            <a:fillRect/>
          </a:stretch>
        </p:blipFill>
        <p:spPr>
          <a:xfrm>
            <a:off x="1974272" y="2787793"/>
            <a:ext cx="5277056" cy="371043"/>
          </a:xfrm>
          <a:prstGeom prst="rect">
            <a:avLst/>
          </a:prstGeom>
        </p:spPr>
      </p:pic>
      <p:pic>
        <p:nvPicPr>
          <p:cNvPr id="5" name="Picture 4">
            <a:extLst>
              <a:ext uri="{FF2B5EF4-FFF2-40B4-BE49-F238E27FC236}">
                <a16:creationId xmlns:a16="http://schemas.microsoft.com/office/drawing/2014/main" id="{FC7DE224-3AE1-46D8-98E2-89305E4CC941}"/>
              </a:ext>
            </a:extLst>
          </p:cNvPr>
          <p:cNvPicPr>
            <a:picLocks noChangeAspect="1"/>
          </p:cNvPicPr>
          <p:nvPr/>
        </p:nvPicPr>
        <p:blipFill>
          <a:blip r:embed="rId3"/>
          <a:stretch>
            <a:fillRect/>
          </a:stretch>
        </p:blipFill>
        <p:spPr>
          <a:xfrm>
            <a:off x="1974272" y="4105274"/>
            <a:ext cx="5362575" cy="2305050"/>
          </a:xfrm>
          <a:prstGeom prst="rect">
            <a:avLst/>
          </a:prstGeom>
        </p:spPr>
      </p:pic>
    </p:spTree>
    <p:extLst>
      <p:ext uri="{BB962C8B-B14F-4D97-AF65-F5344CB8AC3E}">
        <p14:creationId xmlns:p14="http://schemas.microsoft.com/office/powerpoint/2010/main" val="14042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AF169F-800B-47C5-851B-A81F7A662DB9}"/>
              </a:ext>
            </a:extLst>
          </p:cNvPr>
          <p:cNvPicPr>
            <a:picLocks noChangeAspect="1"/>
          </p:cNvPicPr>
          <p:nvPr/>
        </p:nvPicPr>
        <p:blipFill>
          <a:blip r:embed="rId2"/>
          <a:stretch>
            <a:fillRect/>
          </a:stretch>
        </p:blipFill>
        <p:spPr>
          <a:xfrm>
            <a:off x="838200" y="2970250"/>
            <a:ext cx="6829425" cy="4733925"/>
          </a:xfrm>
          <a:prstGeom prst="rect">
            <a:avLst/>
          </a:prstGeom>
        </p:spPr>
      </p:pic>
      <p:sp>
        <p:nvSpPr>
          <p:cNvPr id="2" name="Title 1">
            <a:extLst>
              <a:ext uri="{FF2B5EF4-FFF2-40B4-BE49-F238E27FC236}">
                <a16:creationId xmlns:a16="http://schemas.microsoft.com/office/drawing/2014/main" id="{F20AF0F3-B2D4-4CC2-AF99-1BF235806B4D}"/>
              </a:ext>
            </a:extLst>
          </p:cNvPr>
          <p:cNvSpPr>
            <a:spLocks noGrp="1"/>
          </p:cNvSpPr>
          <p:nvPr>
            <p:ph type="title"/>
          </p:nvPr>
        </p:nvSpPr>
        <p:spPr/>
        <p:txBody>
          <a:bodyPr/>
          <a:lstStyle/>
          <a:p>
            <a:r>
              <a:rPr lang="en-IE" dirty="0"/>
              <a:t>3. Use User Route to authenticate</a:t>
            </a:r>
          </a:p>
        </p:txBody>
      </p:sp>
      <p:sp>
        <p:nvSpPr>
          <p:cNvPr id="3" name="Content Placeholder 2">
            <a:extLst>
              <a:ext uri="{FF2B5EF4-FFF2-40B4-BE49-F238E27FC236}">
                <a16:creationId xmlns:a16="http://schemas.microsoft.com/office/drawing/2014/main" id="{14B5DEF0-14EC-42AC-9590-43DF1E30DF28}"/>
              </a:ext>
            </a:extLst>
          </p:cNvPr>
          <p:cNvSpPr>
            <a:spLocks noGrp="1"/>
          </p:cNvSpPr>
          <p:nvPr>
            <p:ph idx="1"/>
          </p:nvPr>
        </p:nvSpPr>
        <p:spPr/>
        <p:txBody>
          <a:bodyPr/>
          <a:lstStyle/>
          <a:p>
            <a:r>
              <a:rPr lang="en-IE" dirty="0"/>
              <a:t>Use </a:t>
            </a:r>
            <a:r>
              <a:rPr lang="en-IE" b="1" dirty="0"/>
              <a:t>/</a:t>
            </a:r>
            <a:r>
              <a:rPr lang="en-IE" b="1" dirty="0" err="1"/>
              <a:t>api</a:t>
            </a:r>
            <a:r>
              <a:rPr lang="en-IE" b="1" dirty="0"/>
              <a:t>/user </a:t>
            </a:r>
            <a:r>
              <a:rPr lang="en-IE" dirty="0"/>
              <a:t>to authenticate, passing username and password in HTTP body</a:t>
            </a:r>
          </a:p>
          <a:p>
            <a:endParaRPr lang="en-IE" dirty="0"/>
          </a:p>
        </p:txBody>
      </p:sp>
      <p:sp>
        <p:nvSpPr>
          <p:cNvPr id="5" name="TextBox 4">
            <a:extLst>
              <a:ext uri="{FF2B5EF4-FFF2-40B4-BE49-F238E27FC236}">
                <a16:creationId xmlns:a16="http://schemas.microsoft.com/office/drawing/2014/main" id="{400C97FF-4C71-47CB-AB3D-44556CA2DC72}"/>
              </a:ext>
            </a:extLst>
          </p:cNvPr>
          <p:cNvSpPr txBox="1"/>
          <p:nvPr/>
        </p:nvSpPr>
        <p:spPr>
          <a:xfrm>
            <a:off x="2450969" y="2537659"/>
            <a:ext cx="1937966" cy="369332"/>
          </a:xfrm>
          <a:prstGeom prst="rect">
            <a:avLst/>
          </a:prstGeom>
          <a:noFill/>
        </p:spPr>
        <p:txBody>
          <a:bodyPr wrap="none" rtlCol="0">
            <a:spAutoFit/>
          </a:bodyPr>
          <a:lstStyle/>
          <a:p>
            <a:r>
              <a:rPr lang="en-IE" dirty="0"/>
              <a:t>/</a:t>
            </a:r>
            <a:r>
              <a:rPr lang="en-IE" dirty="0" err="1"/>
              <a:t>api</a:t>
            </a:r>
            <a:r>
              <a:rPr lang="en-IE" dirty="0"/>
              <a:t>/users/index.js</a:t>
            </a:r>
          </a:p>
        </p:txBody>
      </p:sp>
      <p:sp>
        <p:nvSpPr>
          <p:cNvPr id="6" name="Callout: Line 5">
            <a:extLst>
              <a:ext uri="{FF2B5EF4-FFF2-40B4-BE49-F238E27FC236}">
                <a16:creationId xmlns:a16="http://schemas.microsoft.com/office/drawing/2014/main" id="{97C10921-AB65-4BB7-87C1-6DD43D8F23DC}"/>
              </a:ext>
            </a:extLst>
          </p:cNvPr>
          <p:cNvSpPr/>
          <p:nvPr/>
        </p:nvSpPr>
        <p:spPr>
          <a:xfrm>
            <a:off x="7896403" y="2860254"/>
            <a:ext cx="3553905" cy="1300899"/>
          </a:xfrm>
          <a:prstGeom prst="borderCallout1">
            <a:avLst>
              <a:gd name="adj1" fmla="val 18750"/>
              <a:gd name="adj2" fmla="val -8333"/>
              <a:gd name="adj3" fmla="val 112159"/>
              <a:gd name="adj4" fmla="val -12359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static method to find User document</a:t>
            </a:r>
          </a:p>
        </p:txBody>
      </p:sp>
      <p:sp>
        <p:nvSpPr>
          <p:cNvPr id="7" name="Callout: Line 6">
            <a:extLst>
              <a:ext uri="{FF2B5EF4-FFF2-40B4-BE49-F238E27FC236}">
                <a16:creationId xmlns:a16="http://schemas.microsoft.com/office/drawing/2014/main" id="{B5DD50ED-2CA8-4074-B126-7B5C56618020}"/>
              </a:ext>
            </a:extLst>
          </p:cNvPr>
          <p:cNvSpPr/>
          <p:nvPr/>
        </p:nvSpPr>
        <p:spPr>
          <a:xfrm>
            <a:off x="7575411" y="4278344"/>
            <a:ext cx="3553905" cy="1300899"/>
          </a:xfrm>
          <a:prstGeom prst="borderCallout1">
            <a:avLst>
              <a:gd name="adj1" fmla="val 18750"/>
              <a:gd name="adj2" fmla="val -8333"/>
              <a:gd name="adj3" fmla="val 31028"/>
              <a:gd name="adj4" fmla="val -6698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Using instance method to check password</a:t>
            </a:r>
          </a:p>
        </p:txBody>
      </p:sp>
      <p:pic>
        <p:nvPicPr>
          <p:cNvPr id="8" name="Picture 7">
            <a:extLst>
              <a:ext uri="{FF2B5EF4-FFF2-40B4-BE49-F238E27FC236}">
                <a16:creationId xmlns:a16="http://schemas.microsoft.com/office/drawing/2014/main" id="{98F42EFD-8038-4A9F-8B0B-11CBA7BE5B2F}"/>
              </a:ext>
            </a:extLst>
          </p:cNvPr>
          <p:cNvPicPr>
            <a:picLocks noChangeAspect="1"/>
          </p:cNvPicPr>
          <p:nvPr/>
        </p:nvPicPr>
        <p:blipFill>
          <a:blip r:embed="rId3"/>
          <a:stretch>
            <a:fillRect/>
          </a:stretch>
        </p:blipFill>
        <p:spPr>
          <a:xfrm>
            <a:off x="8542508" y="6261322"/>
            <a:ext cx="3258608" cy="322040"/>
          </a:xfrm>
          <a:prstGeom prst="rect">
            <a:avLst/>
          </a:prstGeom>
        </p:spPr>
      </p:pic>
      <p:sp>
        <p:nvSpPr>
          <p:cNvPr id="9" name="TextBox 8">
            <a:extLst>
              <a:ext uri="{FF2B5EF4-FFF2-40B4-BE49-F238E27FC236}">
                <a16:creationId xmlns:a16="http://schemas.microsoft.com/office/drawing/2014/main" id="{CBC77CCB-5110-40F7-9ECB-B916BABFBAF6}"/>
              </a:ext>
            </a:extLst>
          </p:cNvPr>
          <p:cNvSpPr txBox="1"/>
          <p:nvPr/>
        </p:nvSpPr>
        <p:spPr>
          <a:xfrm>
            <a:off x="8779588" y="5908457"/>
            <a:ext cx="984308" cy="369332"/>
          </a:xfrm>
          <a:prstGeom prst="rect">
            <a:avLst/>
          </a:prstGeom>
          <a:noFill/>
        </p:spPr>
        <p:txBody>
          <a:bodyPr wrap="none" rtlCol="0">
            <a:spAutoFit/>
          </a:bodyPr>
          <a:lstStyle/>
          <a:p>
            <a:r>
              <a:rPr lang="en-IE" dirty="0"/>
              <a:t>/index.js</a:t>
            </a:r>
          </a:p>
        </p:txBody>
      </p:sp>
    </p:spTree>
    <p:extLst>
      <p:ext uri="{BB962C8B-B14F-4D97-AF65-F5344CB8AC3E}">
        <p14:creationId xmlns:p14="http://schemas.microsoft.com/office/powerpoint/2010/main" val="33914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25AA0-1298-413D-8A73-95F6D79CB401}"/>
              </a:ext>
            </a:extLst>
          </p:cNvPr>
          <p:cNvPicPr>
            <a:picLocks noChangeAspect="1"/>
          </p:cNvPicPr>
          <p:nvPr/>
        </p:nvPicPr>
        <p:blipFill>
          <a:blip r:embed="rId2"/>
          <a:stretch>
            <a:fillRect/>
          </a:stretch>
        </p:blipFill>
        <p:spPr>
          <a:xfrm>
            <a:off x="939539" y="5558771"/>
            <a:ext cx="7619458" cy="426393"/>
          </a:xfrm>
          <a:prstGeom prst="rect">
            <a:avLst/>
          </a:prstGeom>
        </p:spPr>
      </p:pic>
      <p:sp>
        <p:nvSpPr>
          <p:cNvPr id="2" name="Title 1">
            <a:extLst>
              <a:ext uri="{FF2B5EF4-FFF2-40B4-BE49-F238E27FC236}">
                <a16:creationId xmlns:a16="http://schemas.microsoft.com/office/drawing/2014/main" id="{E1B66BB1-BAB6-4DDB-B3C3-A2BDC8760C6A}"/>
              </a:ext>
            </a:extLst>
          </p:cNvPr>
          <p:cNvSpPr>
            <a:spLocks noGrp="1"/>
          </p:cNvSpPr>
          <p:nvPr>
            <p:ph type="title"/>
          </p:nvPr>
        </p:nvSpPr>
        <p:spPr/>
        <p:txBody>
          <a:bodyPr/>
          <a:lstStyle/>
          <a:p>
            <a:r>
              <a:rPr lang="en-IE" dirty="0"/>
              <a:t>4. Add Authentication Middleware</a:t>
            </a:r>
          </a:p>
        </p:txBody>
      </p:sp>
      <p:pic>
        <p:nvPicPr>
          <p:cNvPr id="4" name="Content Placeholder 3">
            <a:extLst>
              <a:ext uri="{FF2B5EF4-FFF2-40B4-BE49-F238E27FC236}">
                <a16:creationId xmlns:a16="http://schemas.microsoft.com/office/drawing/2014/main" id="{8B65D523-CD74-4C68-9358-28894F2E10BF}"/>
              </a:ext>
            </a:extLst>
          </p:cNvPr>
          <p:cNvPicPr>
            <a:picLocks noGrp="1" noChangeAspect="1"/>
          </p:cNvPicPr>
          <p:nvPr>
            <p:ph idx="1"/>
          </p:nvPr>
        </p:nvPicPr>
        <p:blipFill>
          <a:blip r:embed="rId3"/>
          <a:stretch>
            <a:fillRect/>
          </a:stretch>
        </p:blipFill>
        <p:spPr>
          <a:xfrm>
            <a:off x="939539" y="1417638"/>
            <a:ext cx="5366994" cy="2707918"/>
          </a:xfrm>
          <a:prstGeom prst="rect">
            <a:avLst/>
          </a:prstGeom>
        </p:spPr>
      </p:pic>
      <p:sp>
        <p:nvSpPr>
          <p:cNvPr id="5" name="Callout: Line 4">
            <a:extLst>
              <a:ext uri="{FF2B5EF4-FFF2-40B4-BE49-F238E27FC236}">
                <a16:creationId xmlns:a16="http://schemas.microsoft.com/office/drawing/2014/main" id="{713FFE3B-1D5D-455C-8E3C-AE540AE1DBEA}"/>
              </a:ext>
            </a:extLst>
          </p:cNvPr>
          <p:cNvSpPr/>
          <p:nvPr/>
        </p:nvSpPr>
        <p:spPr>
          <a:xfrm>
            <a:off x="7732622" y="1417638"/>
            <a:ext cx="2762054" cy="1781666"/>
          </a:xfrm>
          <a:prstGeom prst="borderCallout1">
            <a:avLst>
              <a:gd name="adj1" fmla="val 18750"/>
              <a:gd name="adj2" fmla="val -8333"/>
              <a:gd name="adj3" fmla="val 50679"/>
              <a:gd name="adj4" fmla="val -6040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Checks for user ID in session object. </a:t>
            </a:r>
            <a:br>
              <a:rPr lang="en-IE" dirty="0"/>
            </a:br>
            <a:r>
              <a:rPr lang="en-IE" dirty="0"/>
              <a:t>If exists, called next middleware function, otherwise end </a:t>
            </a:r>
            <a:r>
              <a:rPr lang="en-IE" dirty="0" err="1"/>
              <a:t>req</a:t>
            </a:r>
            <a:r>
              <a:rPr lang="en-IE" dirty="0"/>
              <a:t>/res cycle with 401</a:t>
            </a:r>
          </a:p>
        </p:txBody>
      </p:sp>
      <p:pic>
        <p:nvPicPr>
          <p:cNvPr id="6" name="Picture 5">
            <a:extLst>
              <a:ext uri="{FF2B5EF4-FFF2-40B4-BE49-F238E27FC236}">
                <a16:creationId xmlns:a16="http://schemas.microsoft.com/office/drawing/2014/main" id="{5102E9F2-3DCB-486E-B7F5-56157CF48821}"/>
              </a:ext>
            </a:extLst>
          </p:cNvPr>
          <p:cNvPicPr>
            <a:picLocks noChangeAspect="1"/>
          </p:cNvPicPr>
          <p:nvPr/>
        </p:nvPicPr>
        <p:blipFill>
          <a:blip r:embed="rId4"/>
          <a:stretch>
            <a:fillRect/>
          </a:stretch>
        </p:blipFill>
        <p:spPr>
          <a:xfrm>
            <a:off x="939539" y="4897437"/>
            <a:ext cx="6657975" cy="542925"/>
          </a:xfrm>
          <a:prstGeom prst="rect">
            <a:avLst/>
          </a:prstGeom>
        </p:spPr>
      </p:pic>
      <p:sp>
        <p:nvSpPr>
          <p:cNvPr id="8" name="TextBox 7">
            <a:extLst>
              <a:ext uri="{FF2B5EF4-FFF2-40B4-BE49-F238E27FC236}">
                <a16:creationId xmlns:a16="http://schemas.microsoft.com/office/drawing/2014/main" id="{8BDA3EC1-DBFC-46D5-8737-81CE69DBC9F4}"/>
              </a:ext>
            </a:extLst>
          </p:cNvPr>
          <p:cNvSpPr txBox="1"/>
          <p:nvPr/>
        </p:nvSpPr>
        <p:spPr>
          <a:xfrm>
            <a:off x="1697324" y="1048306"/>
            <a:ext cx="1577035" cy="369332"/>
          </a:xfrm>
          <a:prstGeom prst="rect">
            <a:avLst/>
          </a:prstGeom>
          <a:noFill/>
        </p:spPr>
        <p:txBody>
          <a:bodyPr wrap="none" rtlCol="0">
            <a:spAutoFit/>
          </a:bodyPr>
          <a:lstStyle/>
          <a:p>
            <a:r>
              <a:rPr lang="en-IE" dirty="0"/>
              <a:t>authenticate.js</a:t>
            </a:r>
          </a:p>
        </p:txBody>
      </p:sp>
      <p:sp>
        <p:nvSpPr>
          <p:cNvPr id="9" name="TextBox 8">
            <a:extLst>
              <a:ext uri="{FF2B5EF4-FFF2-40B4-BE49-F238E27FC236}">
                <a16:creationId xmlns:a16="http://schemas.microsoft.com/office/drawing/2014/main" id="{6A64EA2D-7FB2-4424-81DE-A84FB093AE0D}"/>
              </a:ext>
            </a:extLst>
          </p:cNvPr>
          <p:cNvSpPr txBox="1"/>
          <p:nvPr/>
        </p:nvSpPr>
        <p:spPr>
          <a:xfrm>
            <a:off x="1143142" y="4494888"/>
            <a:ext cx="894540" cy="369332"/>
          </a:xfrm>
          <a:prstGeom prst="rect">
            <a:avLst/>
          </a:prstGeom>
          <a:noFill/>
        </p:spPr>
        <p:txBody>
          <a:bodyPr wrap="none" rtlCol="0">
            <a:spAutoFit/>
          </a:bodyPr>
          <a:lstStyle/>
          <a:p>
            <a:r>
              <a:rPr lang="en-IE" dirty="0"/>
              <a:t>index.js</a:t>
            </a:r>
          </a:p>
        </p:txBody>
      </p:sp>
      <p:sp>
        <p:nvSpPr>
          <p:cNvPr id="10" name="Rectangle 9">
            <a:extLst>
              <a:ext uri="{FF2B5EF4-FFF2-40B4-BE49-F238E27FC236}">
                <a16:creationId xmlns:a16="http://schemas.microsoft.com/office/drawing/2014/main" id="{D52F84E0-840D-4347-A1F3-85B6B8B04FAB}"/>
              </a:ext>
            </a:extLst>
          </p:cNvPr>
          <p:cNvSpPr/>
          <p:nvPr/>
        </p:nvSpPr>
        <p:spPr>
          <a:xfrm>
            <a:off x="4268526" y="5558771"/>
            <a:ext cx="1972947" cy="42639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11" name="Callout: Line 10">
            <a:extLst>
              <a:ext uri="{FF2B5EF4-FFF2-40B4-BE49-F238E27FC236}">
                <a16:creationId xmlns:a16="http://schemas.microsoft.com/office/drawing/2014/main" id="{C252A6BF-6D7D-4BEF-A4E7-54D53CC84B55}"/>
              </a:ext>
            </a:extLst>
          </p:cNvPr>
          <p:cNvSpPr/>
          <p:nvPr/>
        </p:nvSpPr>
        <p:spPr>
          <a:xfrm>
            <a:off x="8820346" y="4549529"/>
            <a:ext cx="2762054" cy="1781666"/>
          </a:xfrm>
          <a:prstGeom prst="borderCallout1">
            <a:avLst>
              <a:gd name="adj1" fmla="val 18750"/>
              <a:gd name="adj2" fmla="val -8333"/>
              <a:gd name="adj3" fmla="val 58844"/>
              <a:gd name="adj4" fmla="val -9426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Authentication middleware applied  on /</a:t>
            </a:r>
            <a:r>
              <a:rPr lang="en-IE" dirty="0" err="1"/>
              <a:t>api</a:t>
            </a:r>
            <a:r>
              <a:rPr lang="en-IE" dirty="0"/>
              <a:t>/movies route.</a:t>
            </a:r>
          </a:p>
        </p:txBody>
      </p:sp>
    </p:spTree>
    <p:extLst>
      <p:ext uri="{BB962C8B-B14F-4D97-AF65-F5344CB8AC3E}">
        <p14:creationId xmlns:p14="http://schemas.microsoft.com/office/powerpoint/2010/main" val="41139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1794</Words>
  <Application>Microsoft Office PowerPoint</Application>
  <PresentationFormat>Widescreen</PresentationFormat>
  <Paragraphs>265</Paragraphs>
  <Slides>42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charter</vt:lpstr>
      <vt:lpstr>Courier New</vt:lpstr>
      <vt:lpstr>Menlo</vt:lpstr>
      <vt:lpstr>office theme</vt:lpstr>
      <vt:lpstr>Authentication for Web APIs using JSON Web Tokens and Passport</vt:lpstr>
      <vt:lpstr>Agenda This Week</vt:lpstr>
      <vt:lpstr>Schema Methods</vt:lpstr>
      <vt:lpstr>Example: Using Schema Methods for Simple Authentication</vt:lpstr>
      <vt:lpstr>Aside: Sessions</vt:lpstr>
      <vt:lpstr>1. User Schema with Static &amp; Instance Methods</vt:lpstr>
      <vt:lpstr>2. express-session middleware</vt:lpstr>
      <vt:lpstr>3. Use User Route to authenticate</vt:lpstr>
      <vt:lpstr>4. Add Authentication Middleware</vt:lpstr>
      <vt:lpstr>Javascript Web Tokens</vt:lpstr>
      <vt:lpstr>Authentication options</vt:lpstr>
      <vt:lpstr>JSON Web Tokens</vt:lpstr>
      <vt:lpstr>Username and Password Scenario</vt:lpstr>
      <vt:lpstr>Authentication Middleware</vt:lpstr>
      <vt:lpstr>Passport</vt:lpstr>
      <vt:lpstr>PowerPoint Presentation</vt:lpstr>
      <vt:lpstr>Passport Overview</vt:lpstr>
      <vt:lpstr>Requirements for Authentication: movie-api</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Get users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16</cp:revision>
  <dcterms:created xsi:type="dcterms:W3CDTF">2019-03-28T11:47:41Z</dcterms:created>
  <dcterms:modified xsi:type="dcterms:W3CDTF">2020-12-07T15:35:05Z</dcterms:modified>
</cp:coreProperties>
</file>