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85" r:id="rId3"/>
    <p:sldId id="258" r:id="rId4"/>
    <p:sldId id="259" r:id="rId5"/>
    <p:sldId id="260" r:id="rId6"/>
    <p:sldId id="261" r:id="rId7"/>
    <p:sldId id="262" r:id="rId8"/>
    <p:sldId id="511" r:id="rId9"/>
    <p:sldId id="263" r:id="rId10"/>
    <p:sldId id="264" r:id="rId11"/>
    <p:sldId id="507" r:id="rId12"/>
    <p:sldId id="508" r:id="rId13"/>
    <p:sldId id="509" r:id="rId14"/>
    <p:sldId id="510" r:id="rId15"/>
    <p:sldId id="512" r:id="rId16"/>
    <p:sldId id="265" r:id="rId17"/>
    <p:sldId id="266" r:id="rId18"/>
    <p:sldId id="267" r:id="rId19"/>
    <p:sldId id="268" r:id="rId20"/>
    <p:sldId id="269" r:id="rId21"/>
    <p:sldId id="270" r:id="rId22"/>
    <p:sldId id="271" r:id="rId23"/>
    <p:sldId id="273" r:id="rId24"/>
    <p:sldId id="513" r:id="rId25"/>
    <p:sldId id="274" r:id="rId26"/>
    <p:sldId id="275" r:id="rId27"/>
    <p:sldId id="277" r:id="rId28"/>
    <p:sldId id="278" r:id="rId29"/>
    <p:sldId id="280" r:id="rId30"/>
    <p:sldId id="281" r:id="rId31"/>
    <p:sldId id="279" r:id="rId32"/>
    <p:sldId id="282" r:id="rId33"/>
    <p:sldId id="514" r:id="rId34"/>
    <p:sldId id="283"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3846E-34E8-417A-A364-F425F75CAFDC}" v="469" dt="2019-03-28T15:10:40.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2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504BC69-B4AE-47A7-9314-22081C91CD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436F1C-F50E-4BB0-BB6C-23A614CF2C52}">
      <dgm:prSet/>
      <dgm:spPr/>
      <dgm:t>
        <a:bodyPr/>
        <a:lstStyle/>
        <a:p>
          <a:r>
            <a:rPr lang="en-US" dirty="0"/>
            <a:t>Restrict access to authenticated users. </a:t>
          </a:r>
        </a:p>
      </dgm:t>
    </dgm:pt>
    <dgm:pt modelId="{4E28847C-5D0F-4A1C-83A2-0E61CD783E7A}" type="parTrans" cxnId="{6EFA1DDA-D3B9-4A03-9374-6D614292414C}">
      <dgm:prSet/>
      <dgm:spPr/>
      <dgm:t>
        <a:bodyPr/>
        <a:lstStyle/>
        <a:p>
          <a:endParaRPr lang="en-US"/>
        </a:p>
      </dgm:t>
    </dgm:pt>
    <dgm:pt modelId="{B85DAA09-B956-45C6-BB0F-824C84EC20EC}" type="sibTrans" cxnId="{6EFA1DDA-D3B9-4A03-9374-6D614292414C}">
      <dgm:prSet/>
      <dgm:spPr/>
      <dgm:t>
        <a:bodyPr/>
        <a:lstStyle/>
        <a:p>
          <a:endParaRPr lang="en-US"/>
        </a:p>
      </dgm:t>
    </dgm:pt>
    <dgm:pt modelId="{2F4403BD-D2A5-473D-8F61-EE711CE57D47}">
      <dgm:prSet/>
      <dgm:spPr/>
      <dgm:t>
        <a:bodyPr/>
        <a:lstStyle/>
        <a:p>
          <a:r>
            <a:rPr lang="en-US" dirty="0"/>
            <a:t>Provide </a:t>
          </a:r>
          <a:r>
            <a:rPr lang="en-US" b="1" dirty="0"/>
            <a:t>User API </a:t>
          </a:r>
          <a:r>
            <a:rPr lang="en-US" dirty="0"/>
            <a:t>to login/register. </a:t>
          </a:r>
        </a:p>
      </dgm:t>
    </dgm:pt>
    <dgm:pt modelId="{FC687160-0660-4DF0-9D9C-A398368FAB1A}" type="parTrans" cxnId="{6968670E-061C-44F0-A335-90072E9E240A}">
      <dgm:prSet/>
      <dgm:spPr/>
      <dgm:t>
        <a:bodyPr/>
        <a:lstStyle/>
        <a:p>
          <a:endParaRPr lang="en-US"/>
        </a:p>
      </dgm:t>
    </dgm:pt>
    <dgm:pt modelId="{142E571B-F129-4CB7-A2A1-FCBEADB9AA05}" type="sibTrans" cxnId="{6968670E-061C-44F0-A335-90072E9E240A}">
      <dgm:prSet/>
      <dgm:spPr/>
      <dgm:t>
        <a:bodyPr/>
        <a:lstStyle/>
        <a:p>
          <a:endParaRPr lang="en-US"/>
        </a:p>
      </dgm:t>
    </dgm:pt>
    <dgm:pt modelId="{B5E5086A-20C3-4433-9645-68EE63DAF0D1}">
      <dgm:prSet/>
      <dgm:spPr/>
      <dgm:t>
        <a:bodyPr/>
        <a:lstStyle/>
        <a:p>
          <a:r>
            <a:rPr lang="en-US" dirty="0"/>
            <a:t>Users should only have to log in once:</a:t>
          </a:r>
        </a:p>
      </dgm:t>
    </dgm:pt>
    <dgm:pt modelId="{BD6F13AC-A906-4A3A-A4F5-5526D7F5BE71}" type="parTrans" cxnId="{D761C165-ECEC-4661-AD72-0B3B403FC296}">
      <dgm:prSet/>
      <dgm:spPr/>
      <dgm:t>
        <a:bodyPr/>
        <a:lstStyle/>
        <a:p>
          <a:endParaRPr lang="en-US"/>
        </a:p>
      </dgm:t>
    </dgm:pt>
    <dgm:pt modelId="{F9D0B4CB-1112-470D-AEBE-92DACF017E98}" type="sibTrans" cxnId="{D761C165-ECEC-4661-AD72-0B3B403FC296}">
      <dgm:prSet/>
      <dgm:spPr/>
      <dgm:t>
        <a:bodyPr/>
        <a:lstStyle/>
        <a:p>
          <a:endParaRPr lang="en-US"/>
        </a:p>
      </dgm:t>
    </dgm:pt>
    <dgm:pt modelId="{0EC1CC7D-116A-479E-B083-5A53062C4103}">
      <dgm:prSet/>
      <dgm:spPr/>
      <dgm:t>
        <a:bodyPr/>
        <a:lstStyle/>
        <a:p>
          <a:r>
            <a:rPr lang="en-US" dirty="0"/>
            <a:t>Ideally identified and authenticated in subsequent requests.</a:t>
          </a:r>
        </a:p>
      </dgm:t>
    </dgm:pt>
    <dgm:pt modelId="{F8978640-418C-4ED8-A168-2D67E551A20A}" type="parTrans" cxnId="{3032819E-FEF4-436C-89FC-75FE7F72F96B}">
      <dgm:prSet/>
      <dgm:spPr/>
      <dgm:t>
        <a:bodyPr/>
        <a:lstStyle/>
        <a:p>
          <a:endParaRPr lang="en-US"/>
        </a:p>
      </dgm:t>
    </dgm:pt>
    <dgm:pt modelId="{539E7320-EFF5-41A1-B4ED-41974A189203}" type="sibTrans" cxnId="{3032819E-FEF4-436C-89FC-75FE7F72F96B}">
      <dgm:prSet/>
      <dgm:spPr/>
      <dgm:t>
        <a:bodyPr/>
        <a:lstStyle/>
        <a:p>
          <a:endParaRPr lang="en-US"/>
        </a:p>
      </dgm:t>
    </dgm:pt>
    <dgm:pt modelId="{5E31B193-FB4A-48AB-AD47-F1277152FA13}">
      <dgm:prSet/>
      <dgm:spPr/>
      <dgm:t>
        <a:bodyPr/>
        <a:lstStyle/>
        <a:p>
          <a:r>
            <a:rPr lang="en-US"/>
            <a:t>Username and Password authentication.</a:t>
          </a:r>
        </a:p>
      </dgm:t>
    </dgm:pt>
    <dgm:pt modelId="{B09206DB-138C-471F-BBF9-9BA0B64381F0}" type="parTrans" cxnId="{5E1FCC9D-38A4-4252-9AEB-37A57A2A87B3}">
      <dgm:prSet/>
      <dgm:spPr/>
      <dgm:t>
        <a:bodyPr/>
        <a:lstStyle/>
        <a:p>
          <a:endParaRPr lang="en-US"/>
        </a:p>
      </dgm:t>
    </dgm:pt>
    <dgm:pt modelId="{147D4426-2D3C-4930-8EB3-6D7A8F177C7D}" type="sibTrans" cxnId="{5E1FCC9D-38A4-4252-9AEB-37A57A2A87B3}">
      <dgm:prSet/>
      <dgm:spPr/>
      <dgm:t>
        <a:bodyPr/>
        <a:lstStyle/>
        <a:p>
          <a:endParaRPr lang="en-US"/>
        </a:p>
      </dgm:t>
    </dgm:pt>
    <dgm:pt modelId="{525301F3-A479-424C-A81B-5BACC791B6D5}">
      <dgm:prSet/>
      <dgm:spPr/>
      <dgm:t>
        <a:bodyPr/>
        <a:lstStyle/>
        <a:p>
          <a:r>
            <a:rPr lang="en-US"/>
            <a:t>No clear case passwords like last week!!!</a:t>
          </a:r>
        </a:p>
      </dgm:t>
    </dgm:pt>
    <dgm:pt modelId="{05121A42-9E24-4697-9A97-A71B41894E3A}" type="parTrans" cxnId="{91E720CA-9ECD-46CC-B514-6DCCB1958F33}">
      <dgm:prSet/>
      <dgm:spPr/>
      <dgm:t>
        <a:bodyPr/>
        <a:lstStyle/>
        <a:p>
          <a:endParaRPr lang="en-US"/>
        </a:p>
      </dgm:t>
    </dgm:pt>
    <dgm:pt modelId="{81B37458-A394-468D-A95C-4FBD24982F09}" type="sibTrans" cxnId="{91E720CA-9ECD-46CC-B514-6DCCB1958F33}">
      <dgm:prSet/>
      <dgm:spPr/>
      <dgm:t>
        <a:bodyPr/>
        <a:lstStyle/>
        <a:p>
          <a:endParaRPr lang="en-US"/>
        </a:p>
      </dgm:t>
    </dgm:pt>
    <dgm:pt modelId="{6474745F-7438-4829-9303-97F248070CEA}">
      <dgm:prSet/>
      <dgm:spPr/>
      <dgm:t>
        <a:bodyPr/>
        <a:lstStyle/>
        <a:p>
          <a:r>
            <a:rPr lang="en-US"/>
            <a:t>Hash/Salt all passwords in MongDB</a:t>
          </a:r>
        </a:p>
      </dgm:t>
    </dgm:pt>
    <dgm:pt modelId="{CA8CE938-091F-4A18-807E-CF6AE8FC4D43}" type="parTrans" cxnId="{F74C07AC-E3BB-442E-857D-4A730A653721}">
      <dgm:prSet/>
      <dgm:spPr/>
      <dgm:t>
        <a:bodyPr/>
        <a:lstStyle/>
        <a:p>
          <a:endParaRPr lang="en-US"/>
        </a:p>
      </dgm:t>
    </dgm:pt>
    <dgm:pt modelId="{13EBFD88-1244-467C-B735-93C0B1ECB005}" type="sibTrans" cxnId="{F74C07AC-E3BB-442E-857D-4A730A653721}">
      <dgm:prSet/>
      <dgm:spPr/>
      <dgm:t>
        <a:bodyPr/>
        <a:lstStyle/>
        <a:p>
          <a:endParaRPr lang="en-US"/>
        </a:p>
      </dgm:t>
    </dgm:pt>
    <dgm:pt modelId="{D1B6C3AF-34A2-4CC8-BB4F-5B204F9078D6}" type="pres">
      <dgm:prSet presAssocID="{9504BC69-B4AE-47A7-9314-22081C91CD9F}" presName="root" presStyleCnt="0">
        <dgm:presLayoutVars>
          <dgm:dir/>
          <dgm:resizeHandles val="exact"/>
        </dgm:presLayoutVars>
      </dgm:prSet>
      <dgm:spPr/>
    </dgm:pt>
    <dgm:pt modelId="{43F06C07-BC1B-4D0F-8133-B63502B4A671}" type="pres">
      <dgm:prSet presAssocID="{66436F1C-F50E-4BB0-BB6C-23A614CF2C52}" presName="compNode" presStyleCnt="0"/>
      <dgm:spPr/>
    </dgm:pt>
    <dgm:pt modelId="{673F45F0-9DE5-4F1C-83F2-17A2367018F6}" type="pres">
      <dgm:prSet presAssocID="{66436F1C-F50E-4BB0-BB6C-23A614CF2C52}" presName="bgRect" presStyleLbl="bgShp" presStyleIdx="0" presStyleCnt="5"/>
      <dgm:spPr/>
    </dgm:pt>
    <dgm:pt modelId="{A2300F88-56E4-4DA3-BCA9-FD1B2FA00106}" type="pres">
      <dgm:prSet presAssocID="{66436F1C-F50E-4BB0-BB6C-23A614CF2C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F4547A0F-4F48-468A-92DD-A7B7A2D6EA13}" type="pres">
      <dgm:prSet presAssocID="{66436F1C-F50E-4BB0-BB6C-23A614CF2C52}" presName="spaceRect" presStyleCnt="0"/>
      <dgm:spPr/>
    </dgm:pt>
    <dgm:pt modelId="{579A1DAE-E166-482E-8A09-12208DE2F569}" type="pres">
      <dgm:prSet presAssocID="{66436F1C-F50E-4BB0-BB6C-23A614CF2C52}" presName="parTx" presStyleLbl="revTx" presStyleIdx="0" presStyleCnt="7">
        <dgm:presLayoutVars>
          <dgm:chMax val="0"/>
          <dgm:chPref val="0"/>
        </dgm:presLayoutVars>
      </dgm:prSet>
      <dgm:spPr/>
    </dgm:pt>
    <dgm:pt modelId="{E503E92C-2473-4B4E-BD23-A95A2DD6AC36}" type="pres">
      <dgm:prSet presAssocID="{B85DAA09-B956-45C6-BB0F-824C84EC20EC}" presName="sibTrans" presStyleCnt="0"/>
      <dgm:spPr/>
    </dgm:pt>
    <dgm:pt modelId="{53A324C9-9768-4AE5-B156-1F0016BB0C75}" type="pres">
      <dgm:prSet presAssocID="{2F4403BD-D2A5-473D-8F61-EE711CE57D47}" presName="compNode" presStyleCnt="0"/>
      <dgm:spPr/>
    </dgm:pt>
    <dgm:pt modelId="{4013A375-055B-4851-BD66-45C257BA5396}" type="pres">
      <dgm:prSet presAssocID="{2F4403BD-D2A5-473D-8F61-EE711CE57D47}" presName="bgRect" presStyleLbl="bgShp" presStyleIdx="1" presStyleCnt="5"/>
      <dgm:spPr/>
    </dgm:pt>
    <dgm:pt modelId="{279298F0-1DA3-4A09-8435-A7E3518F0421}" type="pres">
      <dgm:prSet presAssocID="{2F4403BD-D2A5-473D-8F61-EE711CE57D4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BF9B9B79-C246-41D8-BAA0-6B33F1D749B0}" type="pres">
      <dgm:prSet presAssocID="{2F4403BD-D2A5-473D-8F61-EE711CE57D47}" presName="spaceRect" presStyleCnt="0"/>
      <dgm:spPr/>
    </dgm:pt>
    <dgm:pt modelId="{C9214687-4E73-482D-AEE1-FFFAD3536503}" type="pres">
      <dgm:prSet presAssocID="{2F4403BD-D2A5-473D-8F61-EE711CE57D47}" presName="parTx" presStyleLbl="revTx" presStyleIdx="1" presStyleCnt="7">
        <dgm:presLayoutVars>
          <dgm:chMax val="0"/>
          <dgm:chPref val="0"/>
        </dgm:presLayoutVars>
      </dgm:prSet>
      <dgm:spPr/>
    </dgm:pt>
    <dgm:pt modelId="{1E15483A-D80E-4649-BA16-D3A517084FAA}" type="pres">
      <dgm:prSet presAssocID="{142E571B-F129-4CB7-A2A1-FCBEADB9AA05}" presName="sibTrans" presStyleCnt="0"/>
      <dgm:spPr/>
    </dgm:pt>
    <dgm:pt modelId="{3586830F-E5FC-4E27-832C-C430111C5853}" type="pres">
      <dgm:prSet presAssocID="{B5E5086A-20C3-4433-9645-68EE63DAF0D1}" presName="compNode" presStyleCnt="0"/>
      <dgm:spPr/>
    </dgm:pt>
    <dgm:pt modelId="{1881A153-2EF8-4650-A6E9-253786BB502E}" type="pres">
      <dgm:prSet presAssocID="{B5E5086A-20C3-4433-9645-68EE63DAF0D1}" presName="bgRect" presStyleLbl="bgShp" presStyleIdx="2" presStyleCnt="5"/>
      <dgm:spPr/>
    </dgm:pt>
    <dgm:pt modelId="{11C14D12-339A-4A14-8F16-4B5501E7AD59}" type="pres">
      <dgm:prSet presAssocID="{B5E5086A-20C3-4433-9645-68EE63DAF0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9C37C8-AA7E-495A-AF2C-53E1E731A20D}" type="pres">
      <dgm:prSet presAssocID="{B5E5086A-20C3-4433-9645-68EE63DAF0D1}" presName="spaceRect" presStyleCnt="0"/>
      <dgm:spPr/>
    </dgm:pt>
    <dgm:pt modelId="{BCD25BAB-0F47-4235-BAB2-24B92B6CDA0D}" type="pres">
      <dgm:prSet presAssocID="{B5E5086A-20C3-4433-9645-68EE63DAF0D1}" presName="parTx" presStyleLbl="revTx" presStyleIdx="2" presStyleCnt="7">
        <dgm:presLayoutVars>
          <dgm:chMax val="0"/>
          <dgm:chPref val="0"/>
        </dgm:presLayoutVars>
      </dgm:prSet>
      <dgm:spPr/>
    </dgm:pt>
    <dgm:pt modelId="{BF307C46-F506-43E2-BEA5-EF640DCC190C}" type="pres">
      <dgm:prSet presAssocID="{B5E5086A-20C3-4433-9645-68EE63DAF0D1}" presName="desTx" presStyleLbl="revTx" presStyleIdx="3" presStyleCnt="7">
        <dgm:presLayoutVars/>
      </dgm:prSet>
      <dgm:spPr/>
    </dgm:pt>
    <dgm:pt modelId="{4806E6E6-0D08-48C3-8FE9-328813245B5F}" type="pres">
      <dgm:prSet presAssocID="{F9D0B4CB-1112-470D-AEBE-92DACF017E98}" presName="sibTrans" presStyleCnt="0"/>
      <dgm:spPr/>
    </dgm:pt>
    <dgm:pt modelId="{C984EBDB-EEBF-4969-8DE1-D46EA83ADC23}" type="pres">
      <dgm:prSet presAssocID="{5E31B193-FB4A-48AB-AD47-F1277152FA13}" presName="compNode" presStyleCnt="0"/>
      <dgm:spPr/>
    </dgm:pt>
    <dgm:pt modelId="{E826CE64-F3A2-466F-B0C0-FA1E6C3CF6F6}" type="pres">
      <dgm:prSet presAssocID="{5E31B193-FB4A-48AB-AD47-F1277152FA13}" presName="bgRect" presStyleLbl="bgShp" presStyleIdx="3" presStyleCnt="5"/>
      <dgm:spPr/>
    </dgm:pt>
    <dgm:pt modelId="{3724ADF3-4F44-4B66-9912-411800BDE836}" type="pres">
      <dgm:prSet presAssocID="{5E31B193-FB4A-48AB-AD47-F1277152FA1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0E81A8B-A0D0-4C89-88EF-CFC54AF5DA2D}" type="pres">
      <dgm:prSet presAssocID="{5E31B193-FB4A-48AB-AD47-F1277152FA13}" presName="spaceRect" presStyleCnt="0"/>
      <dgm:spPr/>
    </dgm:pt>
    <dgm:pt modelId="{3AF6CEE0-6E0D-4F2F-9808-09CE5FA62CE5}" type="pres">
      <dgm:prSet presAssocID="{5E31B193-FB4A-48AB-AD47-F1277152FA13}" presName="parTx" presStyleLbl="revTx" presStyleIdx="4" presStyleCnt="7">
        <dgm:presLayoutVars>
          <dgm:chMax val="0"/>
          <dgm:chPref val="0"/>
        </dgm:presLayoutVars>
      </dgm:prSet>
      <dgm:spPr/>
    </dgm:pt>
    <dgm:pt modelId="{E2AD810C-2C6B-4B03-8C37-41665E021E36}" type="pres">
      <dgm:prSet presAssocID="{147D4426-2D3C-4930-8EB3-6D7A8F177C7D}" presName="sibTrans" presStyleCnt="0"/>
      <dgm:spPr/>
    </dgm:pt>
    <dgm:pt modelId="{672BD619-3D24-417A-80F0-4A68FC7E4A7F}" type="pres">
      <dgm:prSet presAssocID="{525301F3-A479-424C-A81B-5BACC791B6D5}" presName="compNode" presStyleCnt="0"/>
      <dgm:spPr/>
    </dgm:pt>
    <dgm:pt modelId="{FBEF0A4A-4288-4023-B64A-FC5646B937C6}" type="pres">
      <dgm:prSet presAssocID="{525301F3-A479-424C-A81B-5BACC791B6D5}" presName="bgRect" presStyleLbl="bgShp" presStyleIdx="4" presStyleCnt="5"/>
      <dgm:spPr/>
    </dgm:pt>
    <dgm:pt modelId="{86C81A9C-CA26-4F4B-80AD-01244F801950}" type="pres">
      <dgm:prSet presAssocID="{525301F3-A479-424C-A81B-5BACC791B6D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A40EC3C6-A3C0-4E8A-83BE-1231D8803427}" type="pres">
      <dgm:prSet presAssocID="{525301F3-A479-424C-A81B-5BACC791B6D5}" presName="spaceRect" presStyleCnt="0"/>
      <dgm:spPr/>
    </dgm:pt>
    <dgm:pt modelId="{295EE495-ECA9-4FDD-ABD5-DA9104B504C6}" type="pres">
      <dgm:prSet presAssocID="{525301F3-A479-424C-A81B-5BACC791B6D5}" presName="parTx" presStyleLbl="revTx" presStyleIdx="5" presStyleCnt="7">
        <dgm:presLayoutVars>
          <dgm:chMax val="0"/>
          <dgm:chPref val="0"/>
        </dgm:presLayoutVars>
      </dgm:prSet>
      <dgm:spPr/>
    </dgm:pt>
    <dgm:pt modelId="{0CF5FFF5-8CE3-4F91-8EA8-A8BBDF61F67F}" type="pres">
      <dgm:prSet presAssocID="{525301F3-A479-424C-A81B-5BACC791B6D5}" presName="desTx" presStyleLbl="revTx" presStyleIdx="6" presStyleCnt="7">
        <dgm:presLayoutVars/>
      </dgm:prSet>
      <dgm:spPr/>
    </dgm:pt>
  </dgm:ptLst>
  <dgm:cxnLst>
    <dgm:cxn modelId="{6968670E-061C-44F0-A335-90072E9E240A}" srcId="{9504BC69-B4AE-47A7-9314-22081C91CD9F}" destId="{2F4403BD-D2A5-473D-8F61-EE711CE57D47}" srcOrd="1" destOrd="0" parTransId="{FC687160-0660-4DF0-9D9C-A398368FAB1A}" sibTransId="{142E571B-F129-4CB7-A2A1-FCBEADB9AA05}"/>
    <dgm:cxn modelId="{EA78451E-7209-43AD-BAAC-13C2320692A4}" type="presOf" srcId="{66436F1C-F50E-4BB0-BB6C-23A614CF2C52}" destId="{579A1DAE-E166-482E-8A09-12208DE2F569}" srcOrd="0" destOrd="0" presId="urn:microsoft.com/office/officeart/2018/2/layout/IconVerticalSolidList"/>
    <dgm:cxn modelId="{FEBEC933-D157-48F8-831E-EAE118767FCC}" type="presOf" srcId="{B5E5086A-20C3-4433-9645-68EE63DAF0D1}" destId="{BCD25BAB-0F47-4235-BAB2-24B92B6CDA0D}" srcOrd="0" destOrd="0" presId="urn:microsoft.com/office/officeart/2018/2/layout/IconVerticalSolidList"/>
    <dgm:cxn modelId="{DC6A2565-B953-48B6-8BCB-5C58A393B1F5}" type="presOf" srcId="{2F4403BD-D2A5-473D-8F61-EE711CE57D47}" destId="{C9214687-4E73-482D-AEE1-FFFAD3536503}" srcOrd="0" destOrd="0" presId="urn:microsoft.com/office/officeart/2018/2/layout/IconVerticalSolidList"/>
    <dgm:cxn modelId="{D761C165-ECEC-4661-AD72-0B3B403FC296}" srcId="{9504BC69-B4AE-47A7-9314-22081C91CD9F}" destId="{B5E5086A-20C3-4433-9645-68EE63DAF0D1}" srcOrd="2" destOrd="0" parTransId="{BD6F13AC-A906-4A3A-A4F5-5526D7F5BE71}" sibTransId="{F9D0B4CB-1112-470D-AEBE-92DACF017E98}"/>
    <dgm:cxn modelId="{35E74649-1CC3-4B80-BCC3-C28FA68D0B33}" type="presOf" srcId="{0EC1CC7D-116A-479E-B083-5A53062C4103}" destId="{BF307C46-F506-43E2-BEA5-EF640DCC190C}" srcOrd="0" destOrd="0" presId="urn:microsoft.com/office/officeart/2018/2/layout/IconVerticalSolidList"/>
    <dgm:cxn modelId="{412CE974-9CCB-43E0-89F9-0F532DBCF4C6}" type="presOf" srcId="{525301F3-A479-424C-A81B-5BACC791B6D5}" destId="{295EE495-ECA9-4FDD-ABD5-DA9104B504C6}" srcOrd="0" destOrd="0" presId="urn:microsoft.com/office/officeart/2018/2/layout/IconVerticalSolidList"/>
    <dgm:cxn modelId="{D0D3BF77-3914-4E1C-B958-6D9894ABF9D1}" type="presOf" srcId="{6474745F-7438-4829-9303-97F248070CEA}" destId="{0CF5FFF5-8CE3-4F91-8EA8-A8BBDF61F67F}" srcOrd="0" destOrd="0" presId="urn:microsoft.com/office/officeart/2018/2/layout/IconVerticalSolidList"/>
    <dgm:cxn modelId="{BAEDAF58-0EE7-4175-8C70-24F6355DA682}" type="presOf" srcId="{5E31B193-FB4A-48AB-AD47-F1277152FA13}" destId="{3AF6CEE0-6E0D-4F2F-9808-09CE5FA62CE5}" srcOrd="0" destOrd="0" presId="urn:microsoft.com/office/officeart/2018/2/layout/IconVerticalSolidList"/>
    <dgm:cxn modelId="{5E1FCC9D-38A4-4252-9AEB-37A57A2A87B3}" srcId="{9504BC69-B4AE-47A7-9314-22081C91CD9F}" destId="{5E31B193-FB4A-48AB-AD47-F1277152FA13}" srcOrd="3" destOrd="0" parTransId="{B09206DB-138C-471F-BBF9-9BA0B64381F0}" sibTransId="{147D4426-2D3C-4930-8EB3-6D7A8F177C7D}"/>
    <dgm:cxn modelId="{3032819E-FEF4-436C-89FC-75FE7F72F96B}" srcId="{B5E5086A-20C3-4433-9645-68EE63DAF0D1}" destId="{0EC1CC7D-116A-479E-B083-5A53062C4103}" srcOrd="0" destOrd="0" parTransId="{F8978640-418C-4ED8-A168-2D67E551A20A}" sibTransId="{539E7320-EFF5-41A1-B4ED-41974A189203}"/>
    <dgm:cxn modelId="{C4514CA8-E7FF-4ED8-9970-DB6C8220D1CE}" type="presOf" srcId="{9504BC69-B4AE-47A7-9314-22081C91CD9F}" destId="{D1B6C3AF-34A2-4CC8-BB4F-5B204F9078D6}" srcOrd="0" destOrd="0" presId="urn:microsoft.com/office/officeart/2018/2/layout/IconVerticalSolidList"/>
    <dgm:cxn modelId="{F74C07AC-E3BB-442E-857D-4A730A653721}" srcId="{525301F3-A479-424C-A81B-5BACC791B6D5}" destId="{6474745F-7438-4829-9303-97F248070CEA}" srcOrd="0" destOrd="0" parTransId="{CA8CE938-091F-4A18-807E-CF6AE8FC4D43}" sibTransId="{13EBFD88-1244-467C-B735-93C0B1ECB005}"/>
    <dgm:cxn modelId="{91E720CA-9ECD-46CC-B514-6DCCB1958F33}" srcId="{9504BC69-B4AE-47A7-9314-22081C91CD9F}" destId="{525301F3-A479-424C-A81B-5BACC791B6D5}" srcOrd="4" destOrd="0" parTransId="{05121A42-9E24-4697-9A97-A71B41894E3A}" sibTransId="{81B37458-A394-468D-A95C-4FBD24982F09}"/>
    <dgm:cxn modelId="{6EFA1DDA-D3B9-4A03-9374-6D614292414C}" srcId="{9504BC69-B4AE-47A7-9314-22081C91CD9F}" destId="{66436F1C-F50E-4BB0-BB6C-23A614CF2C52}" srcOrd="0" destOrd="0" parTransId="{4E28847C-5D0F-4A1C-83A2-0E61CD783E7A}" sibTransId="{B85DAA09-B956-45C6-BB0F-824C84EC20EC}"/>
    <dgm:cxn modelId="{ACBED065-E2D4-41E9-8DEC-C209F8F3F74A}" type="presParOf" srcId="{D1B6C3AF-34A2-4CC8-BB4F-5B204F9078D6}" destId="{43F06C07-BC1B-4D0F-8133-B63502B4A671}" srcOrd="0" destOrd="0" presId="urn:microsoft.com/office/officeart/2018/2/layout/IconVerticalSolidList"/>
    <dgm:cxn modelId="{033F0CC5-0481-41FE-B339-F4704D824F8D}" type="presParOf" srcId="{43F06C07-BC1B-4D0F-8133-B63502B4A671}" destId="{673F45F0-9DE5-4F1C-83F2-17A2367018F6}" srcOrd="0" destOrd="0" presId="urn:microsoft.com/office/officeart/2018/2/layout/IconVerticalSolidList"/>
    <dgm:cxn modelId="{BB4BF65C-55E1-4090-9F9B-E8B3BEFC28AE}" type="presParOf" srcId="{43F06C07-BC1B-4D0F-8133-B63502B4A671}" destId="{A2300F88-56E4-4DA3-BCA9-FD1B2FA00106}" srcOrd="1" destOrd="0" presId="urn:microsoft.com/office/officeart/2018/2/layout/IconVerticalSolidList"/>
    <dgm:cxn modelId="{A7D2A560-4E38-4B8D-8C5A-94B7C52BB1A0}" type="presParOf" srcId="{43F06C07-BC1B-4D0F-8133-B63502B4A671}" destId="{F4547A0F-4F48-468A-92DD-A7B7A2D6EA13}" srcOrd="2" destOrd="0" presId="urn:microsoft.com/office/officeart/2018/2/layout/IconVerticalSolidList"/>
    <dgm:cxn modelId="{05D8EE56-3C63-40CD-9058-C602454CBDF6}" type="presParOf" srcId="{43F06C07-BC1B-4D0F-8133-B63502B4A671}" destId="{579A1DAE-E166-482E-8A09-12208DE2F569}" srcOrd="3" destOrd="0" presId="urn:microsoft.com/office/officeart/2018/2/layout/IconVerticalSolidList"/>
    <dgm:cxn modelId="{5D9A23A2-6E22-49C0-B582-40CFBDF67F64}" type="presParOf" srcId="{D1B6C3AF-34A2-4CC8-BB4F-5B204F9078D6}" destId="{E503E92C-2473-4B4E-BD23-A95A2DD6AC36}" srcOrd="1" destOrd="0" presId="urn:microsoft.com/office/officeart/2018/2/layout/IconVerticalSolidList"/>
    <dgm:cxn modelId="{1716E422-1B80-4BBA-AF4A-E908D0CBF748}" type="presParOf" srcId="{D1B6C3AF-34A2-4CC8-BB4F-5B204F9078D6}" destId="{53A324C9-9768-4AE5-B156-1F0016BB0C75}" srcOrd="2" destOrd="0" presId="urn:microsoft.com/office/officeart/2018/2/layout/IconVerticalSolidList"/>
    <dgm:cxn modelId="{07F0AD7A-13EC-45EF-B217-C18BEB3BCBA6}" type="presParOf" srcId="{53A324C9-9768-4AE5-B156-1F0016BB0C75}" destId="{4013A375-055B-4851-BD66-45C257BA5396}" srcOrd="0" destOrd="0" presId="urn:microsoft.com/office/officeart/2018/2/layout/IconVerticalSolidList"/>
    <dgm:cxn modelId="{215C5D54-3A3C-4935-B072-4CCA23E07FAF}" type="presParOf" srcId="{53A324C9-9768-4AE5-B156-1F0016BB0C75}" destId="{279298F0-1DA3-4A09-8435-A7E3518F0421}" srcOrd="1" destOrd="0" presId="urn:microsoft.com/office/officeart/2018/2/layout/IconVerticalSolidList"/>
    <dgm:cxn modelId="{DE232FA8-C79B-4C9D-9831-315AA68EA65C}" type="presParOf" srcId="{53A324C9-9768-4AE5-B156-1F0016BB0C75}" destId="{BF9B9B79-C246-41D8-BAA0-6B33F1D749B0}" srcOrd="2" destOrd="0" presId="urn:microsoft.com/office/officeart/2018/2/layout/IconVerticalSolidList"/>
    <dgm:cxn modelId="{5B26439D-4148-4C48-AE4B-AC19490C488B}" type="presParOf" srcId="{53A324C9-9768-4AE5-B156-1F0016BB0C75}" destId="{C9214687-4E73-482D-AEE1-FFFAD3536503}" srcOrd="3" destOrd="0" presId="urn:microsoft.com/office/officeart/2018/2/layout/IconVerticalSolidList"/>
    <dgm:cxn modelId="{5BECB5FB-3157-4469-ACF0-FEAE4B201BFA}" type="presParOf" srcId="{D1B6C3AF-34A2-4CC8-BB4F-5B204F9078D6}" destId="{1E15483A-D80E-4649-BA16-D3A517084FAA}" srcOrd="3" destOrd="0" presId="urn:microsoft.com/office/officeart/2018/2/layout/IconVerticalSolidList"/>
    <dgm:cxn modelId="{B7EE76CE-535F-435D-AC38-23DF13B6ABA3}" type="presParOf" srcId="{D1B6C3AF-34A2-4CC8-BB4F-5B204F9078D6}" destId="{3586830F-E5FC-4E27-832C-C430111C5853}" srcOrd="4" destOrd="0" presId="urn:microsoft.com/office/officeart/2018/2/layout/IconVerticalSolidList"/>
    <dgm:cxn modelId="{945ED351-DD03-417C-8D8E-1EFB5F057C8D}" type="presParOf" srcId="{3586830F-E5FC-4E27-832C-C430111C5853}" destId="{1881A153-2EF8-4650-A6E9-253786BB502E}" srcOrd="0" destOrd="0" presId="urn:microsoft.com/office/officeart/2018/2/layout/IconVerticalSolidList"/>
    <dgm:cxn modelId="{53EADD8A-808B-4A39-B44C-830BFDAB209F}" type="presParOf" srcId="{3586830F-E5FC-4E27-832C-C430111C5853}" destId="{11C14D12-339A-4A14-8F16-4B5501E7AD59}" srcOrd="1" destOrd="0" presId="urn:microsoft.com/office/officeart/2018/2/layout/IconVerticalSolidList"/>
    <dgm:cxn modelId="{12362FD4-F933-48E0-ACED-C7DDE8FA7B69}" type="presParOf" srcId="{3586830F-E5FC-4E27-832C-C430111C5853}" destId="{CC9C37C8-AA7E-495A-AF2C-53E1E731A20D}" srcOrd="2" destOrd="0" presId="urn:microsoft.com/office/officeart/2018/2/layout/IconVerticalSolidList"/>
    <dgm:cxn modelId="{AE4203B9-BEDD-41B0-B145-550D8A403C14}" type="presParOf" srcId="{3586830F-E5FC-4E27-832C-C430111C5853}" destId="{BCD25BAB-0F47-4235-BAB2-24B92B6CDA0D}" srcOrd="3" destOrd="0" presId="urn:microsoft.com/office/officeart/2018/2/layout/IconVerticalSolidList"/>
    <dgm:cxn modelId="{7B0199F9-A18A-496B-A569-FA1ACE9659AF}" type="presParOf" srcId="{3586830F-E5FC-4E27-832C-C430111C5853}" destId="{BF307C46-F506-43E2-BEA5-EF640DCC190C}" srcOrd="4" destOrd="0" presId="urn:microsoft.com/office/officeart/2018/2/layout/IconVerticalSolidList"/>
    <dgm:cxn modelId="{32F0D9E4-C38D-4C26-A14F-B9AFC7F23F0E}" type="presParOf" srcId="{D1B6C3AF-34A2-4CC8-BB4F-5B204F9078D6}" destId="{4806E6E6-0D08-48C3-8FE9-328813245B5F}" srcOrd="5" destOrd="0" presId="urn:microsoft.com/office/officeart/2018/2/layout/IconVerticalSolidList"/>
    <dgm:cxn modelId="{3F3CB5FD-9208-486E-97EC-848159803691}" type="presParOf" srcId="{D1B6C3AF-34A2-4CC8-BB4F-5B204F9078D6}" destId="{C984EBDB-EEBF-4969-8DE1-D46EA83ADC23}" srcOrd="6" destOrd="0" presId="urn:microsoft.com/office/officeart/2018/2/layout/IconVerticalSolidList"/>
    <dgm:cxn modelId="{248CD799-409A-4BB6-98EF-34DEA4A9FD48}" type="presParOf" srcId="{C984EBDB-EEBF-4969-8DE1-D46EA83ADC23}" destId="{E826CE64-F3A2-466F-B0C0-FA1E6C3CF6F6}" srcOrd="0" destOrd="0" presId="urn:microsoft.com/office/officeart/2018/2/layout/IconVerticalSolidList"/>
    <dgm:cxn modelId="{188386C2-9F07-46AA-8CA7-A64B83F56ADC}" type="presParOf" srcId="{C984EBDB-EEBF-4969-8DE1-D46EA83ADC23}" destId="{3724ADF3-4F44-4B66-9912-411800BDE836}" srcOrd="1" destOrd="0" presId="urn:microsoft.com/office/officeart/2018/2/layout/IconVerticalSolidList"/>
    <dgm:cxn modelId="{3618B473-AE6A-4785-8C91-D145E47C8F54}" type="presParOf" srcId="{C984EBDB-EEBF-4969-8DE1-D46EA83ADC23}" destId="{10E81A8B-A0D0-4C89-88EF-CFC54AF5DA2D}" srcOrd="2" destOrd="0" presId="urn:microsoft.com/office/officeart/2018/2/layout/IconVerticalSolidList"/>
    <dgm:cxn modelId="{B1369CE5-5330-46DB-A98E-6D716D9F1031}" type="presParOf" srcId="{C984EBDB-EEBF-4969-8DE1-D46EA83ADC23}" destId="{3AF6CEE0-6E0D-4F2F-9808-09CE5FA62CE5}" srcOrd="3" destOrd="0" presId="urn:microsoft.com/office/officeart/2018/2/layout/IconVerticalSolidList"/>
    <dgm:cxn modelId="{7A2BEFC9-082D-48D4-A36C-40AD9F53CE6A}" type="presParOf" srcId="{D1B6C3AF-34A2-4CC8-BB4F-5B204F9078D6}" destId="{E2AD810C-2C6B-4B03-8C37-41665E021E36}" srcOrd="7" destOrd="0" presId="urn:microsoft.com/office/officeart/2018/2/layout/IconVerticalSolidList"/>
    <dgm:cxn modelId="{5B595335-842D-4DC4-AE9C-C57BF385E7AB}" type="presParOf" srcId="{D1B6C3AF-34A2-4CC8-BB4F-5B204F9078D6}" destId="{672BD619-3D24-417A-80F0-4A68FC7E4A7F}" srcOrd="8" destOrd="0" presId="urn:microsoft.com/office/officeart/2018/2/layout/IconVerticalSolidList"/>
    <dgm:cxn modelId="{23977265-0E05-4947-BC7F-304D05AE858A}" type="presParOf" srcId="{672BD619-3D24-417A-80F0-4A68FC7E4A7F}" destId="{FBEF0A4A-4288-4023-B64A-FC5646B937C6}" srcOrd="0" destOrd="0" presId="urn:microsoft.com/office/officeart/2018/2/layout/IconVerticalSolidList"/>
    <dgm:cxn modelId="{CABBB221-06A6-43D1-8589-BB8ABF70508F}" type="presParOf" srcId="{672BD619-3D24-417A-80F0-4A68FC7E4A7F}" destId="{86C81A9C-CA26-4F4B-80AD-01244F801950}" srcOrd="1" destOrd="0" presId="urn:microsoft.com/office/officeart/2018/2/layout/IconVerticalSolidList"/>
    <dgm:cxn modelId="{8D57F2D8-4F78-4E90-806A-9AFC12EB8B89}" type="presParOf" srcId="{672BD619-3D24-417A-80F0-4A68FC7E4A7F}" destId="{A40EC3C6-A3C0-4E8A-83BE-1231D8803427}" srcOrd="2" destOrd="0" presId="urn:microsoft.com/office/officeart/2018/2/layout/IconVerticalSolidList"/>
    <dgm:cxn modelId="{1DD493BC-6A1A-4EFB-9980-72D16B10B2C4}" type="presParOf" srcId="{672BD619-3D24-417A-80F0-4A68FC7E4A7F}" destId="{295EE495-ECA9-4FDD-ABD5-DA9104B504C6}" srcOrd="3" destOrd="0" presId="urn:microsoft.com/office/officeart/2018/2/layout/IconVerticalSolidList"/>
    <dgm:cxn modelId="{C4B2896B-6959-4342-946D-74C5BED0F6B6}" type="presParOf" srcId="{672BD619-3D24-417A-80F0-4A68FC7E4A7F}" destId="{0CF5FFF5-8CE3-4F91-8EA8-A8BBDF61F6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F45F0-9DE5-4F1C-83F2-17A2367018F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00F88-56E4-4DA3-BCA9-FD1B2FA0010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A1DAE-E166-482E-8A09-12208DE2F569}">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Restrict access to authenticated users. </a:t>
          </a:r>
        </a:p>
      </dsp:txBody>
      <dsp:txXfrm>
        <a:off x="1131174" y="4597"/>
        <a:ext cx="5382429" cy="979371"/>
      </dsp:txXfrm>
    </dsp:sp>
    <dsp:sp modelId="{4013A375-055B-4851-BD66-45C257BA539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298F0-1DA3-4A09-8435-A7E3518F0421}">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14687-4E73-482D-AEE1-FFFAD353650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Provide </a:t>
          </a:r>
          <a:r>
            <a:rPr lang="en-US" sz="1900" b="1" kern="1200" dirty="0"/>
            <a:t>User API </a:t>
          </a:r>
          <a:r>
            <a:rPr lang="en-US" sz="1900" kern="1200" dirty="0"/>
            <a:t>to login/register. </a:t>
          </a:r>
        </a:p>
      </dsp:txBody>
      <dsp:txXfrm>
        <a:off x="1131174" y="1228812"/>
        <a:ext cx="5382429" cy="979371"/>
      </dsp:txXfrm>
    </dsp:sp>
    <dsp:sp modelId="{1881A153-2EF8-4650-A6E9-253786BB502E}">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14D12-339A-4A14-8F16-4B5501E7AD5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D25BAB-0F47-4235-BAB2-24B92B6CDA0D}">
      <dsp:nvSpPr>
        <dsp:cNvPr id="0" name=""/>
        <dsp:cNvSpPr/>
      </dsp:nvSpPr>
      <dsp:spPr>
        <a:xfrm>
          <a:off x="1131174" y="2453027"/>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Users should only have to log in once:</a:t>
          </a:r>
        </a:p>
      </dsp:txBody>
      <dsp:txXfrm>
        <a:off x="1131174" y="2453027"/>
        <a:ext cx="2931121" cy="979371"/>
      </dsp:txXfrm>
    </dsp:sp>
    <dsp:sp modelId="{BF307C46-F506-43E2-BEA5-EF640DCC190C}">
      <dsp:nvSpPr>
        <dsp:cNvPr id="0" name=""/>
        <dsp:cNvSpPr/>
      </dsp:nvSpPr>
      <dsp:spPr>
        <a:xfrm>
          <a:off x="4062296" y="2453027"/>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dirty="0"/>
            <a:t>Ideally identified and authenticated in subsequent requests.</a:t>
          </a:r>
        </a:p>
      </dsp:txBody>
      <dsp:txXfrm>
        <a:off x="4062296" y="2453027"/>
        <a:ext cx="2451307" cy="979371"/>
      </dsp:txXfrm>
    </dsp:sp>
    <dsp:sp modelId="{E826CE64-F3A2-466F-B0C0-FA1E6C3CF6F6}">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4ADF3-4F44-4B66-9912-411800BDE836}">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6CEE0-6E0D-4F2F-9808-09CE5FA62CE5}">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Username and Password authentication.</a:t>
          </a:r>
        </a:p>
      </dsp:txBody>
      <dsp:txXfrm>
        <a:off x="1131174" y="3677241"/>
        <a:ext cx="5382429" cy="979371"/>
      </dsp:txXfrm>
    </dsp:sp>
    <dsp:sp modelId="{FBEF0A4A-4288-4023-B64A-FC5646B937C6}">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81A9C-CA26-4F4B-80AD-01244F80195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EE495-ECA9-4FDD-ABD5-DA9104B504C6}">
      <dsp:nvSpPr>
        <dsp:cNvPr id="0" name=""/>
        <dsp:cNvSpPr/>
      </dsp:nvSpPr>
      <dsp:spPr>
        <a:xfrm>
          <a:off x="1131174" y="4901456"/>
          <a:ext cx="2931121"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No clear case passwords like last week!!!</a:t>
          </a:r>
        </a:p>
      </dsp:txBody>
      <dsp:txXfrm>
        <a:off x="1131174" y="4901456"/>
        <a:ext cx="2931121" cy="979371"/>
      </dsp:txXfrm>
    </dsp:sp>
    <dsp:sp modelId="{0CF5FFF5-8CE3-4F91-8EA8-A8BBDF61F67F}">
      <dsp:nvSpPr>
        <dsp:cNvPr id="0" name=""/>
        <dsp:cNvSpPr/>
      </dsp:nvSpPr>
      <dsp:spPr>
        <a:xfrm>
          <a:off x="4062296" y="4901456"/>
          <a:ext cx="2451307"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90000"/>
            </a:lnSpc>
            <a:spcBef>
              <a:spcPct val="0"/>
            </a:spcBef>
            <a:spcAft>
              <a:spcPct val="35000"/>
            </a:spcAft>
            <a:buNone/>
          </a:pPr>
          <a:r>
            <a:rPr lang="en-US" sz="1600" kern="1200"/>
            <a:t>Hash/Salt all passwords in MongDB</a:t>
          </a:r>
        </a:p>
      </dsp:txBody>
      <dsp:txXfrm>
        <a:off x="4062296" y="4901456"/>
        <a:ext cx="2451307"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6069-4FA2-45C3-A84D-51090EC42BAD}" type="datetimeFigureOut">
              <a:rPr lang="en-IE" smtClean="0"/>
              <a:t>25/11/2019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2E01AB-F487-4477-818E-7219F7E83442}" type="slidenum">
              <a:rPr lang="en-IE" smtClean="0"/>
              <a:t>‹#›</a:t>
            </a:fld>
            <a:endParaRPr lang="en-IE"/>
          </a:p>
        </p:txBody>
      </p:sp>
    </p:spTree>
    <p:extLst>
      <p:ext uri="{BB962C8B-B14F-4D97-AF65-F5344CB8AC3E}">
        <p14:creationId xmlns:p14="http://schemas.microsoft.com/office/powerpoint/2010/main" val="357954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OAuth</a:t>
            </a:r>
            <a:r>
              <a:rPr lang="en-GB" sz="1200" b="0" i="0" kern="1200" dirty="0">
                <a:solidFill>
                  <a:schemeClr val="tx1"/>
                </a:solidFill>
                <a:effectLst/>
                <a:latin typeface="+mn-lt"/>
                <a:ea typeface="+mn-ea"/>
                <a:cs typeface="+mn-cs"/>
              </a:rPr>
              <a:t> (Open Authorization) is an open standard for token-based authentication and authorization on the Internet. </a:t>
            </a:r>
          </a:p>
          <a:p>
            <a:r>
              <a:rPr lang="en-GB" sz="1200" b="1" i="0" kern="1200" dirty="0">
                <a:solidFill>
                  <a:schemeClr val="tx1"/>
                </a:solidFill>
                <a:effectLst/>
                <a:latin typeface="+mn-lt"/>
                <a:ea typeface="+mn-ea"/>
                <a:cs typeface="+mn-cs"/>
              </a:rPr>
              <a:t>Cookie authentication</a:t>
            </a:r>
            <a:r>
              <a:rPr lang="en-GB" sz="1200" b="0" i="0" kern="1200" dirty="0">
                <a:solidFill>
                  <a:schemeClr val="tx1"/>
                </a:solidFill>
                <a:effectLst/>
                <a:latin typeface="+mn-lt"/>
                <a:ea typeface="+mn-ea"/>
                <a:cs typeface="+mn-cs"/>
              </a:rPr>
              <a:t> uses HTTP </a:t>
            </a:r>
            <a:r>
              <a:rPr lang="en-GB" sz="1200" b="1" i="0" kern="1200" dirty="0">
                <a:solidFill>
                  <a:schemeClr val="tx1"/>
                </a:solidFill>
                <a:effectLst/>
                <a:latin typeface="+mn-lt"/>
                <a:ea typeface="+mn-ea"/>
                <a:cs typeface="+mn-cs"/>
              </a:rPr>
              <a:t>cookies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to</a:t>
            </a:r>
            <a:r>
              <a:rPr lang="en-GB" sz="1200" b="1" i="0" kern="1200" dirty="0" err="1">
                <a:solidFill>
                  <a:schemeClr val="tx1"/>
                </a:solidFill>
                <a:effectLst/>
                <a:latin typeface="+mn-lt"/>
                <a:ea typeface="+mn-ea"/>
                <a:cs typeface="+mn-cs"/>
              </a:rPr>
              <a:t>authenticate</a:t>
            </a:r>
            <a:r>
              <a:rPr lang="en-GB" sz="1200" b="0" i="0" kern="1200" dirty="0">
                <a:solidFill>
                  <a:schemeClr val="tx1"/>
                </a:solidFill>
                <a:effectLst/>
                <a:latin typeface="+mn-lt"/>
                <a:ea typeface="+mn-ea"/>
                <a:cs typeface="+mn-cs"/>
              </a:rPr>
              <a:t> client requests and maintain session information.</a:t>
            </a:r>
          </a:p>
          <a:p>
            <a:r>
              <a:rPr lang="en-GB" sz="1200" b="0" i="0" kern="1200" dirty="0">
                <a:solidFill>
                  <a:schemeClr val="tx1"/>
                </a:solidFill>
                <a:effectLst/>
                <a:latin typeface="+mn-lt"/>
                <a:ea typeface="+mn-ea"/>
                <a:cs typeface="+mn-cs"/>
              </a:rPr>
              <a:t> In basic HTTP authentication, a request contains a header field of the form </a:t>
            </a:r>
            <a:r>
              <a:rPr lang="en-GB" dirty="0"/>
              <a:t>Authorization: Basic &lt;credentials&gt;</a:t>
            </a:r>
            <a:r>
              <a:rPr lang="en-GB" sz="1200" b="0" i="0" kern="1200" dirty="0">
                <a:solidFill>
                  <a:schemeClr val="tx1"/>
                </a:solidFill>
                <a:effectLst/>
                <a:latin typeface="+mn-lt"/>
                <a:ea typeface="+mn-ea"/>
                <a:cs typeface="+mn-cs"/>
              </a:rPr>
              <a:t>, where credentials is the base64 encoding of id and password joined by a colon.</a:t>
            </a:r>
            <a:endParaRPr lang="en-IE" b="1" dirty="0"/>
          </a:p>
        </p:txBody>
      </p:sp>
      <p:sp>
        <p:nvSpPr>
          <p:cNvPr id="4" name="Slide Number Placeholder 3"/>
          <p:cNvSpPr>
            <a:spLocks noGrp="1"/>
          </p:cNvSpPr>
          <p:nvPr>
            <p:ph type="sldNum" sz="quarter" idx="5"/>
          </p:nvPr>
        </p:nvSpPr>
        <p:spPr/>
        <p:txBody>
          <a:bodyPr/>
          <a:lstStyle/>
          <a:p>
            <a:fld id="{2F2E01AB-F487-4477-818E-7219F7E83442}" type="slidenum">
              <a:rPr lang="en-IE" smtClean="0"/>
              <a:t>3</a:t>
            </a:fld>
            <a:endParaRPr lang="en-IE"/>
          </a:p>
        </p:txBody>
      </p:sp>
    </p:spTree>
    <p:extLst>
      <p:ext uri="{BB962C8B-B14F-4D97-AF65-F5344CB8AC3E}">
        <p14:creationId xmlns:p14="http://schemas.microsoft.com/office/powerpoint/2010/main" val="332760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defines a compact and self-contained way for securely transmitting information between parties as a JSON object. </a:t>
            </a:r>
          </a:p>
          <a:p>
            <a:r>
              <a:rPr lang="en-GB" sz="1200" b="0" i="0" u="none" strike="noStrike" kern="1200" dirty="0">
                <a:solidFill>
                  <a:schemeClr val="tx1"/>
                </a:solidFill>
                <a:effectLst/>
                <a:latin typeface="+mn-lt"/>
                <a:ea typeface="+mn-ea"/>
                <a:cs typeface="+mn-cs"/>
              </a:rPr>
              <a:t>information can be verified and trusted because it is digitally signed.</a:t>
            </a:r>
          </a:p>
          <a:p>
            <a:r>
              <a:rPr lang="en-GB" sz="1200" b="0" i="0" u="none" strike="noStrike" kern="1200" dirty="0">
                <a:solidFill>
                  <a:schemeClr val="tx1"/>
                </a:solidFill>
                <a:effectLst/>
                <a:latin typeface="+mn-lt"/>
                <a:ea typeface="+mn-ea"/>
                <a:cs typeface="+mn-cs"/>
              </a:rPr>
              <a:t>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p>
          <a:p>
            <a:r>
              <a:rPr lang="en-GB" sz="1200" b="0" i="0" u="none" strike="noStrike" kern="1200" dirty="0">
                <a:solidFill>
                  <a:schemeClr val="tx1"/>
                </a:solidFill>
                <a:effectLst/>
                <a:latin typeface="+mn-lt"/>
                <a:ea typeface="+mn-ea"/>
                <a:cs typeface="+mn-cs"/>
              </a:rPr>
              <a:t> </a:t>
            </a:r>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4</a:t>
            </a:fld>
            <a:endParaRPr lang="en-IE"/>
          </a:p>
        </p:txBody>
      </p:sp>
    </p:spTree>
    <p:extLst>
      <p:ext uri="{BB962C8B-B14F-4D97-AF65-F5344CB8AC3E}">
        <p14:creationId xmlns:p14="http://schemas.microsoft.com/office/powerpoint/2010/main" val="424556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5</a:t>
            </a:fld>
            <a:endParaRPr lang="en-IE"/>
          </a:p>
        </p:txBody>
      </p:sp>
    </p:spTree>
    <p:extLst>
      <p:ext uri="{BB962C8B-B14F-4D97-AF65-F5344CB8AC3E}">
        <p14:creationId xmlns:p14="http://schemas.microsoft.com/office/powerpoint/2010/main" val="2007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F2E01AB-F487-4477-818E-7219F7E83442}" type="slidenum">
              <a:rPr lang="en-IE" smtClean="0"/>
              <a:t>34</a:t>
            </a:fld>
            <a:endParaRPr lang="en-IE"/>
          </a:p>
        </p:txBody>
      </p:sp>
    </p:spTree>
    <p:extLst>
      <p:ext uri="{BB962C8B-B14F-4D97-AF65-F5344CB8AC3E}">
        <p14:creationId xmlns:p14="http://schemas.microsoft.com/office/powerpoint/2010/main" val="146518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mmons.wikimedia.org/wiki/File:Salt_shaker_on_white_background.jpg"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clipart.org/detail/167549/green-tick-simp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4F01A2-4204-4AFB-87A6-96ED93C4ECF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dirty="0">
                <a:solidFill>
                  <a:schemeClr val="tx1"/>
                </a:solidFill>
                <a:cs typeface="Calibri Light"/>
              </a:rPr>
              <a:t>Authentication for Web APIs</a:t>
            </a:r>
            <a:br>
              <a:rPr lang="en-US" sz="5800" dirty="0">
                <a:cs typeface="Calibri Light"/>
              </a:rPr>
            </a:br>
            <a:r>
              <a:rPr lang="en-US" sz="3200" i="1">
                <a:cs typeface="Calibri Light"/>
              </a:rPr>
              <a:t>using JSON </a:t>
            </a:r>
            <a:r>
              <a:rPr lang="en-US" sz="3200" i="1" dirty="0">
                <a:cs typeface="Calibri Light"/>
              </a:rPr>
              <a:t>Web Tokens and Passport</a:t>
            </a:r>
            <a:endParaRPr lang="en-US" sz="3200" i="1" dirty="0">
              <a:solidFill>
                <a:schemeClr val="tx1"/>
              </a:solidFill>
              <a:cs typeface="Calibri Light"/>
            </a:endParaRPr>
          </a:p>
        </p:txBody>
      </p:sp>
      <p:sp>
        <p:nvSpPr>
          <p:cNvPr id="3" name="Text Placeholder 2">
            <a:extLst>
              <a:ext uri="{FF2B5EF4-FFF2-40B4-BE49-F238E27FC236}">
                <a16:creationId xmlns:a16="http://schemas.microsoft.com/office/drawing/2014/main" id="{A6B36F41-E208-4357-994C-AA4337F9962C}"/>
              </a:ext>
            </a:extLst>
          </p:cNvPr>
          <p:cNvSpPr>
            <a:spLocks noGrp="1"/>
          </p:cNvSpPr>
          <p:nvPr>
            <p:ph type="body" idx="1"/>
          </p:nvPr>
        </p:nvSpPr>
        <p:spPr>
          <a:xfrm>
            <a:off x="1524000" y="4256436"/>
            <a:ext cx="9144000" cy="1600818"/>
          </a:xfrm>
        </p:spPr>
        <p:txBody>
          <a:bodyPr vert="horz" lIns="91440" tIns="45720" rIns="91440" bIns="45720" rtlCol="0" anchor="t">
            <a:normAutofit/>
          </a:bodyPr>
          <a:lstStyle/>
          <a:p>
            <a:pPr algn="ctr"/>
            <a:r>
              <a:rPr lang="en-US" sz="2400" dirty="0">
                <a:solidFill>
                  <a:schemeClr val="accent1"/>
                </a:solidFill>
                <a:cs typeface="Calibri"/>
              </a:rPr>
              <a:t>Frank Walsh</a:t>
            </a:r>
            <a:r>
              <a:rPr lang="en-US" dirty="0">
                <a:solidFill>
                  <a:schemeClr val="accent1"/>
                </a:solidFill>
                <a:cs typeface="Calibri"/>
              </a:rPr>
              <a:t>, 2018</a:t>
            </a:r>
            <a:endParaRPr lang="en-US" sz="2400" dirty="0">
              <a:solidFill>
                <a:schemeClr val="accent1"/>
              </a:solidFill>
            </a:endParaRPr>
          </a:p>
        </p:txBody>
      </p:sp>
    </p:spTree>
    <p:extLst>
      <p:ext uri="{BB962C8B-B14F-4D97-AF65-F5344CB8AC3E}">
        <p14:creationId xmlns:p14="http://schemas.microsoft.com/office/powerpoint/2010/main" val="36288592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FBBAE-278B-45A5-84F1-3E00D7C59A56}"/>
              </a:ext>
            </a:extLst>
          </p:cNvPr>
          <p:cNvSpPr>
            <a:spLocks noGrp="1"/>
          </p:cNvSpPr>
          <p:nvPr>
            <p:ph type="title"/>
          </p:nvPr>
        </p:nvSpPr>
        <p:spPr>
          <a:xfrm>
            <a:off x="863029" y="1012004"/>
            <a:ext cx="3416158" cy="4795408"/>
          </a:xfrm>
        </p:spPr>
        <p:txBody>
          <a:bodyPr>
            <a:normAutofit/>
          </a:bodyPr>
          <a:lstStyle/>
          <a:p>
            <a:r>
              <a:rPr lang="en-US" sz="4100" dirty="0">
                <a:solidFill>
                  <a:srgbClr val="FFFFFF"/>
                </a:solidFill>
                <a:cs typeface="Calibri Light"/>
              </a:rPr>
              <a:t>Authentication for "Hacker News"</a:t>
            </a:r>
            <a:endParaRPr lang="en-US" sz="4100" dirty="0">
              <a:solidFill>
                <a:srgbClr val="FFFFFF"/>
              </a:solidFill>
            </a:endParaRPr>
          </a:p>
        </p:txBody>
      </p:sp>
      <p:graphicFrame>
        <p:nvGraphicFramePr>
          <p:cNvPr id="7" name="Content Placeholder 2">
            <a:extLst>
              <a:ext uri="{FF2B5EF4-FFF2-40B4-BE49-F238E27FC236}">
                <a16:creationId xmlns:a16="http://schemas.microsoft.com/office/drawing/2014/main" id="{AEAE95A2-4D7D-4AA6-B8BC-4012A70BA55F}"/>
              </a:ext>
            </a:extLst>
          </p:cNvPr>
          <p:cNvGraphicFramePr>
            <a:graphicFrameLocks noGrp="1"/>
          </p:cNvGraphicFramePr>
          <p:nvPr>
            <p:ph idx="1"/>
            <p:extLst>
              <p:ext uri="{D42A27DB-BD31-4B8C-83A1-F6EECF244321}">
                <p14:modId xmlns:p14="http://schemas.microsoft.com/office/powerpoint/2010/main" val="14680360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836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p:txBody>
          <a:bodyPr/>
          <a:lstStyle/>
          <a:p>
            <a:r>
              <a:rPr lang="en-GB" dirty="0">
                <a:latin typeface="Arial" charset="0"/>
                <a:ea typeface="ＭＳ Ｐゴシック" charset="0"/>
                <a:cs typeface="ＭＳ Ｐゴシック" charset="0"/>
              </a:rPr>
              <a:t>Web authentication – credentials</a:t>
            </a:r>
          </a:p>
        </p:txBody>
      </p:sp>
      <p:sp>
        <p:nvSpPr>
          <p:cNvPr id="44034" name="Rectangle 2"/>
          <p:cNvSpPr>
            <a:spLocks noGrp="1" noChangeArrowheads="1"/>
          </p:cNvSpPr>
          <p:nvPr>
            <p:ph type="body" idx="1"/>
          </p:nvPr>
        </p:nvSpPr>
        <p:spPr/>
        <p:txBody>
          <a:bodyPr>
            <a:normAutofit/>
          </a:bodyPr>
          <a:lstStyle/>
          <a:p>
            <a:r>
              <a:rPr lang="en-GB" sz="2400" dirty="0">
                <a:latin typeface="Arial" charset="0"/>
                <a:ea typeface="ＭＳ Ｐゴシック" charset="0"/>
                <a:cs typeface="ＭＳ Ｐゴシック" charset="0"/>
              </a:rPr>
              <a:t>Credentials should be stored securely in a centralised location</a:t>
            </a:r>
          </a:p>
          <a:p>
            <a:pPr lvl="1">
              <a:spcAft>
                <a:spcPts val="600"/>
              </a:spcAft>
            </a:pPr>
            <a:r>
              <a:rPr lang="en-GB" sz="2000" dirty="0">
                <a:latin typeface="Arial" charset="0"/>
                <a:ea typeface="ＭＳ Ｐゴシック" charset="0"/>
                <a:cs typeface="ＭＳ Ｐゴシック" charset="0"/>
              </a:rPr>
              <a:t>Should only be readable by suitably privileged users</a:t>
            </a:r>
          </a:p>
          <a:p>
            <a:pPr lvl="1">
              <a:spcAft>
                <a:spcPts val="600"/>
              </a:spcAft>
            </a:pPr>
            <a:r>
              <a:rPr lang="en-GB" sz="2000" dirty="0">
                <a:latin typeface="Arial" charset="0"/>
                <a:ea typeface="ＭＳ Ｐゴシック" charset="0"/>
                <a:cs typeface="ＭＳ Ｐゴシック" charset="0"/>
              </a:rPr>
              <a:t>Credentials should not find their way into hidden fields, headers, cookies</a:t>
            </a:r>
          </a:p>
          <a:p>
            <a:pPr lvl="1">
              <a:spcAft>
                <a:spcPts val="600"/>
              </a:spcAft>
            </a:pPr>
            <a:r>
              <a:rPr lang="en-GB" sz="2000" dirty="0">
                <a:latin typeface="Arial" charset="0"/>
                <a:ea typeface="ＭＳ Ｐゴシック" charset="0"/>
                <a:cs typeface="ＭＳ Ｐゴシック" charset="0"/>
              </a:rPr>
              <a:t>Should not be “hard coded” </a:t>
            </a:r>
          </a:p>
          <a:p>
            <a:r>
              <a:rPr lang="en-GB" sz="2400" dirty="0">
                <a:latin typeface="Arial" charset="0"/>
                <a:ea typeface="ＭＳ Ｐゴシック" charset="0"/>
                <a:cs typeface="ＭＳ Ｐゴシック" charset="0"/>
              </a:rPr>
              <a:t>Passwords should be </a:t>
            </a:r>
            <a:r>
              <a:rPr lang="en-GB" sz="2400" b="1" dirty="0">
                <a:latin typeface="Arial" charset="0"/>
                <a:ea typeface="ＭＳ Ｐゴシック" charset="0"/>
                <a:cs typeface="ＭＳ Ｐゴシック" charset="0"/>
              </a:rPr>
              <a:t>“salted”</a:t>
            </a:r>
            <a:r>
              <a:rPr lang="en-GB" sz="2400" dirty="0">
                <a:latin typeface="Arial" charset="0"/>
                <a:ea typeface="ＭＳ Ｐゴシック" charset="0"/>
                <a:cs typeface="ＭＳ Ｐゴシック" charset="0"/>
              </a:rPr>
              <a:t> and </a:t>
            </a:r>
            <a:r>
              <a:rPr lang="en-GB" sz="2400" b="1" dirty="0">
                <a:latin typeface="Arial" charset="0"/>
                <a:ea typeface="ＭＳ Ｐゴシック" charset="0"/>
                <a:cs typeface="ＭＳ Ｐゴシック" charset="0"/>
              </a:rPr>
              <a:t>“hashed”</a:t>
            </a:r>
          </a:p>
          <a:p>
            <a:pPr lvl="1"/>
            <a:r>
              <a:rPr lang="en-GB" sz="2000" dirty="0">
                <a:latin typeface="Arial" charset="0"/>
                <a:ea typeface="ＭＳ Ｐゴシック" charset="0"/>
              </a:rPr>
              <a:t>Salting involves appending random bits to each password</a:t>
            </a:r>
          </a:p>
          <a:p>
            <a:pPr lvl="1"/>
            <a:r>
              <a:rPr lang="en-GB" sz="2000" dirty="0">
                <a:latin typeface="Arial" charset="0"/>
                <a:ea typeface="ＭＳ Ｐゴシック" charset="0"/>
              </a:rPr>
              <a:t>Salted password is then hashed (i.e. one-way encrypted) for storage</a:t>
            </a:r>
          </a:p>
          <a:p>
            <a:r>
              <a:rPr lang="en-GB" sz="2400" dirty="0">
                <a:latin typeface="Arial" charset="0"/>
                <a:ea typeface="ＭＳ Ｐゴシック" charset="0"/>
              </a:rPr>
              <a:t>Objective is to store something derived from the password that allows an entered candidate password to be checked …</a:t>
            </a:r>
          </a:p>
          <a:p>
            <a:pPr lvl="1"/>
            <a:r>
              <a:rPr lang="en-GB" sz="2000" dirty="0">
                <a:latin typeface="Arial" charset="0"/>
                <a:ea typeface="ＭＳ Ｐゴシック" charset="0"/>
              </a:rPr>
              <a:t>… but such that the password cannot be retrieved (by </a:t>
            </a:r>
            <a:r>
              <a:rPr lang="en-GB" sz="2000" i="1" dirty="0">
                <a:latin typeface="Arial" charset="0"/>
                <a:ea typeface="ＭＳ Ｐゴシック" charset="0"/>
              </a:rPr>
              <a:t>anybody</a:t>
            </a:r>
            <a:r>
              <a:rPr lang="en-GB" sz="2000" dirty="0">
                <a:latin typeface="Arial" charset="0"/>
                <a:ea typeface="ＭＳ Ｐゴシック" charset="0"/>
              </a:rPr>
              <a:t>, even an administrator)</a:t>
            </a:r>
          </a:p>
          <a:p>
            <a:pPr lvl="1"/>
            <a:endParaRPr lang="en-GB" sz="2000" dirty="0">
              <a:latin typeface="Arial" charset="0"/>
              <a:ea typeface="ＭＳ Ｐゴシック" charset="0"/>
            </a:endParaRPr>
          </a:p>
          <a:p>
            <a:endParaRPr lang="en-GB" sz="2400" dirty="0">
              <a:latin typeface="Arial" charset="0"/>
              <a:ea typeface="ＭＳ Ｐゴシック" charset="0"/>
              <a:cs typeface="ＭＳ Ｐゴシック" charset="0"/>
            </a:endParaRPr>
          </a:p>
          <a:p>
            <a:endParaRPr lang="en-GB" sz="2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76161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fade">
                                      <p:cBhvr>
                                        <p:cTn id="7" dur="500"/>
                                        <p:tgtEl>
                                          <p:spTgt spid="44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Effect transition="in" filter="fade">
                                      <p:cBhvr>
                                        <p:cTn id="12" dur="500"/>
                                        <p:tgtEl>
                                          <p:spTgt spid="44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Effect transition="in" filter="fade">
                                      <p:cBhvr>
                                        <p:cTn id="17" dur="500"/>
                                        <p:tgtEl>
                                          <p:spTgt spid="44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Effect transition="in" filter="fade">
                                      <p:cBhvr>
                                        <p:cTn id="22" dur="500"/>
                                        <p:tgtEl>
                                          <p:spTgt spid="44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Effect transition="in" filter="fade">
                                      <p:cBhvr>
                                        <p:cTn id="27" dur="500"/>
                                        <p:tgtEl>
                                          <p:spTgt spid="440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Effect transition="in" filter="fade">
                                      <p:cBhvr>
                                        <p:cTn id="32" dur="500"/>
                                        <p:tgtEl>
                                          <p:spTgt spid="440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034">
                                            <p:txEl>
                                              <p:pRg st="6" end="6"/>
                                            </p:txEl>
                                          </p:spTgt>
                                        </p:tgtEl>
                                        <p:attrNameLst>
                                          <p:attrName>style.visibility</p:attrName>
                                        </p:attrNameLst>
                                      </p:cBhvr>
                                      <p:to>
                                        <p:strVal val="visible"/>
                                      </p:to>
                                    </p:set>
                                    <p:animEffect transition="in" filter="fade">
                                      <p:cBhvr>
                                        <p:cTn id="37" dur="500"/>
                                        <p:tgtEl>
                                          <p:spTgt spid="4403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034">
                                            <p:txEl>
                                              <p:pRg st="7" end="7"/>
                                            </p:txEl>
                                          </p:spTgt>
                                        </p:tgtEl>
                                        <p:attrNameLst>
                                          <p:attrName>style.visibility</p:attrName>
                                        </p:attrNameLst>
                                      </p:cBhvr>
                                      <p:to>
                                        <p:strVal val="visible"/>
                                      </p:to>
                                    </p:set>
                                    <p:animEffect transition="in" filter="fade">
                                      <p:cBhvr>
                                        <p:cTn id="42" dur="500"/>
                                        <p:tgtEl>
                                          <p:spTgt spid="4403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034">
                                            <p:txEl>
                                              <p:pRg st="8" end="8"/>
                                            </p:txEl>
                                          </p:spTgt>
                                        </p:tgtEl>
                                        <p:attrNameLst>
                                          <p:attrName>style.visibility</p:attrName>
                                        </p:attrNameLst>
                                      </p:cBhvr>
                                      <p:to>
                                        <p:strVal val="visible"/>
                                      </p:to>
                                    </p:set>
                                    <p:animEffect transition="in" filter="fade">
                                      <p:cBhvr>
                                        <p:cTn id="47" dur="500"/>
                                        <p:tgtEl>
                                          <p:spTgt spid="440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B366-6C2D-4EAB-81C6-48E7A03A88BB}"/>
              </a:ext>
            </a:extLst>
          </p:cNvPr>
          <p:cNvSpPr>
            <a:spLocks noGrp="1"/>
          </p:cNvSpPr>
          <p:nvPr>
            <p:ph type="title"/>
          </p:nvPr>
        </p:nvSpPr>
        <p:spPr/>
        <p:txBody>
          <a:bodyPr/>
          <a:lstStyle/>
          <a:p>
            <a:r>
              <a:rPr lang="en-IE" dirty="0"/>
              <a:t>Passwords &amp; Salting</a:t>
            </a:r>
          </a:p>
        </p:txBody>
      </p:sp>
      <p:sp>
        <p:nvSpPr>
          <p:cNvPr id="15" name="Rectangle 14">
            <a:extLst>
              <a:ext uri="{FF2B5EF4-FFF2-40B4-BE49-F238E27FC236}">
                <a16:creationId xmlns:a16="http://schemas.microsoft.com/office/drawing/2014/main" id="{9B56E83E-9EA3-4D69-B3AE-BF7C7B671C40}"/>
              </a:ext>
            </a:extLst>
          </p:cNvPr>
          <p:cNvSpPr/>
          <p:nvPr/>
        </p:nvSpPr>
        <p:spPr>
          <a:xfrm>
            <a:off x="959371"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17" name="Rectangle 16">
            <a:extLst>
              <a:ext uri="{FF2B5EF4-FFF2-40B4-BE49-F238E27FC236}">
                <a16:creationId xmlns:a16="http://schemas.microsoft.com/office/drawing/2014/main" id="{9379C3F8-8DE2-4B3B-ADBF-BCAF79AD1602}"/>
              </a:ext>
            </a:extLst>
          </p:cNvPr>
          <p:cNvSpPr/>
          <p:nvPr/>
        </p:nvSpPr>
        <p:spPr>
          <a:xfrm>
            <a:off x="3210120" y="2510640"/>
            <a:ext cx="1463040" cy="53236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12" name="Oval 11">
            <a:extLst>
              <a:ext uri="{FF2B5EF4-FFF2-40B4-BE49-F238E27FC236}">
                <a16:creationId xmlns:a16="http://schemas.microsoft.com/office/drawing/2014/main" id="{081AACB1-8121-438A-AD85-675B65A3BB1D}"/>
              </a:ext>
            </a:extLst>
          </p:cNvPr>
          <p:cNvSpPr/>
          <p:nvPr/>
        </p:nvSpPr>
        <p:spPr>
          <a:xfrm>
            <a:off x="1645896"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18" name="Straight Connector 17">
            <a:extLst>
              <a:ext uri="{FF2B5EF4-FFF2-40B4-BE49-F238E27FC236}">
                <a16:creationId xmlns:a16="http://schemas.microsoft.com/office/drawing/2014/main" id="{47D02D8F-2B79-4B1D-B72E-F916BBF7DECF}"/>
              </a:ext>
            </a:extLst>
          </p:cNvPr>
          <p:cNvSpPr/>
          <p:nvPr/>
        </p:nvSpPr>
        <p:spPr>
          <a:xfrm rot="7477650">
            <a:off x="3587000" y="326988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16" name="Straight Connector 15">
            <a:extLst>
              <a:ext uri="{FF2B5EF4-FFF2-40B4-BE49-F238E27FC236}">
                <a16:creationId xmlns:a16="http://schemas.microsoft.com/office/drawing/2014/main" id="{B31348B4-DF8A-4951-BFA6-7866CE17DD65}"/>
              </a:ext>
            </a:extLst>
          </p:cNvPr>
          <p:cNvSpPr/>
          <p:nvPr/>
        </p:nvSpPr>
        <p:spPr>
          <a:xfrm rot="3062685">
            <a:off x="2022383"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28" name="Rectangle 27">
            <a:extLst>
              <a:ext uri="{FF2B5EF4-FFF2-40B4-BE49-F238E27FC236}">
                <a16:creationId xmlns:a16="http://schemas.microsoft.com/office/drawing/2014/main" id="{C698AE24-073B-4BE1-B7F7-543B6C0633BD}"/>
              </a:ext>
            </a:extLst>
          </p:cNvPr>
          <p:cNvSpPr/>
          <p:nvPr/>
        </p:nvSpPr>
        <p:spPr>
          <a:xfrm>
            <a:off x="1681195" y="4987851"/>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27" name="Rectangle 26">
            <a:extLst>
              <a:ext uri="{FF2B5EF4-FFF2-40B4-BE49-F238E27FC236}">
                <a16:creationId xmlns:a16="http://schemas.microsoft.com/office/drawing/2014/main" id="{C16F6DB4-78BA-4C27-9BBE-194D02AE359D}"/>
              </a:ext>
            </a:extLst>
          </p:cNvPr>
          <p:cNvSpPr/>
          <p:nvPr/>
        </p:nvSpPr>
        <p:spPr>
          <a:xfrm>
            <a:off x="2947696"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30" name="Rectangle 29">
            <a:extLst>
              <a:ext uri="{FF2B5EF4-FFF2-40B4-BE49-F238E27FC236}">
                <a16:creationId xmlns:a16="http://schemas.microsoft.com/office/drawing/2014/main" id="{A714AFC4-82F7-4E4A-B5DA-C721B96389AE}"/>
              </a:ext>
            </a:extLst>
          </p:cNvPr>
          <p:cNvSpPr/>
          <p:nvPr/>
        </p:nvSpPr>
        <p:spPr>
          <a:xfrm>
            <a:off x="2035332"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21" name="Straight Connector 20">
            <a:extLst>
              <a:ext uri="{FF2B5EF4-FFF2-40B4-BE49-F238E27FC236}">
                <a16:creationId xmlns:a16="http://schemas.microsoft.com/office/drawing/2014/main" id="{A9840449-5723-4CCA-8A37-D98471A72C66}"/>
              </a:ext>
            </a:extLst>
          </p:cNvPr>
          <p:cNvSpPr/>
          <p:nvPr/>
        </p:nvSpPr>
        <p:spPr>
          <a:xfrm rot="5400000">
            <a:off x="2865188" y="4711270"/>
            <a:ext cx="536848" cy="1631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37" name="Rectangle 36">
            <a:extLst>
              <a:ext uri="{FF2B5EF4-FFF2-40B4-BE49-F238E27FC236}">
                <a16:creationId xmlns:a16="http://schemas.microsoft.com/office/drawing/2014/main" id="{D0B78454-D74C-4916-B52C-D5AB033E07EC}"/>
              </a:ext>
            </a:extLst>
          </p:cNvPr>
          <p:cNvSpPr/>
          <p:nvPr/>
        </p:nvSpPr>
        <p:spPr>
          <a:xfrm>
            <a:off x="6401566" y="2510640"/>
            <a:ext cx="1888760" cy="53236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nchor="ctr" anchorCtr="1"/>
          <a:lstStyle/>
          <a:p>
            <a:pPr algn="ctr"/>
            <a:r>
              <a:rPr lang="en-IE" dirty="0">
                <a:solidFill>
                  <a:srgbClr val="000000"/>
                </a:solidFill>
              </a:rPr>
              <a:t>Plain Text Password</a:t>
            </a:r>
          </a:p>
        </p:txBody>
      </p:sp>
      <p:sp>
        <p:nvSpPr>
          <p:cNvPr id="39" name="Oval 38">
            <a:extLst>
              <a:ext uri="{FF2B5EF4-FFF2-40B4-BE49-F238E27FC236}">
                <a16:creationId xmlns:a16="http://schemas.microsoft.com/office/drawing/2014/main" id="{EBAEC93A-8D30-4955-BF20-7571BEDC9692}"/>
              </a:ext>
            </a:extLst>
          </p:cNvPr>
          <p:cNvSpPr/>
          <p:nvPr/>
        </p:nvSpPr>
        <p:spPr>
          <a:xfrm>
            <a:off x="7088091" y="3429000"/>
            <a:ext cx="3027264" cy="1022005"/>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nchorCtr="1"/>
          <a:lstStyle/>
          <a:p>
            <a:pPr algn="ctr"/>
            <a:r>
              <a:rPr lang="en-IE" dirty="0">
                <a:solidFill>
                  <a:srgbClr val="000000"/>
                </a:solidFill>
              </a:rPr>
              <a:t>Hashing function</a:t>
            </a:r>
          </a:p>
        </p:txBody>
      </p:sp>
      <p:sp>
        <p:nvSpPr>
          <p:cNvPr id="41" name="Straight Connector 40">
            <a:extLst>
              <a:ext uri="{FF2B5EF4-FFF2-40B4-BE49-F238E27FC236}">
                <a16:creationId xmlns:a16="http://schemas.microsoft.com/office/drawing/2014/main" id="{C7FAD076-8A54-41FB-B077-0368D849E7D1}"/>
              </a:ext>
            </a:extLst>
          </p:cNvPr>
          <p:cNvSpPr/>
          <p:nvPr/>
        </p:nvSpPr>
        <p:spPr>
          <a:xfrm rot="3062685">
            <a:off x="7464578" y="3278340"/>
            <a:ext cx="54864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2" name="Rectangle 41">
            <a:extLst>
              <a:ext uri="{FF2B5EF4-FFF2-40B4-BE49-F238E27FC236}">
                <a16:creationId xmlns:a16="http://schemas.microsoft.com/office/drawing/2014/main" id="{77C3D840-98C9-42AD-B877-B18E5583F525}"/>
              </a:ext>
            </a:extLst>
          </p:cNvPr>
          <p:cNvSpPr/>
          <p:nvPr/>
        </p:nvSpPr>
        <p:spPr>
          <a:xfrm>
            <a:off x="6907415" y="4957100"/>
            <a:ext cx="3474720" cy="1097280"/>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nchorCtr="1"/>
          <a:lstStyle/>
          <a:p>
            <a:r>
              <a:rPr lang="en-IE" dirty="0">
                <a:solidFill>
                  <a:srgbClr val="000000"/>
                </a:solidFill>
              </a:rPr>
              <a:t>Stored Credentials</a:t>
            </a:r>
          </a:p>
        </p:txBody>
      </p:sp>
      <p:sp>
        <p:nvSpPr>
          <p:cNvPr id="43" name="Rectangle 42">
            <a:extLst>
              <a:ext uri="{FF2B5EF4-FFF2-40B4-BE49-F238E27FC236}">
                <a16:creationId xmlns:a16="http://schemas.microsoft.com/office/drawing/2014/main" id="{C4AC9E97-BBB2-4796-A936-D5DC6C8C5D40}"/>
              </a:ext>
            </a:extLst>
          </p:cNvPr>
          <p:cNvSpPr/>
          <p:nvPr/>
        </p:nvSpPr>
        <p:spPr>
          <a:xfrm>
            <a:off x="8378691" y="5388480"/>
            <a:ext cx="1280160" cy="3657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1"/>
          <a:lstStyle/>
          <a:p>
            <a:pPr algn="ctr"/>
            <a:r>
              <a:rPr lang="en-IE" dirty="0">
                <a:solidFill>
                  <a:srgbClr val="000000"/>
                </a:solidFill>
              </a:rPr>
              <a:t>Hash</a:t>
            </a:r>
          </a:p>
        </p:txBody>
      </p:sp>
      <p:sp>
        <p:nvSpPr>
          <p:cNvPr id="44" name="Rectangle 43">
            <a:extLst>
              <a:ext uri="{FF2B5EF4-FFF2-40B4-BE49-F238E27FC236}">
                <a16:creationId xmlns:a16="http://schemas.microsoft.com/office/drawing/2014/main" id="{C1E74079-EB60-4BC8-8AE8-D734588BDDB3}"/>
              </a:ext>
            </a:extLst>
          </p:cNvPr>
          <p:cNvSpPr/>
          <p:nvPr/>
        </p:nvSpPr>
        <p:spPr>
          <a:xfrm>
            <a:off x="7477527" y="5388480"/>
            <a:ext cx="914400" cy="36576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1"/>
          <a:lstStyle/>
          <a:p>
            <a:pPr algn="ctr"/>
            <a:r>
              <a:rPr lang="en-IE" dirty="0">
                <a:solidFill>
                  <a:srgbClr val="000000"/>
                </a:solidFill>
              </a:rPr>
              <a:t>Salt</a:t>
            </a:r>
          </a:p>
        </p:txBody>
      </p:sp>
      <p:sp>
        <p:nvSpPr>
          <p:cNvPr id="46" name="Straight Connector 45">
            <a:extLst>
              <a:ext uri="{FF2B5EF4-FFF2-40B4-BE49-F238E27FC236}">
                <a16:creationId xmlns:a16="http://schemas.microsoft.com/office/drawing/2014/main" id="{5971CF82-E8FF-4613-95F2-A5D3B4C8A05E}"/>
              </a:ext>
            </a:extLst>
          </p:cNvPr>
          <p:cNvSpPr/>
          <p:nvPr/>
        </p:nvSpPr>
        <p:spPr>
          <a:xfrm rot="3062685" flipH="1" flipV="1">
            <a:off x="7487316" y="4500331"/>
            <a:ext cx="617696" cy="795694"/>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rtlCol="0" anchor="ctr" anchorCtr="1"/>
          <a:lstStyle/>
          <a:p>
            <a:pPr algn="ctr"/>
            <a:endParaRPr lang="en-IE">
              <a:solidFill>
                <a:srgbClr val="000000"/>
              </a:solidFill>
            </a:endParaRPr>
          </a:p>
        </p:txBody>
      </p:sp>
      <p:sp>
        <p:nvSpPr>
          <p:cNvPr id="48" name="Rectangle 47">
            <a:extLst>
              <a:ext uri="{FF2B5EF4-FFF2-40B4-BE49-F238E27FC236}">
                <a16:creationId xmlns:a16="http://schemas.microsoft.com/office/drawing/2014/main" id="{94C6DC1F-5F2C-439A-B207-45076BA28ABC}"/>
              </a:ext>
            </a:extLst>
          </p:cNvPr>
          <p:cNvSpPr/>
          <p:nvPr/>
        </p:nvSpPr>
        <p:spPr>
          <a:xfrm>
            <a:off x="10569898" y="3821605"/>
            <a:ext cx="1567803" cy="35937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E" dirty="0"/>
              <a:t>Hash</a:t>
            </a:r>
          </a:p>
        </p:txBody>
      </p:sp>
      <p:sp>
        <p:nvSpPr>
          <p:cNvPr id="49" name="Rectangle: Rounded Corners 48">
            <a:extLst>
              <a:ext uri="{FF2B5EF4-FFF2-40B4-BE49-F238E27FC236}">
                <a16:creationId xmlns:a16="http://schemas.microsoft.com/office/drawing/2014/main" id="{E1192361-7DAE-440D-9B7B-A39F287386DC}"/>
              </a:ext>
            </a:extLst>
          </p:cNvPr>
          <p:cNvSpPr/>
          <p:nvPr/>
        </p:nvSpPr>
        <p:spPr>
          <a:xfrm>
            <a:off x="10723466" y="4773632"/>
            <a:ext cx="1379095" cy="980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Do They Match?</a:t>
            </a:r>
          </a:p>
        </p:txBody>
      </p:sp>
      <p:cxnSp>
        <p:nvCxnSpPr>
          <p:cNvPr id="51" name="Straight Arrow Connector 50">
            <a:extLst>
              <a:ext uri="{FF2B5EF4-FFF2-40B4-BE49-F238E27FC236}">
                <a16:creationId xmlns:a16="http://schemas.microsoft.com/office/drawing/2014/main" id="{899F6F04-A7CA-4F52-81DC-2FE6FFA2DFCA}"/>
              </a:ext>
            </a:extLst>
          </p:cNvPr>
          <p:cNvCxnSpPr>
            <a:cxnSpLocks/>
          </p:cNvCxnSpPr>
          <p:nvPr/>
        </p:nvCxnSpPr>
        <p:spPr>
          <a:xfrm flipV="1">
            <a:off x="9737820" y="5263936"/>
            <a:ext cx="920187" cy="2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23C1E03-C2F1-4F57-9541-C5DF8809BA32}"/>
              </a:ext>
            </a:extLst>
          </p:cNvPr>
          <p:cNvCxnSpPr>
            <a:cxnSpLocks/>
            <a:endCxn id="49" idx="0"/>
          </p:cNvCxnSpPr>
          <p:nvPr/>
        </p:nvCxnSpPr>
        <p:spPr>
          <a:xfrm>
            <a:off x="11413013" y="4180983"/>
            <a:ext cx="1" cy="5926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F011E16F-7CD1-445E-9E19-880D12DB0950}"/>
              </a:ext>
            </a:extLst>
          </p:cNvPr>
          <p:cNvCxnSpPr>
            <a:cxnSpLocks/>
            <a:endCxn id="48" idx="1"/>
          </p:cNvCxnSpPr>
          <p:nvPr/>
        </p:nvCxnSpPr>
        <p:spPr>
          <a:xfrm>
            <a:off x="10124715" y="3940002"/>
            <a:ext cx="445183" cy="612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0077805-65FB-4449-B45A-0C9674494CEE}"/>
              </a:ext>
            </a:extLst>
          </p:cNvPr>
          <p:cNvSpPr txBox="1"/>
          <p:nvPr/>
        </p:nvSpPr>
        <p:spPr>
          <a:xfrm>
            <a:off x="838200" y="1774651"/>
            <a:ext cx="1958549" cy="369332"/>
          </a:xfrm>
          <a:prstGeom prst="rect">
            <a:avLst/>
          </a:prstGeom>
          <a:noFill/>
        </p:spPr>
        <p:txBody>
          <a:bodyPr wrap="none" rtlCol="0">
            <a:spAutoFit/>
          </a:bodyPr>
          <a:lstStyle/>
          <a:p>
            <a:r>
              <a:rPr lang="en-IE" b="1" dirty="0"/>
              <a:t>Password Creation</a:t>
            </a:r>
          </a:p>
        </p:txBody>
      </p:sp>
      <p:sp>
        <p:nvSpPr>
          <p:cNvPr id="58" name="TextBox 57">
            <a:extLst>
              <a:ext uri="{FF2B5EF4-FFF2-40B4-BE49-F238E27FC236}">
                <a16:creationId xmlns:a16="http://schemas.microsoft.com/office/drawing/2014/main" id="{17DC1B5E-A89C-4601-9BD8-92D7FDA7DF46}"/>
              </a:ext>
            </a:extLst>
          </p:cNvPr>
          <p:cNvSpPr txBox="1"/>
          <p:nvPr/>
        </p:nvSpPr>
        <p:spPr>
          <a:xfrm>
            <a:off x="6249139" y="1819879"/>
            <a:ext cx="2244461" cy="369332"/>
          </a:xfrm>
          <a:prstGeom prst="rect">
            <a:avLst/>
          </a:prstGeom>
          <a:noFill/>
        </p:spPr>
        <p:txBody>
          <a:bodyPr wrap="none" rtlCol="0">
            <a:spAutoFit/>
          </a:bodyPr>
          <a:lstStyle/>
          <a:p>
            <a:r>
              <a:rPr lang="en-IE" b="1" dirty="0"/>
              <a:t>Password Verification</a:t>
            </a:r>
          </a:p>
        </p:txBody>
      </p:sp>
    </p:spTree>
    <p:extLst>
      <p:ext uri="{BB962C8B-B14F-4D97-AF65-F5344CB8AC3E}">
        <p14:creationId xmlns:p14="http://schemas.microsoft.com/office/powerpoint/2010/main" val="27523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6" grpId="0" animBg="1"/>
      <p:bldP spid="28" grpId="0" animBg="1"/>
      <p:bldP spid="27" grpId="0" animBg="1"/>
      <p:bldP spid="30" grpId="0" animBg="1"/>
      <p:bldP spid="21" grpId="0" animBg="1"/>
      <p:bldP spid="37" grpId="0" animBg="1"/>
      <p:bldP spid="39" grpId="0" animBg="1"/>
      <p:bldP spid="41" grpId="0" animBg="1"/>
      <p:bldP spid="42" grpId="0" animBg="1"/>
      <p:bldP spid="43" grpId="0" animBg="1"/>
      <p:bldP spid="44" grpId="0" animBg="1"/>
      <p:bldP spid="46" grpId="0" animBg="1"/>
      <p:bldP spid="48" grpId="0" animBg="1"/>
      <p:bldP spid="49" grpId="0" animBg="1"/>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29D5-D1A6-4D6E-A52B-9CADD0EAA720}"/>
              </a:ext>
            </a:extLst>
          </p:cNvPr>
          <p:cNvSpPr>
            <a:spLocks noGrp="1"/>
          </p:cNvSpPr>
          <p:nvPr>
            <p:ph type="title"/>
          </p:nvPr>
        </p:nvSpPr>
        <p:spPr>
          <a:xfrm>
            <a:off x="648929" y="629266"/>
            <a:ext cx="5127031" cy="1676603"/>
          </a:xfrm>
        </p:spPr>
        <p:txBody>
          <a:bodyPr>
            <a:normAutofit/>
          </a:bodyPr>
          <a:lstStyle/>
          <a:p>
            <a:r>
              <a:rPr lang="en-IE" dirty="0"/>
              <a:t>Why Salt?</a:t>
            </a:r>
          </a:p>
        </p:txBody>
      </p:sp>
      <p:sp>
        <p:nvSpPr>
          <p:cNvPr id="3" name="Content Placeholder 2">
            <a:extLst>
              <a:ext uri="{FF2B5EF4-FFF2-40B4-BE49-F238E27FC236}">
                <a16:creationId xmlns:a16="http://schemas.microsoft.com/office/drawing/2014/main" id="{B332DE6E-85B6-4632-9751-47ADA62BC94D}"/>
              </a:ext>
            </a:extLst>
          </p:cNvPr>
          <p:cNvSpPr>
            <a:spLocks noGrp="1"/>
          </p:cNvSpPr>
          <p:nvPr>
            <p:ph idx="1"/>
          </p:nvPr>
        </p:nvSpPr>
        <p:spPr>
          <a:xfrm>
            <a:off x="648930" y="2438400"/>
            <a:ext cx="5127029" cy="3785419"/>
          </a:xfrm>
        </p:spPr>
        <p:txBody>
          <a:bodyPr>
            <a:normAutofit/>
          </a:bodyPr>
          <a:lstStyle/>
          <a:p>
            <a:pPr>
              <a:spcBef>
                <a:spcPts val="1175"/>
              </a:spcBef>
            </a:pPr>
            <a:r>
              <a:rPr lang="en-GB" dirty="0">
                <a:latin typeface="Arial" charset="0"/>
                <a:ea typeface="ＭＳ Ｐゴシック" charset="0"/>
              </a:rPr>
              <a:t>Frustrates dictionary attacks. </a:t>
            </a:r>
          </a:p>
          <a:p>
            <a:pPr>
              <a:spcBef>
                <a:spcPts val="1175"/>
              </a:spcBef>
            </a:pPr>
            <a:r>
              <a:rPr lang="en-GB" dirty="0">
                <a:latin typeface="Arial" charset="0"/>
                <a:ea typeface="ＭＳ Ｐゴシック" charset="0"/>
              </a:rPr>
              <a:t>Prevents duplicate passwords appearing as duplicates in password </a:t>
            </a:r>
            <a:r>
              <a:rPr lang="en-GB" dirty="0" err="1">
                <a:latin typeface="Arial" charset="0"/>
                <a:ea typeface="ＭＳ Ｐゴシック" charset="0"/>
              </a:rPr>
              <a:t>db</a:t>
            </a:r>
            <a:r>
              <a:rPr lang="en-GB" dirty="0">
                <a:latin typeface="Arial" charset="0"/>
                <a:ea typeface="ＭＳ Ｐゴシック" charset="0"/>
              </a:rPr>
              <a:t> (using different Salts)</a:t>
            </a:r>
          </a:p>
          <a:p>
            <a:pPr>
              <a:spcBef>
                <a:spcPts val="1175"/>
              </a:spcBef>
            </a:pPr>
            <a:r>
              <a:rPr lang="en-GB" dirty="0">
                <a:latin typeface="Arial" charset="0"/>
                <a:ea typeface="ＭＳ Ｐゴシック" charset="0"/>
              </a:rPr>
              <a:t>Protects users where same password is reused on different systems/sites.</a:t>
            </a:r>
          </a:p>
          <a:p>
            <a:pPr marL="0" indent="0">
              <a:buNone/>
            </a:pPr>
            <a:endParaRPr lang="en-IE" dirty="0"/>
          </a:p>
        </p:txBody>
      </p:sp>
      <p:pic>
        <p:nvPicPr>
          <p:cNvPr id="5" name="Picture 4" descr="A picture containing shaker, tableware, indoor, wall&#10;&#10;Description automatically generated">
            <a:extLst>
              <a:ext uri="{FF2B5EF4-FFF2-40B4-BE49-F238E27FC236}">
                <a16:creationId xmlns:a16="http://schemas.microsoft.com/office/drawing/2014/main" id="{B1BE59E2-75B2-40EF-A053-79EFBD6872C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032" r="13530" b="1"/>
          <a:stretch/>
        </p:blipFill>
        <p:spPr>
          <a:xfrm>
            <a:off x="6090613" y="640082"/>
            <a:ext cx="5461724" cy="5577837"/>
          </a:xfrm>
          <a:prstGeom prst="rect">
            <a:avLst/>
          </a:prstGeom>
          <a:effectLst/>
        </p:spPr>
      </p:pic>
      <p:sp>
        <p:nvSpPr>
          <p:cNvPr id="6" name="TextBox 5">
            <a:extLst>
              <a:ext uri="{FF2B5EF4-FFF2-40B4-BE49-F238E27FC236}">
                <a16:creationId xmlns:a16="http://schemas.microsoft.com/office/drawing/2014/main" id="{9CBA641D-E3EB-4E77-91D9-8A6AA29F5439}"/>
              </a:ext>
            </a:extLst>
          </p:cNvPr>
          <p:cNvSpPr txBox="1"/>
          <p:nvPr/>
        </p:nvSpPr>
        <p:spPr>
          <a:xfrm>
            <a:off x="9245295" y="6017864"/>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3" tooltip="http://commons.wikimedia.org/wiki/File:Salt_shaker_on_white_background.jpg">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17678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144A-9CBC-43E6-B0BB-74193A088611}"/>
              </a:ext>
            </a:extLst>
          </p:cNvPr>
          <p:cNvSpPr>
            <a:spLocks noGrp="1"/>
          </p:cNvSpPr>
          <p:nvPr>
            <p:ph type="title"/>
          </p:nvPr>
        </p:nvSpPr>
        <p:spPr/>
        <p:txBody>
          <a:bodyPr/>
          <a:lstStyle/>
          <a:p>
            <a:r>
              <a:rPr lang="en-IE" dirty="0"/>
              <a:t>Salting and Encrypting  in Node.js/Express</a:t>
            </a:r>
          </a:p>
        </p:txBody>
      </p:sp>
      <p:pic>
        <p:nvPicPr>
          <p:cNvPr id="7" name="Picture 6">
            <a:extLst>
              <a:ext uri="{FF2B5EF4-FFF2-40B4-BE49-F238E27FC236}">
                <a16:creationId xmlns:a16="http://schemas.microsoft.com/office/drawing/2014/main" id="{1928C2F2-EF03-43BC-AA06-6728AE9762BC}"/>
              </a:ext>
            </a:extLst>
          </p:cNvPr>
          <p:cNvPicPr>
            <a:picLocks noChangeAspect="1"/>
          </p:cNvPicPr>
          <p:nvPr/>
        </p:nvPicPr>
        <p:blipFill>
          <a:blip r:embed="rId2"/>
          <a:stretch>
            <a:fillRect/>
          </a:stretch>
        </p:blipFill>
        <p:spPr>
          <a:xfrm>
            <a:off x="637309" y="1307043"/>
            <a:ext cx="8638309" cy="2741869"/>
          </a:xfrm>
          <a:prstGeom prst="rect">
            <a:avLst/>
          </a:prstGeom>
        </p:spPr>
      </p:pic>
      <p:sp>
        <p:nvSpPr>
          <p:cNvPr id="8" name="Rectangle 7">
            <a:extLst>
              <a:ext uri="{FF2B5EF4-FFF2-40B4-BE49-F238E27FC236}">
                <a16:creationId xmlns:a16="http://schemas.microsoft.com/office/drawing/2014/main" id="{352C8B45-D0A7-4A3B-91D9-2331F5E27DDC}"/>
              </a:ext>
            </a:extLst>
          </p:cNvPr>
          <p:cNvSpPr/>
          <p:nvPr/>
        </p:nvSpPr>
        <p:spPr>
          <a:xfrm>
            <a:off x="893618" y="4334232"/>
            <a:ext cx="8063346" cy="677108"/>
          </a:xfrm>
          <a:prstGeom prst="rect">
            <a:avLst/>
          </a:prstGeom>
        </p:spPr>
        <p:txBody>
          <a:bodyPr wrap="square">
            <a:spAutoFit/>
          </a:bodyPr>
          <a:lstStyle/>
          <a:p>
            <a:pPr lvl="1">
              <a:spcBef>
                <a:spcPts val="700"/>
              </a:spcBef>
              <a:spcAft>
                <a:spcPts val="500"/>
              </a:spcAft>
              <a:defRPr/>
            </a:pPr>
            <a:endParaRPr lang="sv-SE" sz="1400" b="1" dirty="0">
              <a:latin typeface="Menlo" charset="0"/>
              <a:ea typeface="Menlo" charset="0"/>
              <a:cs typeface="Menlo" charset="0"/>
            </a:endParaRPr>
          </a:p>
          <a:p>
            <a:pPr lvl="1">
              <a:spcBef>
                <a:spcPts val="700"/>
              </a:spcBef>
              <a:spcAft>
                <a:spcPts val="500"/>
              </a:spcAft>
              <a:defRPr/>
            </a:pPr>
            <a:endParaRPr lang="sv-SE" sz="1400" b="1" dirty="0">
              <a:latin typeface="Menlo" charset="0"/>
              <a:ea typeface="Menlo" charset="0"/>
              <a:cs typeface="Menlo" charset="0"/>
            </a:endParaRPr>
          </a:p>
        </p:txBody>
      </p:sp>
      <p:pic>
        <p:nvPicPr>
          <p:cNvPr id="9" name="Picture 8">
            <a:extLst>
              <a:ext uri="{FF2B5EF4-FFF2-40B4-BE49-F238E27FC236}">
                <a16:creationId xmlns:a16="http://schemas.microsoft.com/office/drawing/2014/main" id="{1C67166C-392C-4B80-85A5-A87281F70C09}"/>
              </a:ext>
            </a:extLst>
          </p:cNvPr>
          <p:cNvPicPr>
            <a:picLocks noChangeAspect="1"/>
          </p:cNvPicPr>
          <p:nvPr/>
        </p:nvPicPr>
        <p:blipFill>
          <a:blip r:embed="rId3"/>
          <a:stretch>
            <a:fillRect/>
          </a:stretch>
        </p:blipFill>
        <p:spPr>
          <a:xfrm>
            <a:off x="6812107" y="4145585"/>
            <a:ext cx="5124961" cy="2546159"/>
          </a:xfrm>
          <a:prstGeom prst="rect">
            <a:avLst/>
          </a:prstGeom>
        </p:spPr>
      </p:pic>
      <p:sp>
        <p:nvSpPr>
          <p:cNvPr id="10" name="Arrow: Bent 9">
            <a:extLst>
              <a:ext uri="{FF2B5EF4-FFF2-40B4-BE49-F238E27FC236}">
                <a16:creationId xmlns:a16="http://schemas.microsoft.com/office/drawing/2014/main" id="{1D038C2D-2315-4390-B01B-F07431E1C94A}"/>
              </a:ext>
            </a:extLst>
          </p:cNvPr>
          <p:cNvSpPr/>
          <p:nvPr/>
        </p:nvSpPr>
        <p:spPr>
          <a:xfrm rot="10800000" flipH="1">
            <a:off x="4733925" y="4048912"/>
            <a:ext cx="1952587" cy="1088605"/>
          </a:xfrm>
          <a:prstGeom prst="bentArrow">
            <a:avLst>
              <a:gd name="adj1" fmla="val 25000"/>
              <a:gd name="adj2" fmla="val 21907"/>
              <a:gd name="adj3" fmla="val 25000"/>
              <a:gd name="adj4" fmla="val 241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solidFill>
                <a:schemeClr val="tx1"/>
              </a:solidFill>
            </a:endParaRPr>
          </a:p>
        </p:txBody>
      </p:sp>
      <p:sp>
        <p:nvSpPr>
          <p:cNvPr id="11" name="TextBox 10">
            <a:extLst>
              <a:ext uri="{FF2B5EF4-FFF2-40B4-BE49-F238E27FC236}">
                <a16:creationId xmlns:a16="http://schemas.microsoft.com/office/drawing/2014/main" id="{EE1908EC-01FE-4484-8902-AD8EA5EE463E}"/>
              </a:ext>
            </a:extLst>
          </p:cNvPr>
          <p:cNvSpPr txBox="1"/>
          <p:nvPr/>
        </p:nvSpPr>
        <p:spPr>
          <a:xfrm>
            <a:off x="790314" y="4587983"/>
            <a:ext cx="2316480" cy="1200329"/>
          </a:xfrm>
          <a:prstGeom prst="rect">
            <a:avLst/>
          </a:prstGeom>
          <a:noFill/>
        </p:spPr>
        <p:txBody>
          <a:bodyPr wrap="square" rtlCol="0">
            <a:spAutoFit/>
          </a:bodyPr>
          <a:lstStyle/>
          <a:p>
            <a:pPr marL="285750" indent="-285750">
              <a:buFont typeface="Arial" panose="020B0604020202020204" pitchFamily="34" charset="0"/>
              <a:buChar char="•"/>
            </a:pPr>
            <a:r>
              <a:rPr lang="en-IE" dirty="0"/>
              <a:t>Several NPM packages available. </a:t>
            </a:r>
          </a:p>
          <a:p>
            <a:pPr marL="285750" indent="-285750">
              <a:buFont typeface="Arial" panose="020B0604020202020204" pitchFamily="34" charset="0"/>
              <a:buChar char="•"/>
            </a:pPr>
            <a:r>
              <a:rPr lang="en-IE" dirty="0"/>
              <a:t>Also in other languages (Java)</a:t>
            </a:r>
          </a:p>
        </p:txBody>
      </p:sp>
    </p:spTree>
    <p:extLst>
      <p:ext uri="{BB962C8B-B14F-4D97-AF65-F5344CB8AC3E}">
        <p14:creationId xmlns:p14="http://schemas.microsoft.com/office/powerpoint/2010/main" val="201010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76AA-5672-4286-81BB-14F8D4F517F3}"/>
              </a:ext>
            </a:extLst>
          </p:cNvPr>
          <p:cNvSpPr>
            <a:spLocks noGrp="1"/>
          </p:cNvSpPr>
          <p:nvPr>
            <p:ph type="title"/>
          </p:nvPr>
        </p:nvSpPr>
        <p:spPr/>
        <p:txBody>
          <a:bodyPr/>
          <a:lstStyle/>
          <a:p>
            <a:r>
              <a:rPr lang="en-IE" dirty="0"/>
              <a:t>Encrypting - Mongoose User Model</a:t>
            </a:r>
          </a:p>
        </p:txBody>
      </p:sp>
      <p:sp>
        <p:nvSpPr>
          <p:cNvPr id="3" name="Text Placeholder 2">
            <a:extLst>
              <a:ext uri="{FF2B5EF4-FFF2-40B4-BE49-F238E27FC236}">
                <a16:creationId xmlns:a16="http://schemas.microsoft.com/office/drawing/2014/main" id="{8437C5CF-FD08-4CC9-ACA3-8F918617706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8280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0A4F94-1767-4A9E-9F20-A001A9B2167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Create Mongoose User Model</a:t>
            </a:r>
          </a:p>
        </p:txBody>
      </p:sp>
      <p:sp>
        <p:nvSpPr>
          <p:cNvPr id="3" name="Content Placeholder 2">
            <a:extLst>
              <a:ext uri="{FF2B5EF4-FFF2-40B4-BE49-F238E27FC236}">
                <a16:creationId xmlns:a16="http://schemas.microsoft.com/office/drawing/2014/main" id="{EDD0A178-BA99-4243-91BF-C6806ACED1E2}"/>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Use Mongoose to specify user model:</a:t>
            </a:r>
          </a:p>
        </p:txBody>
      </p:sp>
      <p:pic>
        <p:nvPicPr>
          <p:cNvPr id="4" name="Picture 3">
            <a:extLst>
              <a:ext uri="{FF2B5EF4-FFF2-40B4-BE49-F238E27FC236}">
                <a16:creationId xmlns:a16="http://schemas.microsoft.com/office/drawing/2014/main" id="{9D0EA49D-D296-40DB-8F3C-3CA1DF70F9D1}"/>
              </a:ext>
            </a:extLst>
          </p:cNvPr>
          <p:cNvPicPr>
            <a:picLocks noChangeAspect="1"/>
          </p:cNvPicPr>
          <p:nvPr/>
        </p:nvPicPr>
        <p:blipFill>
          <a:blip r:embed="rId2"/>
          <a:stretch>
            <a:fillRect/>
          </a:stretch>
        </p:blipFill>
        <p:spPr>
          <a:xfrm>
            <a:off x="5006075" y="321177"/>
            <a:ext cx="6787692" cy="5934150"/>
          </a:xfrm>
          <a:prstGeom prst="rect">
            <a:avLst/>
          </a:prstGeom>
        </p:spPr>
      </p:pic>
    </p:spTree>
    <p:extLst>
      <p:ext uri="{BB962C8B-B14F-4D97-AF65-F5344CB8AC3E}">
        <p14:creationId xmlns:p14="http://schemas.microsoft.com/office/powerpoint/2010/main" val="29513885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Top Corners Rounded 19">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0D0E087-F1D0-49B7-BFD6-536EC9210A34}"/>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cs typeface="Calibri Light"/>
              </a:rPr>
              <a:t>Mongoose Middleware: Hash/Salt Passwords</a:t>
            </a:r>
            <a:endParaRPr lang="en-US" sz="3600" dirty="0">
              <a:solidFill>
                <a:schemeClr val="bg1"/>
              </a:solidFill>
            </a:endParaRPr>
          </a:p>
        </p:txBody>
      </p:sp>
      <p:sp>
        <p:nvSpPr>
          <p:cNvPr id="3" name="Content Placeholder 2">
            <a:extLst>
              <a:ext uri="{FF2B5EF4-FFF2-40B4-BE49-F238E27FC236}">
                <a16:creationId xmlns:a16="http://schemas.microsoft.com/office/drawing/2014/main" id="{A38D0DB6-FCE3-46E2-B652-8B41697DADEF}"/>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2000" dirty="0">
                <a:solidFill>
                  <a:schemeClr val="bg1"/>
                </a:solidFill>
                <a:cs typeface="Calibri"/>
              </a:rPr>
              <a:t>Mongoose supports Middleware (also called pre and post </a:t>
            </a:r>
            <a:r>
              <a:rPr lang="en-US" sz="2000" i="1" dirty="0">
                <a:solidFill>
                  <a:schemeClr val="bg1"/>
                </a:solidFill>
                <a:cs typeface="Calibri"/>
              </a:rPr>
              <a:t>hooks</a:t>
            </a:r>
            <a:r>
              <a:rPr lang="en-US" sz="2000" dirty="0">
                <a:solidFill>
                  <a:schemeClr val="bg1"/>
                </a:solidFill>
                <a:cs typeface="Calibri"/>
              </a:rPr>
              <a:t>).</a:t>
            </a:r>
          </a:p>
          <a:p>
            <a:r>
              <a:rPr lang="en-US" sz="2000" dirty="0">
                <a:solidFill>
                  <a:schemeClr val="bg1"/>
                </a:solidFill>
                <a:cs typeface="Calibri"/>
              </a:rPr>
              <a:t>Can use, like Express middleware, to process documents</a:t>
            </a:r>
          </a:p>
          <a:p>
            <a:r>
              <a:rPr lang="en-US" sz="2000" dirty="0">
                <a:solidFill>
                  <a:schemeClr val="bg1"/>
                </a:solidFill>
                <a:cs typeface="Calibri"/>
              </a:rPr>
              <a:t>Use </a:t>
            </a:r>
            <a:r>
              <a:rPr lang="en-US" sz="2000" b="1" dirty="0" err="1">
                <a:solidFill>
                  <a:schemeClr val="bg1"/>
                </a:solidFill>
                <a:cs typeface="Calibri"/>
              </a:rPr>
              <a:t>bcrypt</a:t>
            </a:r>
            <a:r>
              <a:rPr lang="en-US" sz="2000" dirty="0">
                <a:solidFill>
                  <a:schemeClr val="bg1"/>
                </a:solidFill>
                <a:cs typeface="Calibri"/>
              </a:rPr>
              <a:t> package to hash and salt passwords</a:t>
            </a:r>
          </a:p>
        </p:txBody>
      </p:sp>
      <p:pic>
        <p:nvPicPr>
          <p:cNvPr id="4" name="Picture 3">
            <a:extLst>
              <a:ext uri="{FF2B5EF4-FFF2-40B4-BE49-F238E27FC236}">
                <a16:creationId xmlns:a16="http://schemas.microsoft.com/office/drawing/2014/main" id="{685C03F3-F54B-46CE-8286-DB32D8C7CB1D}"/>
              </a:ext>
            </a:extLst>
          </p:cNvPr>
          <p:cNvPicPr>
            <a:picLocks noChangeAspect="1"/>
          </p:cNvPicPr>
          <p:nvPr/>
        </p:nvPicPr>
        <p:blipFill>
          <a:blip r:embed="rId2"/>
          <a:stretch>
            <a:fillRect/>
          </a:stretch>
        </p:blipFill>
        <p:spPr>
          <a:xfrm>
            <a:off x="5047761" y="981091"/>
            <a:ext cx="6861512" cy="4830929"/>
          </a:xfrm>
          <a:prstGeom prst="rect">
            <a:avLst/>
          </a:prstGeom>
        </p:spPr>
      </p:pic>
    </p:spTree>
    <p:extLst>
      <p:ext uri="{BB962C8B-B14F-4D97-AF65-F5344CB8AC3E}">
        <p14:creationId xmlns:p14="http://schemas.microsoft.com/office/powerpoint/2010/main" val="174489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C81-46FF-4250-8AA9-B5C2E2AAC328}"/>
              </a:ext>
            </a:extLst>
          </p:cNvPr>
          <p:cNvSpPr>
            <a:spLocks noGrp="1"/>
          </p:cNvSpPr>
          <p:nvPr>
            <p:ph type="title"/>
          </p:nvPr>
        </p:nvSpPr>
        <p:spPr>
          <a:xfrm>
            <a:off x="838200" y="365125"/>
            <a:ext cx="10515600" cy="1325563"/>
          </a:xfrm>
        </p:spPr>
        <p:txBody>
          <a:bodyPr/>
          <a:lstStyle/>
          <a:p>
            <a:r>
              <a:rPr lang="en-US" dirty="0">
                <a:cs typeface="Calibri Light"/>
              </a:rPr>
              <a:t>Mongoose Methods: compare passwords</a:t>
            </a:r>
            <a:endParaRPr lang="en-US" dirty="0"/>
          </a:p>
        </p:txBody>
      </p:sp>
      <p:sp>
        <p:nvSpPr>
          <p:cNvPr id="3" name="Content Placeholder 2">
            <a:extLst>
              <a:ext uri="{FF2B5EF4-FFF2-40B4-BE49-F238E27FC236}">
                <a16:creationId xmlns:a16="http://schemas.microsoft.com/office/drawing/2014/main" id="{2C755849-9FA8-4267-A82A-89CA661F1AB5}"/>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cs typeface="Calibri"/>
              </a:rPr>
              <a:t>You can define instance and static methods in Mongoose Schemas.</a:t>
            </a:r>
          </a:p>
          <a:p>
            <a:r>
              <a:rPr lang="en-US" dirty="0">
                <a:cs typeface="Calibri"/>
              </a:rPr>
              <a:t>For authentication, define a </a:t>
            </a:r>
            <a:r>
              <a:rPr lang="en-US" dirty="0" err="1">
                <a:cs typeface="Calibri"/>
              </a:rPr>
              <a:t>comparePassword</a:t>
            </a:r>
            <a:r>
              <a:rPr lang="en-US" dirty="0">
                <a:cs typeface="Calibri"/>
              </a:rPr>
              <a:t>(..) instance method</a:t>
            </a:r>
          </a:p>
          <a:p>
            <a:pPr lvl="1"/>
            <a:r>
              <a:rPr lang="en-US" dirty="0">
                <a:cs typeface="Calibri"/>
              </a:rPr>
              <a:t>Use this to authenticate users</a:t>
            </a:r>
          </a:p>
          <a:p>
            <a:pPr lvl="1"/>
            <a:r>
              <a:rPr lang="en-US" b="1" dirty="0" err="1">
                <a:cs typeface="Calibri"/>
              </a:rPr>
              <a:t>Bcrypt</a:t>
            </a:r>
            <a:r>
              <a:rPr lang="en-US" dirty="0">
                <a:cs typeface="Calibri"/>
              </a:rPr>
              <a:t> used to compare with hashed/salted password. </a:t>
            </a:r>
          </a:p>
        </p:txBody>
      </p:sp>
      <p:pic>
        <p:nvPicPr>
          <p:cNvPr id="5" name="Picture 4">
            <a:extLst>
              <a:ext uri="{FF2B5EF4-FFF2-40B4-BE49-F238E27FC236}">
                <a16:creationId xmlns:a16="http://schemas.microsoft.com/office/drawing/2014/main" id="{70F1FBB2-A562-46ED-93EA-8B5C1055709E}"/>
              </a:ext>
            </a:extLst>
          </p:cNvPr>
          <p:cNvPicPr>
            <a:picLocks noChangeAspect="1"/>
          </p:cNvPicPr>
          <p:nvPr/>
        </p:nvPicPr>
        <p:blipFill>
          <a:blip r:embed="rId2"/>
          <a:stretch>
            <a:fillRect/>
          </a:stretch>
        </p:blipFill>
        <p:spPr>
          <a:xfrm>
            <a:off x="1376794" y="3802424"/>
            <a:ext cx="8735231" cy="2690451"/>
          </a:xfrm>
          <a:prstGeom prst="rect">
            <a:avLst/>
          </a:prstGeom>
        </p:spPr>
      </p:pic>
    </p:spTree>
    <p:extLst>
      <p:ext uri="{BB962C8B-B14F-4D97-AF65-F5344CB8AC3E}">
        <p14:creationId xmlns:p14="http://schemas.microsoft.com/office/powerpoint/2010/main" val="278146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2D0-9120-4773-A3DE-A56E19E54E30}"/>
              </a:ext>
            </a:extLst>
          </p:cNvPr>
          <p:cNvSpPr>
            <a:spLocks noGrp="1"/>
          </p:cNvSpPr>
          <p:nvPr>
            <p:ph type="title"/>
          </p:nvPr>
        </p:nvSpPr>
        <p:spPr/>
        <p:txBody>
          <a:bodyPr/>
          <a:lstStyle/>
          <a:p>
            <a:r>
              <a:rPr lang="en-US" dirty="0">
                <a:cs typeface="Calibri Light"/>
              </a:rPr>
              <a:t>User API: User Routes</a:t>
            </a:r>
            <a:endParaRPr lang="en-US" dirty="0"/>
          </a:p>
        </p:txBody>
      </p:sp>
      <p:sp>
        <p:nvSpPr>
          <p:cNvPr id="3" name="Content Placeholder 2">
            <a:extLst>
              <a:ext uri="{FF2B5EF4-FFF2-40B4-BE49-F238E27FC236}">
                <a16:creationId xmlns:a16="http://schemas.microsoft.com/office/drawing/2014/main" id="{EE6FBB53-29BB-4465-ABE6-2BCF8285D7E2}"/>
              </a:ext>
            </a:extLst>
          </p:cNvPr>
          <p:cNvSpPr>
            <a:spLocks noGrp="1"/>
          </p:cNvSpPr>
          <p:nvPr>
            <p:ph idx="1"/>
          </p:nvPr>
        </p:nvSpPr>
        <p:spPr/>
        <p:txBody>
          <a:bodyPr vert="horz" lIns="91440" tIns="45720" rIns="91440" bIns="45720" rtlCol="0" anchor="t">
            <a:normAutofit/>
          </a:bodyPr>
          <a:lstStyle/>
          <a:p>
            <a:r>
              <a:rPr lang="en-US" dirty="0">
                <a:cs typeface="Calibri"/>
              </a:rPr>
              <a:t>Create new router to support following API</a:t>
            </a:r>
          </a:p>
          <a:p>
            <a:pPr marL="0" indent="0">
              <a:buNone/>
            </a:pPr>
            <a:endParaRPr lang="en-US" dirty="0">
              <a:cs typeface="Calibri"/>
            </a:endParaRPr>
          </a:p>
        </p:txBody>
      </p:sp>
      <p:graphicFrame>
        <p:nvGraphicFramePr>
          <p:cNvPr id="4" name="Table 4">
            <a:extLst>
              <a:ext uri="{FF2B5EF4-FFF2-40B4-BE49-F238E27FC236}">
                <a16:creationId xmlns:a16="http://schemas.microsoft.com/office/drawing/2014/main" id="{8DBA4EEA-2CC7-4364-97CF-699BDBDF5659}"/>
              </a:ext>
            </a:extLst>
          </p:cNvPr>
          <p:cNvGraphicFramePr>
            <a:graphicFrameLocks noGrp="1"/>
          </p:cNvGraphicFramePr>
          <p:nvPr>
            <p:extLst>
              <p:ext uri="{D42A27DB-BD31-4B8C-83A1-F6EECF244321}">
                <p14:modId xmlns:p14="http://schemas.microsoft.com/office/powerpoint/2010/main" val="1395694422"/>
              </p:ext>
            </p:extLst>
          </p:nvPr>
        </p:nvGraphicFramePr>
        <p:xfrm>
          <a:off x="1134661" y="2591432"/>
          <a:ext cx="8168640" cy="12852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514427461"/>
                    </a:ext>
                  </a:extLst>
                </a:gridCol>
                <a:gridCol w="1633728">
                  <a:extLst>
                    <a:ext uri="{9D8B030D-6E8A-4147-A177-3AD203B41FA5}">
                      <a16:colId xmlns:a16="http://schemas.microsoft.com/office/drawing/2014/main" val="642081077"/>
                    </a:ext>
                  </a:extLst>
                </a:gridCol>
                <a:gridCol w="1633728">
                  <a:extLst>
                    <a:ext uri="{9D8B030D-6E8A-4147-A177-3AD203B41FA5}">
                      <a16:colId xmlns:a16="http://schemas.microsoft.com/office/drawing/2014/main" val="3959946617"/>
                    </a:ext>
                  </a:extLst>
                </a:gridCol>
                <a:gridCol w="1633728">
                  <a:extLst>
                    <a:ext uri="{9D8B030D-6E8A-4147-A177-3AD203B41FA5}">
                      <a16:colId xmlns:a16="http://schemas.microsoft.com/office/drawing/2014/main" val="3585771136"/>
                    </a:ext>
                  </a:extLst>
                </a:gridCol>
                <a:gridCol w="1633728">
                  <a:extLst>
                    <a:ext uri="{9D8B030D-6E8A-4147-A177-3AD203B41FA5}">
                      <a16:colId xmlns:a16="http://schemas.microsoft.com/office/drawing/2014/main" val="2673683354"/>
                    </a:ext>
                  </a:extLst>
                </a:gridCol>
              </a:tblGrid>
              <a:tr h="370840">
                <a:tc>
                  <a:txBody>
                    <a:bodyPr/>
                    <a:lstStyle/>
                    <a:p>
                      <a:pPr>
                        <a:buNone/>
                      </a:pPr>
                      <a:r>
                        <a:rPr lang="en-US" dirty="0"/>
                        <a:t>Route</a:t>
                      </a:r>
                    </a:p>
                  </a:txBody>
                  <a:tcPr/>
                </a:tc>
                <a:tc>
                  <a:txBody>
                    <a:bodyPr/>
                    <a:lstStyle/>
                    <a:p>
                      <a:pPr>
                        <a:buNone/>
                      </a:pPr>
                      <a:r>
                        <a:rPr lang="en-US" dirty="0"/>
                        <a:t>GET</a:t>
                      </a:r>
                    </a:p>
                  </a:txBody>
                  <a:tcPr/>
                </a:tc>
                <a:tc>
                  <a:txBody>
                    <a:bodyPr/>
                    <a:lstStyle/>
                    <a:p>
                      <a:pPr>
                        <a:buNone/>
                      </a:pPr>
                      <a:r>
                        <a:rPr lang="en-US" dirty="0"/>
                        <a:t>POST</a:t>
                      </a:r>
                    </a:p>
                  </a:txBody>
                  <a:tcPr/>
                </a:tc>
                <a:tc>
                  <a:txBody>
                    <a:bodyPr/>
                    <a:lstStyle/>
                    <a:p>
                      <a:pPr>
                        <a:buNone/>
                      </a:pPr>
                      <a:r>
                        <a:rPr lang="en-US" dirty="0"/>
                        <a:t>PUT</a:t>
                      </a:r>
                    </a:p>
                  </a:txBody>
                  <a:tcPr/>
                </a:tc>
                <a:tc>
                  <a:txBody>
                    <a:bodyPr/>
                    <a:lstStyle/>
                    <a:p>
                      <a:pPr>
                        <a:buNone/>
                      </a:pPr>
                      <a:r>
                        <a:rPr lang="en-US" dirty="0"/>
                        <a:t>DELETE</a:t>
                      </a:r>
                    </a:p>
                  </a:txBody>
                  <a:tcPr/>
                </a:tc>
                <a:extLst>
                  <a:ext uri="{0D108BD9-81ED-4DB2-BD59-A6C34878D82A}">
                    <a16:rowId xmlns:a16="http://schemas.microsoft.com/office/drawing/2014/main" val="3548872623"/>
                  </a:ext>
                </a:extLst>
              </a:tr>
              <a:tr h="370840">
                <a:tc>
                  <a:txBody>
                    <a:bodyPr/>
                    <a:lstStyle/>
                    <a:p>
                      <a:pPr>
                        <a:buNone/>
                      </a:pPr>
                      <a:r>
                        <a:rPr lang="en-US" dirty="0"/>
                        <a:t>/</a:t>
                      </a:r>
                      <a:r>
                        <a:rPr lang="en-US" dirty="0" err="1"/>
                        <a:t>api</a:t>
                      </a:r>
                      <a:r>
                        <a:rPr lang="en-US" dirty="0"/>
                        <a:t>/users</a:t>
                      </a:r>
                    </a:p>
                  </a:txBody>
                  <a:tcPr/>
                </a:tc>
                <a:tc>
                  <a:txBody>
                    <a:bodyPr/>
                    <a:lstStyle/>
                    <a:p>
                      <a:pPr>
                        <a:buNone/>
                      </a:pPr>
                      <a:r>
                        <a:rPr lang="en-US" dirty="0"/>
                        <a:t>List all users</a:t>
                      </a:r>
                    </a:p>
                  </a:txBody>
                  <a:tcPr/>
                </a:tc>
                <a:tc>
                  <a:txBody>
                    <a:bodyPr/>
                    <a:lstStyle/>
                    <a:p>
                      <a:pPr>
                        <a:buNone/>
                      </a:pPr>
                      <a:r>
                        <a:rPr lang="en-US" dirty="0"/>
                        <a:t>Register/ Authenticate  User</a:t>
                      </a:r>
                    </a:p>
                  </a:txBody>
                  <a:tcPr/>
                </a:tc>
                <a:tc>
                  <a:txBody>
                    <a:bodyPr/>
                    <a:lstStyle/>
                    <a:p>
                      <a:pPr>
                        <a:buNone/>
                      </a:pPr>
                      <a:r>
                        <a:rPr lang="en-US" dirty="0"/>
                        <a:t>N/A</a:t>
                      </a:r>
                    </a:p>
                  </a:txBody>
                  <a:tcPr/>
                </a:tc>
                <a:tc>
                  <a:txBody>
                    <a:bodyPr/>
                    <a:lstStyle/>
                    <a:p>
                      <a:pPr>
                        <a:buNone/>
                      </a:pPr>
                      <a:r>
                        <a:rPr lang="en-US" dirty="0"/>
                        <a:t>N/A</a:t>
                      </a:r>
                    </a:p>
                  </a:txBody>
                  <a:tcPr/>
                </a:tc>
                <a:extLst>
                  <a:ext uri="{0D108BD9-81ED-4DB2-BD59-A6C34878D82A}">
                    <a16:rowId xmlns:a16="http://schemas.microsoft.com/office/drawing/2014/main" val="1401135212"/>
                  </a:ext>
                </a:extLst>
              </a:tr>
            </a:tbl>
          </a:graphicData>
        </a:graphic>
      </p:graphicFrame>
    </p:spTree>
    <p:extLst>
      <p:ext uri="{BB962C8B-B14F-4D97-AF65-F5344CB8AC3E}">
        <p14:creationId xmlns:p14="http://schemas.microsoft.com/office/powerpoint/2010/main" val="143384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FB3-CBCB-4E67-ACEF-4527EDA9C723}"/>
              </a:ext>
            </a:extLst>
          </p:cNvPr>
          <p:cNvSpPr>
            <a:spLocks noGrp="1"/>
          </p:cNvSpPr>
          <p:nvPr>
            <p:ph type="title"/>
          </p:nvPr>
        </p:nvSpPr>
        <p:spPr>
          <a:xfrm>
            <a:off x="648929" y="629266"/>
            <a:ext cx="5127031" cy="1676603"/>
          </a:xfrm>
        </p:spPr>
        <p:txBody>
          <a:bodyPr>
            <a:normAutofit/>
          </a:bodyPr>
          <a:lstStyle/>
          <a:p>
            <a:r>
              <a:rPr lang="en-IE" dirty="0"/>
              <a:t>Agenda</a:t>
            </a:r>
          </a:p>
        </p:txBody>
      </p:sp>
      <p:sp>
        <p:nvSpPr>
          <p:cNvPr id="3" name="Content Placeholder 2">
            <a:extLst>
              <a:ext uri="{FF2B5EF4-FFF2-40B4-BE49-F238E27FC236}">
                <a16:creationId xmlns:a16="http://schemas.microsoft.com/office/drawing/2014/main" id="{29AF99AD-B4F2-4D71-95ED-67145797C9E0}"/>
              </a:ext>
            </a:extLst>
          </p:cNvPr>
          <p:cNvSpPr>
            <a:spLocks noGrp="1"/>
          </p:cNvSpPr>
          <p:nvPr>
            <p:ph idx="1"/>
          </p:nvPr>
        </p:nvSpPr>
        <p:spPr>
          <a:xfrm>
            <a:off x="648930" y="2438400"/>
            <a:ext cx="5127029" cy="3785419"/>
          </a:xfrm>
        </p:spPr>
        <p:txBody>
          <a:bodyPr>
            <a:normAutofit/>
          </a:bodyPr>
          <a:lstStyle/>
          <a:p>
            <a:r>
              <a:rPr lang="en-IE" sz="2000" dirty="0"/>
              <a:t>JSON Web Tokens (JWT)</a:t>
            </a:r>
          </a:p>
          <a:p>
            <a:r>
              <a:rPr lang="en-IE" sz="2000" dirty="0"/>
              <a:t>Authentication</a:t>
            </a:r>
          </a:p>
          <a:p>
            <a:pPr lvl="1"/>
            <a:r>
              <a:rPr lang="en-IE" sz="2000" dirty="0"/>
              <a:t>Salting with </a:t>
            </a:r>
            <a:r>
              <a:rPr lang="en-IE" sz="2000" dirty="0" err="1"/>
              <a:t>BCrypt</a:t>
            </a:r>
            <a:endParaRPr lang="en-IE" sz="2000" dirty="0"/>
          </a:p>
          <a:p>
            <a:r>
              <a:rPr lang="en-IE" sz="2000" dirty="0"/>
              <a:t>Passport</a:t>
            </a:r>
          </a:p>
          <a:p>
            <a:r>
              <a:rPr lang="en-IE" sz="2400" dirty="0"/>
              <a:t>Mongoose Middleware(hooks)</a:t>
            </a:r>
          </a:p>
          <a:p>
            <a:r>
              <a:rPr lang="en-IE" sz="2000" dirty="0"/>
              <a:t>Use Case – Login/Register for React App using JWT/Passport</a:t>
            </a:r>
          </a:p>
        </p:txBody>
      </p:sp>
      <p:pic>
        <p:nvPicPr>
          <p:cNvPr id="5" name="Picture 4" descr="A picture containing plant&#10;&#10;Description automatically generated">
            <a:extLst>
              <a:ext uri="{FF2B5EF4-FFF2-40B4-BE49-F238E27FC236}">
                <a16:creationId xmlns:a16="http://schemas.microsoft.com/office/drawing/2014/main" id="{B955742F-F2CB-455C-A932-AFEE9ADD73E1}"/>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90" r="14" b="14"/>
          <a:stretch/>
        </p:blipFill>
        <p:spPr>
          <a:xfrm>
            <a:off x="6090612" y="10"/>
            <a:ext cx="6101387" cy="6857990"/>
          </a:xfrm>
          <a:prstGeom prst="rect">
            <a:avLst/>
          </a:prstGeom>
          <a:effectLst/>
        </p:spPr>
      </p:pic>
    </p:spTree>
    <p:extLst>
      <p:ext uri="{BB962C8B-B14F-4D97-AF65-F5344CB8AC3E}">
        <p14:creationId xmlns:p14="http://schemas.microsoft.com/office/powerpoint/2010/main" val="16219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8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A61307-75FC-4774-B5D1-58BAD04AB15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User API: Get users</a:t>
            </a:r>
          </a:p>
        </p:txBody>
      </p:sp>
      <p:pic>
        <p:nvPicPr>
          <p:cNvPr id="6" name="Picture 5">
            <a:extLst>
              <a:ext uri="{FF2B5EF4-FFF2-40B4-BE49-F238E27FC236}">
                <a16:creationId xmlns:a16="http://schemas.microsoft.com/office/drawing/2014/main" id="{2453AAD1-D5EB-48E9-A715-AD3CD72D70BF}"/>
              </a:ext>
            </a:extLst>
          </p:cNvPr>
          <p:cNvPicPr>
            <a:picLocks noChangeAspect="1"/>
          </p:cNvPicPr>
          <p:nvPr/>
        </p:nvPicPr>
        <p:blipFill>
          <a:blip r:embed="rId2"/>
          <a:stretch>
            <a:fillRect/>
          </a:stretch>
        </p:blipFill>
        <p:spPr>
          <a:xfrm>
            <a:off x="4038600" y="1313299"/>
            <a:ext cx="6651833" cy="3091146"/>
          </a:xfrm>
          <a:prstGeom prst="rect">
            <a:avLst/>
          </a:prstGeom>
        </p:spPr>
      </p:pic>
      <p:sp>
        <p:nvSpPr>
          <p:cNvPr id="3" name="Content Placeholder 2">
            <a:extLst>
              <a:ext uri="{FF2B5EF4-FFF2-40B4-BE49-F238E27FC236}">
                <a16:creationId xmlns:a16="http://schemas.microsoft.com/office/drawing/2014/main" id="{BF8F92AB-9541-42F2-900F-2781C90C44C7}"/>
              </a:ext>
            </a:extLst>
          </p:cNvPr>
          <p:cNvSpPr>
            <a:spLocks noGrp="1"/>
          </p:cNvSpPr>
          <p:nvPr>
            <p:ph idx="1"/>
          </p:nvPr>
        </p:nvSpPr>
        <p:spPr>
          <a:xfrm>
            <a:off x="4038600" y="4884873"/>
            <a:ext cx="7188199" cy="1292090"/>
          </a:xfrm>
        </p:spPr>
        <p:txBody>
          <a:bodyPr vert="horz" lIns="91440" tIns="45720" rIns="91440" bIns="45720" rtlCol="0">
            <a:normAutofit/>
          </a:bodyPr>
          <a:lstStyle/>
          <a:p>
            <a:pPr marL="0" indent="0">
              <a:buNone/>
            </a:pPr>
            <a:r>
              <a:rPr lang="en-US" sz="1800" kern="1200">
                <a:latin typeface="+mn-lt"/>
                <a:ea typeface="+mn-ea"/>
                <a:cs typeface="+mn-cs"/>
              </a:rPr>
              <a:t>Create a route to list all users:</a:t>
            </a:r>
          </a:p>
        </p:txBody>
      </p:sp>
    </p:spTree>
    <p:extLst>
      <p:ext uri="{BB962C8B-B14F-4D97-AF65-F5344CB8AC3E}">
        <p14:creationId xmlns:p14="http://schemas.microsoft.com/office/powerpoint/2010/main" val="252511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A6204-632C-468A-A687-8F7D47F6CA7E}"/>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cs typeface="Calibri Light"/>
              </a:rPr>
              <a:t>User API: Register new user</a:t>
            </a:r>
            <a:endParaRPr lang="en-US" sz="2800">
              <a:solidFill>
                <a:schemeClr val="bg1"/>
              </a:solidFill>
            </a:endParaRPr>
          </a:p>
        </p:txBody>
      </p:sp>
      <p:sp>
        <p:nvSpPr>
          <p:cNvPr id="3" name="Content Placeholder 2">
            <a:extLst>
              <a:ext uri="{FF2B5EF4-FFF2-40B4-BE49-F238E27FC236}">
                <a16:creationId xmlns:a16="http://schemas.microsoft.com/office/drawing/2014/main" id="{3C96B86A-CAB8-4E03-9531-FB57FBE08E16}"/>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Will use query string of URL to indicate action to take on resource</a:t>
            </a:r>
          </a:p>
          <a:p>
            <a:pPr lvl="1"/>
            <a:r>
              <a:rPr lang="en-US" sz="2000" b="1" dirty="0">
                <a:solidFill>
                  <a:schemeClr val="bg1"/>
                </a:solidFill>
                <a:cs typeface="Calibri"/>
              </a:rPr>
              <a:t>Action===register </a:t>
            </a:r>
            <a:r>
              <a:rPr lang="en-US" sz="2000" dirty="0">
                <a:solidFill>
                  <a:schemeClr val="bg1"/>
                </a:solidFill>
                <a:cs typeface="Calibri"/>
              </a:rPr>
              <a:t>will register new user</a:t>
            </a:r>
          </a:p>
        </p:txBody>
      </p:sp>
      <p:pic>
        <p:nvPicPr>
          <p:cNvPr id="5" name="Picture 4">
            <a:extLst>
              <a:ext uri="{FF2B5EF4-FFF2-40B4-BE49-F238E27FC236}">
                <a16:creationId xmlns:a16="http://schemas.microsoft.com/office/drawing/2014/main" id="{7A63E4D1-25BE-43F2-9EAD-6D9F76D2BF83}"/>
              </a:ext>
            </a:extLst>
          </p:cNvPr>
          <p:cNvPicPr>
            <a:picLocks noChangeAspect="1"/>
          </p:cNvPicPr>
          <p:nvPr/>
        </p:nvPicPr>
        <p:blipFill>
          <a:blip r:embed="rId2"/>
          <a:stretch>
            <a:fillRect/>
          </a:stretch>
        </p:blipFill>
        <p:spPr>
          <a:xfrm>
            <a:off x="4785957" y="1072380"/>
            <a:ext cx="7127882" cy="5523730"/>
          </a:xfrm>
          <a:prstGeom prst="rect">
            <a:avLst/>
          </a:prstGeom>
        </p:spPr>
      </p:pic>
      <p:sp>
        <p:nvSpPr>
          <p:cNvPr id="6" name="TextBox 5">
            <a:extLst>
              <a:ext uri="{FF2B5EF4-FFF2-40B4-BE49-F238E27FC236}">
                <a16:creationId xmlns:a16="http://schemas.microsoft.com/office/drawing/2014/main" id="{E88A2F10-BA36-432B-B61A-7FDC335E7761}"/>
              </a:ext>
            </a:extLst>
          </p:cNvPr>
          <p:cNvSpPr txBox="1"/>
          <p:nvPr/>
        </p:nvSpPr>
        <p:spPr>
          <a:xfrm>
            <a:off x="58723" y="5173903"/>
            <a:ext cx="4661404" cy="369332"/>
          </a:xfrm>
          <a:prstGeom prst="rect">
            <a:avLst/>
          </a:prstGeom>
          <a:noFill/>
        </p:spPr>
        <p:txBody>
          <a:bodyPr wrap="none" rtlCol="0">
            <a:spAutoFit/>
          </a:bodyPr>
          <a:lstStyle/>
          <a:p>
            <a:r>
              <a:rPr lang="en-IE" dirty="0">
                <a:solidFill>
                  <a:schemeClr val="bg1"/>
                </a:solidFill>
              </a:rPr>
              <a:t>http://localhost:8080/api/users?action=register</a:t>
            </a:r>
          </a:p>
        </p:txBody>
      </p:sp>
      <p:sp>
        <p:nvSpPr>
          <p:cNvPr id="7" name="Rectangle 6">
            <a:extLst>
              <a:ext uri="{FF2B5EF4-FFF2-40B4-BE49-F238E27FC236}">
                <a16:creationId xmlns:a16="http://schemas.microsoft.com/office/drawing/2014/main" id="{6C3A744C-B34E-4945-8BCD-9C38170BE673}"/>
              </a:ext>
            </a:extLst>
          </p:cNvPr>
          <p:cNvSpPr/>
          <p:nvPr/>
        </p:nvSpPr>
        <p:spPr>
          <a:xfrm>
            <a:off x="3050498" y="5059180"/>
            <a:ext cx="1600412" cy="569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Arrow Connector 9">
            <a:extLst>
              <a:ext uri="{FF2B5EF4-FFF2-40B4-BE49-F238E27FC236}">
                <a16:creationId xmlns:a16="http://schemas.microsoft.com/office/drawing/2014/main" id="{D1A045E1-3946-4F47-B075-667861CD10F8}"/>
              </a:ext>
            </a:extLst>
          </p:cNvPr>
          <p:cNvCxnSpPr>
            <a:stCxn id="6" idx="3"/>
          </p:cNvCxnSpPr>
          <p:nvPr/>
        </p:nvCxnSpPr>
        <p:spPr>
          <a:xfrm flipV="1">
            <a:off x="4720127" y="3717561"/>
            <a:ext cx="3599414" cy="16410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Top Corners Rounded 17">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Top Corners Rounded 19">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1">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DE1CE6D-5038-48FA-8355-D6F0C39AFD9B}"/>
              </a:ext>
            </a:extLst>
          </p:cNvPr>
          <p:cNvSpPr>
            <a:spLocks noGrp="1"/>
          </p:cNvSpPr>
          <p:nvPr>
            <p:ph type="title"/>
          </p:nvPr>
        </p:nvSpPr>
        <p:spPr>
          <a:xfrm flipH="1">
            <a:off x="666064" y="705420"/>
            <a:ext cx="3979458" cy="3249386"/>
          </a:xfrm>
        </p:spPr>
        <p:txBody>
          <a:bodyPr vert="horz" lIns="91440" tIns="45720" rIns="91440" bIns="45720" rtlCol="0" anchor="ctr">
            <a:normAutofit/>
          </a:bodyPr>
          <a:lstStyle/>
          <a:p>
            <a:r>
              <a:rPr lang="en-US" sz="5400" kern="1200">
                <a:solidFill>
                  <a:schemeClr val="bg1"/>
                </a:solidFill>
                <a:latin typeface="+mj-lt"/>
                <a:ea typeface="+mj-ea"/>
                <a:cs typeface="+mj-cs"/>
              </a:rPr>
              <a:t>User API: Authenticate User</a:t>
            </a:r>
          </a:p>
        </p:txBody>
      </p:sp>
      <p:sp>
        <p:nvSpPr>
          <p:cNvPr id="3" name="Content Placeholder 2">
            <a:extLst>
              <a:ext uri="{FF2B5EF4-FFF2-40B4-BE49-F238E27FC236}">
                <a16:creationId xmlns:a16="http://schemas.microsoft.com/office/drawing/2014/main" id="{30184CD0-F7BC-4130-AB1F-F015EA20C73F}"/>
              </a:ext>
            </a:extLst>
          </p:cNvPr>
          <p:cNvSpPr>
            <a:spLocks noGrp="1"/>
          </p:cNvSpPr>
          <p:nvPr>
            <p:ph idx="1"/>
          </p:nvPr>
        </p:nvSpPr>
        <p:spPr>
          <a:xfrm>
            <a:off x="447333" y="3622196"/>
            <a:ext cx="3971221" cy="2304727"/>
          </a:xfrm>
        </p:spPr>
        <p:txBody>
          <a:bodyPr vert="horz" lIns="91440" tIns="45720" rIns="91440" bIns="45720" rtlCol="0" anchor="t">
            <a:normAutofit fontScale="92500" lnSpcReduction="10000"/>
          </a:bodyPr>
          <a:lstStyle/>
          <a:p>
            <a:r>
              <a:rPr lang="en-US" sz="2400" dirty="0">
                <a:solidFill>
                  <a:schemeClr val="bg1"/>
                </a:solidFill>
                <a:cs typeface="Calibri"/>
              </a:rPr>
              <a:t>Find user and compare password using user model</a:t>
            </a:r>
          </a:p>
          <a:p>
            <a:r>
              <a:rPr lang="en-US" sz="2400" dirty="0">
                <a:solidFill>
                  <a:schemeClr val="bg1"/>
                </a:solidFill>
                <a:cs typeface="Calibri"/>
              </a:rPr>
              <a:t>Generate and return JWT token using username field</a:t>
            </a:r>
          </a:p>
          <a:p>
            <a:r>
              <a:rPr lang="en-US" sz="2400" b="1" dirty="0">
                <a:solidFill>
                  <a:schemeClr val="bg1"/>
                </a:solidFill>
                <a:cs typeface="Calibri"/>
              </a:rPr>
              <a:t>Client needs to keep token for subsequent messaging</a:t>
            </a:r>
          </a:p>
          <a:p>
            <a:pPr lvl="1"/>
            <a:r>
              <a:rPr lang="en-US" sz="2000" b="1" dirty="0">
                <a:solidFill>
                  <a:schemeClr val="bg1"/>
                </a:solidFill>
                <a:cs typeface="Calibri"/>
              </a:rPr>
              <a:t>store JWT in local storage. </a:t>
            </a:r>
          </a:p>
          <a:p>
            <a:endParaRPr lang="en-US" sz="2400" kern="1200" dirty="0">
              <a:solidFill>
                <a:schemeClr val="bg1"/>
              </a:solidFill>
              <a:latin typeface="+mn-lt"/>
              <a:cs typeface="Calibri"/>
            </a:endParaRPr>
          </a:p>
        </p:txBody>
      </p:sp>
      <p:pic>
        <p:nvPicPr>
          <p:cNvPr id="5" name="Picture 4">
            <a:extLst>
              <a:ext uri="{FF2B5EF4-FFF2-40B4-BE49-F238E27FC236}">
                <a16:creationId xmlns:a16="http://schemas.microsoft.com/office/drawing/2014/main" id="{943529D8-B28E-4555-890F-BDDCB738A506}"/>
              </a:ext>
            </a:extLst>
          </p:cNvPr>
          <p:cNvPicPr>
            <a:picLocks noChangeAspect="1"/>
          </p:cNvPicPr>
          <p:nvPr/>
        </p:nvPicPr>
        <p:blipFill>
          <a:blip r:embed="rId2"/>
          <a:stretch>
            <a:fillRect/>
          </a:stretch>
        </p:blipFill>
        <p:spPr>
          <a:xfrm>
            <a:off x="5083287" y="1190178"/>
            <a:ext cx="7880170" cy="4477638"/>
          </a:xfrm>
          <a:prstGeom prst="rect">
            <a:avLst/>
          </a:prstGeom>
        </p:spPr>
      </p:pic>
    </p:spTree>
    <p:extLst>
      <p:ext uri="{BB962C8B-B14F-4D97-AF65-F5344CB8AC3E}">
        <p14:creationId xmlns:p14="http://schemas.microsoft.com/office/powerpoint/2010/main" val="141270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193D-E070-429F-85D3-906796E694A4}"/>
              </a:ext>
            </a:extLst>
          </p:cNvPr>
          <p:cNvSpPr>
            <a:spLocks noGrp="1"/>
          </p:cNvSpPr>
          <p:nvPr>
            <p:ph type="title"/>
          </p:nvPr>
        </p:nvSpPr>
        <p:spPr/>
        <p:txBody>
          <a:bodyPr/>
          <a:lstStyle/>
          <a:p>
            <a:r>
              <a:rPr lang="en-US" dirty="0">
                <a:cs typeface="Calibri Light"/>
              </a:rPr>
              <a:t>Users API: User Collection</a:t>
            </a:r>
            <a:endParaRPr lang="en-US" dirty="0"/>
          </a:p>
        </p:txBody>
      </p:sp>
      <p:graphicFrame>
        <p:nvGraphicFramePr>
          <p:cNvPr id="5" name="Content Placeholder 4">
            <a:extLst>
              <a:ext uri="{FF2B5EF4-FFF2-40B4-BE49-F238E27FC236}">
                <a16:creationId xmlns:a16="http://schemas.microsoft.com/office/drawing/2014/main" id="{8E32C8A3-6024-4885-820F-9D06DFDCCC06}"/>
              </a:ext>
            </a:extLst>
          </p:cNvPr>
          <p:cNvGraphicFramePr>
            <a:graphicFrameLocks noGrp="1"/>
          </p:cNvGraphicFramePr>
          <p:nvPr>
            <p:ph idx="1"/>
            <p:extLst>
              <p:ext uri="{D42A27DB-BD31-4B8C-83A1-F6EECF244321}">
                <p14:modId xmlns:p14="http://schemas.microsoft.com/office/powerpoint/2010/main" val="3866906084"/>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137719568"/>
                    </a:ext>
                  </a:extLst>
                </a:gridCol>
                <a:gridCol w="5257800">
                  <a:extLst>
                    <a:ext uri="{9D8B030D-6E8A-4147-A177-3AD203B41FA5}">
                      <a16:colId xmlns:a16="http://schemas.microsoft.com/office/drawing/2014/main" val="1204740666"/>
                    </a:ext>
                  </a:extLst>
                </a:gridCol>
              </a:tblGrid>
              <a:tr h="0">
                <a:tc>
                  <a:txBody>
                    <a:bodyPr/>
                    <a:lstStyle/>
                    <a:p>
                      <a:pPr>
                        <a:buNone/>
                      </a:pPr>
                      <a:r>
                        <a:rPr lang="en-US" dirty="0">
                          <a:effectLst/>
                        </a:rPr>
                        <a:t>Users Collection</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195467978"/>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"5ad46fccada1ab2d67b349ec"</a:t>
                      </a:r>
                    </a:p>
                  </a:txBody>
                  <a:tcPr marL="0" marR="0" marT="0" marB="0" anchor="ctr"/>
                </a:tc>
                <a:extLst>
                  <a:ext uri="{0D108BD9-81ED-4DB2-BD59-A6C34878D82A}">
                    <a16:rowId xmlns:a16="http://schemas.microsoft.com/office/drawing/2014/main" val="3738463842"/>
                  </a:ext>
                </a:extLst>
              </a:tr>
              <a:tr h="0">
                <a:tc>
                  <a:txBody>
                    <a:bodyPr/>
                    <a:lstStyle/>
                    <a:p>
                      <a:pPr>
                        <a:buNone/>
                      </a:pPr>
                      <a:r>
                        <a:rPr lang="en-US" dirty="0">
                          <a:effectLst/>
                        </a:rPr>
                        <a:t>username</a:t>
                      </a:r>
                    </a:p>
                  </a:txBody>
                  <a:tcPr marL="0" marR="0" marT="0" marB="0" anchor="ctr"/>
                </a:tc>
                <a:tc>
                  <a:txBody>
                    <a:bodyPr/>
                    <a:lstStyle/>
                    <a:p>
                      <a:pPr>
                        <a:buNone/>
                      </a:pPr>
                      <a:r>
                        <a:rPr lang="en-US" dirty="0"/>
                        <a:t>"user1"</a:t>
                      </a:r>
                    </a:p>
                  </a:txBody>
                  <a:tcPr marL="0" marR="0" marT="0" marB="0" anchor="ctr"/>
                </a:tc>
                <a:extLst>
                  <a:ext uri="{0D108BD9-81ED-4DB2-BD59-A6C34878D82A}">
                    <a16:rowId xmlns:a16="http://schemas.microsoft.com/office/drawing/2014/main" val="3396670412"/>
                  </a:ext>
                </a:extLst>
              </a:tr>
              <a:tr h="0">
                <a:tc>
                  <a:txBody>
                    <a:bodyPr/>
                    <a:lstStyle/>
                    <a:p>
                      <a:pPr>
                        <a:buNone/>
                      </a:pPr>
                      <a:r>
                        <a:rPr lang="en-US" dirty="0">
                          <a:effectLst/>
                        </a:rPr>
                        <a:t>password</a:t>
                      </a:r>
                    </a:p>
                  </a:txBody>
                  <a:tcPr marL="0" marR="0" marT="0" marB="0" anchor="ctr"/>
                </a:tc>
                <a:tc>
                  <a:txBody>
                    <a:bodyPr/>
                    <a:lstStyle/>
                    <a:p>
                      <a:pPr>
                        <a:buNone/>
                      </a:pPr>
                      <a:r>
                        <a:rPr lang="en-US" dirty="0"/>
                        <a:t>"$2a$10$9r3v12AvPPSkcpJXiohGgehGY50gvgWFV9AAABi37caggsPmxBdwW"</a:t>
                      </a:r>
                    </a:p>
                  </a:txBody>
                  <a:tcPr marL="0" marR="0" marT="0" marB="0" anchor="ctr"/>
                </a:tc>
                <a:extLst>
                  <a:ext uri="{0D108BD9-81ED-4DB2-BD59-A6C34878D82A}">
                    <a16:rowId xmlns:a16="http://schemas.microsoft.com/office/drawing/2014/main" val="2417939312"/>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2664165258"/>
                  </a:ext>
                </a:extLst>
              </a:tr>
              <a:tr h="0">
                <a:tc>
                  <a:txBody>
                    <a:bodyPr/>
                    <a:lstStyle/>
                    <a:p>
                      <a:pPr>
                        <a:buNone/>
                      </a:pPr>
                      <a:r>
                        <a:rPr lang="en-US" dirty="0">
                          <a:effectLst/>
                        </a:rPr>
                        <a:t>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575753025"/>
                  </a:ext>
                </a:extLst>
              </a:tr>
              <a:tr h="0">
                <a:tc>
                  <a:txBody>
                    <a:bodyPr/>
                    <a:lstStyle/>
                    <a:p>
                      <a:pPr>
                        <a:buNone/>
                      </a:pPr>
                      <a:r>
                        <a:rPr lang="en-US" dirty="0">
                          <a:effectLst/>
                        </a:rPr>
                        <a:t>_id</a:t>
                      </a:r>
                    </a:p>
                  </a:txBody>
                  <a:tcPr marL="0" marR="0" marT="0" marB="0" anchor="ctr"/>
                </a:tc>
                <a:tc>
                  <a:txBody>
                    <a:bodyPr/>
                    <a:lstStyle/>
                    <a:p>
                      <a:pPr>
                        <a:buNone/>
                      </a:pPr>
                      <a:r>
                        <a:rPr lang="en-US" dirty="0"/>
                        <a:t>"5ad46fccada1ab2d67b349ed"</a:t>
                      </a:r>
                    </a:p>
                  </a:txBody>
                  <a:tcPr marL="0" marR="0" marT="0" marB="0" anchor="ctr"/>
                </a:tc>
                <a:extLst>
                  <a:ext uri="{0D108BD9-81ED-4DB2-BD59-A6C34878D82A}">
                    <a16:rowId xmlns:a16="http://schemas.microsoft.com/office/drawing/2014/main" val="939856710"/>
                  </a:ext>
                </a:extLst>
              </a:tr>
              <a:tr h="0">
                <a:tc>
                  <a:txBody>
                    <a:bodyPr/>
                    <a:lstStyle/>
                    <a:p>
                      <a:pPr>
                        <a:buNone/>
                      </a:pPr>
                      <a:r>
                        <a:rPr lang="en-US" dirty="0">
                          <a:effectLst/>
                        </a:rPr>
                        <a:t>username</a:t>
                      </a:r>
                    </a:p>
                  </a:txBody>
                  <a:tcPr marL="0" marR="0" marT="0" marB="0" anchor="ctr"/>
                </a:tc>
                <a:tc>
                  <a:txBody>
                    <a:bodyPr/>
                    <a:lstStyle/>
                    <a:p>
                      <a:pPr>
                        <a:buNone/>
                      </a:pPr>
                      <a:r>
                        <a:rPr lang="en-US" dirty="0"/>
                        <a:t>"user2"</a:t>
                      </a:r>
                    </a:p>
                  </a:txBody>
                  <a:tcPr marL="0" marR="0" marT="0" marB="0" anchor="ctr"/>
                </a:tc>
                <a:extLst>
                  <a:ext uri="{0D108BD9-81ED-4DB2-BD59-A6C34878D82A}">
                    <a16:rowId xmlns:a16="http://schemas.microsoft.com/office/drawing/2014/main" val="3268870975"/>
                  </a:ext>
                </a:extLst>
              </a:tr>
              <a:tr h="0">
                <a:tc>
                  <a:txBody>
                    <a:bodyPr/>
                    <a:lstStyle/>
                    <a:p>
                      <a:pPr>
                        <a:buNone/>
                      </a:pPr>
                      <a:r>
                        <a:rPr lang="en-US" dirty="0">
                          <a:effectLst/>
                        </a:rPr>
                        <a:t>password</a:t>
                      </a:r>
                    </a:p>
                  </a:txBody>
                  <a:tcPr marL="0" marR="0" marT="0" marB="0" anchor="ctr"/>
                </a:tc>
                <a:tc>
                  <a:txBody>
                    <a:bodyPr/>
                    <a:lstStyle/>
                    <a:p>
                      <a:pPr>
                        <a:buNone/>
                      </a:pPr>
                      <a:r>
                        <a:rPr lang="en-US" dirty="0"/>
                        <a:t>"$2a$10$YZlmbnUSZhBq9FAsAqKTyOJk8uXEweC7XtTNY/ozu8aMGXDW07Xxa"</a:t>
                      </a:r>
                    </a:p>
                  </a:txBody>
                  <a:tcPr marL="0" marR="0" marT="0" marB="0" anchor="ctr"/>
                </a:tc>
                <a:extLst>
                  <a:ext uri="{0D108BD9-81ED-4DB2-BD59-A6C34878D82A}">
                    <a16:rowId xmlns:a16="http://schemas.microsoft.com/office/drawing/2014/main" val="1629831404"/>
                  </a:ext>
                </a:extLst>
              </a:tr>
              <a:tr h="0">
                <a:tc>
                  <a:txBody>
                    <a:bodyPr/>
                    <a:lstStyle/>
                    <a:p>
                      <a:pPr>
                        <a:buNone/>
                      </a:pPr>
                      <a:r>
                        <a:rPr lang="en-US" dirty="0">
                          <a:effectLst/>
                        </a:rPr>
                        <a:t>__v</a:t>
                      </a:r>
                    </a:p>
                  </a:txBody>
                  <a:tcPr marL="0" marR="0" marT="0" marB="0" anchor="ctr"/>
                </a:tc>
                <a:tc>
                  <a:txBody>
                    <a:bodyPr/>
                    <a:lstStyle/>
                    <a:p>
                      <a:pPr>
                        <a:buNone/>
                      </a:pPr>
                      <a:r>
                        <a:rPr lang="en-US" dirty="0"/>
                        <a:t>0</a:t>
                      </a:r>
                    </a:p>
                  </a:txBody>
                  <a:tcPr marL="0" marR="0" marT="0" marB="0" anchor="ctr"/>
                </a:tc>
                <a:extLst>
                  <a:ext uri="{0D108BD9-81ED-4DB2-BD59-A6C34878D82A}">
                    <a16:rowId xmlns:a16="http://schemas.microsoft.com/office/drawing/2014/main" val="4056169942"/>
                  </a:ext>
                </a:extLst>
              </a:tr>
            </a:tbl>
          </a:graphicData>
        </a:graphic>
      </p:graphicFrame>
      <p:sp>
        <p:nvSpPr>
          <p:cNvPr id="7" name="Rectangle: Rounded Corners 6">
            <a:extLst>
              <a:ext uri="{FF2B5EF4-FFF2-40B4-BE49-F238E27FC236}">
                <a16:creationId xmlns:a16="http://schemas.microsoft.com/office/drawing/2014/main" id="{3B0114A1-3B88-47AA-B119-BC9ABB042201}"/>
              </a:ext>
            </a:extLst>
          </p:cNvPr>
          <p:cNvSpPr/>
          <p:nvPr/>
        </p:nvSpPr>
        <p:spPr>
          <a:xfrm>
            <a:off x="1354346" y="5595667"/>
            <a:ext cx="5702060" cy="914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C0C0C"/>
                </a:solidFill>
                <a:cs typeface="Calibri"/>
              </a:rPr>
              <a:t>Hashed/Salted value for password "test1"</a:t>
            </a:r>
            <a:endParaRPr lang="en-US" dirty="0">
              <a:solidFill>
                <a:srgbClr val="0C0C0C"/>
              </a:solidFill>
            </a:endParaRPr>
          </a:p>
        </p:txBody>
      </p:sp>
      <p:cxnSp>
        <p:nvCxnSpPr>
          <p:cNvPr id="8" name="Straight Arrow Connector 7">
            <a:extLst>
              <a:ext uri="{FF2B5EF4-FFF2-40B4-BE49-F238E27FC236}">
                <a16:creationId xmlns:a16="http://schemas.microsoft.com/office/drawing/2014/main" id="{3ED89FA1-D821-4478-8C66-B0C209C6172A}"/>
              </a:ext>
            </a:extLst>
          </p:cNvPr>
          <p:cNvCxnSpPr/>
          <p:nvPr/>
        </p:nvCxnSpPr>
        <p:spPr>
          <a:xfrm flipV="1">
            <a:off x="5121214" y="2958861"/>
            <a:ext cx="1532627" cy="260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3A5B-38C5-48CC-B6A3-94E07E9AD74B}"/>
              </a:ext>
            </a:extLst>
          </p:cNvPr>
          <p:cNvSpPr>
            <a:spLocks noGrp="1"/>
          </p:cNvSpPr>
          <p:nvPr>
            <p:ph type="title"/>
          </p:nvPr>
        </p:nvSpPr>
        <p:spPr/>
        <p:txBody>
          <a:bodyPr/>
          <a:lstStyle/>
          <a:p>
            <a:r>
              <a:rPr lang="en-IE" dirty="0"/>
              <a:t>Protecting Routes with Passport</a:t>
            </a:r>
          </a:p>
        </p:txBody>
      </p:sp>
      <p:sp>
        <p:nvSpPr>
          <p:cNvPr id="3" name="Text Placeholder 2">
            <a:extLst>
              <a:ext uri="{FF2B5EF4-FFF2-40B4-BE49-F238E27FC236}">
                <a16:creationId xmlns:a16="http://schemas.microsoft.com/office/drawing/2014/main" id="{A6CFB6E2-3AE1-4D30-AA7E-53C9EF838A0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0282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AC9B0F-86C3-4EBF-8BF0-D15336E7B8F2}"/>
              </a:ext>
            </a:extLst>
          </p:cNvPr>
          <p:cNvSpPr>
            <a:spLocks noGrp="1"/>
          </p:cNvSpPr>
          <p:nvPr>
            <p:ph type="title"/>
          </p:nvPr>
        </p:nvSpPr>
        <p:spPr>
          <a:xfrm>
            <a:off x="321733" y="981091"/>
            <a:ext cx="4092951" cy="1624457"/>
          </a:xfrm>
        </p:spPr>
        <p:txBody>
          <a:bodyPr>
            <a:normAutofit/>
          </a:bodyPr>
          <a:lstStyle/>
          <a:p>
            <a:r>
              <a:rPr lang="en-US" sz="3600" dirty="0">
                <a:solidFill>
                  <a:schemeClr val="bg1"/>
                </a:solidFill>
              </a:rPr>
              <a:t>Protecting API Routes: Passport</a:t>
            </a:r>
            <a:r>
              <a:rPr lang="en-US" sz="3600" dirty="0">
                <a:solidFill>
                  <a:schemeClr val="bg1"/>
                </a:solidFill>
                <a:cs typeface="Calibri Light"/>
              </a:rPr>
              <a:t> JWT Policy</a:t>
            </a:r>
          </a:p>
        </p:txBody>
      </p:sp>
      <p:sp>
        <p:nvSpPr>
          <p:cNvPr id="3" name="Content Placeholder 2">
            <a:extLst>
              <a:ext uri="{FF2B5EF4-FFF2-40B4-BE49-F238E27FC236}">
                <a16:creationId xmlns:a16="http://schemas.microsoft.com/office/drawing/2014/main" id="{4F3054A4-4BD3-4FF6-BF03-16C3EA7C5648}"/>
              </a:ext>
            </a:extLst>
          </p:cNvPr>
          <p:cNvSpPr>
            <a:spLocks noGrp="1"/>
          </p:cNvSpPr>
          <p:nvPr>
            <p:ph idx="1"/>
          </p:nvPr>
        </p:nvSpPr>
        <p:spPr>
          <a:xfrm>
            <a:off x="321733" y="2834809"/>
            <a:ext cx="4092951" cy="3042099"/>
          </a:xfrm>
        </p:spPr>
        <p:txBody>
          <a:bodyPr vert="horz" lIns="91440" tIns="45720" rIns="91440" bIns="45720" rtlCol="0" anchor="t">
            <a:normAutofit/>
          </a:bodyPr>
          <a:lstStyle/>
          <a:p>
            <a:r>
              <a:rPr lang="en-US" sz="1900" dirty="0">
                <a:solidFill>
                  <a:schemeClr val="bg1"/>
                </a:solidFill>
                <a:cs typeface="Calibri"/>
              </a:rPr>
              <a:t>Passport strategies are a middleware functions that a requests runs through before getting to the actual route.</a:t>
            </a:r>
          </a:p>
          <a:p>
            <a:r>
              <a:rPr lang="en-US" sz="1900" dirty="0">
                <a:solidFill>
                  <a:schemeClr val="bg1"/>
                </a:solidFill>
                <a:cs typeface="Calibri"/>
              </a:rPr>
              <a:t>If the authentication strategy fails, </a:t>
            </a:r>
          </a:p>
          <a:p>
            <a:pPr lvl="1"/>
            <a:r>
              <a:rPr lang="en-US" sz="1900" dirty="0">
                <a:solidFill>
                  <a:schemeClr val="bg1"/>
                </a:solidFill>
                <a:cs typeface="Calibri"/>
              </a:rPr>
              <a:t>callback will be called with an error </a:t>
            </a:r>
          </a:p>
          <a:p>
            <a:pPr lvl="1"/>
            <a:r>
              <a:rPr lang="en-US" sz="1900" dirty="0">
                <a:solidFill>
                  <a:schemeClr val="bg1"/>
                </a:solidFill>
                <a:cs typeface="Calibri"/>
              </a:rPr>
              <a:t>the route will not be called and a 401 Unauthorized response will be sent.</a:t>
            </a:r>
          </a:p>
        </p:txBody>
      </p:sp>
      <p:pic>
        <p:nvPicPr>
          <p:cNvPr id="5" name="Picture 4">
            <a:extLst>
              <a:ext uri="{FF2B5EF4-FFF2-40B4-BE49-F238E27FC236}">
                <a16:creationId xmlns:a16="http://schemas.microsoft.com/office/drawing/2014/main" id="{E599E203-248E-4EBC-9606-02E8BF9DC4FB}"/>
              </a:ext>
            </a:extLst>
          </p:cNvPr>
          <p:cNvPicPr>
            <a:picLocks noChangeAspect="1"/>
          </p:cNvPicPr>
          <p:nvPr/>
        </p:nvPicPr>
        <p:blipFill>
          <a:blip r:embed="rId2"/>
          <a:stretch>
            <a:fillRect/>
          </a:stretch>
        </p:blipFill>
        <p:spPr>
          <a:xfrm>
            <a:off x="4938755" y="624298"/>
            <a:ext cx="7062401" cy="5885334"/>
          </a:xfrm>
          <a:prstGeom prst="rect">
            <a:avLst/>
          </a:prstGeom>
        </p:spPr>
      </p:pic>
      <p:sp>
        <p:nvSpPr>
          <p:cNvPr id="6" name="TextBox 5">
            <a:extLst>
              <a:ext uri="{FF2B5EF4-FFF2-40B4-BE49-F238E27FC236}">
                <a16:creationId xmlns:a16="http://schemas.microsoft.com/office/drawing/2014/main" id="{7F0160DE-9042-4EE9-9E93-3338D044CFAD}"/>
              </a:ext>
            </a:extLst>
          </p:cNvPr>
          <p:cNvSpPr txBox="1"/>
          <p:nvPr/>
        </p:nvSpPr>
        <p:spPr>
          <a:xfrm>
            <a:off x="5516380" y="163702"/>
            <a:ext cx="1501117" cy="369332"/>
          </a:xfrm>
          <a:prstGeom prst="rect">
            <a:avLst/>
          </a:prstGeom>
          <a:noFill/>
        </p:spPr>
        <p:txBody>
          <a:bodyPr wrap="none" rtlCol="0">
            <a:spAutoFit/>
          </a:bodyPr>
          <a:lstStyle/>
          <a:p>
            <a:r>
              <a:rPr lang="en-IE" dirty="0"/>
              <a:t>/auth/index.js</a:t>
            </a:r>
          </a:p>
        </p:txBody>
      </p:sp>
    </p:spTree>
    <p:extLst>
      <p:ext uri="{BB962C8B-B14F-4D97-AF65-F5344CB8AC3E}">
        <p14:creationId xmlns:p14="http://schemas.microsoft.com/office/powerpoint/2010/main" val="7089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990-7F2E-42C3-8C1F-EC90F2F4D7C3}"/>
              </a:ext>
            </a:extLst>
          </p:cNvPr>
          <p:cNvSpPr>
            <a:spLocks noGrp="1"/>
          </p:cNvSpPr>
          <p:nvPr>
            <p:ph type="title"/>
          </p:nvPr>
        </p:nvSpPr>
        <p:spPr/>
        <p:txBody>
          <a:bodyPr/>
          <a:lstStyle/>
          <a:p>
            <a:r>
              <a:rPr lang="en-US" dirty="0">
                <a:cs typeface="Calibri Light"/>
              </a:rPr>
              <a:t>Protecting API Routes: </a:t>
            </a:r>
            <a:r>
              <a:rPr lang="en-US" dirty="0" err="1">
                <a:cs typeface="Calibri Light"/>
              </a:rPr>
              <a:t>initialise</a:t>
            </a:r>
            <a:r>
              <a:rPr lang="en-US" dirty="0">
                <a:cs typeface="Calibri Light"/>
              </a:rPr>
              <a:t> and add Middleware</a:t>
            </a:r>
            <a:endParaRPr lang="en-US" dirty="0"/>
          </a:p>
        </p:txBody>
      </p:sp>
      <p:sp>
        <p:nvSpPr>
          <p:cNvPr id="3" name="Content Placeholder 2">
            <a:extLst>
              <a:ext uri="{FF2B5EF4-FFF2-40B4-BE49-F238E27FC236}">
                <a16:creationId xmlns:a16="http://schemas.microsoft.com/office/drawing/2014/main" id="{CE7E83BC-D6F7-4004-A0A8-9642E7C0E9D5}"/>
              </a:ext>
            </a:extLst>
          </p:cNvPr>
          <p:cNvSpPr>
            <a:spLocks noGrp="1"/>
          </p:cNvSpPr>
          <p:nvPr>
            <p:ph idx="1"/>
          </p:nvPr>
        </p:nvSpPr>
        <p:spPr/>
        <p:txBody>
          <a:bodyPr vert="horz" lIns="91440" tIns="45720" rIns="91440" bIns="45720" rtlCol="0" anchor="t">
            <a:normAutofit/>
          </a:bodyPr>
          <a:lstStyle/>
          <a:p>
            <a:pPr>
              <a:buNone/>
            </a:pPr>
            <a:r>
              <a:rPr lang="en-US" dirty="0">
                <a:cs typeface="Calibri"/>
              </a:rPr>
              <a:t>In </a:t>
            </a:r>
            <a:r>
              <a:rPr lang="en-US" b="1" i="1" dirty="0">
                <a:cs typeface="Calibri"/>
              </a:rPr>
              <a:t>/index.js </a:t>
            </a:r>
            <a:r>
              <a:rPr lang="en-US" dirty="0">
                <a:cs typeface="Calibri"/>
              </a:rPr>
              <a:t>of express app</a:t>
            </a:r>
            <a:br>
              <a:rPr lang="en-US" dirty="0">
                <a:cs typeface="Calibri"/>
              </a:rPr>
            </a:br>
            <a:endParaRPr lang="en-US" sz="1800" dirty="0">
              <a:cs typeface="Calibri"/>
            </a:endParaRPr>
          </a:p>
          <a:p>
            <a:pPr>
              <a:buNone/>
            </a:pPr>
            <a:r>
              <a:rPr lang="en-US" sz="1800" dirty="0">
                <a:latin typeface="Courier New"/>
                <a:cs typeface="Courier New"/>
              </a:rPr>
              <a:t>// import passport configured with JWT strategy</a:t>
            </a:r>
          </a:p>
          <a:p>
            <a:pPr>
              <a:buNone/>
            </a:pP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err="1">
                <a:latin typeface="Courier New"/>
                <a:cs typeface="Courier New"/>
              </a:rPr>
              <a:t>initialise</a:t>
            </a:r>
            <a:r>
              <a:rPr lang="en-US" sz="1800" dirty="0">
                <a:latin typeface="Courier New"/>
                <a:cs typeface="Courier New"/>
              </a:rPr>
              <a:t> passport</a:t>
            </a:r>
          </a:p>
          <a:p>
            <a:pPr>
              <a:buNone/>
            </a:pPr>
            <a:endParaRPr lang="en-US" sz="1800" dirty="0">
              <a:latin typeface="Courier New"/>
              <a:cs typeface="Courier New"/>
            </a:endParaRPr>
          </a:p>
          <a:p>
            <a:pPr>
              <a:buNone/>
            </a:pPr>
            <a:endParaRPr lang="en-US" sz="1800" dirty="0">
              <a:latin typeface="Courier New"/>
              <a:cs typeface="Courier New"/>
            </a:endParaRPr>
          </a:p>
          <a:p>
            <a:pPr>
              <a:buNone/>
            </a:pPr>
            <a:r>
              <a:rPr lang="en-US" sz="1800" dirty="0">
                <a:latin typeface="Courier New"/>
                <a:cs typeface="Courier New"/>
              </a:rPr>
              <a:t>// Add </a:t>
            </a:r>
            <a:r>
              <a:rPr lang="en-US" sz="1800" dirty="0" err="1">
                <a:latin typeface="Courier New"/>
                <a:cs typeface="Courier New"/>
              </a:rPr>
              <a:t>passport.authenticate</a:t>
            </a:r>
            <a:r>
              <a:rPr lang="en-US" sz="1800" dirty="0">
                <a:latin typeface="Courier New"/>
                <a:cs typeface="Courier New"/>
              </a:rPr>
              <a:t>(..)  to middleware stack for protected routes</a:t>
            </a:r>
          </a:p>
          <a:p>
            <a:pPr>
              <a:buNone/>
            </a:pPr>
            <a:endParaRPr lang="en-US" sz="1800" dirty="0">
              <a:latin typeface="Courier New"/>
              <a:cs typeface="Courier New"/>
            </a:endParaRPr>
          </a:p>
        </p:txBody>
      </p:sp>
      <p:pic>
        <p:nvPicPr>
          <p:cNvPr id="4" name="Picture 3">
            <a:extLst>
              <a:ext uri="{FF2B5EF4-FFF2-40B4-BE49-F238E27FC236}">
                <a16:creationId xmlns:a16="http://schemas.microsoft.com/office/drawing/2014/main" id="{78234E3C-B133-43EE-9E80-62B35F972985}"/>
              </a:ext>
            </a:extLst>
          </p:cNvPr>
          <p:cNvPicPr>
            <a:picLocks noChangeAspect="1"/>
          </p:cNvPicPr>
          <p:nvPr/>
        </p:nvPicPr>
        <p:blipFill>
          <a:blip r:embed="rId2"/>
          <a:stretch>
            <a:fillRect/>
          </a:stretch>
        </p:blipFill>
        <p:spPr>
          <a:xfrm>
            <a:off x="1009180" y="2951393"/>
            <a:ext cx="5713473" cy="362122"/>
          </a:xfrm>
          <a:prstGeom prst="rect">
            <a:avLst/>
          </a:prstGeom>
        </p:spPr>
      </p:pic>
      <p:pic>
        <p:nvPicPr>
          <p:cNvPr id="5" name="Picture 4">
            <a:extLst>
              <a:ext uri="{FF2B5EF4-FFF2-40B4-BE49-F238E27FC236}">
                <a16:creationId xmlns:a16="http://schemas.microsoft.com/office/drawing/2014/main" id="{F79AF627-51D3-49FC-8010-8BBEC67BFE0C}"/>
              </a:ext>
            </a:extLst>
          </p:cNvPr>
          <p:cNvPicPr>
            <a:picLocks noChangeAspect="1"/>
          </p:cNvPicPr>
          <p:nvPr/>
        </p:nvPicPr>
        <p:blipFill>
          <a:blip r:embed="rId3"/>
          <a:stretch>
            <a:fillRect/>
          </a:stretch>
        </p:blipFill>
        <p:spPr>
          <a:xfrm>
            <a:off x="911745" y="4198414"/>
            <a:ext cx="5810909" cy="318803"/>
          </a:xfrm>
          <a:prstGeom prst="rect">
            <a:avLst/>
          </a:prstGeom>
        </p:spPr>
      </p:pic>
      <p:pic>
        <p:nvPicPr>
          <p:cNvPr id="6" name="Picture 5">
            <a:extLst>
              <a:ext uri="{FF2B5EF4-FFF2-40B4-BE49-F238E27FC236}">
                <a16:creationId xmlns:a16="http://schemas.microsoft.com/office/drawing/2014/main" id="{44B7F4E8-27E1-4ED0-9A7E-A2349B887ABB}"/>
              </a:ext>
            </a:extLst>
          </p:cNvPr>
          <p:cNvPicPr>
            <a:picLocks noChangeAspect="1"/>
          </p:cNvPicPr>
          <p:nvPr/>
        </p:nvPicPr>
        <p:blipFill>
          <a:blip r:embed="rId4"/>
          <a:stretch>
            <a:fillRect/>
          </a:stretch>
        </p:blipFill>
        <p:spPr>
          <a:xfrm>
            <a:off x="838200" y="5252264"/>
            <a:ext cx="5884453" cy="924699"/>
          </a:xfrm>
          <a:prstGeom prst="rect">
            <a:avLst/>
          </a:prstGeom>
        </p:spPr>
      </p:pic>
    </p:spTree>
    <p:extLst>
      <p:ext uri="{BB962C8B-B14F-4D97-AF65-F5344CB8AC3E}">
        <p14:creationId xmlns:p14="http://schemas.microsoft.com/office/powerpoint/2010/main" val="262168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AA12-6932-4CE3-A038-FB32F3745835}"/>
              </a:ext>
            </a:extLst>
          </p:cNvPr>
          <p:cNvSpPr>
            <a:spLocks noGrp="1"/>
          </p:cNvSpPr>
          <p:nvPr>
            <p:ph type="title"/>
          </p:nvPr>
        </p:nvSpPr>
        <p:spPr/>
        <p:txBody>
          <a:bodyPr/>
          <a:lstStyle/>
          <a:p>
            <a:r>
              <a:rPr lang="en-US" dirty="0">
                <a:cs typeface="Calibri Light"/>
              </a:rPr>
              <a:t>React Apps and JWT</a:t>
            </a:r>
            <a:endParaRPr lang="en-US" dirty="0"/>
          </a:p>
        </p:txBody>
      </p:sp>
      <p:sp>
        <p:nvSpPr>
          <p:cNvPr id="3" name="Text Placeholder 2">
            <a:extLst>
              <a:ext uri="{FF2B5EF4-FFF2-40B4-BE49-F238E27FC236}">
                <a16:creationId xmlns:a16="http://schemas.microsoft.com/office/drawing/2014/main" id="{16F928F7-7464-4680-9447-DAEDCAE2B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729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A1EE9AD-35B1-42B1-8E37-21B1F195B17D}"/>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2" name="Title 1">
            <a:extLst>
              <a:ext uri="{FF2B5EF4-FFF2-40B4-BE49-F238E27FC236}">
                <a16:creationId xmlns:a16="http://schemas.microsoft.com/office/drawing/2014/main" id="{11FA812C-2D00-4BE0-8C48-79D8C06EE0F4}"/>
              </a:ext>
            </a:extLst>
          </p:cNvPr>
          <p:cNvSpPr>
            <a:spLocks noGrp="1"/>
          </p:cNvSpPr>
          <p:nvPr>
            <p:ph type="title"/>
          </p:nvPr>
        </p:nvSpPr>
        <p:spPr>
          <a:xfrm>
            <a:off x="535353" y="716817"/>
            <a:ext cx="3363974" cy="1597315"/>
          </a:xfrm>
          <a:noFill/>
          <a:ln w="19050">
            <a:solidFill>
              <a:schemeClr val="bg1"/>
            </a:solidFill>
          </a:ln>
        </p:spPr>
        <p:txBody>
          <a:bodyPr wrap="square">
            <a:normAutofit/>
          </a:bodyPr>
          <a:lstStyle/>
          <a:p>
            <a:pPr algn="ctr"/>
            <a:r>
              <a:rPr lang="en-US" sz="2800">
                <a:solidFill>
                  <a:schemeClr val="bg1"/>
                </a:solidFill>
                <a:cs typeface="Calibri Light"/>
              </a:rPr>
              <a:t>Hacker News App</a:t>
            </a:r>
            <a:endParaRPr lang="en-US" sz="2800">
              <a:solidFill>
                <a:schemeClr val="bg1"/>
              </a:solidFill>
            </a:endParaRPr>
          </a:p>
        </p:txBody>
      </p:sp>
      <p:sp>
        <p:nvSpPr>
          <p:cNvPr id="3" name="Content Placeholder 2">
            <a:extLst>
              <a:ext uri="{FF2B5EF4-FFF2-40B4-BE49-F238E27FC236}">
                <a16:creationId xmlns:a16="http://schemas.microsoft.com/office/drawing/2014/main" id="{67A0CE4F-60D7-42D3-8C83-69223CB3270D}"/>
              </a:ext>
            </a:extLst>
          </p:cNvPr>
          <p:cNvSpPr>
            <a:spLocks noGrp="1"/>
          </p:cNvSpPr>
          <p:nvPr>
            <p:ph idx="1"/>
          </p:nvPr>
        </p:nvSpPr>
        <p:spPr>
          <a:xfrm>
            <a:off x="643468" y="2638044"/>
            <a:ext cx="3363974" cy="3415622"/>
          </a:xfrm>
        </p:spPr>
        <p:txBody>
          <a:bodyPr vert="horz" lIns="91440" tIns="45720" rIns="91440" bIns="45720" rtlCol="0">
            <a:normAutofit/>
          </a:bodyPr>
          <a:lstStyle/>
          <a:p>
            <a:r>
              <a:rPr lang="en-US" sz="2000" dirty="0">
                <a:solidFill>
                  <a:schemeClr val="bg1"/>
                </a:solidFill>
                <a:cs typeface="Calibri"/>
              </a:rPr>
              <a:t>Up to now used </a:t>
            </a:r>
            <a:r>
              <a:rPr lang="en-US" sz="2000" dirty="0" err="1">
                <a:solidFill>
                  <a:schemeClr val="bg1"/>
                </a:solidFill>
                <a:cs typeface="Calibri"/>
              </a:rPr>
              <a:t>stubAPI</a:t>
            </a:r>
            <a:r>
              <a:rPr lang="en-US" sz="2000" dirty="0">
                <a:solidFill>
                  <a:schemeClr val="bg1"/>
                </a:solidFill>
                <a:cs typeface="Calibri"/>
              </a:rPr>
              <a:t> or JSON server</a:t>
            </a:r>
          </a:p>
          <a:p>
            <a:r>
              <a:rPr lang="en-US" sz="2000" dirty="0">
                <a:solidFill>
                  <a:schemeClr val="bg1"/>
                </a:solidFill>
                <a:cs typeface="Calibri"/>
              </a:rPr>
              <a:t>We want to:</a:t>
            </a:r>
          </a:p>
          <a:p>
            <a:pPr lvl="1"/>
            <a:r>
              <a:rPr lang="en-US" sz="2000" dirty="0">
                <a:solidFill>
                  <a:schemeClr val="bg1"/>
                </a:solidFill>
                <a:cs typeface="Calibri"/>
              </a:rPr>
              <a:t>Replace with calls to Express </a:t>
            </a:r>
            <a:r>
              <a:rPr lang="en-US" sz="2000" dirty="0" err="1">
                <a:solidFill>
                  <a:schemeClr val="bg1"/>
                </a:solidFill>
                <a:cs typeface="Calibri"/>
              </a:rPr>
              <a:t>HackerNews</a:t>
            </a:r>
            <a:r>
              <a:rPr lang="en-US" sz="2000" dirty="0">
                <a:solidFill>
                  <a:schemeClr val="bg1"/>
                </a:solidFill>
                <a:cs typeface="Calibri"/>
              </a:rPr>
              <a:t> API</a:t>
            </a:r>
          </a:p>
          <a:p>
            <a:pPr lvl="1"/>
            <a:r>
              <a:rPr lang="en-US" sz="2000" dirty="0">
                <a:solidFill>
                  <a:schemeClr val="bg1"/>
                </a:solidFill>
                <a:cs typeface="Calibri"/>
              </a:rPr>
              <a:t>Provide login/</a:t>
            </a:r>
            <a:r>
              <a:rPr lang="en-US" sz="2000" dirty="0" err="1">
                <a:solidFill>
                  <a:schemeClr val="bg1"/>
                </a:solidFill>
                <a:cs typeface="Calibri"/>
              </a:rPr>
              <a:t>signin</a:t>
            </a:r>
            <a:r>
              <a:rPr lang="en-US" sz="2000" dirty="0">
                <a:solidFill>
                  <a:schemeClr val="bg1"/>
                </a:solidFill>
                <a:cs typeface="Calibri"/>
              </a:rPr>
              <a:t> capabilities.</a:t>
            </a:r>
          </a:p>
          <a:p>
            <a:pPr lvl="1"/>
            <a:r>
              <a:rPr lang="en-US" sz="2000" dirty="0">
                <a:solidFill>
                  <a:schemeClr val="bg1"/>
                </a:solidFill>
                <a:cs typeface="Calibri"/>
              </a:rPr>
              <a:t>Only allow signed in users to see/add posts</a:t>
            </a:r>
          </a:p>
        </p:txBody>
      </p:sp>
    </p:spTree>
    <p:extLst>
      <p:ext uri="{BB962C8B-B14F-4D97-AF65-F5344CB8AC3E}">
        <p14:creationId xmlns:p14="http://schemas.microsoft.com/office/powerpoint/2010/main" val="28090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2C51-0735-4C5A-8632-2BCB5617309F}"/>
              </a:ext>
            </a:extLst>
          </p:cNvPr>
          <p:cNvSpPr>
            <a:spLocks noGrp="1"/>
          </p:cNvSpPr>
          <p:nvPr>
            <p:ph type="title"/>
          </p:nvPr>
        </p:nvSpPr>
        <p:spPr/>
        <p:txBody>
          <a:bodyPr/>
          <a:lstStyle/>
          <a:p>
            <a:r>
              <a:rPr lang="en-US" dirty="0">
                <a:cs typeface="Calibri Light"/>
              </a:rPr>
              <a:t>Proposed Architecture</a:t>
            </a:r>
            <a:endParaRPr lang="en-US" dirty="0"/>
          </a:p>
        </p:txBody>
      </p:sp>
      <p:sp>
        <p:nvSpPr>
          <p:cNvPr id="3" name="Content Placeholder 2">
            <a:extLst>
              <a:ext uri="{FF2B5EF4-FFF2-40B4-BE49-F238E27FC236}">
                <a16:creationId xmlns:a16="http://schemas.microsoft.com/office/drawing/2014/main" id="{1392A760-247B-45E9-B88D-68FB3FFB129E}"/>
              </a:ext>
            </a:extLst>
          </p:cNvPr>
          <p:cNvSpPr>
            <a:spLocks noGrp="1"/>
          </p:cNvSpPr>
          <p:nvPr>
            <p:ph idx="1"/>
          </p:nvPr>
        </p:nvSpPr>
        <p:spPr/>
        <p:txBody>
          <a:bodyPr vert="horz" lIns="91440" tIns="45720" rIns="91440" bIns="45720" rtlCol="0" anchor="t">
            <a:normAutofit/>
          </a:bodyPr>
          <a:lstStyle/>
          <a:p>
            <a:r>
              <a:rPr lang="en-US" dirty="0">
                <a:cs typeface="Calibri"/>
              </a:rPr>
              <a:t>Create-React-app uses </a:t>
            </a:r>
            <a:r>
              <a:rPr lang="en-US" dirty="0" err="1">
                <a:cs typeface="Calibri"/>
              </a:rPr>
              <a:t>Webpack</a:t>
            </a:r>
            <a:r>
              <a:rPr lang="en-US" dirty="0">
                <a:cs typeface="Calibri"/>
              </a:rPr>
              <a:t> development server.</a:t>
            </a:r>
          </a:p>
          <a:p>
            <a:r>
              <a:rPr lang="en-US" dirty="0" err="1">
                <a:cs typeface="Calibri"/>
              </a:rPr>
              <a:t>HackerNews</a:t>
            </a:r>
            <a:r>
              <a:rPr lang="en-US" dirty="0">
                <a:cs typeface="Calibri"/>
              </a:rPr>
              <a:t> API is an Express.js app.</a:t>
            </a:r>
          </a:p>
          <a:p>
            <a:r>
              <a:rPr lang="en-US" dirty="0">
                <a:cs typeface="Calibri"/>
              </a:rPr>
              <a:t>Configure </a:t>
            </a:r>
            <a:r>
              <a:rPr lang="en-US" dirty="0" err="1">
                <a:cs typeface="Calibri"/>
              </a:rPr>
              <a:t>Webpack</a:t>
            </a:r>
            <a:r>
              <a:rPr lang="en-US" dirty="0">
                <a:cs typeface="Calibri"/>
              </a:rPr>
              <a:t> server to "proxy" any unknown requests to Express app</a:t>
            </a:r>
          </a:p>
          <a:p>
            <a:pPr lvl="1"/>
            <a:r>
              <a:rPr lang="en-US" dirty="0">
                <a:cs typeface="Calibri"/>
              </a:rPr>
              <a:t>Just need "</a:t>
            </a:r>
            <a:r>
              <a:rPr lang="en-US" b="1" dirty="0" err="1">
                <a:cs typeface="Calibri"/>
              </a:rPr>
              <a:t>proxy":"http</a:t>
            </a:r>
            <a:r>
              <a:rPr lang="en-US" b="1" dirty="0">
                <a:cs typeface="Calibri"/>
              </a:rPr>
              <a:t>://localhost:8080" </a:t>
            </a:r>
            <a:r>
              <a:rPr lang="en-US" dirty="0">
                <a:cs typeface="Calibri"/>
              </a:rPr>
              <a:t>entry in </a:t>
            </a:r>
            <a:r>
              <a:rPr lang="en-US" dirty="0" err="1">
                <a:cs typeface="Calibri"/>
              </a:rPr>
              <a:t>package.json</a:t>
            </a:r>
            <a:r>
              <a:rPr lang="en-US" dirty="0">
                <a:cs typeface="Calibri"/>
              </a:rPr>
              <a:t>.</a:t>
            </a:r>
          </a:p>
          <a:p>
            <a:r>
              <a:rPr lang="en-US" dirty="0">
                <a:cs typeface="Calibri"/>
              </a:rPr>
              <a:t>Removes Cross-Origin-Resource-Sharing (CORS) issues with the browser</a:t>
            </a:r>
          </a:p>
        </p:txBody>
      </p:sp>
      <p:pic>
        <p:nvPicPr>
          <p:cNvPr id="4" name="Picture 4">
            <a:extLst>
              <a:ext uri="{FF2B5EF4-FFF2-40B4-BE49-F238E27FC236}">
                <a16:creationId xmlns:a16="http://schemas.microsoft.com/office/drawing/2014/main" id="{CEC6DFC5-9D5B-455A-8494-199BA71DDE43}"/>
              </a:ext>
            </a:extLst>
          </p:cNvPr>
          <p:cNvPicPr>
            <a:picLocks noChangeAspect="1"/>
          </p:cNvPicPr>
          <p:nvPr/>
        </p:nvPicPr>
        <p:blipFill>
          <a:blip r:embed="rId2"/>
          <a:stretch>
            <a:fillRect/>
          </a:stretch>
        </p:blipFill>
        <p:spPr>
          <a:xfrm>
            <a:off x="2954374" y="4907286"/>
            <a:ext cx="6846276" cy="1514180"/>
          </a:xfrm>
          <a:prstGeom prst="rect">
            <a:avLst/>
          </a:prstGeom>
        </p:spPr>
      </p:pic>
    </p:spTree>
    <p:extLst>
      <p:ext uri="{BB962C8B-B14F-4D97-AF65-F5344CB8AC3E}">
        <p14:creationId xmlns:p14="http://schemas.microsoft.com/office/powerpoint/2010/main" val="388306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2702-980A-4BE2-B19B-50447F53442B}"/>
              </a:ext>
            </a:extLst>
          </p:cNvPr>
          <p:cNvSpPr>
            <a:spLocks noGrp="1"/>
          </p:cNvSpPr>
          <p:nvPr>
            <p:ph type="title"/>
          </p:nvPr>
        </p:nvSpPr>
        <p:spPr>
          <a:xfrm>
            <a:off x="648929" y="629266"/>
            <a:ext cx="3505495" cy="1622321"/>
          </a:xfrm>
        </p:spPr>
        <p:txBody>
          <a:bodyPr>
            <a:normAutofit/>
          </a:bodyPr>
          <a:lstStyle/>
          <a:p>
            <a:r>
              <a:rPr lang="en-US" sz="4100">
                <a:cs typeface="Calibri Light"/>
              </a:rPr>
              <a:t>Authentication options</a:t>
            </a:r>
            <a:endParaRPr lang="en-US" sz="4100"/>
          </a:p>
        </p:txBody>
      </p:sp>
      <p:sp>
        <p:nvSpPr>
          <p:cNvPr id="3" name="Content Placeholder 2">
            <a:extLst>
              <a:ext uri="{FF2B5EF4-FFF2-40B4-BE49-F238E27FC236}">
                <a16:creationId xmlns:a16="http://schemas.microsoft.com/office/drawing/2014/main" id="{C100E089-E0BF-47C6-89DB-3E1B3DDA74E7}"/>
              </a:ext>
            </a:extLst>
          </p:cNvPr>
          <p:cNvSpPr>
            <a:spLocks noGrp="1"/>
          </p:cNvSpPr>
          <p:nvPr>
            <p:ph idx="1"/>
          </p:nvPr>
        </p:nvSpPr>
        <p:spPr>
          <a:xfrm>
            <a:off x="648931" y="2438400"/>
            <a:ext cx="3505494" cy="3785419"/>
          </a:xfrm>
        </p:spPr>
        <p:txBody>
          <a:bodyPr vert="horz" lIns="91440" tIns="45720" rIns="91440" bIns="45720" rtlCol="0" anchor="t">
            <a:normAutofit fontScale="92500" lnSpcReduction="20000"/>
          </a:bodyPr>
          <a:lstStyle/>
          <a:p>
            <a:r>
              <a:rPr lang="en-US" sz="2000" dirty="0">
                <a:cs typeface="Calibri"/>
              </a:rPr>
              <a:t>Many solutions for Auth</a:t>
            </a:r>
          </a:p>
          <a:p>
            <a:pPr lvl="1"/>
            <a:r>
              <a:rPr lang="en-US" sz="2000" dirty="0">
                <a:cs typeface="Calibri"/>
              </a:rPr>
              <a:t>Cookies, basic-auth, JWT, </a:t>
            </a:r>
            <a:r>
              <a:rPr lang="en-US" sz="2000" dirty="0" err="1">
                <a:cs typeface="Calibri"/>
              </a:rPr>
              <a:t>Oauth</a:t>
            </a:r>
            <a:r>
              <a:rPr lang="en-US" sz="2000" dirty="0">
                <a:cs typeface="Calibri"/>
              </a:rPr>
              <a:t>.</a:t>
            </a:r>
          </a:p>
          <a:p>
            <a:pPr lvl="1"/>
            <a:r>
              <a:rPr lang="en-US" sz="2000" dirty="0">
                <a:cs typeface="Calibri"/>
              </a:rPr>
              <a:t>Web-based Identity Federation/3</a:t>
            </a:r>
            <a:r>
              <a:rPr lang="en-US" sz="2000" baseline="30000" dirty="0">
                <a:cs typeface="Calibri"/>
              </a:rPr>
              <a:t>rd</a:t>
            </a:r>
            <a:r>
              <a:rPr lang="en-US" sz="2000" dirty="0">
                <a:cs typeface="Calibri"/>
              </a:rPr>
              <a:t> Party (Firebase)</a:t>
            </a:r>
          </a:p>
          <a:p>
            <a:r>
              <a:rPr lang="en-US" sz="2000" dirty="0">
                <a:cs typeface="Calibri"/>
              </a:rPr>
              <a:t>JSON Web Tokens (JWT) </a:t>
            </a:r>
          </a:p>
          <a:p>
            <a:pPr lvl="1"/>
            <a:r>
              <a:rPr lang="en-US" sz="2000" dirty="0">
                <a:cs typeface="Calibri"/>
              </a:rPr>
              <a:t>Tokens means no need to keep sessions or cookies</a:t>
            </a:r>
          </a:p>
          <a:p>
            <a:pPr lvl="1"/>
            <a:r>
              <a:rPr lang="en-US" sz="2000" dirty="0">
                <a:cs typeface="Calibri"/>
              </a:rPr>
              <a:t>In keeping with REST stateless principle – token sent on each request</a:t>
            </a:r>
          </a:p>
          <a:p>
            <a:pPr lvl="1"/>
            <a:r>
              <a:rPr lang="en-US" sz="2000" dirty="0">
                <a:cs typeface="Calibri"/>
              </a:rPr>
              <a:t>Token stored on client, usually in local storage of client.</a:t>
            </a:r>
          </a:p>
          <a:p>
            <a:pPr marL="0" indent="0">
              <a:buNone/>
            </a:pPr>
            <a:endParaRPr lang="en-US" sz="2000" dirty="0">
              <a:cs typeface="Calibri"/>
            </a:endParaRPr>
          </a:p>
          <a:p>
            <a:endParaRPr lang="en-US" sz="2000" dirty="0">
              <a:cs typeface="Calibri"/>
            </a:endParaRPr>
          </a:p>
        </p:txBody>
      </p:sp>
      <p:pic>
        <p:nvPicPr>
          <p:cNvPr id="5" name="Picture 4" descr="A screenshot of a computer screen&#10;&#10;Description generated with very high confidence">
            <a:extLst>
              <a:ext uri="{FF2B5EF4-FFF2-40B4-BE49-F238E27FC236}">
                <a16:creationId xmlns:a16="http://schemas.microsoft.com/office/drawing/2014/main" id="{76993D08-70D9-4BCE-872D-947FB5015507}"/>
              </a:ext>
            </a:extLst>
          </p:cNvPr>
          <p:cNvPicPr>
            <a:picLocks noChangeAspect="1"/>
          </p:cNvPicPr>
          <p:nvPr/>
        </p:nvPicPr>
        <p:blipFill rotWithShape="1">
          <a:blip r:embed="rId3"/>
          <a:srcRect l="5041" t="17999" r="6816" b="8471"/>
          <a:stretch/>
        </p:blipFill>
        <p:spPr>
          <a:xfrm>
            <a:off x="4040540" y="2330865"/>
            <a:ext cx="7994073" cy="3751106"/>
          </a:xfrm>
          <a:prstGeom prst="rect">
            <a:avLst/>
          </a:prstGeom>
        </p:spPr>
      </p:pic>
    </p:spTree>
    <p:extLst>
      <p:ext uri="{BB962C8B-B14F-4D97-AF65-F5344CB8AC3E}">
        <p14:creationId xmlns:p14="http://schemas.microsoft.com/office/powerpoint/2010/main" val="346958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081B-0359-45B1-A517-82CFA3EF0849}"/>
              </a:ext>
            </a:extLst>
          </p:cNvPr>
          <p:cNvSpPr>
            <a:spLocks noGrp="1"/>
          </p:cNvSpPr>
          <p:nvPr>
            <p:ph type="title"/>
          </p:nvPr>
        </p:nvSpPr>
        <p:spPr/>
        <p:txBody>
          <a:bodyPr/>
          <a:lstStyle/>
          <a:p>
            <a:r>
              <a:rPr lang="en-US" dirty="0" err="1">
                <a:cs typeface="Calibri Light"/>
              </a:rPr>
              <a:t>JavaWebToken</a:t>
            </a:r>
            <a:r>
              <a:rPr lang="en-US" dirty="0">
                <a:cs typeface="Calibri Light"/>
              </a:rPr>
              <a:t> Storage</a:t>
            </a:r>
            <a:endParaRPr lang="en-US" dirty="0"/>
          </a:p>
        </p:txBody>
      </p:sp>
      <p:sp>
        <p:nvSpPr>
          <p:cNvPr id="3" name="Content Placeholder 2">
            <a:extLst>
              <a:ext uri="{FF2B5EF4-FFF2-40B4-BE49-F238E27FC236}">
                <a16:creationId xmlns:a16="http://schemas.microsoft.com/office/drawing/2014/main" id="{F6189031-B3BD-49B8-A447-27D8173F4092}"/>
              </a:ext>
            </a:extLst>
          </p:cNvPr>
          <p:cNvSpPr>
            <a:spLocks noGrp="1"/>
          </p:cNvSpPr>
          <p:nvPr>
            <p:ph idx="1"/>
          </p:nvPr>
        </p:nvSpPr>
        <p:spPr/>
        <p:txBody>
          <a:bodyPr vert="horz" lIns="91440" tIns="45720" rIns="91440" bIns="45720" rtlCol="0" anchor="t">
            <a:normAutofit/>
          </a:bodyPr>
          <a:lstStyle/>
          <a:p>
            <a:r>
              <a:rPr lang="en-US" dirty="0">
                <a:cs typeface="Calibri"/>
              </a:rPr>
              <a:t>Most browsers/devices have </a:t>
            </a:r>
            <a:r>
              <a:rPr lang="en-US" b="1" dirty="0">
                <a:cs typeface="Calibri"/>
              </a:rPr>
              <a:t>local storage</a:t>
            </a:r>
            <a:r>
              <a:rPr lang="en-US" dirty="0">
                <a:cs typeface="Calibri"/>
              </a:rPr>
              <a:t> .Can access using </a:t>
            </a:r>
            <a:r>
              <a:rPr lang="en-US" b="1" dirty="0" err="1">
                <a:cs typeface="Calibri"/>
              </a:rPr>
              <a:t>localStorage</a:t>
            </a:r>
            <a:r>
              <a:rPr lang="en-US" dirty="0">
                <a:cs typeface="Calibri"/>
              </a:rPr>
              <a:t> object.</a:t>
            </a:r>
            <a:endParaRPr lang="en-US" dirty="0"/>
          </a:p>
          <a:p>
            <a:endParaRPr lang="en-US" dirty="0">
              <a:cs typeface="Calibri"/>
            </a:endParaRPr>
          </a:p>
          <a:p>
            <a:pPr marL="0" indent="0">
              <a:buNone/>
            </a:pPr>
            <a:r>
              <a:rPr lang="en-US" sz="1600" b="1" dirty="0" err="1">
                <a:latin typeface="Courier New"/>
                <a:cs typeface="Courier New"/>
              </a:rPr>
              <a:t>localStorage.setItem</a:t>
            </a:r>
            <a:r>
              <a:rPr lang="en-US" sz="1600" b="1" dirty="0">
                <a:latin typeface="Courier New"/>
                <a:cs typeface="Courier New"/>
              </a:rPr>
              <a:t>('token', token);</a:t>
            </a:r>
          </a:p>
          <a:p>
            <a:endParaRPr lang="en-US" sz="1600" dirty="0">
              <a:latin typeface="Courier New"/>
              <a:cs typeface="Courier New"/>
            </a:endParaRPr>
          </a:p>
          <a:p>
            <a:pPr>
              <a:buNone/>
            </a:pPr>
            <a:r>
              <a:rPr lang="en-US" sz="1600" dirty="0">
                <a:latin typeface="Courier New"/>
                <a:cs typeface="Courier New"/>
              </a:rPr>
              <a:t> </a:t>
            </a:r>
            <a:r>
              <a:rPr lang="en-US" sz="1600" b="1" dirty="0" err="1">
                <a:latin typeface="Courier New"/>
                <a:cs typeface="Courier New"/>
              </a:rPr>
              <a:t>const</a:t>
            </a:r>
            <a:r>
              <a:rPr lang="en-US" sz="1600" b="1" dirty="0">
                <a:latin typeface="Courier New"/>
                <a:cs typeface="Courier New"/>
              </a:rPr>
              <a:t> token =     </a:t>
            </a:r>
            <a:r>
              <a:rPr lang="en-US" sz="1600" b="1" dirty="0" err="1">
                <a:latin typeface="Courier New"/>
                <a:cs typeface="Courier New"/>
              </a:rPr>
              <a:t>localStorage.getItem</a:t>
            </a:r>
            <a:r>
              <a:rPr lang="en-US" sz="1600" b="1" dirty="0">
                <a:latin typeface="Courier New"/>
                <a:cs typeface="Courier New"/>
              </a:rPr>
              <a:t>('token');</a:t>
            </a:r>
          </a:p>
          <a:p>
            <a:pPr>
              <a:buNone/>
            </a:pPr>
            <a:r>
              <a:rPr lang="en-US" b="1" dirty="0">
                <a:cs typeface="Calibri"/>
              </a:rPr>
              <a:t>  </a:t>
            </a:r>
            <a:endParaRPr lang="en-US" b="1" dirty="0"/>
          </a:p>
        </p:txBody>
      </p:sp>
      <p:pic>
        <p:nvPicPr>
          <p:cNvPr id="4" name="Picture 4" descr="A screenshot of a cell phone&#10;&#10;Description generated with very high confidence">
            <a:extLst>
              <a:ext uri="{FF2B5EF4-FFF2-40B4-BE49-F238E27FC236}">
                <a16:creationId xmlns:a16="http://schemas.microsoft.com/office/drawing/2014/main" id="{CD720AF2-FAFC-40A5-A577-206DF9820680}"/>
              </a:ext>
            </a:extLst>
          </p:cNvPr>
          <p:cNvPicPr>
            <a:picLocks noChangeAspect="1"/>
          </p:cNvPicPr>
          <p:nvPr/>
        </p:nvPicPr>
        <p:blipFill>
          <a:blip r:embed="rId2"/>
          <a:stretch>
            <a:fillRect/>
          </a:stretch>
        </p:blipFill>
        <p:spPr>
          <a:xfrm>
            <a:off x="838200" y="4519581"/>
            <a:ext cx="7959969" cy="2093885"/>
          </a:xfrm>
          <a:prstGeom prst="rect">
            <a:avLst/>
          </a:prstGeom>
        </p:spPr>
      </p:pic>
    </p:spTree>
    <p:extLst>
      <p:ext uri="{BB962C8B-B14F-4D97-AF65-F5344CB8AC3E}">
        <p14:creationId xmlns:p14="http://schemas.microsoft.com/office/powerpoint/2010/main" val="2049159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5E39A796-BE83-48B1-B33F-35C4A32AAB5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1430E-2CE8-484B-8733-F93A6DFAB17B}"/>
              </a:ext>
            </a:extLst>
          </p:cNvPr>
          <p:cNvSpPr>
            <a:spLocks noGrp="1"/>
          </p:cNvSpPr>
          <p:nvPr>
            <p:ph type="title"/>
          </p:nvPr>
        </p:nvSpPr>
        <p:spPr>
          <a:xfrm>
            <a:off x="648929" y="629266"/>
            <a:ext cx="3505495" cy="1622321"/>
          </a:xfrm>
        </p:spPr>
        <p:txBody>
          <a:bodyPr>
            <a:normAutofit/>
          </a:bodyPr>
          <a:lstStyle/>
          <a:p>
            <a:r>
              <a:rPr lang="en-US">
                <a:cs typeface="Calibri Light"/>
              </a:rPr>
              <a:t>Making API HTTP requests</a:t>
            </a:r>
            <a:endParaRPr lang="en-US" dirty="0"/>
          </a:p>
        </p:txBody>
      </p:sp>
      <p:sp>
        <p:nvSpPr>
          <p:cNvPr id="3" name="Content Placeholder 2">
            <a:extLst>
              <a:ext uri="{FF2B5EF4-FFF2-40B4-BE49-F238E27FC236}">
                <a16:creationId xmlns:a16="http://schemas.microsoft.com/office/drawing/2014/main" id="{4F25D2A6-2FA0-401F-B30D-A4A09C64C309}"/>
              </a:ext>
            </a:extLst>
          </p:cNvPr>
          <p:cNvSpPr>
            <a:spLocks noGrp="1"/>
          </p:cNvSpPr>
          <p:nvPr>
            <p:ph idx="1"/>
          </p:nvPr>
        </p:nvSpPr>
        <p:spPr>
          <a:xfrm>
            <a:off x="648930" y="2438400"/>
            <a:ext cx="3428395" cy="3785419"/>
          </a:xfrm>
        </p:spPr>
        <p:txBody>
          <a:bodyPr vert="horz" lIns="91440" tIns="45720" rIns="91440" bIns="45720" rtlCol="0">
            <a:normAutofit/>
          </a:bodyPr>
          <a:lstStyle/>
          <a:p>
            <a:r>
              <a:rPr lang="en-US" sz="2000">
                <a:cs typeface="Calibri"/>
              </a:rPr>
              <a:t>Use </a:t>
            </a:r>
            <a:r>
              <a:rPr lang="en-US" sz="2000" b="1">
                <a:cs typeface="Calibri"/>
              </a:rPr>
              <a:t>Axios</a:t>
            </a:r>
            <a:r>
              <a:rPr lang="en-US" sz="2000">
                <a:cs typeface="Calibri"/>
              </a:rPr>
              <a:t>,  promise-based HTTP client to make requests to the Express API from the React app.</a:t>
            </a:r>
          </a:p>
          <a:p>
            <a:pPr lvl="1"/>
            <a:r>
              <a:rPr lang="en-US" sz="2000">
                <a:latin typeface="Courier New"/>
                <a:cs typeface="Courier New"/>
              </a:rPr>
              <a:t>npm install –save axios</a:t>
            </a:r>
            <a:endParaRPr lang="en-US" sz="2000" dirty="0">
              <a:latin typeface="Courier New"/>
              <a:cs typeface="Courier New"/>
            </a:endParaRPr>
          </a:p>
        </p:txBody>
      </p:sp>
      <p:pic>
        <p:nvPicPr>
          <p:cNvPr id="5" name="Picture 4">
            <a:extLst>
              <a:ext uri="{FF2B5EF4-FFF2-40B4-BE49-F238E27FC236}">
                <a16:creationId xmlns:a16="http://schemas.microsoft.com/office/drawing/2014/main" id="{1123B168-3244-4FA9-AF03-8ED00F1F8F3B}"/>
              </a:ext>
            </a:extLst>
          </p:cNvPr>
          <p:cNvPicPr>
            <a:picLocks noChangeAspect="1"/>
          </p:cNvPicPr>
          <p:nvPr/>
        </p:nvPicPr>
        <p:blipFill rotWithShape="1">
          <a:blip r:embed="rId2"/>
          <a:srcRect r="13151"/>
          <a:stretch/>
        </p:blipFill>
        <p:spPr>
          <a:xfrm>
            <a:off x="4639056" y="1440426"/>
            <a:ext cx="7411316" cy="3105150"/>
          </a:xfrm>
          <a:prstGeom prst="rect">
            <a:avLst/>
          </a:prstGeom>
        </p:spPr>
      </p:pic>
    </p:spTree>
    <p:extLst>
      <p:ext uri="{BB962C8B-B14F-4D97-AF65-F5344CB8AC3E}">
        <p14:creationId xmlns:p14="http://schemas.microsoft.com/office/powerpoint/2010/main" val="75038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9" descr="A screenshot of a cell phone&#10;&#10;Description generated with high confidence">
            <a:extLst>
              <a:ext uri="{FF2B5EF4-FFF2-40B4-BE49-F238E27FC236}">
                <a16:creationId xmlns:a16="http://schemas.microsoft.com/office/drawing/2014/main" id="{D39D3556-0ACE-45D2-B3BC-E1DC34C2D403}"/>
              </a:ext>
            </a:extLst>
          </p:cNvPr>
          <p:cNvPicPr>
            <a:picLocks noChangeAspect="1"/>
          </p:cNvPicPr>
          <p:nvPr/>
        </p:nvPicPr>
        <p:blipFill>
          <a:blip r:embed="rId2"/>
          <a:stretch>
            <a:fillRect/>
          </a:stretch>
        </p:blipFill>
        <p:spPr>
          <a:xfrm>
            <a:off x="6228114" y="3620322"/>
            <a:ext cx="6566311" cy="2982017"/>
          </a:xfrm>
          <a:prstGeom prst="rect">
            <a:avLst/>
          </a:prstGeom>
        </p:spPr>
      </p:pic>
      <p:sp>
        <p:nvSpPr>
          <p:cNvPr id="28" name="Rectangle 29">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ell phone&#10;&#10;Description generated with high confidence">
            <a:extLst>
              <a:ext uri="{FF2B5EF4-FFF2-40B4-BE49-F238E27FC236}">
                <a16:creationId xmlns:a16="http://schemas.microsoft.com/office/drawing/2014/main" id="{D478D68E-228F-462B-9A2A-2F8276F02CFB}"/>
              </a:ext>
            </a:extLst>
          </p:cNvPr>
          <p:cNvPicPr>
            <a:picLocks noChangeAspect="1"/>
          </p:cNvPicPr>
          <p:nvPr/>
        </p:nvPicPr>
        <p:blipFill>
          <a:blip r:embed="rId3"/>
          <a:stretch>
            <a:fillRect/>
          </a:stretch>
        </p:blipFill>
        <p:spPr>
          <a:xfrm>
            <a:off x="6528217" y="385064"/>
            <a:ext cx="4698417" cy="2852615"/>
          </a:xfrm>
          <a:prstGeom prst="rect">
            <a:avLst/>
          </a:prstGeom>
        </p:spPr>
      </p:pic>
      <p:sp>
        <p:nvSpPr>
          <p:cNvPr id="2" name="Title 1">
            <a:extLst>
              <a:ext uri="{FF2B5EF4-FFF2-40B4-BE49-F238E27FC236}">
                <a16:creationId xmlns:a16="http://schemas.microsoft.com/office/drawing/2014/main" id="{93736600-2E14-49D6-A139-F5ABC740F163}"/>
              </a:ext>
            </a:extLst>
          </p:cNvPr>
          <p:cNvSpPr>
            <a:spLocks noGrp="1"/>
          </p:cNvSpPr>
          <p:nvPr>
            <p:ph type="title"/>
          </p:nvPr>
        </p:nvSpPr>
        <p:spPr>
          <a:xfrm>
            <a:off x="821516" y="640263"/>
            <a:ext cx="6204984" cy="1344975"/>
          </a:xfrm>
        </p:spPr>
        <p:txBody>
          <a:bodyPr>
            <a:normAutofit/>
          </a:bodyPr>
          <a:lstStyle/>
          <a:p>
            <a:r>
              <a:rPr lang="en-US" sz="4000">
                <a:cs typeface="Calibri Light"/>
              </a:rPr>
              <a:t>Integrating with React App</a:t>
            </a:r>
            <a:endParaRPr lang="en-US" sz="4000"/>
          </a:p>
        </p:txBody>
      </p:sp>
      <p:sp>
        <p:nvSpPr>
          <p:cNvPr id="3" name="Content Placeholder 2">
            <a:extLst>
              <a:ext uri="{FF2B5EF4-FFF2-40B4-BE49-F238E27FC236}">
                <a16:creationId xmlns:a16="http://schemas.microsoft.com/office/drawing/2014/main" id="{E0E54E75-3315-473B-ACB3-73F802051869}"/>
              </a:ext>
            </a:extLst>
          </p:cNvPr>
          <p:cNvSpPr>
            <a:spLocks noGrp="1"/>
          </p:cNvSpPr>
          <p:nvPr>
            <p:ph idx="1"/>
          </p:nvPr>
        </p:nvSpPr>
        <p:spPr>
          <a:xfrm>
            <a:off x="821515" y="2121762"/>
            <a:ext cx="4552459" cy="3626917"/>
          </a:xfrm>
        </p:spPr>
        <p:txBody>
          <a:bodyPr vert="horz" lIns="91440" tIns="45720" rIns="91440" bIns="45720" rtlCol="0">
            <a:normAutofit/>
          </a:bodyPr>
          <a:lstStyle/>
          <a:p>
            <a:r>
              <a:rPr lang="en-US" sz="2400" dirty="0">
                <a:cs typeface="Calibri"/>
              </a:rPr>
              <a:t>Use </a:t>
            </a:r>
            <a:r>
              <a:rPr lang="en-US" sz="2400" dirty="0" err="1">
                <a:cs typeface="Calibri"/>
              </a:rPr>
              <a:t>HackerApp</a:t>
            </a:r>
            <a:r>
              <a:rPr lang="en-US" sz="2400" dirty="0">
                <a:cs typeface="Calibri"/>
              </a:rPr>
              <a:t> component state for posts.</a:t>
            </a:r>
          </a:p>
          <a:p>
            <a:r>
              <a:rPr lang="en-US" sz="2400" dirty="0">
                <a:cs typeface="Calibri"/>
              </a:rPr>
              <a:t>Use </a:t>
            </a:r>
            <a:r>
              <a:rPr lang="en-US" sz="2400" b="1" dirty="0" err="1">
                <a:cs typeface="Calibri"/>
              </a:rPr>
              <a:t>componentDidMount</a:t>
            </a:r>
            <a:r>
              <a:rPr lang="en-US" sz="2400" b="1" dirty="0">
                <a:cs typeface="Calibri"/>
              </a:rPr>
              <a:t>()</a:t>
            </a:r>
            <a:r>
              <a:rPr lang="en-US" sz="2400" dirty="0">
                <a:cs typeface="Calibri"/>
              </a:rPr>
              <a:t> function to the </a:t>
            </a:r>
            <a:r>
              <a:rPr lang="en-US" sz="2400" dirty="0" err="1">
                <a:cs typeface="Calibri"/>
              </a:rPr>
              <a:t>HackerApp</a:t>
            </a:r>
            <a:r>
              <a:rPr lang="en-US" sz="2400" dirty="0">
                <a:cs typeface="Calibri"/>
              </a:rPr>
              <a:t> component to </a:t>
            </a:r>
            <a:r>
              <a:rPr lang="en-US" sz="2400" dirty="0" err="1">
                <a:cs typeface="Calibri"/>
              </a:rPr>
              <a:t>initialise</a:t>
            </a:r>
            <a:r>
              <a:rPr lang="en-US" sz="2400" dirty="0">
                <a:cs typeface="Calibri"/>
              </a:rPr>
              <a:t> the posts from the Express API.</a:t>
            </a:r>
            <a:endParaRPr lang="en-US" sz="2400" dirty="0"/>
          </a:p>
          <a:p>
            <a:pPr lvl="1"/>
            <a:r>
              <a:rPr lang="en-US" dirty="0"/>
              <a:t>React Lifecycle Method</a:t>
            </a:r>
            <a:r>
              <a:rPr lang="en-US" dirty="0">
                <a:cs typeface="Calibri"/>
              </a:rPr>
              <a:t> that runs after all the elements rendered correctly</a:t>
            </a:r>
          </a:p>
          <a:p>
            <a:pPr lvl="1"/>
            <a:endParaRPr lang="en-US" dirty="0">
              <a:cs typeface="Calibri"/>
            </a:endParaRPr>
          </a:p>
        </p:txBody>
      </p:sp>
    </p:spTree>
    <p:extLst>
      <p:ext uri="{BB962C8B-B14F-4D97-AF65-F5344CB8AC3E}">
        <p14:creationId xmlns:p14="http://schemas.microsoft.com/office/powerpoint/2010/main" val="27098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5BC8-00B9-4232-A836-8936A6769930}"/>
              </a:ext>
            </a:extLst>
          </p:cNvPr>
          <p:cNvSpPr>
            <a:spLocks noGrp="1"/>
          </p:cNvSpPr>
          <p:nvPr>
            <p:ph type="title"/>
          </p:nvPr>
        </p:nvSpPr>
        <p:spPr/>
        <p:txBody>
          <a:bodyPr/>
          <a:lstStyle/>
          <a:p>
            <a:r>
              <a:rPr lang="en-IE" dirty="0"/>
              <a:t>Log In </a:t>
            </a:r>
            <a:r>
              <a:rPr lang="en-IE" dirty="0" err="1"/>
              <a:t>Compn</a:t>
            </a:r>
            <a:endParaRPr lang="en-IE" dirty="0"/>
          </a:p>
        </p:txBody>
      </p:sp>
      <p:sp>
        <p:nvSpPr>
          <p:cNvPr id="3" name="Content Placeholder 2">
            <a:extLst>
              <a:ext uri="{FF2B5EF4-FFF2-40B4-BE49-F238E27FC236}">
                <a16:creationId xmlns:a16="http://schemas.microsoft.com/office/drawing/2014/main" id="{C48AF6A5-C25C-44FF-BE8B-73B43AAA3DBE}"/>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683833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6">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3473974"/>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20261-C22D-4536-8587-F743AC4691DE}"/>
              </a:ext>
            </a:extLst>
          </p:cNvPr>
          <p:cNvSpPr>
            <a:spLocks noGrp="1"/>
          </p:cNvSpPr>
          <p:nvPr>
            <p:ph type="title"/>
          </p:nvPr>
        </p:nvSpPr>
        <p:spPr>
          <a:xfrm>
            <a:off x="821516" y="640263"/>
            <a:ext cx="6204984" cy="1344975"/>
          </a:xfrm>
        </p:spPr>
        <p:txBody>
          <a:bodyPr>
            <a:normAutofit/>
          </a:bodyPr>
          <a:lstStyle/>
          <a:p>
            <a:r>
              <a:rPr lang="en-US" sz="4000" dirty="0"/>
              <a:t>Login/Register Component</a:t>
            </a:r>
          </a:p>
        </p:txBody>
      </p:sp>
      <p:sp>
        <p:nvSpPr>
          <p:cNvPr id="3" name="Content Placeholder 2">
            <a:extLst>
              <a:ext uri="{FF2B5EF4-FFF2-40B4-BE49-F238E27FC236}">
                <a16:creationId xmlns:a16="http://schemas.microsoft.com/office/drawing/2014/main" id="{BCCF9D73-17A1-4DDD-88D3-3D556D7A203A}"/>
              </a:ext>
            </a:extLst>
          </p:cNvPr>
          <p:cNvSpPr>
            <a:spLocks noGrp="1"/>
          </p:cNvSpPr>
          <p:nvPr>
            <p:ph idx="1"/>
          </p:nvPr>
        </p:nvSpPr>
        <p:spPr>
          <a:xfrm>
            <a:off x="821515" y="2121762"/>
            <a:ext cx="6498060" cy="3626917"/>
          </a:xfrm>
        </p:spPr>
        <p:txBody>
          <a:bodyPr vert="horz" lIns="91440" tIns="45720" rIns="91440" bIns="45720" rtlCol="0" anchor="t">
            <a:normAutofit/>
          </a:bodyPr>
          <a:lstStyle/>
          <a:p>
            <a:r>
              <a:rPr lang="en-US" sz="2400" dirty="0">
                <a:cs typeface="Calibri"/>
              </a:rPr>
              <a:t>Can try using existing component</a:t>
            </a:r>
          </a:p>
          <a:p>
            <a:pPr lvl="1"/>
            <a:r>
              <a:rPr lang="en-US" sz="2000" dirty="0" err="1">
                <a:cs typeface="Calibri"/>
              </a:rPr>
              <a:t>npm</a:t>
            </a:r>
            <a:r>
              <a:rPr lang="en-US" sz="2000" dirty="0">
                <a:cs typeface="Calibri"/>
              </a:rPr>
              <a:t> install --save react-signup-login-component</a:t>
            </a:r>
          </a:p>
          <a:p>
            <a:r>
              <a:rPr lang="en-US" sz="2400" dirty="0">
                <a:cs typeface="Calibri"/>
              </a:rPr>
              <a:t>OR Create</a:t>
            </a:r>
            <a:r>
              <a:rPr lang="en-US" sz="2400" b="1" dirty="0">
                <a:cs typeface="Calibri"/>
              </a:rPr>
              <a:t> your own </a:t>
            </a:r>
            <a:r>
              <a:rPr lang="en-US" sz="2400" b="1" dirty="0" err="1">
                <a:cs typeface="Calibri"/>
              </a:rPr>
              <a:t>loginPage</a:t>
            </a:r>
            <a:r>
              <a:rPr lang="en-US" sz="2400" dirty="0">
                <a:cs typeface="Calibri"/>
              </a:rPr>
              <a:t> component</a:t>
            </a:r>
          </a:p>
          <a:p>
            <a:r>
              <a:rPr lang="en-US" sz="2400" dirty="0">
                <a:cs typeface="Calibri"/>
              </a:rPr>
              <a:t>Add to App router (in index.js)</a:t>
            </a:r>
            <a:endParaRPr lang="en-US" dirty="0">
              <a:cs typeface="Calibri"/>
            </a:endParaRPr>
          </a:p>
          <a:p>
            <a:endParaRPr lang="en-US" sz="2400" dirty="0">
              <a:cs typeface="Calibri"/>
            </a:endParaRPr>
          </a:p>
        </p:txBody>
      </p:sp>
      <p:pic>
        <p:nvPicPr>
          <p:cNvPr id="4" name="Picture 3">
            <a:extLst>
              <a:ext uri="{FF2B5EF4-FFF2-40B4-BE49-F238E27FC236}">
                <a16:creationId xmlns:a16="http://schemas.microsoft.com/office/drawing/2014/main" id="{161B3ABF-C4EF-43C4-9355-2DAD7419D66E}"/>
              </a:ext>
            </a:extLst>
          </p:cNvPr>
          <p:cNvPicPr>
            <a:picLocks noChangeAspect="1"/>
          </p:cNvPicPr>
          <p:nvPr/>
        </p:nvPicPr>
        <p:blipFill>
          <a:blip r:embed="rId3"/>
          <a:stretch>
            <a:fillRect/>
          </a:stretch>
        </p:blipFill>
        <p:spPr>
          <a:xfrm>
            <a:off x="7622382" y="4017156"/>
            <a:ext cx="4207407" cy="2735290"/>
          </a:xfrm>
          <a:prstGeom prst="rect">
            <a:avLst/>
          </a:prstGeom>
          <a:ln>
            <a:solidFill>
              <a:schemeClr val="accent1"/>
            </a:solidFill>
          </a:ln>
        </p:spPr>
      </p:pic>
      <p:pic>
        <p:nvPicPr>
          <p:cNvPr id="6" name="Picture 5">
            <a:extLst>
              <a:ext uri="{FF2B5EF4-FFF2-40B4-BE49-F238E27FC236}">
                <a16:creationId xmlns:a16="http://schemas.microsoft.com/office/drawing/2014/main" id="{4171FC75-8766-4394-86F2-9CB1EB693B9A}"/>
              </a:ext>
            </a:extLst>
          </p:cNvPr>
          <p:cNvPicPr>
            <a:picLocks noChangeAspect="1"/>
          </p:cNvPicPr>
          <p:nvPr/>
        </p:nvPicPr>
        <p:blipFill>
          <a:blip r:embed="rId4"/>
          <a:stretch>
            <a:fillRect/>
          </a:stretch>
        </p:blipFill>
        <p:spPr>
          <a:xfrm>
            <a:off x="518708" y="4957519"/>
            <a:ext cx="4743450" cy="1114425"/>
          </a:xfrm>
          <a:prstGeom prst="rect">
            <a:avLst/>
          </a:prstGeom>
        </p:spPr>
      </p:pic>
      <p:pic>
        <p:nvPicPr>
          <p:cNvPr id="8" name="Picture 7">
            <a:extLst>
              <a:ext uri="{FF2B5EF4-FFF2-40B4-BE49-F238E27FC236}">
                <a16:creationId xmlns:a16="http://schemas.microsoft.com/office/drawing/2014/main" id="{74EAAF08-953A-4C3B-A4B6-D1C46D4DC436}"/>
              </a:ext>
            </a:extLst>
          </p:cNvPr>
          <p:cNvPicPr>
            <a:picLocks noChangeAspect="1"/>
          </p:cNvPicPr>
          <p:nvPr/>
        </p:nvPicPr>
        <p:blipFill>
          <a:blip r:embed="rId5"/>
          <a:stretch>
            <a:fillRect/>
          </a:stretch>
        </p:blipFill>
        <p:spPr>
          <a:xfrm>
            <a:off x="7748789" y="530386"/>
            <a:ext cx="4308601" cy="2909704"/>
          </a:xfrm>
          <a:prstGeom prst="rect">
            <a:avLst/>
          </a:prstGeom>
        </p:spPr>
      </p:pic>
      <p:sp>
        <p:nvSpPr>
          <p:cNvPr id="18" name="Rectangle: Rounded Corners 17">
            <a:extLst>
              <a:ext uri="{FF2B5EF4-FFF2-40B4-BE49-F238E27FC236}">
                <a16:creationId xmlns:a16="http://schemas.microsoft.com/office/drawing/2014/main" id="{DDB29987-D745-4492-B76E-6F9D37EBCC16}"/>
              </a:ext>
            </a:extLst>
          </p:cNvPr>
          <p:cNvSpPr/>
          <p:nvPr/>
        </p:nvSpPr>
        <p:spPr>
          <a:xfrm>
            <a:off x="729102" y="5264106"/>
            <a:ext cx="3620477" cy="2598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3A412BC-5683-435D-A99B-2D5B9DA5E1D2}"/>
              </a:ext>
            </a:extLst>
          </p:cNvPr>
          <p:cNvPicPr>
            <a:picLocks noChangeAspect="1"/>
          </p:cNvPicPr>
          <p:nvPr/>
        </p:nvPicPr>
        <p:blipFill>
          <a:blip r:embed="rId6"/>
          <a:stretch>
            <a:fillRect/>
          </a:stretch>
        </p:blipFill>
        <p:spPr>
          <a:xfrm>
            <a:off x="518708" y="4556575"/>
            <a:ext cx="4701685" cy="259541"/>
          </a:xfrm>
          <a:prstGeom prst="rect">
            <a:avLst/>
          </a:prstGeom>
        </p:spPr>
      </p:pic>
      <p:sp>
        <p:nvSpPr>
          <p:cNvPr id="11" name="Arrow: Down 10">
            <a:extLst>
              <a:ext uri="{FF2B5EF4-FFF2-40B4-BE49-F238E27FC236}">
                <a16:creationId xmlns:a16="http://schemas.microsoft.com/office/drawing/2014/main" id="{25F1D0C1-B976-45E8-825D-5352D80C5DC3}"/>
              </a:ext>
            </a:extLst>
          </p:cNvPr>
          <p:cNvSpPr/>
          <p:nvPr/>
        </p:nvSpPr>
        <p:spPr>
          <a:xfrm>
            <a:off x="9431676" y="3543337"/>
            <a:ext cx="588818" cy="297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Arrow: Down 13">
            <a:extLst>
              <a:ext uri="{FF2B5EF4-FFF2-40B4-BE49-F238E27FC236}">
                <a16:creationId xmlns:a16="http://schemas.microsoft.com/office/drawing/2014/main" id="{1365E3FB-906E-4B1F-9530-BF1121C8D262}"/>
              </a:ext>
            </a:extLst>
          </p:cNvPr>
          <p:cNvSpPr/>
          <p:nvPr/>
        </p:nvSpPr>
        <p:spPr>
          <a:xfrm rot="16200000">
            <a:off x="6198631" y="4652345"/>
            <a:ext cx="588818" cy="1297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7102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428-D647-490D-B590-F0BCBAA3128C}"/>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C296720B-914A-4DFD-8B20-FFF463258671}"/>
              </a:ext>
            </a:extLst>
          </p:cNvPr>
          <p:cNvSpPr>
            <a:spLocks noGrp="1"/>
          </p:cNvSpPr>
          <p:nvPr>
            <p:ph idx="1"/>
          </p:nvPr>
        </p:nvSpPr>
        <p:spPr/>
        <p:txBody>
          <a:bodyPr vert="horz" lIns="91440" tIns="45720" rIns="91440" bIns="45720" rtlCol="0" anchor="t">
            <a:normAutofit/>
          </a:bodyPr>
          <a:lstStyle/>
          <a:p>
            <a:r>
              <a:rPr lang="en-US" dirty="0">
                <a:cs typeface="Calibri"/>
              </a:rPr>
              <a:t>Create User model with Mongoose</a:t>
            </a:r>
          </a:p>
          <a:p>
            <a:pPr lvl="1"/>
            <a:r>
              <a:rPr lang="en-US" dirty="0">
                <a:cs typeface="Calibri"/>
              </a:rPr>
              <a:t>Pre-save hook to salt/hash passwords</a:t>
            </a:r>
          </a:p>
          <a:p>
            <a:pPr lvl="1"/>
            <a:r>
              <a:rPr lang="en-US" dirty="0">
                <a:cs typeface="Calibri"/>
              </a:rPr>
              <a:t>Instance method to compare passwords</a:t>
            </a:r>
          </a:p>
          <a:p>
            <a:r>
              <a:rPr lang="en-US" dirty="0">
                <a:cs typeface="Calibri"/>
              </a:rPr>
              <a:t>Implement user API to authenticate/signup users</a:t>
            </a:r>
          </a:p>
          <a:p>
            <a:pPr lvl="1"/>
            <a:r>
              <a:rPr lang="en-US" dirty="0">
                <a:cs typeface="Calibri"/>
              </a:rPr>
              <a:t>Sign JWT tokens with user name</a:t>
            </a:r>
          </a:p>
          <a:p>
            <a:r>
              <a:rPr lang="en-US" dirty="0">
                <a:cs typeface="Calibri"/>
              </a:rPr>
              <a:t>Add a JWT Strategy to Passport.js </a:t>
            </a:r>
          </a:p>
          <a:p>
            <a:r>
              <a:rPr lang="en-US" dirty="0">
                <a:cs typeface="Calibri"/>
              </a:rPr>
              <a:t>Use </a:t>
            </a:r>
            <a:r>
              <a:rPr lang="en-US" dirty="0" err="1">
                <a:cs typeface="Calibri"/>
              </a:rPr>
              <a:t>passport.authenticate</a:t>
            </a:r>
            <a:r>
              <a:rPr lang="en-US" dirty="0">
                <a:cs typeface="Calibri"/>
              </a:rPr>
              <a:t>(…) to secure server-side routes</a:t>
            </a:r>
          </a:p>
          <a:p>
            <a:pPr lvl="1"/>
            <a:r>
              <a:rPr lang="en-US" dirty="0">
                <a:cs typeface="Calibri"/>
              </a:rPr>
              <a:t>Add to middleware stack.</a:t>
            </a:r>
          </a:p>
        </p:txBody>
      </p:sp>
    </p:spTree>
    <p:extLst>
      <p:ext uri="{BB962C8B-B14F-4D97-AF65-F5344CB8AC3E}">
        <p14:creationId xmlns:p14="http://schemas.microsoft.com/office/powerpoint/2010/main" val="11535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38A7-3DA9-47F5-BBB8-E483E7F208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JSON Web Tokens</a:t>
            </a:r>
          </a:p>
        </p:txBody>
      </p:sp>
      <p:sp>
        <p:nvSpPr>
          <p:cNvPr id="3" name="Content Placeholder 2">
            <a:extLst>
              <a:ext uri="{FF2B5EF4-FFF2-40B4-BE49-F238E27FC236}">
                <a16:creationId xmlns:a16="http://schemas.microsoft.com/office/drawing/2014/main" id="{20A4CF75-3262-4F81-894B-F30667A4B1F5}"/>
              </a:ext>
            </a:extLst>
          </p:cNvPr>
          <p:cNvSpPr>
            <a:spLocks noGrp="1"/>
          </p:cNvSpPr>
          <p:nvPr>
            <p:ph idx="1"/>
          </p:nvPr>
        </p:nvSpPr>
        <p:spPr/>
        <p:txBody>
          <a:bodyPr/>
          <a:lstStyle/>
          <a:p>
            <a:endParaRPr lang="en-IE" dirty="0"/>
          </a:p>
        </p:txBody>
      </p:sp>
      <p:pic>
        <p:nvPicPr>
          <p:cNvPr id="6" name="Picture 6" descr="A screenshot of a cell phone&#10;&#10;Description generated with very high confidence">
            <a:extLst>
              <a:ext uri="{FF2B5EF4-FFF2-40B4-BE49-F238E27FC236}">
                <a16:creationId xmlns:a16="http://schemas.microsoft.com/office/drawing/2014/main" id="{20985AFA-9C67-4B7D-BA04-8BC1A4C8B563}"/>
              </a:ext>
            </a:extLst>
          </p:cNvPr>
          <p:cNvPicPr>
            <a:picLocks noChangeAspect="1"/>
          </p:cNvPicPr>
          <p:nvPr/>
        </p:nvPicPr>
        <p:blipFill>
          <a:blip r:embed="rId3"/>
          <a:stretch>
            <a:fillRect/>
          </a:stretch>
        </p:blipFill>
        <p:spPr>
          <a:xfrm>
            <a:off x="838200" y="1396588"/>
            <a:ext cx="9370250" cy="5280949"/>
          </a:xfrm>
          <a:prstGeom prst="rect">
            <a:avLst/>
          </a:prstGeom>
          <a:effectLst/>
        </p:spPr>
      </p:pic>
    </p:spTree>
    <p:extLst>
      <p:ext uri="{BB962C8B-B14F-4D97-AF65-F5344CB8AC3E}">
        <p14:creationId xmlns:p14="http://schemas.microsoft.com/office/powerpoint/2010/main" val="262731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E46B-42BD-4715-8941-A73400E36544}"/>
              </a:ext>
            </a:extLst>
          </p:cNvPr>
          <p:cNvSpPr>
            <a:spLocks noGrp="1"/>
          </p:cNvSpPr>
          <p:nvPr>
            <p:ph type="title"/>
          </p:nvPr>
        </p:nvSpPr>
        <p:spPr/>
        <p:txBody>
          <a:bodyPr/>
          <a:lstStyle/>
          <a:p>
            <a:r>
              <a:rPr lang="en-US" dirty="0">
                <a:cs typeface="Calibri Light"/>
              </a:rPr>
              <a:t>Username and Password Scenario</a:t>
            </a:r>
            <a:endParaRPr lang="en-US" dirty="0"/>
          </a:p>
        </p:txBody>
      </p:sp>
      <p:sp>
        <p:nvSpPr>
          <p:cNvPr id="3" name="Content Placeholder 2">
            <a:extLst>
              <a:ext uri="{FF2B5EF4-FFF2-40B4-BE49-F238E27FC236}">
                <a16:creationId xmlns:a16="http://schemas.microsoft.com/office/drawing/2014/main" id="{0F7E0DB9-BA68-4627-A805-04FDF4079BBC}"/>
              </a:ext>
            </a:extLst>
          </p:cNvPr>
          <p:cNvSpPr>
            <a:spLocks noGrp="1"/>
          </p:cNvSpPr>
          <p:nvPr>
            <p:ph idx="1"/>
          </p:nvPr>
        </p:nvSpPr>
        <p:spPr>
          <a:xfrm>
            <a:off x="838200" y="1825625"/>
            <a:ext cx="9804816" cy="4351338"/>
          </a:xfrm>
        </p:spPr>
        <p:txBody>
          <a:bodyPr vert="horz" lIns="91440" tIns="45720" rIns="91440" bIns="45720" rtlCol="0" anchor="t">
            <a:normAutofit/>
          </a:bodyPr>
          <a:lstStyle/>
          <a:p>
            <a:r>
              <a:rPr lang="en-US" dirty="0">
                <a:cs typeface="Calibri"/>
              </a:rPr>
              <a:t>Scenario</a:t>
            </a:r>
          </a:p>
          <a:p>
            <a:pPr lvl="1"/>
            <a:r>
              <a:rPr lang="en-US" dirty="0">
                <a:cs typeface="Calibri"/>
              </a:rPr>
              <a:t>User signs up to access an API (username &amp; password)</a:t>
            </a:r>
          </a:p>
          <a:p>
            <a:pPr lvl="1"/>
            <a:r>
              <a:rPr lang="en-US" dirty="0">
                <a:cs typeface="Calibri"/>
              </a:rPr>
              <a:t>Create a new user in database</a:t>
            </a:r>
          </a:p>
          <a:p>
            <a:pPr lvl="1"/>
            <a:r>
              <a:rPr lang="en-US" dirty="0">
                <a:cs typeface="Calibri"/>
              </a:rPr>
              <a:t>Use new username to create a JWT</a:t>
            </a:r>
          </a:p>
          <a:p>
            <a:pPr lvl="1"/>
            <a:r>
              <a:rPr lang="en-US" dirty="0">
                <a:cs typeface="Calibri"/>
              </a:rPr>
              <a:t>Send JWT back to user</a:t>
            </a:r>
          </a:p>
          <a:p>
            <a:pPr lvl="1"/>
            <a:r>
              <a:rPr lang="en-US" dirty="0">
                <a:cs typeface="Calibri"/>
              </a:rPr>
              <a:t>User stores JWT </a:t>
            </a:r>
          </a:p>
          <a:p>
            <a:pPr lvl="1"/>
            <a:r>
              <a:rPr lang="en-US" dirty="0">
                <a:cs typeface="Calibri"/>
              </a:rPr>
              <a:t>JWT used on every subsequent request to protected resource</a:t>
            </a:r>
          </a:p>
          <a:p>
            <a:r>
              <a:rPr lang="en-US" dirty="0">
                <a:cs typeface="Calibri"/>
              </a:rPr>
              <a:t>Authentication and Identification</a:t>
            </a:r>
          </a:p>
          <a:p>
            <a:pPr lvl="1"/>
            <a:r>
              <a:rPr lang="en-US" dirty="0">
                <a:cs typeface="Calibri"/>
              </a:rPr>
              <a:t>...because username was used to generate JWT.</a:t>
            </a:r>
          </a:p>
          <a:p>
            <a:pPr lvl="1"/>
            <a:endParaRPr lang="en-US" dirty="0">
              <a:cs typeface="Calibri"/>
            </a:endParaRPr>
          </a:p>
        </p:txBody>
      </p:sp>
    </p:spTree>
    <p:extLst>
      <p:ext uri="{BB962C8B-B14F-4D97-AF65-F5344CB8AC3E}">
        <p14:creationId xmlns:p14="http://schemas.microsoft.com/office/powerpoint/2010/main" val="4105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E8B-8FD4-4C3A-BE29-BEE917EE6885}"/>
              </a:ext>
            </a:extLst>
          </p:cNvPr>
          <p:cNvSpPr>
            <a:spLocks noGrp="1"/>
          </p:cNvSpPr>
          <p:nvPr>
            <p:ph type="title"/>
          </p:nvPr>
        </p:nvSpPr>
        <p:spPr>
          <a:xfrm>
            <a:off x="838200" y="365125"/>
            <a:ext cx="10515600" cy="1325563"/>
          </a:xfrm>
        </p:spPr>
        <p:txBody>
          <a:bodyPr/>
          <a:lstStyle/>
          <a:p>
            <a:r>
              <a:rPr lang="en-US" dirty="0">
                <a:cs typeface="Calibri Light"/>
              </a:rPr>
              <a:t>Authentication Middleware</a:t>
            </a:r>
            <a:endParaRPr lang="en-US" dirty="0"/>
          </a:p>
        </p:txBody>
      </p:sp>
      <p:sp>
        <p:nvSpPr>
          <p:cNvPr id="3" name="Content Placeholder 2">
            <a:extLst>
              <a:ext uri="{FF2B5EF4-FFF2-40B4-BE49-F238E27FC236}">
                <a16:creationId xmlns:a16="http://schemas.microsoft.com/office/drawing/2014/main" id="{00EC97D4-8B50-4711-92EB-22B1BEDBF061}"/>
              </a:ext>
            </a:extLst>
          </p:cNvPr>
          <p:cNvSpPr>
            <a:spLocks noGrp="1"/>
          </p:cNvSpPr>
          <p:nvPr>
            <p:ph idx="1"/>
          </p:nvPr>
        </p:nvSpPr>
        <p:spPr>
          <a:xfrm>
            <a:off x="838200" y="1825625"/>
            <a:ext cx="10788770" cy="4351338"/>
          </a:xfrm>
        </p:spPr>
        <p:txBody>
          <a:bodyPr vert="horz" lIns="91440" tIns="45720" rIns="91440" bIns="45720" rtlCol="0" anchor="t">
            <a:normAutofit/>
          </a:bodyPr>
          <a:lstStyle/>
          <a:p>
            <a:r>
              <a:rPr lang="en-US" dirty="0">
                <a:cs typeface="Calibri"/>
              </a:rPr>
              <a:t>Need express middleware to manage user login</a:t>
            </a:r>
          </a:p>
          <a:p>
            <a:r>
              <a:rPr lang="en-US" dirty="0">
                <a:cs typeface="Calibri"/>
              </a:rPr>
              <a:t>Need Express middleware to restrict access to sensitive routes.</a:t>
            </a:r>
          </a:p>
          <a:p>
            <a:r>
              <a:rPr lang="en-US" dirty="0">
                <a:cs typeface="Calibri"/>
              </a:rPr>
              <a:t>Options</a:t>
            </a:r>
          </a:p>
          <a:p>
            <a:pPr lvl="1"/>
            <a:r>
              <a:rPr lang="en-US" dirty="0">
                <a:cs typeface="Calibri"/>
              </a:rPr>
              <a:t>Roll our own(Like last week…)</a:t>
            </a:r>
          </a:p>
          <a:p>
            <a:pPr lvl="1"/>
            <a:r>
              <a:rPr lang="en-US" dirty="0">
                <a:cs typeface="Calibri"/>
              </a:rPr>
              <a:t>Use existing framework/package</a:t>
            </a:r>
          </a:p>
        </p:txBody>
      </p:sp>
      <p:pic>
        <p:nvPicPr>
          <p:cNvPr id="4" name="Picture 4" descr="A screenshot of a social media post&#10;&#10;Description generated with very high confidence">
            <a:extLst>
              <a:ext uri="{FF2B5EF4-FFF2-40B4-BE49-F238E27FC236}">
                <a16:creationId xmlns:a16="http://schemas.microsoft.com/office/drawing/2014/main" id="{5E1794E6-AD9B-4F3B-B504-F2E71E5845AE}"/>
              </a:ext>
            </a:extLst>
          </p:cNvPr>
          <p:cNvPicPr>
            <a:picLocks noChangeAspect="1"/>
          </p:cNvPicPr>
          <p:nvPr/>
        </p:nvPicPr>
        <p:blipFill rotWithShape="1">
          <a:blip r:embed="rId2"/>
          <a:srcRect l="8161" t="67734" r="47747" b="8621"/>
          <a:stretch/>
        </p:blipFill>
        <p:spPr>
          <a:xfrm>
            <a:off x="598098" y="4165828"/>
            <a:ext cx="10310071" cy="2736840"/>
          </a:xfrm>
          <a:prstGeom prst="rect">
            <a:avLst/>
          </a:prstGeom>
        </p:spPr>
      </p:pic>
    </p:spTree>
    <p:extLst>
      <p:ext uri="{BB962C8B-B14F-4D97-AF65-F5344CB8AC3E}">
        <p14:creationId xmlns:p14="http://schemas.microsoft.com/office/powerpoint/2010/main" val="37504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DA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65CD958-5210-44D2-BCDF-C083B180DE08}"/>
              </a:ext>
            </a:extLst>
          </p:cNvPr>
          <p:cNvPicPr>
            <a:picLocks noChangeAspect="1"/>
          </p:cNvPicPr>
          <p:nvPr/>
        </p:nvPicPr>
        <p:blipFill rotWithShape="1">
          <a:blip r:embed="rId2">
            <a:alphaModFix/>
          </a:blip>
          <a:srcRect l="34936" r="35549"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E280CDB3-A284-4409-8221-F08A0A58A4B0}"/>
              </a:ext>
            </a:extLst>
          </p:cNvPr>
          <p:cNvSpPr>
            <a:spLocks noGrp="1"/>
          </p:cNvSpPr>
          <p:nvPr>
            <p:ph type="title"/>
          </p:nvPr>
        </p:nvSpPr>
        <p:spPr>
          <a:xfrm>
            <a:off x="1136428" y="627564"/>
            <a:ext cx="7474172" cy="1325563"/>
          </a:xfrm>
        </p:spPr>
        <p:txBody>
          <a:bodyPr>
            <a:normAutofit/>
          </a:bodyPr>
          <a:lstStyle/>
          <a:p>
            <a:r>
              <a:rPr lang="en-US" dirty="0">
                <a:cs typeface="Calibri Light"/>
              </a:rPr>
              <a:t>Passport</a:t>
            </a:r>
            <a:endParaRPr lang="en-US" dirty="0"/>
          </a:p>
        </p:txBody>
      </p:sp>
      <p:sp>
        <p:nvSpPr>
          <p:cNvPr id="3" name="Content Placeholder 2">
            <a:extLst>
              <a:ext uri="{FF2B5EF4-FFF2-40B4-BE49-F238E27FC236}">
                <a16:creationId xmlns:a16="http://schemas.microsoft.com/office/drawing/2014/main" id="{9B31391F-4735-471B-9E2C-E7B0A1D2E614}"/>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dirty="0">
                <a:cs typeface="Calibri"/>
              </a:rPr>
              <a:t>Passport is authentication middleware</a:t>
            </a:r>
          </a:p>
          <a:p>
            <a:r>
              <a:rPr lang="en-US" sz="2400" dirty="0">
                <a:cs typeface="Calibri"/>
              </a:rPr>
              <a:t>Flexible and modular.</a:t>
            </a:r>
          </a:p>
          <a:p>
            <a:r>
              <a:rPr lang="en-US" sz="2400" dirty="0">
                <a:cs typeface="Calibri"/>
              </a:rPr>
              <a:t>Easy to retrospectively drop in to an Express app. </a:t>
            </a:r>
          </a:p>
          <a:p>
            <a:r>
              <a:rPr lang="en-US" sz="2400" dirty="0">
                <a:cs typeface="Calibri"/>
              </a:rPr>
              <a:t>Lots of "strategies"  for authentication </a:t>
            </a:r>
          </a:p>
          <a:p>
            <a:pPr lvl="1"/>
            <a:r>
              <a:rPr lang="en-US" dirty="0">
                <a:cs typeface="Calibri"/>
              </a:rPr>
              <a:t>Username/Password</a:t>
            </a:r>
          </a:p>
          <a:p>
            <a:pPr lvl="1"/>
            <a:r>
              <a:rPr lang="en-US" dirty="0">
                <a:cs typeface="Calibri"/>
              </a:rPr>
              <a:t>Facebook</a:t>
            </a:r>
          </a:p>
          <a:p>
            <a:pPr lvl="1"/>
            <a:r>
              <a:rPr lang="en-US" dirty="0">
                <a:cs typeface="Calibri"/>
              </a:rPr>
              <a:t>Twitter</a:t>
            </a:r>
          </a:p>
        </p:txBody>
      </p:sp>
    </p:spTree>
    <p:extLst>
      <p:ext uri="{BB962C8B-B14F-4D97-AF65-F5344CB8AC3E}">
        <p14:creationId xmlns:p14="http://schemas.microsoft.com/office/powerpoint/2010/main" val="40120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20D5FF-D32B-49EF-9D30-7E8A8DF104CD}"/>
              </a:ext>
            </a:extLst>
          </p:cNvPr>
          <p:cNvPicPr>
            <a:picLocks noGrp="1" noChangeAspect="1"/>
          </p:cNvPicPr>
          <p:nvPr>
            <p:ph idx="1"/>
          </p:nvPr>
        </p:nvPicPr>
        <p:blipFill>
          <a:blip r:embed="rId2"/>
          <a:stretch>
            <a:fillRect/>
          </a:stretch>
        </p:blipFill>
        <p:spPr>
          <a:xfrm>
            <a:off x="2130693" y="155116"/>
            <a:ext cx="8280998" cy="6547767"/>
          </a:xfrm>
          <a:prstGeom prst="rect">
            <a:avLst/>
          </a:prstGeom>
        </p:spPr>
      </p:pic>
    </p:spTree>
    <p:extLst>
      <p:ext uri="{BB962C8B-B14F-4D97-AF65-F5344CB8AC3E}">
        <p14:creationId xmlns:p14="http://schemas.microsoft.com/office/powerpoint/2010/main" val="97745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095A-8606-4D22-80E2-597227861743}"/>
              </a:ext>
            </a:extLst>
          </p:cNvPr>
          <p:cNvSpPr>
            <a:spLocks noGrp="1"/>
          </p:cNvSpPr>
          <p:nvPr>
            <p:ph type="title"/>
          </p:nvPr>
        </p:nvSpPr>
        <p:spPr/>
        <p:txBody>
          <a:bodyPr/>
          <a:lstStyle/>
          <a:p>
            <a:r>
              <a:rPr lang="en-US" dirty="0">
                <a:cs typeface="Calibri Light"/>
              </a:rPr>
              <a:t>Passport Overview</a:t>
            </a:r>
            <a:endParaRPr lang="en-US" dirty="0"/>
          </a:p>
        </p:txBody>
      </p:sp>
      <p:sp>
        <p:nvSpPr>
          <p:cNvPr id="3" name="Content Placeholder 2">
            <a:extLst>
              <a:ext uri="{FF2B5EF4-FFF2-40B4-BE49-F238E27FC236}">
                <a16:creationId xmlns:a16="http://schemas.microsoft.com/office/drawing/2014/main" id="{86F39E7F-088A-4918-821C-67D25EBF798D}"/>
              </a:ext>
            </a:extLst>
          </p:cNvPr>
          <p:cNvSpPr>
            <a:spLocks noGrp="1"/>
          </p:cNvSpPr>
          <p:nvPr>
            <p:ph idx="1"/>
          </p:nvPr>
        </p:nvSpPr>
        <p:spPr/>
        <p:txBody>
          <a:bodyPr vert="horz" lIns="91440" tIns="45720" rIns="91440" bIns="45720" rtlCol="0" anchor="t">
            <a:normAutofit/>
          </a:bodyPr>
          <a:lstStyle/>
          <a:p>
            <a:r>
              <a:rPr lang="en-US" dirty="0">
                <a:cs typeface="Calibri"/>
              </a:rPr>
              <a:t>Passport offers different authentication mechanisms as </a:t>
            </a:r>
            <a:r>
              <a:rPr lang="en-US" b="1" dirty="0">
                <a:cs typeface="Calibri"/>
              </a:rPr>
              <a:t>Strategies</a:t>
            </a:r>
          </a:p>
          <a:p>
            <a:pPr lvl="1"/>
            <a:r>
              <a:rPr lang="en-US" dirty="0">
                <a:cs typeface="Calibri"/>
              </a:rPr>
              <a:t>You install just the modules you require for a particular strategy</a:t>
            </a:r>
          </a:p>
          <a:p>
            <a:r>
              <a:rPr lang="en-US" dirty="0">
                <a:cs typeface="Calibri"/>
              </a:rPr>
              <a:t>Authenticate by calling </a:t>
            </a:r>
            <a:r>
              <a:rPr lang="en-US" dirty="0" err="1">
                <a:cs typeface="Calibri"/>
              </a:rPr>
              <a:t>passport.authenticate</a:t>
            </a:r>
            <a:r>
              <a:rPr lang="en-US" dirty="0">
                <a:cs typeface="Calibri"/>
              </a:rPr>
              <a:t>()</a:t>
            </a:r>
          </a:p>
          <a:p>
            <a:pPr lvl="1"/>
            <a:r>
              <a:rPr lang="en-US" dirty="0">
                <a:cs typeface="Calibri"/>
              </a:rPr>
              <a:t>specify which strategy to use. </a:t>
            </a:r>
          </a:p>
          <a:p>
            <a:r>
              <a:rPr lang="en-US" dirty="0">
                <a:cs typeface="Calibri"/>
              </a:rPr>
              <a:t>The </a:t>
            </a:r>
            <a:r>
              <a:rPr lang="en-US" b="1" dirty="0">
                <a:cs typeface="Calibri"/>
              </a:rPr>
              <a:t>authenticate() </a:t>
            </a:r>
            <a:r>
              <a:rPr lang="en-US" dirty="0">
                <a:cs typeface="Calibri"/>
              </a:rPr>
              <a:t>function signature is a standard Express middleware function…</a:t>
            </a:r>
          </a:p>
          <a:p>
            <a:pPr lvl="1"/>
            <a:r>
              <a:rPr lang="en-US" dirty="0">
                <a:cs typeface="Calibri"/>
              </a:rPr>
              <a:t>Just drop it in..</a:t>
            </a:r>
          </a:p>
          <a:p>
            <a:pPr marL="0" indent="0">
              <a:buNone/>
            </a:pPr>
            <a:endParaRPr lang="en-US" dirty="0">
              <a:cs typeface="Calibri"/>
            </a:endParaRPr>
          </a:p>
        </p:txBody>
      </p:sp>
      <p:pic>
        <p:nvPicPr>
          <p:cNvPr id="4" name="Picture 3">
            <a:extLst>
              <a:ext uri="{FF2B5EF4-FFF2-40B4-BE49-F238E27FC236}">
                <a16:creationId xmlns:a16="http://schemas.microsoft.com/office/drawing/2014/main" id="{6782767D-59AF-4517-9978-984B78716E28}"/>
              </a:ext>
            </a:extLst>
          </p:cNvPr>
          <p:cNvPicPr>
            <a:picLocks noChangeAspect="1"/>
          </p:cNvPicPr>
          <p:nvPr/>
        </p:nvPicPr>
        <p:blipFill>
          <a:blip r:embed="rId2"/>
          <a:stretch>
            <a:fillRect/>
          </a:stretch>
        </p:blipFill>
        <p:spPr>
          <a:xfrm>
            <a:off x="1192789" y="4997450"/>
            <a:ext cx="8448675" cy="1314450"/>
          </a:xfrm>
          <a:prstGeom prst="rect">
            <a:avLst/>
          </a:prstGeom>
        </p:spPr>
      </p:pic>
    </p:spTree>
    <p:extLst>
      <p:ext uri="{BB962C8B-B14F-4D97-AF65-F5344CB8AC3E}">
        <p14:creationId xmlns:p14="http://schemas.microsoft.com/office/powerpoint/2010/main" val="311525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1368</Words>
  <Application>Microsoft Office PowerPoint</Application>
  <PresentationFormat>Widescreen</PresentationFormat>
  <Paragraphs>216</Paragraphs>
  <Slides>35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Courier New</vt:lpstr>
      <vt:lpstr>Menlo</vt:lpstr>
      <vt:lpstr>office theme</vt:lpstr>
      <vt:lpstr>Authentication for Web APIs using JSON Web Tokens and Passport</vt:lpstr>
      <vt:lpstr>Agenda</vt:lpstr>
      <vt:lpstr>Authentication options</vt:lpstr>
      <vt:lpstr>JSON Web Tokens</vt:lpstr>
      <vt:lpstr>Username and Password Scenario</vt:lpstr>
      <vt:lpstr>Authentication Middleware</vt:lpstr>
      <vt:lpstr>Passport</vt:lpstr>
      <vt:lpstr>PowerPoint Presentation</vt:lpstr>
      <vt:lpstr>Passport Overview</vt:lpstr>
      <vt:lpstr>Authentication for "Hacker News"</vt:lpstr>
      <vt:lpstr>Web authentication – credentials</vt:lpstr>
      <vt:lpstr>Passwords &amp; Salting</vt:lpstr>
      <vt:lpstr>Why Salt?</vt:lpstr>
      <vt:lpstr>Salting and Encrypting  in Node.js/Express</vt:lpstr>
      <vt:lpstr>Encrypting - Mongoose User Model</vt:lpstr>
      <vt:lpstr>Create Mongoose User Model</vt:lpstr>
      <vt:lpstr>Mongoose Middleware: Hash/Salt Passwords</vt:lpstr>
      <vt:lpstr>Mongoose Methods: compare passwords</vt:lpstr>
      <vt:lpstr>User API: User Routes</vt:lpstr>
      <vt:lpstr>User API: Get users</vt:lpstr>
      <vt:lpstr>User API: Register new user</vt:lpstr>
      <vt:lpstr>User API: Authenticate User</vt:lpstr>
      <vt:lpstr>Users API: User Collection</vt:lpstr>
      <vt:lpstr>Protecting Routes with Passport</vt:lpstr>
      <vt:lpstr>Protecting API Routes: Passport JWT Policy</vt:lpstr>
      <vt:lpstr>Protecting API Routes: initialise and add Middleware</vt:lpstr>
      <vt:lpstr>React Apps and JWT</vt:lpstr>
      <vt:lpstr>Hacker News App</vt:lpstr>
      <vt:lpstr>Proposed Architecture</vt:lpstr>
      <vt:lpstr>JavaWebToken Storage</vt:lpstr>
      <vt:lpstr>Making API HTTP requests</vt:lpstr>
      <vt:lpstr>Integrating with React App</vt:lpstr>
      <vt:lpstr>Log In Compn</vt:lpstr>
      <vt:lpstr>Login/Register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for Web APIs using JSON Web Tokens and Passport</dc:title>
  <dc:creator>Frank X Walsh</dc:creator>
  <cp:lastModifiedBy>Frank X Walsh</cp:lastModifiedBy>
  <cp:revision>2</cp:revision>
  <dcterms:created xsi:type="dcterms:W3CDTF">2019-03-28T11:47:41Z</dcterms:created>
  <dcterms:modified xsi:type="dcterms:W3CDTF">2019-11-25T09:29:08Z</dcterms:modified>
</cp:coreProperties>
</file>