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311" r:id="rId5"/>
    <p:sldId id="312" r:id="rId6"/>
    <p:sldId id="335" r:id="rId7"/>
    <p:sldId id="259" r:id="rId8"/>
    <p:sldId id="260" r:id="rId9"/>
    <p:sldId id="267" r:id="rId10"/>
    <p:sldId id="272" r:id="rId11"/>
    <p:sldId id="273" r:id="rId12"/>
    <p:sldId id="274" r:id="rId13"/>
    <p:sldId id="316" r:id="rId14"/>
    <p:sldId id="289" r:id="rId15"/>
    <p:sldId id="313" r:id="rId16"/>
    <p:sldId id="293" r:id="rId17"/>
    <p:sldId id="292" r:id="rId18"/>
    <p:sldId id="314" r:id="rId19"/>
    <p:sldId id="294" r:id="rId20"/>
    <p:sldId id="295" r:id="rId21"/>
    <p:sldId id="332" r:id="rId22"/>
    <p:sldId id="334" r:id="rId23"/>
    <p:sldId id="298" r:id="rId24"/>
    <p:sldId id="326" r:id="rId25"/>
    <p:sldId id="296" r:id="rId26"/>
    <p:sldId id="297" r:id="rId27"/>
    <p:sldId id="299" r:id="rId28"/>
    <p:sldId id="328" r:id="rId29"/>
    <p:sldId id="333" r:id="rId30"/>
    <p:sldId id="329" r:id="rId31"/>
    <p:sldId id="330" r:id="rId32"/>
    <p:sldId id="304" r:id="rId33"/>
    <p:sldId id="323" r:id="rId34"/>
    <p:sldId id="324" r:id="rId35"/>
    <p:sldId id="315" r:id="rId36"/>
    <p:sldId id="318" r:id="rId37"/>
    <p:sldId id="325" r:id="rId38"/>
    <p:sldId id="317" r:id="rId39"/>
    <p:sldId id="319" r:id="rId40"/>
    <p:sldId id="320" r:id="rId41"/>
    <p:sldId id="32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 X Walsh" initials="FXW" lastIdx="1" clrIdx="0">
    <p:extLst>
      <p:ext uri="{19B8F6BF-5375-455C-9EA6-DF929625EA0E}">
        <p15:presenceInfo xmlns:p15="http://schemas.microsoft.com/office/powerpoint/2012/main" userId="Frank X Wals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73988" autoAdjust="0"/>
  </p:normalViewPr>
  <p:slideViewPr>
    <p:cSldViewPr snapToGrid="0">
      <p:cViewPr varScale="1">
        <p:scale>
          <a:sx n="111" d="100"/>
          <a:sy n="111" d="100"/>
        </p:scale>
        <p:origin x="76" y="8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1T11:09:11.545" idx="1">
    <p:pos x="7090" y="222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2T14:40:17.20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29 4931 2760 0 0,'0'0'125'0'0,"-1"3"-3"0"0,-12 24-451 0 0,5-8 1541 0 0,2-5 7008 0 0,20 1-8018 0 0,-8-12-87 0 0,1 0 1 0 0,0 0 0 0 0,0-1 0 0 0,0 0-1 0 0,0 0 1 0 0,0 0 0 0 0,0-1 0 0 0,9 1-1 0 0,0-1 187 0 0,0-1 1 0 0,25-3-1 0 0,-32 1-167 0 0,-1 0 1 0 0,0 0 0 0 0,0-1 0 0 0,0 0 0 0 0,12-6 0 0 0,16-6 253 0 0,-7 5 47 0 0,52-24 0 0 0,-39 15-239 0 0,-24 11-146 0 0,0 0-1 0 0,23-15 1 0 0,-23 12 75 0 0,26-12 0 0 0,-25 14 5 0 0,26-17 0 0 0,48-34 250 0 0,-45 31-268 0 0,-1-3-1 0 0,54-46 1 0 0,-29 21 75 0 0,-47 39-49 0 0,34-31-1 0 0,112-111 305 0 0,-41 47-323 0 0,-29 28-51 0 0,-21 21-35 0 0,-6 5-4 0 0,-18 5-5 0 0,24-20 14 0 0,99-82-39 0 0,-149 133 0 0 0,-9 8 0 0 0,-2-1 0 0 0,32-33 0 0 0,-30 29 0 0 0,0 0 0 0 0,37-26 0 0 0,-34 27 0 0 0,9-4 0 0 0,16-16 0 0 0,24-20 24 0 0,-47 40-10 0 0,-1-2-1 0 0,25-26 0 0 0,52-50 66 0 0,-9 9-30 0 0,27-28 21 0 0,-65 64-76 0 0,-43 42 6 0 0,1 0 0 0 0,23-14 0 0 0,-22 16 0 0 0,-1-1 0 0 0,19-17 0 0 0,-15 12 0 0 0,0 0 0 0 0,26-14 0 0 0,-25 16 0 0 0,0 0 0 0 0,20-18 0 0 0,-28 21 0 0 0,0 1 0 0 0,1 1 0 0 0,16-9 0 0 0,25-18 0 0 0,-35 21-3 0 0,31-17-1 0 0,-15 10 171 0 0,13-3-149 0 0,-35 18-36 0 0,0 0 0 0 0,-1 0 0 0 0,0-1 0 0 0,11-9 0 0 0,78-57 82 0 0,-62 46 109 0 0,52-27-1 0 0,-59 36-154 0 0,12-4-212 0 0,-31 17 207 0 0,-1-1-1 0 0,0 0 0 0 0,0-1 0 0 0,-1 0 0 0 0,13-10 0 0 0,4-6 22 0 0,41-25 1 0 0,-12 9-270 0 0,-20 13 214 0 0,-7 5 22 0 0,35-31-1 0 0,-47 37 0 0 0,30-20 0 0 0,-5 4 0 0 0,-20 15 48 0 0,33-18 0 0 0,17-11 87 0 0,-49 28-154 0 0,44-26 1 0 0,-17 15 40 0 0,-31 15 30 0 0,1 2 0 0 0,0 0 0 0 0,38-13 0 0 0,-52 21-52 0 0,-1 1 0 0 0,0-1 0 0 0,1-1 0 0 0,-1 1 0 0 0,7-6 0 0 0,5-2 0 0 0,1-4-28 0 0,-6 8-42 0 0,10-1 19 0 0,27-12 1 0 0,-15 5 15 0 0,1 2 0 0 0,37-9 0 0 0,17-13 35 0 0,-76 30 8 0 0,0-1 0 0 0,-1-1 1 0 0,0 0-1 0 0,0 0 0 0 0,-1-1 0 0 0,16-14 0 0 0,-22 18-5 0 0,15-7 10 0 0,-16 9-6 0 0,0 0 1 0 0,0 0-1 0 0,-1-1 1 0 0,1 1-1 0 0,-1-1 1 0 0,1 0-1 0 0,2-2 0 0 0,4-4 13 0 0,0 1-1 0 0,0 1 0 0 0,19-11 0 0 0,10-7-1 0 0,-30 18 6 0 0,5-4 33 0 0,0 0 0 0 0,1 1 0 0 0,0 1 0 0 0,28-13 0 0 0,23-12-57 0 0,-63 32 0 0 0,16-5 0 0 0,0-1 0 0 0,0-1 0 0 0,-1 0 0 0 0,30-20 0 0 0,-18 8 0 0 0,1 3 0 0 0,40-19 0 0 0,7-2 0 0 0,92-37 61 0 0,-138 62-47 0 0,3 0 25 0 0,-2 0 0 0 0,39-20 0 0 0,192-87 196 0 0,-117 68-118 0 0,-44 17-42 0 0,-35 14-37 0 0,-13 4-23 0 0,-4 0 4 0 0,-6 2 46 0 0,64-32-1 0 0,-16 6 56 0 0,-62 26-89 0 0,0 2-1 0 0,39-11 1 0 0,-58 20-39 0 0,82-39-185 0 0,-83 40 246 0 0,0 1 0 0 0,0 1 0 0 0,13-1 1 0 0,-13 2-27 0 0,-1-1 0 0 0,1-1 0 0 0,12-2 0 0 0,82-33-27 0 0,-66 25 0 0 0,-18 5 0 0 0,30-12 0 0 0,-42 15 0 0 0,1 1 0 0 0,0 0 0 0 0,0 1 0 0 0,14-2 0 0 0,17-5 0 0 0,63-26 64 0 0,28 2 0 0 0,-22 13-64 0 0,-64 14 59 0 0,-21 3 40 0 0,28-7 1 0 0,78-14-279 0 0,-84 15 153 0 0,-22 4 28 0 0,47-14-1 0 0,47-15-1 0 0,-99 28 0 0 0,7 1 26 0 0,47-3 0 0 0,-37 5-3 0 0,73-4 230 0 0,-88 6-226 0 0,0-1 0 0 0,23-6 0 0 0,-24 5-11 0 0,0 0 0 0 0,22 0-1 0 0,47-8-167 0 0,-67 11 115 0 0,19 0 10 0 0,-27 2 27 0 0,12 2 0 0 0,38 1 0 0 0,-38-2 0 0 0,19 3 0 0 0,-42-5 0 0 0,0-1 0 0 0,1 1 0 0 0,-1 0-1 0 0,0-1 1 0 0,0 0 0 0 0,0 1-1 0 0,1-1 1 0 0,5-1 0 0 0,17-1 13 0 0,-23 2-10 0 0,20 0 38 0 0,0-1 0 0 0,24-3-1 0 0,-37 2-8 0 0,0 1-1 0 0,0 1 0 0 0,16 1 0 0 0,-16 0-12 0 0,-5-2-19 0 0,-1 1 0 0 0,0 0 0 0 0,0 1 0 0 0,0-1 0 0 0,0 1 0 0 0,0 0 0 0 0,0 0 0 0 0,5 2 0 0 0,-8-3 0 0 0,0 0 0 0 0,0 1 0 0 0,0-1 0 0 0,0 0 0 0 0,0 1 0 0 0,0-1 0 0 0,0 0 0 0 0,0 0 0 0 0,0 0 0 0 0,0 0 0 0 0,0 0 0 0 0,1 0 0 0 0,-1 0 0 0 0,0-1 0 0 0,0 1 0 0 0,1-1 0 0 0,7 1 10 0 0,-1 0-1 0 0,0 0 1 0 0,0 1 0 0 0,0 0-1 0 0,0 0 1 0 0,0 1-1 0 0,0 0 1 0 0,0 0 0 0 0,-1 1-1 0 0,9 4 1 0 0,-3-3 2 0 0,-7-2-1 0 0,1 0 1 0 0,-1-1 0 0 0,1 0 0 0 0,9 0-1 0 0,-10-1-10 0 0,0 1 0 0 0,0-1-1 0 0,0 1 1 0 0,-1 1 0 0 0,8 1-1 0 0,6 2-61 0 0,3-2 62 0 0,69 15-1 0 0,-14 2 0 0 0,-69-18 0 0 0,38 6 0 0 0,-36-8 0 0 0,-7 0 0 0 0,1 0 0 0 0,-1 0 0 0 0,0 1 0 0 0,1-1 0 0 0,-1 1 0 0 0,0 0 0 0 0,0 0 0 0 0,6 2 0 0 0,-4 0 0 0 0,18 1 0 0 0,12-1 0 0 0,-18 1 0 0 0,-4 0 0 0 0,66 26 0 0 0,-75-31 0 0 0,20 8 0 0 0,-15-2 0 0 0,-6-4 0 0 0,0 1 0 0 0,-1-1 0 0 0,1 0 0 0 0,0 0 0 0 0,0 0 0 0 0,0-1 0 0 0,-1 1 0 0 0,6 0 0 0 0,41 4 11 0 0,-45-7 1 0 0,-3 2-9 0 0,1 0-1 0 0,-1-1 0 0 0,0 1 0 0 0,0 0 1 0 0,0 0-1 0 0,0 0 0 0 0,1 0 1 0 0,-1 0-1 0 0,0 0 0 0 0,0 0 0 0 0,0 0 1 0 0,1 1-1 0 0,-1-1 0 0 0,0 0 0 0 0,0 1 1 0 0,0-1-1 0 0,2 2 0 0 0,33 6-2 0 0,-23-4 0 0 0,0 0 0 0 0,0 1 0 0 0,0 0 0 0 0,12 7 0 0 0,10 3 0 0 0,-33-14 0 0 0,-1 0 0 0 0,1 0 0 0 0,0 0 0 0 0,0-1 0 0 0,0 1 0 0 0,0 0 0 0 0,0-1 0 0 0,0 1 0 0 0,4-1 0 0 0,2 3 0 0 0,3 0 0 0 0,0-1 0 0 0,27 6 0 0 0,-16-7 0 0 0,30 3 124 0 0,-27-4-112 0 0,-24 0-12 0 0,1-1 0 0 0,0 1 0 0 0,0 0-1 0 0,0 0 1 0 0,0 0 0 0 0,0 1 0 0 0,0-1-1 0 0,0 0 1 0 0,0 1 0 0 0,0-1 0 0 0,-1 1-1 0 0,1-1 1 0 0,0 1 0 0 0,2 1 0 0 0,5 0 5 0 0,26-8 57 0 0,-24 5-51 0 0,-7 1 32 0 0,9 0-33 0 0,-1 0 1 0 0,2 0 32 0 0,0 0-33 0 0,23 4-10 0 0,-28-7 11 0 0,-7 4 32 0 0,2 5-22 0 0,-1-3 22 0 0,6 2-33 0 0,2-2-10 0 0,-1-1 0 0 0,1 2 0 0 0,1 4 0 0 0,3-6 0 0 0,-4 3 0 0 0,-1-1 11 0 0,-6-3 32 0 0,7 2-22 0 0,-8-3 510 0 0,-2 0-524 0 0,-1-1 1 0 0,1 1-1 0 0,0-1 1 0 0,-1 1 0 0 0,1-1-1 0 0,-1 0 1 0 0,1 1-1 0 0,-1-1 1 0 0,1 0 0 0 0,-1 0-1 0 0,1 1 1 0 0,-1-1-1 0 0,1 0 1 0 0,-1 0 0 0 0,0 0-1 0 0,0 1 1 0 0,1-1-1 0 0,-1 0 1 0 0,0 0 0 0 0,0 0-1 0 0,0 0 1 0 0,0-1 0 0 0,-2-23 75 0 0,1 11 44 0 0,-1 3-76 0 0,0 1-1 0 0,-1 0 1 0 0,0 0 0 0 0,-1 0-1 0 0,0 1 1 0 0,0-1 0 0 0,-9-12-1 0 0,10 17-35 0 0,-8-15 53 0 0,-1 0 1 0 0,-15-18-1 0 0,2-1 46 0 0,19 29-78 0 0,0 0-1 0 0,-1 0 1 0 0,-14-16-1 0 0,8 13-20 0 0,2 3-11 0 0,1-1 0 0 0,-10-13 0 0 0,12 14 9 0 0,-1 0 0 0 0,-17-15 0 0 0,-9-10 1 0 0,26 26-14 0 0,-1 0 0 0 0,0 1 0 0 0,0 0 0 0 0,-18-10 0 0 0,17 11 0 0 0,-1-1 0 0 0,1 0 0 0 0,0 0 0 0 0,-11-13 0 0 0,16 12 0 0 0,5 7 0 0 0,0 1 0 0 0,0-1 0 0 0,0 0 0 0 0,0 1 0 0 0,0 0 0 0 0,0-1 0 0 0,-1 1 0 0 0,1 0 0 0 0,-1 0 0 0 0,1-1 0 0 0,-1 1 0 0 0,1 0 0 0 0,-1 0 0 0 0,-3-1 0 0 0,5 2-1 0 0,0 0 0 0 0,-1 0 1 0 0,1-1-1 0 0,0 1 0 0 0,0 0 0 0 0,-1 0 0 0 0,1 0 0 0 0,0 0 0 0 0,0 0 0 0 0,-1-1 0 0 0,1 1 1 0 0,0 0-1 0 0,-1 0 0 0 0,1 0 0 0 0,0 0 0 0 0,0 0 0 0 0,-1 0 0 0 0,1 0 0 0 0,0 0 0 0 0,-1 0 1 0 0,1 0-1 0 0,0 0 0 0 0,-1 0 0 0 0,1 0 0 0 0,0 0 0 0 0,0 0 0 0 0,-1 1 0 0 0,1-1 0 0 0,0 0 1 0 0,-1 0-1 0 0,1 0 0 0 0,0 0 0 0 0,0 1 0 0 0,-1-1 0 0 0,1 0 0 0 0,0 0 0 0 0,0 0 0 0 0,0 1 1 0 0,-1-1-1 0 0,1 0 0 0 0,0 0 0 0 0,0 1 0 0 0,0-1 0 0 0,0 0 0 0 0,-1 0 0 0 0,1 1 0 0 0,-2 21-93 0 0,3-14 54 0 0,0 0 0 0 0,0 1 0 0 0,5 13 0 0 0,-3-14-3 0 0,-1-1-1 0 0,0 1 1 0 0,0-1-1 0 0,0 13 0 0 0,-2-16 19 0 0,1 1 0 0 0,-1-1 0 0 0,1 0 0 0 0,-1 1 0 0 0,1-1-1 0 0,1 0 1 0 0,-1 0 0 0 0,0 0 0 0 0,1 1 0 0 0,0-1 0 0 0,0-1-1 0 0,0 1 1 0 0,1 0 0 0 0,-1-1 0 0 0,1 1 0 0 0,0-1 0 0 0,0 1-1 0 0,3 2 1 0 0,42 33-107 0 0,61 66 0 0 0,-39-47 132 0 0,-4 0 0 0 0,-48-41-1 0 0,10 7 17 0 0,-26-22 209 0 0,-20 5-31 0 0,2 1-108 0 0,-54 1 178 0 0,30 1-128 0 0,17-6-96 0 0,-39 15 0 0 0,11 1-45 0 0,-66 28 16 0 0,101-39-24 0 0,-1 0 0 0 0,1 1 0 0 0,1 0-1 0 0,-25 21 1 0 0,-29 27-37 0 0,43-38-124 0 0,-42 42 0 0 0,-31 34-4257 0 0,83-80 2552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2T14:40:27.32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0 1376 0 0,'0'0'7653'0'0,"2"1"-7492"0"0,14 7 71 0 0,0-1-1 0 0,0-1 0 0 0,0 0 0 0 0,28 5 0 0 0,-32-8-56 0 0,31 6 591 0 0,-29-7-576 0 0,-1 1 1 0 0,0 0-1 0 0,-1 1 0 0 0,1 0 1 0 0,18 10-1 0 0,0-1-2 0 0,-25-11-161 0 0,-1 0 0 0 0,1 1 0 0 0,0-1 0 0 0,-1 1 0 0 0,8 6 1 0 0,3 1 6 0 0,0-1 0 0 0,32 14 0 0 0,-15-7-12 0 0,6 1-8 0 0,-23-9 8 0 0,0-1 0 0 0,22 15 0 0 0,-11-5 77 0 0,2-2 0 0 0,33 14 0 0 0,38 21 220 0 0,39 26-180 0 0,1 0 55 0 0,-111-58-161 0 0,-2 1 0 0 0,46 40 0 0 0,12 12-45 0 0,21 20 13 0 0,-63-47 25 0 0,71 78 47 0 0,-25-16-90 0 0,137 183-54 0 0,-117-139 67 0 0,-37-52 24 0 0,-15-23 134 0 0,-29-41-19 0 0,39 65 0 0 0,-10 14 96 0 0,34 55 78 0 0,-51-100-198 0 0,31 72 0 0 0,-57-111-95 0 0,7 20 16 0 0,-2 0 0 0 0,-2 2 0 0 0,10 52-1 0 0,21 161 94 0 0,-40-216-71 0 0,2 12 60 0 0,-3 0 1 0 0,-2 1 0 0 0,-3 0-1 0 0,-9 95 1 0 0,1-113 94 0 0,-14 78 340 0 0,-69 165 41 0 0,73-238-526 0 0,10-28-33 0 0,-14 32 0 0 0,-12 41-19 0 0,6-34 32 0 0,13-30 19 0 0,0 0 0 0 0,2 1-1 0 0,1 1 1 0 0,-11 57 0 0 0,18-66-37 0 0,-2 0 0 0 0,-1 0 0 0 0,0 0 0 0 0,-16 34 0 0 0,-50 81 84 0 0,-52 44 645 0 0,67-102-382 0 0,-1-2-240 0 0,-79 150 256 0 0,-34 35-133 0 0,140-216-218 0 0,-71 76 0 0 0,63-77-23 0 0,-59 62 50 0 0,32-35 62 0 0,37-40-89 0 0,21-24-28 0 0,1 0 0 0 0,-1 0 0 0 0,-5 10-1 0 0,-26 39 55 0 0,-30 49 168 0 0,-1 25 24 0 0,61-115-239 0 0,0 0 1 0 0,-11 14-1 0 0,3-4-5 0 0,-38 40-12 0 0,51-61 0 0 0,0 0 0 0 0,-1 0 0 0 0,1 0 0 0 0,-1-1 0 0 0,-9 7 0 0 0,10-8 0 0 0,0 0 0 0 0,0 0 0 0 0,0 1 0 0 0,1-1 0 0 0,-1 1 0 0 0,1 0 0 0 0,-5 6 0 0 0,6-6 0 0 0,0 0 0 0 0,-1 0 0 0 0,0 0 0 0 0,0-1 0 0 0,0 1 0 0 0,0-1 0 0 0,0 0 0 0 0,-1 0 0 0 0,-5 4 0 0 0,-4 3 0 0 0,-20 22 0 0 0,29-29 2 0 0,-1 3 18 0 0,-10 21 12 0 0,15-27-32 0 0,-1 1 1 0 0,1-1-1 0 0,0 1 1 0 0,-1-1-1 0 0,1 1 1 0 0,0-1-1 0 0,-1 1 1 0 0,1-1-1 0 0,0 1 1 0 0,0 0-1 0 0,-1-1 1 0 0,1 1-1 0 0,0-1 1 0 0,0 1-1 0 0,0 0 1 0 0,0-1-1 0 0,0 1 1 0 0,0 0-1 0 0,0-1 1 0 0,0 1-1 0 0,0-1 1 0 0,0 2-1 0 0,0-2 0 0 0,0 1 0 0 0,0-1 0 0 0,0 1 0 0 0,0-1 0 0 0,0 0 0 0 0,0 1 0 0 0,0-1 0 0 0,-1 1 0 0 0,1-1 0 0 0,0 0 0 0 0,0 1 0 0 0,0-1 0 0 0,-1 0 0 0 0,1 1 0 0 0,0-1 0 0 0,0 0 0 0 0,-1 1 0 0 0,1-1 0 0 0,0 0 0 0 0,-1 0 0 0 0,1 1 0 0 0,0-1 0 0 0,-1 0 0 0 0,1 0 0 0 0,0 1 0 0 0,-1-1-1 0 0,1 0 1 0 0,0 0 0 0 0,-1 0 0 0 0,-6 9 0 0 0,9 0-12 0 0,-1-5-36 0 0,1 6 36 0 0,6-3 12 0 0,-7-4-8 0 0,-1-3 7 0 0,1 1-1 0 0,-1 0 0 0 0,0-1 0 0 0,1 1 0 0 0,-1 0 1 0 0,1-1-1 0 0,-1 1 0 0 0,1 0 0 0 0,-1-1 0 0 0,1 1 0 0 0,-1-1 1 0 0,1 1-1 0 0,0-1 0 0 0,-1 1 0 0 0,1-1 0 0 0,0 0 1 0 0,-1 1-1 0 0,1-1 0 0 0,0 0 0 0 0,-1 1 0 0 0,1-1 0 0 0,0 0 1 0 0,0 0-1 0 0,1 0 0 0 0,8 6-9 0 0,-3 2 11 0 0,1-4 0 0 0,-6-7 0 0 0,-2-3 0 0 0,-27-67 60 0 0,14 22-2 0 0,8 31-37 0 0,0 1 0 0 0,1 0 1 0 0,1-1-1 0 0,0-21 0 0 0,-6-65 29 0 0,5 75-45 0 0,1-1 0 0 0,2-40-1 0 0,1 58-4 0 0,-1 0 0 0 0,0 0 0 0 0,-1 0 0 0 0,-3-14 0 0 0,1 12 0 0 0,2 0 0 0 0,-2-25 0 0 0,4 16 0 0 0,1 11-18 0 0,-1 0 1 0 0,-4-26-1 0 0,0 7-18 0 0,2 0-1 0 0,1-48 1 0 0,2 39-6 0 0,-4 1-21 0 0,1 31-10 0 0,2 0 0 0 0,-1 0 0 0 0,1 0 0 0 0,2-15 0 0 0,-2 23 48 0 0,0 0-1 0 0,0 1 0 0 0,0-1 1 0 0,0 0-1 0 0,0 0 0 0 0,0 0 1 0 0,-1 0-1 0 0,1 1 0 0 0,-1-1 1 0 0,1 0-1 0 0,-1 0 0 0 0,0 1 0 0 0,0-1 1 0 0,0 1-1 0 0,-2-4 0 0 0,2 2-27 0 0,0 2-115 0 0,2 2-150 0 0,5 10 248 0 0,-1-1 1 0 0,-1 0 0 0 0,1 1-1 0 0,-1 0 1 0 0,-1 0 0 0 0,0 0-1 0 0,-1 1 1 0 0,2 16 0 0 0,-3-3-8 0 0,1-1 0 0 0,6 26 1 0 0,-3-26 13 0 0,-2 1 1 0 0,1 27-1 0 0,-2 9-10 0 0,-3 52 56 0 0,-1-74 5 0 0,-1 5-2 0 0,-1-1 0 0 0,-13 56 0 0 0,8-53 14 0 0,7-33 0 0 0,0 1 0 0 0,-7 20 0 0 0,7-28 9 0 0,0 0 0 0 0,1 1-1 0 0,0-1 1 0 0,0 0 0 0 0,1 1-1 0 0,0 11 1 0 0,0-9-6 0 0,0-7 2 0 0,0-1 0 0 0,0 0 0 0 0,0 0 0 0 0,0 1-1 0 0,0-1 1 0 0,0 0 0 0 0,0 0 0 0 0,1 0 0 0 0,-1 0 0 0 0,0 1-1 0 0,1-1 1 0 0,-1 0 0 0 0,1 0 0 0 0,0 0 0 0 0,-1 0-1 0 0,1 0 1 0 0,0 0 0 0 0,-1 0 0 0 0,1 0 0 0 0,0 0-1 0 0,0 0 1 0 0,0 0 0 0 0,0-1 0 0 0,0 1 0 0 0,0 0-1 0 0,0-1 1 0 0,0 1 0 0 0,0-1 0 0 0,2 1 0 0 0,0 0 25 0 0,0 0 0 0 0,0-1 1 0 0,0 1-1 0 0,0-1 0 0 0,0 0 1 0 0,1 0-1 0 0,3-1 1 0 0,-2 1 16 0 0,0 0 6 0 0,-1-1 0 0 0,1 0 0 0 0,0 0 0 0 0,-1 0 0 0 0,0 0 0 0 0,1-1 0 0 0,-1 1 0 0 0,5-4 1 0 0,18-5 137 0 0,12-3 116 0 0,0-1 0 0 0,63-33 0 0 0,41-16-40 0 0,-46 29-237 0 0,195-41 0 0 0,-170 63-72 0 0,-73 8 18 0 0,-31 4-58 0 0,1 0 1 0 0,0 2 0 0 0,22 3-1 0 0,-17-1-898 0 0,35 0 0 0 0,-22-4-3625 0 0,1 0-1421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2T14:40:17.20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29 4931 2760 0 0,'0'0'125'0'0,"-1"3"-3"0"0,-12 24-451 0 0,5-8 1541 0 0,2-5 7008 0 0,20 1-8018 0 0,-8-12-87 0 0,1 0 1 0 0,0 0 0 0 0,0-1 0 0 0,0 0-1 0 0,0 0 1 0 0,0 0 0 0 0,0-1 0 0 0,9 1-1 0 0,0-1 187 0 0,0-1 1 0 0,25-3-1 0 0,-32 1-167 0 0,-1 0 1 0 0,0 0 0 0 0,0-1 0 0 0,0 0 0 0 0,12-6 0 0 0,16-6 253 0 0,-7 5 47 0 0,52-24 0 0 0,-39 15-239 0 0,-24 11-146 0 0,0 0-1 0 0,23-15 1 0 0,-23 12 75 0 0,26-12 0 0 0,-25 14 5 0 0,26-17 0 0 0,48-34 250 0 0,-45 31-268 0 0,-1-3-1 0 0,54-46 1 0 0,-29 21 75 0 0,-47 39-49 0 0,34-31-1 0 0,112-111 305 0 0,-41 47-323 0 0,-29 28-51 0 0,-21 21-35 0 0,-6 5-4 0 0,-18 5-5 0 0,24-20 14 0 0,99-82-39 0 0,-149 133 0 0 0,-9 8 0 0 0,-2-1 0 0 0,32-33 0 0 0,-30 29 0 0 0,0 0 0 0 0,37-26 0 0 0,-34 27 0 0 0,9-4 0 0 0,16-16 0 0 0,24-20 24 0 0,-47 40-10 0 0,-1-2-1 0 0,25-26 0 0 0,52-50 66 0 0,-9 9-30 0 0,27-28 21 0 0,-65 64-76 0 0,-43 42 6 0 0,1 0 0 0 0,23-14 0 0 0,-22 16 0 0 0,-1-1 0 0 0,19-17 0 0 0,-15 12 0 0 0,0 0 0 0 0,26-14 0 0 0,-25 16 0 0 0,0 0 0 0 0,20-18 0 0 0,-28 21 0 0 0,0 1 0 0 0,1 1 0 0 0,16-9 0 0 0,25-18 0 0 0,-35 21-3 0 0,31-17-1 0 0,-15 10 171 0 0,13-3-149 0 0,-35 18-36 0 0,0 0 0 0 0,-1 0 0 0 0,0-1 0 0 0,11-9 0 0 0,78-57 82 0 0,-62 46 109 0 0,52-27-1 0 0,-59 36-154 0 0,12-4-212 0 0,-31 17 207 0 0,-1-1-1 0 0,0 0 0 0 0,0-1 0 0 0,-1 0 0 0 0,13-10 0 0 0,4-6 22 0 0,41-25 1 0 0,-12 9-270 0 0,-20 13 214 0 0,-7 5 22 0 0,35-31-1 0 0,-47 37 0 0 0,30-20 0 0 0,-5 4 0 0 0,-20 15 48 0 0,33-18 0 0 0,17-11 87 0 0,-49 28-154 0 0,44-26 1 0 0,-17 15 40 0 0,-31 15 30 0 0,1 2 0 0 0,0 0 0 0 0,38-13 0 0 0,-52 21-52 0 0,-1 1 0 0 0,0-1 0 0 0,1-1 0 0 0,-1 1 0 0 0,7-6 0 0 0,5-2 0 0 0,1-4-28 0 0,-6 8-42 0 0,10-1 19 0 0,27-12 1 0 0,-15 5 15 0 0,1 2 0 0 0,37-9 0 0 0,17-13 35 0 0,-76 30 8 0 0,0-1 0 0 0,-1-1 1 0 0,0 0-1 0 0,0 0 0 0 0,-1-1 0 0 0,16-14 0 0 0,-22 18-5 0 0,15-7 10 0 0,-16 9-6 0 0,0 0 1 0 0,0 0-1 0 0,-1-1 1 0 0,1 1-1 0 0,-1-1 1 0 0,1 0-1 0 0,2-2 0 0 0,4-4 13 0 0,0 1-1 0 0,0 1 0 0 0,19-11 0 0 0,10-7-1 0 0,-30 18 6 0 0,5-4 33 0 0,0 0 0 0 0,1 1 0 0 0,0 1 0 0 0,28-13 0 0 0,23-12-57 0 0,-63 32 0 0 0,16-5 0 0 0,0-1 0 0 0,0-1 0 0 0,-1 0 0 0 0,30-20 0 0 0,-18 8 0 0 0,1 3 0 0 0,40-19 0 0 0,7-2 0 0 0,92-37 61 0 0,-138 62-47 0 0,3 0 25 0 0,-2 0 0 0 0,39-20 0 0 0,192-87 196 0 0,-117 68-118 0 0,-44 17-42 0 0,-35 14-37 0 0,-13 4-23 0 0,-4 0 4 0 0,-6 2 46 0 0,64-32-1 0 0,-16 6 56 0 0,-62 26-89 0 0,0 2-1 0 0,39-11 1 0 0,-58 20-39 0 0,82-39-185 0 0,-83 40 246 0 0,0 1 0 0 0,0 1 0 0 0,13-1 1 0 0,-13 2-27 0 0,-1-1 0 0 0,1-1 0 0 0,12-2 0 0 0,82-33-27 0 0,-66 25 0 0 0,-18 5 0 0 0,30-12 0 0 0,-42 15 0 0 0,1 1 0 0 0,0 0 0 0 0,0 1 0 0 0,14-2 0 0 0,17-5 0 0 0,63-26 64 0 0,28 2 0 0 0,-22 13-64 0 0,-64 14 59 0 0,-21 3 40 0 0,28-7 1 0 0,78-14-279 0 0,-84 15 153 0 0,-22 4 28 0 0,47-14-1 0 0,47-15-1 0 0,-99 28 0 0 0,7 1 26 0 0,47-3 0 0 0,-37 5-3 0 0,73-4 230 0 0,-88 6-226 0 0,0-1 0 0 0,23-6 0 0 0,-24 5-11 0 0,0 0 0 0 0,22 0-1 0 0,47-8-167 0 0,-67 11 115 0 0,19 0 10 0 0,-27 2 27 0 0,12 2 0 0 0,38 1 0 0 0,-38-2 0 0 0,19 3 0 0 0,-42-5 0 0 0,0-1 0 0 0,1 1 0 0 0,-1 0-1 0 0,0-1 1 0 0,0 0 0 0 0,0 1-1 0 0,1-1 1 0 0,5-1 0 0 0,17-1 13 0 0,-23 2-10 0 0,20 0 38 0 0,0-1 0 0 0,24-3-1 0 0,-37 2-8 0 0,0 1-1 0 0,0 1 0 0 0,16 1 0 0 0,-16 0-12 0 0,-5-2-19 0 0,-1 1 0 0 0,0 0 0 0 0,0 1 0 0 0,0-1 0 0 0,0 1 0 0 0,0 0 0 0 0,0 0 0 0 0,5 2 0 0 0,-8-3 0 0 0,0 0 0 0 0,0 1 0 0 0,0-1 0 0 0,0 0 0 0 0,0 1 0 0 0,0-1 0 0 0,0 0 0 0 0,0 0 0 0 0,0 0 0 0 0,0 0 0 0 0,0 0 0 0 0,1 0 0 0 0,-1 0 0 0 0,0-1 0 0 0,0 1 0 0 0,1-1 0 0 0,7 1 10 0 0,-1 0-1 0 0,0 0 1 0 0,0 1 0 0 0,0 0-1 0 0,0 0 1 0 0,0 1-1 0 0,0 0 1 0 0,0 0 0 0 0,-1 1-1 0 0,9 4 1 0 0,-3-3 2 0 0,-7-2-1 0 0,1 0 1 0 0,-1-1 0 0 0,1 0 0 0 0,9 0-1 0 0,-10-1-10 0 0,0 1 0 0 0,0-1-1 0 0,0 1 1 0 0,-1 1 0 0 0,8 1-1 0 0,6 2-61 0 0,3-2 62 0 0,69 15-1 0 0,-14 2 0 0 0,-69-18 0 0 0,38 6 0 0 0,-36-8 0 0 0,-7 0 0 0 0,1 0 0 0 0,-1 0 0 0 0,0 1 0 0 0,1-1 0 0 0,-1 1 0 0 0,0 0 0 0 0,0 0 0 0 0,6 2 0 0 0,-4 0 0 0 0,18 1 0 0 0,12-1 0 0 0,-18 1 0 0 0,-4 0 0 0 0,66 26 0 0 0,-75-31 0 0 0,20 8 0 0 0,-15-2 0 0 0,-6-4 0 0 0,0 1 0 0 0,-1-1 0 0 0,1 0 0 0 0,0 0 0 0 0,0 0 0 0 0,0-1 0 0 0,-1 1 0 0 0,6 0 0 0 0,41 4 11 0 0,-45-7 1 0 0,-3 2-9 0 0,1 0-1 0 0,-1-1 0 0 0,0 1 0 0 0,0 0 1 0 0,0 0-1 0 0,0 0 0 0 0,1 0 1 0 0,-1 0-1 0 0,0 0 0 0 0,0 0 0 0 0,0 0 1 0 0,1 1-1 0 0,-1-1 0 0 0,0 0 0 0 0,0 1 1 0 0,0-1-1 0 0,2 2 0 0 0,33 6-2 0 0,-23-4 0 0 0,0 0 0 0 0,0 1 0 0 0,0 0 0 0 0,12 7 0 0 0,10 3 0 0 0,-33-14 0 0 0,-1 0 0 0 0,1 0 0 0 0,0 0 0 0 0,0-1 0 0 0,0 1 0 0 0,0 0 0 0 0,0-1 0 0 0,0 1 0 0 0,4-1 0 0 0,2 3 0 0 0,3 0 0 0 0,0-1 0 0 0,27 6 0 0 0,-16-7 0 0 0,30 3 124 0 0,-27-4-112 0 0,-24 0-12 0 0,1-1 0 0 0,0 1 0 0 0,0 0-1 0 0,0 0 1 0 0,0 0 0 0 0,0 1 0 0 0,0-1-1 0 0,0 0 1 0 0,0 1 0 0 0,0-1 0 0 0,-1 1-1 0 0,1-1 1 0 0,0 1 0 0 0,2 1 0 0 0,5 0 5 0 0,26-8 57 0 0,-24 5-51 0 0,-7 1 32 0 0,9 0-33 0 0,-1 0 1 0 0,2 0 32 0 0,0 0-33 0 0,23 4-10 0 0,-28-7 11 0 0,-7 4 32 0 0,2 5-22 0 0,-1-3 22 0 0,6 2-33 0 0,2-2-10 0 0,-1-1 0 0 0,1 2 0 0 0,1 4 0 0 0,3-6 0 0 0,-4 3 0 0 0,-1-1 11 0 0,-6-3 32 0 0,7 2-22 0 0,-8-3 510 0 0,-2 0-524 0 0,-1-1 1 0 0,1 1-1 0 0,0-1 1 0 0,-1 1 0 0 0,1-1-1 0 0,-1 0 1 0 0,1 1-1 0 0,-1-1 1 0 0,1 0 0 0 0,-1 0-1 0 0,1 1 1 0 0,-1-1-1 0 0,1 0 1 0 0,-1 0 0 0 0,0 0-1 0 0,0 1 1 0 0,1-1-1 0 0,-1 0 1 0 0,0 0 0 0 0,0 0-1 0 0,0 0 1 0 0,0-1 0 0 0,-2-23 75 0 0,1 11 44 0 0,-1 3-76 0 0,0 1-1 0 0,-1 0 1 0 0,0 0 0 0 0,-1 0-1 0 0,0 1 1 0 0,0-1 0 0 0,-9-12-1 0 0,10 17-35 0 0,-8-15 53 0 0,-1 0 1 0 0,-15-18-1 0 0,2-1 46 0 0,19 29-78 0 0,0 0-1 0 0,-1 0 1 0 0,-14-16-1 0 0,8 13-20 0 0,2 3-11 0 0,1-1 0 0 0,-10-13 0 0 0,12 14 9 0 0,-1 0 0 0 0,-17-15 0 0 0,-9-10 1 0 0,26 26-14 0 0,-1 0 0 0 0,0 1 0 0 0,0 0 0 0 0,-18-10 0 0 0,17 11 0 0 0,-1-1 0 0 0,1 0 0 0 0,0 0 0 0 0,-11-13 0 0 0,16 12 0 0 0,5 7 0 0 0,0 1 0 0 0,0-1 0 0 0,0 0 0 0 0,0 1 0 0 0,0 0 0 0 0,0-1 0 0 0,-1 1 0 0 0,1 0 0 0 0,-1 0 0 0 0,1-1 0 0 0,-1 1 0 0 0,1 0 0 0 0,-1 0 0 0 0,-3-1 0 0 0,5 2-1 0 0,0 0 0 0 0,-1 0 1 0 0,1-1-1 0 0,0 1 0 0 0,0 0 0 0 0,-1 0 0 0 0,1 0 0 0 0,0 0 0 0 0,0 0 0 0 0,-1-1 0 0 0,1 1 1 0 0,0 0-1 0 0,-1 0 0 0 0,1 0 0 0 0,0 0 0 0 0,0 0 0 0 0,-1 0 0 0 0,1 0 0 0 0,0 0 0 0 0,-1 0 1 0 0,1 0-1 0 0,0 0 0 0 0,-1 0 0 0 0,1 0 0 0 0,0 0 0 0 0,0 0 0 0 0,-1 1 0 0 0,1-1 0 0 0,0 0 1 0 0,-1 0-1 0 0,1 0 0 0 0,0 0 0 0 0,0 1 0 0 0,-1-1 0 0 0,1 0 0 0 0,0 0 0 0 0,0 0 0 0 0,0 1 1 0 0,-1-1-1 0 0,1 0 0 0 0,0 0 0 0 0,0 1 0 0 0,0-1 0 0 0,0 0 0 0 0,-1 0 0 0 0,1 1 0 0 0,-2 21-93 0 0,3-14 54 0 0,0 0 0 0 0,0 1 0 0 0,5 13 0 0 0,-3-14-3 0 0,-1-1-1 0 0,0 1 1 0 0,0-1-1 0 0,0 13 0 0 0,-2-16 19 0 0,1 1 0 0 0,-1-1 0 0 0,1 0 0 0 0,-1 1 0 0 0,1-1-1 0 0,1 0 1 0 0,-1 0 0 0 0,0 0 0 0 0,1 1 0 0 0,0-1 0 0 0,0-1-1 0 0,0 1 1 0 0,1 0 0 0 0,-1-1 0 0 0,1 1 0 0 0,0-1 0 0 0,0 1-1 0 0,3 2 1 0 0,42 33-107 0 0,61 66 0 0 0,-39-47 132 0 0,-4 0 0 0 0,-48-41-1 0 0,10 7 17 0 0,-26-22 209 0 0,-20 5-31 0 0,2 1-108 0 0,-54 1 178 0 0,30 1-128 0 0,17-6-96 0 0,-39 15 0 0 0,11 1-45 0 0,-66 28 16 0 0,101-39-24 0 0,-1 0 0 0 0,1 1 0 0 0,1 0-1 0 0,-25 21 1 0 0,-29 27-37 0 0,43-38-124 0 0,-42 42 0 0 0,-31 34-4257 0 0,83-80 2552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2T14:40:27.32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0 1376 0 0,'0'0'7653'0'0,"2"1"-7492"0"0,14 7 71 0 0,0-1-1 0 0,0-1 0 0 0,0 0 0 0 0,28 5 0 0 0,-32-8-56 0 0,31 6 591 0 0,-29-7-576 0 0,-1 1 1 0 0,0 0-1 0 0,-1 1 0 0 0,1 0 1 0 0,18 10-1 0 0,0-1-2 0 0,-25-11-161 0 0,-1 0 0 0 0,1 1 0 0 0,0-1 0 0 0,-1 1 0 0 0,8 6 1 0 0,3 1 6 0 0,0-1 0 0 0,32 14 0 0 0,-15-7-12 0 0,6 1-8 0 0,-23-9 8 0 0,0-1 0 0 0,22 15 0 0 0,-11-5 77 0 0,2-2 0 0 0,33 14 0 0 0,38 21 220 0 0,39 26-180 0 0,1 0 55 0 0,-111-58-161 0 0,-2 1 0 0 0,46 40 0 0 0,12 12-45 0 0,21 20 13 0 0,-63-47 25 0 0,71 78 47 0 0,-25-16-90 0 0,137 183-54 0 0,-117-139 67 0 0,-37-52 24 0 0,-15-23 134 0 0,-29-41-19 0 0,39 65 0 0 0,-10 14 96 0 0,34 55 78 0 0,-51-100-198 0 0,31 72 0 0 0,-57-111-95 0 0,7 20 16 0 0,-2 0 0 0 0,-2 2 0 0 0,10 52-1 0 0,21 161 94 0 0,-40-216-71 0 0,2 12 60 0 0,-3 0 1 0 0,-2 1 0 0 0,-3 0-1 0 0,-9 95 1 0 0,1-113 94 0 0,-14 78 340 0 0,-69 165 41 0 0,73-238-526 0 0,10-28-33 0 0,-14 32 0 0 0,-12 41-19 0 0,6-34 32 0 0,13-30 19 0 0,0 0 0 0 0,2 1-1 0 0,1 1 1 0 0,-11 57 0 0 0,18-66-37 0 0,-2 0 0 0 0,-1 0 0 0 0,0 0 0 0 0,-16 34 0 0 0,-50 81 84 0 0,-52 44 645 0 0,67-102-382 0 0,-1-2-240 0 0,-79 150 256 0 0,-34 35-133 0 0,140-216-218 0 0,-71 76 0 0 0,63-77-23 0 0,-59 62 50 0 0,32-35 62 0 0,37-40-89 0 0,21-24-28 0 0,1 0 0 0 0,-1 0 0 0 0,-5 10-1 0 0,-26 39 55 0 0,-30 49 168 0 0,-1 25 24 0 0,61-115-239 0 0,0 0 1 0 0,-11 14-1 0 0,3-4-5 0 0,-38 40-12 0 0,51-61 0 0 0,0 0 0 0 0,-1 0 0 0 0,1 0 0 0 0,-1-1 0 0 0,-9 7 0 0 0,10-8 0 0 0,0 0 0 0 0,0 0 0 0 0,0 1 0 0 0,1-1 0 0 0,-1 1 0 0 0,1 0 0 0 0,-5 6 0 0 0,6-6 0 0 0,0 0 0 0 0,-1 0 0 0 0,0 0 0 0 0,0-1 0 0 0,0 1 0 0 0,0-1 0 0 0,0 0 0 0 0,-1 0 0 0 0,-5 4 0 0 0,-4 3 0 0 0,-20 22 0 0 0,29-29 2 0 0,-1 3 18 0 0,-10 21 12 0 0,15-27-32 0 0,-1 1 1 0 0,1-1-1 0 0,0 1 1 0 0,-1-1-1 0 0,1 1 1 0 0,0-1-1 0 0,-1 1 1 0 0,1-1-1 0 0,0 1 1 0 0,0 0-1 0 0,-1-1 1 0 0,1 1-1 0 0,0-1 1 0 0,0 1-1 0 0,0 0 1 0 0,0-1-1 0 0,0 1 1 0 0,0 0-1 0 0,0-1 1 0 0,0 1-1 0 0,0-1 1 0 0,0 2-1 0 0,0-2 0 0 0,0 1 0 0 0,0-1 0 0 0,0 1 0 0 0,0-1 0 0 0,0 0 0 0 0,0 1 0 0 0,0-1 0 0 0,-1 1 0 0 0,1-1 0 0 0,0 0 0 0 0,0 1 0 0 0,0-1 0 0 0,-1 0 0 0 0,1 1 0 0 0,0-1 0 0 0,0 0 0 0 0,-1 1 0 0 0,1-1 0 0 0,0 0 0 0 0,-1 0 0 0 0,1 1 0 0 0,0-1 0 0 0,-1 0 0 0 0,1 0 0 0 0,0 1 0 0 0,-1-1-1 0 0,1 0 1 0 0,0 0 0 0 0,-1 0 0 0 0,-6 9 0 0 0,9 0-12 0 0,-1-5-36 0 0,1 6 36 0 0,6-3 12 0 0,-7-4-8 0 0,-1-3 7 0 0,1 1-1 0 0,-1 0 0 0 0,0-1 0 0 0,1 1 0 0 0,-1 0 1 0 0,1-1-1 0 0,-1 1 0 0 0,1 0 0 0 0,-1-1 0 0 0,1 1 0 0 0,-1-1 1 0 0,1 1-1 0 0,0-1 0 0 0,-1 1 0 0 0,1-1 0 0 0,0 0 1 0 0,-1 1-1 0 0,1-1 0 0 0,0 0 0 0 0,-1 1 0 0 0,1-1 0 0 0,0 0 1 0 0,0 0-1 0 0,1 0 0 0 0,8 6-9 0 0,-3 2 11 0 0,1-4 0 0 0,-6-7 0 0 0,-2-3 0 0 0,-27-67 60 0 0,14 22-2 0 0,8 31-37 0 0,0 1 0 0 0,1 0 1 0 0,1-1-1 0 0,0-21 0 0 0,-6-65 29 0 0,5 75-45 0 0,1-1 0 0 0,2-40-1 0 0,1 58-4 0 0,-1 0 0 0 0,0 0 0 0 0,-1 0 0 0 0,-3-14 0 0 0,1 12 0 0 0,2 0 0 0 0,-2-25 0 0 0,4 16 0 0 0,1 11-18 0 0,-1 0 1 0 0,-4-26-1 0 0,0 7-18 0 0,2 0-1 0 0,1-48 1 0 0,2 39-6 0 0,-4 1-21 0 0,1 31-10 0 0,2 0 0 0 0,-1 0 0 0 0,1 0 0 0 0,2-15 0 0 0,-2 23 48 0 0,0 0-1 0 0,0 1 0 0 0,0-1 1 0 0,0 0-1 0 0,0 0 0 0 0,0 0 1 0 0,-1 0-1 0 0,1 1 0 0 0,-1-1 1 0 0,1 0-1 0 0,-1 0 0 0 0,0 1 0 0 0,0-1 1 0 0,0 1-1 0 0,-2-4 0 0 0,2 2-27 0 0,0 2-115 0 0,2 2-150 0 0,5 10 248 0 0,-1-1 1 0 0,-1 0 0 0 0,1 1-1 0 0,-1 0 1 0 0,-1 0 0 0 0,0 0-1 0 0,-1 1 1 0 0,2 16 0 0 0,-3-3-8 0 0,1-1 0 0 0,6 26 1 0 0,-3-26 13 0 0,-2 1 1 0 0,1 27-1 0 0,-2 9-10 0 0,-3 52 56 0 0,-1-74 5 0 0,-1 5-2 0 0,-1-1 0 0 0,-13 56 0 0 0,8-53 14 0 0,7-33 0 0 0,0 1 0 0 0,-7 20 0 0 0,7-28 9 0 0,0 0 0 0 0,1 1-1 0 0,0-1 1 0 0,0 0 0 0 0,1 1-1 0 0,0 11 1 0 0,0-9-6 0 0,0-7 2 0 0,0-1 0 0 0,0 0 0 0 0,0 0 0 0 0,0 1-1 0 0,0-1 1 0 0,0 0 0 0 0,0 0 0 0 0,1 0 0 0 0,-1 0 0 0 0,0 1-1 0 0,1-1 1 0 0,-1 0 0 0 0,1 0 0 0 0,0 0 0 0 0,-1 0-1 0 0,1 0 1 0 0,0 0 0 0 0,-1 0 0 0 0,1 0 0 0 0,0 0-1 0 0,0 0 1 0 0,0 0 0 0 0,0-1 0 0 0,0 1 0 0 0,0 0-1 0 0,0-1 1 0 0,0 1 0 0 0,0-1 0 0 0,2 1 0 0 0,0 0 25 0 0,0 0 0 0 0,0-1 1 0 0,0 1-1 0 0,0-1 0 0 0,0 0 1 0 0,1 0-1 0 0,3-1 1 0 0,-2 1 16 0 0,0 0 6 0 0,-1-1 0 0 0,1 0 0 0 0,0 0 0 0 0,-1 0 0 0 0,0 0 0 0 0,1-1 0 0 0,-1 1 0 0 0,5-4 1 0 0,18-5 137 0 0,12-3 116 0 0,0-1 0 0 0,63-33 0 0 0,41-16-40 0 0,-46 29-237 0 0,195-41 0 0 0,-170 63-72 0 0,-73 8 18 0 0,-31 4-58 0 0,1 0 1 0 0,0 2 0 0 0,22 3-1 0 0,-17-1-898 0 0,35 0 0 0 0,-22-4-3625 0 0,1 0-1421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3CC8B-2C22-4294-82AF-E18635F6C8A8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A18DF-4A92-427C-AD9F-04E22FE0E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6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As of last year, still most common means </a:t>
            </a:r>
            <a:r>
              <a:rPr lang="en-GB" dirty="0" err="1"/>
              <a:t>fo</a:t>
            </a:r>
            <a:r>
              <a:rPr lang="en-GB" dirty="0"/>
              <a:t> system integration.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48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is a divide between the relational model and the in-memory data structures. </a:t>
            </a:r>
          </a:p>
          <a:p>
            <a:r>
              <a:rPr lang="en-GB" dirty="0"/>
              <a:t>Use relational algebra to conduct operations using SQL on those relations. </a:t>
            </a:r>
          </a:p>
          <a:p>
            <a:r>
              <a:rPr lang="en-GB" dirty="0"/>
              <a:t>In memory data structures Are a better match for certain types of problems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44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Do you need </a:t>
            </a:r>
            <a:r>
              <a:rPr lang="en-IE" dirty="0" err="1"/>
              <a:t>db</a:t>
            </a:r>
            <a:r>
              <a:rPr lang="en-IE" dirty="0"/>
              <a:t> schema definition?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 Many NoSQL databases are designed explicitly to run on clusters, so they make a better ﬁt for big data scenarios.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09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Uses JSON natively – nice fit for Node.js 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53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35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A0A23"/>
                </a:solidFill>
                <a:effectLst/>
                <a:latin typeface="Lato"/>
              </a:rPr>
              <a:t>A Mongoose model is a wrapper on the Mongoose schema. A Mongoose schema defines the structure of the document, default values, validators, etc., whereas a Mongoose model provides an interface to the database for creating, querying, updating, deleting records, etc.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00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4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1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7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9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6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4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2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5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7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7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5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3E4E1-EAAE-4738-8551-BAE8BA49A08B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8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xkneo.deviantart.com/art/Icon-MongoDB-168052730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-nd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mongodb.com/download-center/compas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Yellow_mongoose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sa/3.0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go-wise.blogspot.com/2011/11/mongoose.html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7549/green-tick-simpl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32.png"/><Relationship Id="rId7" Type="http://schemas.openxmlformats.org/officeDocument/2006/relationships/image" Target="../media/image3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31.png"/><Relationship Id="rId7" Type="http://schemas.openxmlformats.org/officeDocument/2006/relationships/image" Target="../media/image3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barrymieny.deviantart.com/art/layered-database-source-documents-348798124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38415515/graph-data-structure-program-output-isnt-working-like-i-want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books.org/wiki/File:Hash_table_4_1_0_0_0_0_0_LL.svg" TargetMode="External"/><Relationship Id="rId11" Type="http://schemas.openxmlformats.org/officeDocument/2006/relationships/hyperlink" Target="https://creativecommons.org/licenses/by-sa/3.0/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://commons.wikimedia.org/wiki/File:Linked_list_data_format.jpg" TargetMode="External"/><Relationship Id="rId4" Type="http://schemas.openxmlformats.org/officeDocument/2006/relationships/hyperlink" Target="http://dba.stackexchange.com/questions/40311/unsure-how-to-implement-certain-constraints-and-relations-in-this-relational-dat" TargetMode="External"/><Relationship Id="rId9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graphicdesign.stackexchange.com/questions/77654/what-is-the-unambiguously-correct-pictogram-for-database-storag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orldwideweb.ie/wp-content/uploads/2014/02/cloud_storage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476" y="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MongoDB, Mongoose and Cloud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/>
              <a:t>Frank Walsh, </a:t>
            </a:r>
            <a:r>
              <a:rPr lang="en-IE" err="1"/>
              <a:t>Diarmuid</a:t>
            </a:r>
            <a:r>
              <a:rPr lang="en-IE"/>
              <a:t> O’Connor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98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Mongodb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4D354-CAA1-4AF4-83A2-01BC04242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E6B08B-4930-4D30-BCA5-ADF5601944A9}"/>
              </a:ext>
            </a:extLst>
          </p:cNvPr>
          <p:cNvSpPr txBox="1"/>
          <p:nvPr/>
        </p:nvSpPr>
        <p:spPr>
          <a:xfrm>
            <a:off x="2007897" y="4568781"/>
            <a:ext cx="245932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xkneo.deviantart.com/art/Icon-MongoDB-1680527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027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n-IE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198" y="1378527"/>
            <a:ext cx="9718964" cy="330430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Document-oriented database</a:t>
            </a:r>
          </a:p>
          <a:p>
            <a:r>
              <a:rPr lang="en-GB" dirty="0"/>
              <a:t>A record in MongoDB is a document, which is a data structure composed of ﬁeld and value pairs. </a:t>
            </a:r>
          </a:p>
          <a:p>
            <a:r>
              <a:rPr lang="en-US" dirty="0"/>
              <a:t>MongoDB documents are  similar to JSON objects</a:t>
            </a:r>
          </a:p>
          <a:p>
            <a:r>
              <a:rPr lang="en-US" dirty="0"/>
              <a:t>Field Values can be other documents, arrays, arrays of other documents. </a:t>
            </a:r>
          </a:p>
          <a:p>
            <a:pPr lvl="1"/>
            <a:r>
              <a:rPr lang="en-US" dirty="0"/>
              <a:t>Reduces need for “Joins”</a:t>
            </a:r>
          </a:p>
          <a:p>
            <a:r>
              <a:rPr lang="en-US" dirty="0"/>
              <a:t>Community support - popular choice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6B720-8F6C-45D4-8617-844BF1E05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099" y="4761490"/>
            <a:ext cx="6450585" cy="18218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0544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 Terminology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773056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Each </a:t>
            </a:r>
            <a:r>
              <a:rPr lang="en-US" b="1" dirty="0"/>
              <a:t>database</a:t>
            </a:r>
            <a:r>
              <a:rPr lang="en-US" dirty="0"/>
              <a:t> contains a set of "Collections"</a:t>
            </a:r>
          </a:p>
          <a:p>
            <a:r>
              <a:rPr lang="en-US" dirty="0"/>
              <a:t>Collections contain a set of JSON documents</a:t>
            </a:r>
          </a:p>
          <a:p>
            <a:pPr lvl="1"/>
            <a:r>
              <a:rPr lang="en-US" dirty="0"/>
              <a:t>there is no schema (in the DB…)</a:t>
            </a:r>
          </a:p>
          <a:p>
            <a:r>
              <a:rPr lang="en-US" dirty="0"/>
              <a:t>The documents can all be different</a:t>
            </a:r>
          </a:p>
          <a:p>
            <a:pPr lvl="1"/>
            <a:r>
              <a:rPr lang="en-US" dirty="0"/>
              <a:t>means you have rapid development</a:t>
            </a:r>
          </a:p>
          <a:p>
            <a:pPr lvl="1"/>
            <a:r>
              <a:rPr lang="en-US" dirty="0"/>
              <a:t>adding a property is easy - just starting using in your code</a:t>
            </a:r>
          </a:p>
          <a:p>
            <a:r>
              <a:rPr lang="en-US" dirty="0"/>
              <a:t>Makes deployment easier and faster</a:t>
            </a:r>
          </a:p>
          <a:p>
            <a:pPr lvl="1"/>
            <a:r>
              <a:rPr lang="en-US" dirty="0"/>
              <a:t>roll-back and roll-forward are safe - unused properties are just ignored</a:t>
            </a:r>
          </a:p>
          <a:p>
            <a:r>
              <a:rPr lang="en-US" dirty="0"/>
              <a:t>Collections can be indexed and queries </a:t>
            </a:r>
          </a:p>
          <a:p>
            <a:r>
              <a:rPr lang="en-US" dirty="0"/>
              <a:t>Operations on individual documents are atomic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F58EF2-79BC-43B6-814E-5A5FE6B36B84}"/>
              </a:ext>
            </a:extLst>
          </p:cNvPr>
          <p:cNvSpPr/>
          <p:nvPr/>
        </p:nvSpPr>
        <p:spPr>
          <a:xfrm>
            <a:off x="7652479" y="1514007"/>
            <a:ext cx="4422098" cy="506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MongoDB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D5ACB8-9A11-451B-B193-055C680CDA65}"/>
              </a:ext>
            </a:extLst>
          </p:cNvPr>
          <p:cNvSpPr/>
          <p:nvPr/>
        </p:nvSpPr>
        <p:spPr>
          <a:xfrm>
            <a:off x="7829862" y="1902048"/>
            <a:ext cx="4067331" cy="45741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1B36F-B9D9-44FD-86D3-691876629585}"/>
              </a:ext>
            </a:extLst>
          </p:cNvPr>
          <p:cNvSpPr/>
          <p:nvPr/>
        </p:nvSpPr>
        <p:spPr>
          <a:xfrm>
            <a:off x="8005995" y="2263515"/>
            <a:ext cx="3715063" cy="40023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Collection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E734DD-32F5-4EC6-979F-449F1D140573}"/>
              </a:ext>
            </a:extLst>
          </p:cNvPr>
          <p:cNvSpPr/>
          <p:nvPr/>
        </p:nvSpPr>
        <p:spPr>
          <a:xfrm>
            <a:off x="8277069" y="2644965"/>
            <a:ext cx="2148476" cy="19115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Document</a:t>
            </a:r>
          </a:p>
          <a:p>
            <a:r>
              <a:rPr lang="en-IE" dirty="0"/>
              <a:t>{“_id”:” 5c92448b…”,</a:t>
            </a:r>
          </a:p>
          <a:p>
            <a:r>
              <a:rPr lang="en-IE" dirty="0"/>
              <a:t>“</a:t>
            </a:r>
            <a:r>
              <a:rPr lang="en-IE" dirty="0" err="1"/>
              <a:t>name”:”Frank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gender”:”male</a:t>
            </a:r>
            <a:r>
              <a:rPr lang="en-IE" dirty="0"/>
              <a:t>”}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05135E-DB59-480A-8CEE-5537E10C9A0D}"/>
              </a:ext>
            </a:extLst>
          </p:cNvPr>
          <p:cNvSpPr/>
          <p:nvPr/>
        </p:nvSpPr>
        <p:spPr>
          <a:xfrm>
            <a:off x="9193968" y="3611531"/>
            <a:ext cx="2388432" cy="25227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Document</a:t>
            </a:r>
          </a:p>
          <a:p>
            <a:r>
              <a:rPr lang="en-IE" dirty="0"/>
              <a:t>{“_id”:” 3a92c48b…”,</a:t>
            </a:r>
          </a:p>
          <a:p>
            <a:r>
              <a:rPr lang="en-IE" dirty="0"/>
              <a:t>“</a:t>
            </a:r>
            <a:r>
              <a:rPr lang="en-IE" dirty="0" err="1"/>
              <a:t>name”:”Frank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gender”:”male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status”:”active</a:t>
            </a:r>
            <a:r>
              <a:rPr lang="en-IE" dirty="0"/>
              <a:t>”}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E7A6CB-6674-49B9-B258-728AB968F217}"/>
              </a:ext>
            </a:extLst>
          </p:cNvPr>
          <p:cNvSpPr/>
          <p:nvPr/>
        </p:nvSpPr>
        <p:spPr>
          <a:xfrm>
            <a:off x="8277069" y="4684443"/>
            <a:ext cx="2252386" cy="14417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Document</a:t>
            </a:r>
          </a:p>
          <a:p>
            <a:r>
              <a:rPr lang="en-IE" dirty="0"/>
              <a:t>{“_id”:” 7292b48b…”,</a:t>
            </a:r>
          </a:p>
          <a:p>
            <a:r>
              <a:rPr lang="en-IE" dirty="0"/>
              <a:t>“</a:t>
            </a:r>
            <a:r>
              <a:rPr lang="en-IE" dirty="0" err="1"/>
              <a:t>name”:”Frank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status”:”active</a:t>
            </a:r>
            <a:r>
              <a:rPr lang="en-IE" dirty="0"/>
              <a:t>”,</a:t>
            </a:r>
          </a:p>
          <a:p>
            <a:r>
              <a:rPr lang="en-IE" dirty="0"/>
              <a:t>“upvotes”:0}</a:t>
            </a:r>
          </a:p>
        </p:txBody>
      </p:sp>
    </p:spTree>
    <p:extLst>
      <p:ext uri="{BB962C8B-B14F-4D97-AF65-F5344CB8AC3E}">
        <p14:creationId xmlns:p14="http://schemas.microsoft.com/office/powerpoint/2010/main" val="123458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4E91-5D08-4462-94B5-3B8377AF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Mongo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545D3-A375-4097-8064-4C530F467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73033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MongoDB stores data records as </a:t>
            </a:r>
            <a:r>
              <a:rPr lang="en-GB" b="1" dirty="0"/>
              <a:t>BSON</a:t>
            </a:r>
            <a:r>
              <a:rPr lang="en-GB" dirty="0"/>
              <a:t> documents. </a:t>
            </a:r>
          </a:p>
          <a:p>
            <a:pPr lvl="1"/>
            <a:r>
              <a:rPr lang="en-GB" dirty="0"/>
              <a:t>BSON is a binary representation of JSON documents.</a:t>
            </a:r>
          </a:p>
          <a:p>
            <a:r>
              <a:rPr lang="en-GB" dirty="0"/>
              <a:t>Each document stored in a collection requires a unique </a:t>
            </a:r>
            <a:r>
              <a:rPr lang="en-GB" b="1" i="1" dirty="0"/>
              <a:t>_id </a:t>
            </a:r>
            <a:r>
              <a:rPr lang="en-GB" dirty="0"/>
              <a:t>field and is reserved for use as a primary key.</a:t>
            </a:r>
          </a:p>
          <a:p>
            <a:r>
              <a:rPr lang="en-GB" dirty="0"/>
              <a:t>If an inserted document omits the _id field, the MongoDB driver automatically generates an </a:t>
            </a:r>
            <a:r>
              <a:rPr lang="en-GB" dirty="0" err="1"/>
              <a:t>ObjectId</a:t>
            </a:r>
            <a:r>
              <a:rPr lang="en-GB" dirty="0"/>
              <a:t> for the </a:t>
            </a:r>
            <a:r>
              <a:rPr lang="en-GB" b="1" i="1" dirty="0"/>
              <a:t>_id </a:t>
            </a:r>
            <a:r>
              <a:rPr lang="en-GB" dirty="0"/>
              <a:t>field.</a:t>
            </a:r>
          </a:p>
          <a:p>
            <a:pPr lvl="1"/>
            <a:r>
              <a:rPr lang="en-GB" dirty="0" err="1"/>
              <a:t>ObjectId</a:t>
            </a:r>
            <a:r>
              <a:rPr lang="en-GB" dirty="0"/>
              <a:t> values consist of 12 bytes.</a:t>
            </a:r>
          </a:p>
          <a:p>
            <a:endParaRPr lang="en-GB" dirty="0"/>
          </a:p>
          <a:p>
            <a:endParaRPr lang="en-I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55BC52-FEAF-4868-A5E0-97696F5D3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037" y="5103815"/>
            <a:ext cx="6254577" cy="1754185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962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Getting Started (locally)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2"/>
            <a:ext cx="5066757" cy="1610589"/>
          </a:xfrm>
        </p:spPr>
        <p:txBody>
          <a:bodyPr>
            <a:normAutofit fontScale="85000" lnSpcReduction="20000"/>
          </a:bodyPr>
          <a:lstStyle/>
          <a:p>
            <a:r>
              <a:rPr lang="en-IE" dirty="0"/>
              <a:t>Install Mongo community edition for your OS:</a:t>
            </a:r>
          </a:p>
          <a:p>
            <a:pPr marL="0" indent="0">
              <a:buNone/>
            </a:pPr>
            <a:br>
              <a:rPr lang="en-IE" dirty="0"/>
            </a:b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703B7-E350-4108-9BFC-0CF742E6C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357" y="1600201"/>
            <a:ext cx="6425588" cy="28121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2306BC-85E3-4AED-9CB2-825A9BC733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3348"/>
          <a:stretch/>
        </p:blipFill>
        <p:spPr>
          <a:xfrm>
            <a:off x="740352" y="5159054"/>
            <a:ext cx="7936057" cy="842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44FEC0-56E7-4957-866D-CEB315741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52" y="5985214"/>
            <a:ext cx="5951393" cy="8284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9D752E-004A-4026-AE54-F90D09CA46FD}"/>
              </a:ext>
            </a:extLst>
          </p:cNvPr>
          <p:cNvSpPr txBox="1"/>
          <p:nvPr/>
        </p:nvSpPr>
        <p:spPr>
          <a:xfrm>
            <a:off x="609599" y="4695786"/>
            <a:ext cx="10464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800" dirty="0"/>
              <a:t>Specify a directory for your </a:t>
            </a:r>
            <a:r>
              <a:rPr lang="en-IE" sz="2800" dirty="0" err="1"/>
              <a:t>db</a:t>
            </a:r>
            <a:r>
              <a:rPr lang="en-IE" sz="2800" dirty="0"/>
              <a:t> files and start </a:t>
            </a:r>
            <a:r>
              <a:rPr lang="en-IE" sz="2800" dirty="0" err="1"/>
              <a:t>Mongodb</a:t>
            </a:r>
            <a:r>
              <a:rPr lang="en-IE" sz="2800" dirty="0"/>
              <a:t> server.</a:t>
            </a:r>
          </a:p>
          <a:p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39892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E4EC-2A48-46C3-8136-439DBF79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Getting Started (locally)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56317-3697-440D-91AF-F62CA7E4C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Install Mongo Compass, Graphical User Interface for managing MongoDB.</a:t>
            </a:r>
          </a:p>
          <a:p>
            <a:pPr lvl="1"/>
            <a:r>
              <a:rPr lang="en-IE" dirty="0"/>
              <a:t>For windows, comes as part of </a:t>
            </a:r>
            <a:r>
              <a:rPr lang="en-IE" dirty="0" err="1"/>
              <a:t>mongodb</a:t>
            </a:r>
            <a:r>
              <a:rPr lang="en-IE" dirty="0"/>
              <a:t> install</a:t>
            </a:r>
          </a:p>
          <a:p>
            <a:pPr lvl="1"/>
            <a:r>
              <a:rPr lang="en-IE" dirty="0"/>
              <a:t>Other platforms can get it </a:t>
            </a:r>
            <a:r>
              <a:rPr lang="en-IE" dirty="0">
                <a:hlinkClick r:id="rId2"/>
              </a:rPr>
              <a:t>here</a:t>
            </a:r>
            <a:r>
              <a:rPr lang="en-IE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EC5875-A3EE-479C-9863-2AB3D36FF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844" y="3863181"/>
            <a:ext cx="6043612" cy="284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50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972" y="1783959"/>
            <a:ext cx="3483937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/>
              <a:t>Mongoose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971" y="4750894"/>
            <a:ext cx="3483937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700" dirty="0">
                <a:solidFill>
                  <a:schemeClr val="tx1"/>
                </a:solidFill>
              </a:rPr>
              <a:t>Mongo with Node.js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52400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close up of an animal&#10;&#10;Description automatically generated">
            <a:extLst>
              <a:ext uri="{FF2B5EF4-FFF2-40B4-BE49-F238E27FC236}">
                <a16:creationId xmlns:a16="http://schemas.microsoft.com/office/drawing/2014/main" id="{59D53471-CC5B-4A9E-B84E-7DF5140556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02"/>
          <a:stretch/>
        </p:blipFill>
        <p:spPr>
          <a:xfrm>
            <a:off x="1524001" y="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1C44DE-8E98-4214-A626-8ED6583E87C3}"/>
              </a:ext>
            </a:extLst>
          </p:cNvPr>
          <p:cNvSpPr txBox="1"/>
          <p:nvPr/>
        </p:nvSpPr>
        <p:spPr>
          <a:xfrm>
            <a:off x="8360958" y="6657946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en.wikipedia.org/wiki/Yellow_mongoos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357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IE" sz="2800" b="1">
                <a:solidFill>
                  <a:schemeClr val="bg1"/>
                </a:solidFill>
              </a:rPr>
              <a:t>Mongoose Overview</a:t>
            </a:r>
            <a:endParaRPr lang="en-IE" sz="28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Mongoose is a object-document model module in Node.js for MongoDB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Wraps the functionality of the native MongoDB driver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Exposes models to control the records in a doc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Supports validation on save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Extends the native queries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67EFF6-4371-4150-941A-C6BA0BCCA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301440"/>
            <a:ext cx="6250769" cy="409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32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42B4-DE83-414C-94D1-A4CA7B115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IE"/>
              <a:t>Mongoose first?</a:t>
            </a:r>
          </a:p>
        </p:txBody>
      </p:sp>
      <p:cxnSp>
        <p:nvCxnSpPr>
          <p:cNvPr id="27" name="Straight Arrow Connector 2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9ECB-3C57-42CA-A1A2-43283D9C0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GB" sz="2800" dirty="0"/>
              <a:t>Shortcut to understanding the basics </a:t>
            </a:r>
          </a:p>
          <a:p>
            <a:r>
              <a:rPr lang="en-GB" sz="2800" dirty="0"/>
              <a:t>Similar to Object Relational Mapping libraries like JPA/Hibernate </a:t>
            </a:r>
          </a:p>
          <a:p>
            <a:r>
              <a:rPr lang="en-GB" sz="2800" dirty="0"/>
              <a:t>Easier concept if coming from relational DB background.</a:t>
            </a:r>
            <a:endParaRPr lang="en-IE" sz="2800" dirty="0"/>
          </a:p>
        </p:txBody>
      </p:sp>
      <p:pic>
        <p:nvPicPr>
          <p:cNvPr id="5" name="Picture 4" descr="An animal looking at the camera&#10;&#10;Description automatically generated">
            <a:extLst>
              <a:ext uri="{FF2B5EF4-FFF2-40B4-BE49-F238E27FC236}">
                <a16:creationId xmlns:a16="http://schemas.microsoft.com/office/drawing/2014/main" id="{11F1D8EC-19ED-41E3-A870-E31CD34B33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630" t="3839" r="18328"/>
          <a:stretch/>
        </p:blipFill>
        <p:spPr>
          <a:xfrm>
            <a:off x="5878850" y="0"/>
            <a:ext cx="6313150" cy="6594751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638856-45E4-4B7F-AE21-B15B554B52B7}"/>
              </a:ext>
            </a:extLst>
          </p:cNvPr>
          <p:cNvSpPr txBox="1"/>
          <p:nvPr/>
        </p:nvSpPr>
        <p:spPr>
          <a:xfrm>
            <a:off x="9872134" y="6657945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://ego-wise.blogspot.com/2011/11/mongoose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13C7EC8C-D481-43E2-9CF9-81B2BB03225C}"/>
              </a:ext>
            </a:extLst>
          </p:cNvPr>
          <p:cNvSpPr/>
          <p:nvPr/>
        </p:nvSpPr>
        <p:spPr>
          <a:xfrm>
            <a:off x="8939820" y="-44335"/>
            <a:ext cx="1972887" cy="1141615"/>
          </a:xfrm>
          <a:prstGeom prst="cloudCallout">
            <a:avLst>
              <a:gd name="adj1" fmla="val -42181"/>
              <a:gd name="adj2" fmla="val 91626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>
                <a:solidFill>
                  <a:schemeClr val="tx1"/>
                </a:solidFill>
              </a:rPr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419492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IE" b="1"/>
              <a:t>Installing &amp; Using Mongoose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dirty="0"/>
              <a:t>Run the following from the CMD/Terminal </a:t>
            </a:r>
          </a:p>
          <a:p>
            <a:pPr marL="0" indent="0">
              <a:buNone/>
            </a:pPr>
            <a:endParaRPr lang="en-IE" dirty="0"/>
          </a:p>
          <a:p>
            <a:pPr marL="514350" indent="-514350">
              <a:buFont typeface="+mj-lt"/>
              <a:buAutoNum type="arabicPeriod" startAt="2"/>
            </a:pPr>
            <a:r>
              <a:rPr lang="en-IE" dirty="0"/>
              <a:t>Import the module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514350" indent="-514350">
              <a:buFont typeface="+mj-lt"/>
              <a:buAutoNum type="arabicPeriod" startAt="3"/>
            </a:pPr>
            <a:r>
              <a:rPr lang="en-IE" dirty="0"/>
              <a:t>Connect to the database 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BC70A-393F-4DB1-9E9B-DD6116534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318" y="2213119"/>
            <a:ext cx="5200650" cy="44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C5A011-625D-4222-A211-C9021E458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18" y="3563576"/>
            <a:ext cx="5206299" cy="567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DA656C-E9BE-49FB-917A-AA1B5FAC7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318" y="5257799"/>
            <a:ext cx="5277918" cy="38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4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696" y="629267"/>
            <a:ext cx="3845274" cy="1676603"/>
          </a:xfrm>
        </p:spPr>
        <p:txBody>
          <a:bodyPr>
            <a:normAutofit/>
          </a:bodyPr>
          <a:lstStyle/>
          <a:p>
            <a:r>
              <a:rPr lang="en-IE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697" y="2438401"/>
            <a:ext cx="3845272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dirty="0"/>
              <a:t>NoSQL Databases</a:t>
            </a:r>
          </a:p>
          <a:p>
            <a:pPr>
              <a:lnSpc>
                <a:spcPct val="90000"/>
              </a:lnSpc>
            </a:pPr>
            <a:r>
              <a:rPr lang="en-IE" dirty="0"/>
              <a:t>MongoDB</a:t>
            </a:r>
          </a:p>
          <a:p>
            <a:pPr>
              <a:lnSpc>
                <a:spcPct val="90000"/>
              </a:lnSpc>
            </a:pPr>
            <a:r>
              <a:rPr lang="en-IE" dirty="0"/>
              <a:t>Mongoose</a:t>
            </a:r>
          </a:p>
          <a:p>
            <a:pPr>
              <a:lnSpc>
                <a:spcPct val="90000"/>
              </a:lnSpc>
            </a:pPr>
            <a:r>
              <a:rPr lang="en-IE" dirty="0"/>
              <a:t>Mongo in the cloud</a:t>
            </a:r>
            <a:endParaRPr lang="en-US" dirty="0"/>
          </a:p>
        </p:txBody>
      </p:sp>
      <p:pic>
        <p:nvPicPr>
          <p:cNvPr id="5" name="Picture 4" descr="A picture containing plant&#10;&#10;Description automatically generated">
            <a:extLst>
              <a:ext uri="{FF2B5EF4-FFF2-40B4-BE49-F238E27FC236}">
                <a16:creationId xmlns:a16="http://schemas.microsoft.com/office/drawing/2014/main" id="{7452F92D-3CBE-4FD1-98C0-ED30B69BF9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5" r="15772" b="-4"/>
          <a:stretch/>
        </p:blipFill>
        <p:spPr>
          <a:xfrm>
            <a:off x="6091960" y="640083"/>
            <a:ext cx="4096293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5561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/>
              <a:t>Mongoose Schemas and Models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9371610" cy="1981200"/>
          </a:xfrm>
        </p:spPr>
        <p:txBody>
          <a:bodyPr>
            <a:normAutofit fontScale="77500" lnSpcReduction="20000"/>
          </a:bodyPr>
          <a:lstStyle/>
          <a:p>
            <a:r>
              <a:rPr lang="en-GB" b="0" i="0" dirty="0">
                <a:solidFill>
                  <a:srgbClr val="0A0A23"/>
                </a:solidFill>
                <a:effectLst/>
                <a:latin typeface="Lato"/>
              </a:rPr>
              <a:t>A Mongoose schema defines the structure of the document</a:t>
            </a:r>
          </a:p>
          <a:p>
            <a:pPr lvl="1"/>
            <a:r>
              <a:rPr lang="en-GB" dirty="0">
                <a:solidFill>
                  <a:srgbClr val="0A0A23"/>
                </a:solidFill>
                <a:latin typeface="Lato"/>
              </a:rPr>
              <a:t>Properties,</a:t>
            </a:r>
            <a:r>
              <a:rPr lang="en-GB" b="0" i="0" dirty="0">
                <a:solidFill>
                  <a:srgbClr val="0A0A23"/>
                </a:solidFill>
                <a:effectLst/>
                <a:latin typeface="Lato"/>
              </a:rPr>
              <a:t> default values, validation etc.</a:t>
            </a:r>
          </a:p>
          <a:p>
            <a:r>
              <a:rPr lang="en-GB" b="0" i="0" dirty="0">
                <a:solidFill>
                  <a:srgbClr val="0A0A23"/>
                </a:solidFill>
                <a:effectLst/>
                <a:latin typeface="Lato"/>
              </a:rPr>
              <a:t>A Mongoose model is a “wrapper” on the Mongoose schema.</a:t>
            </a:r>
          </a:p>
          <a:p>
            <a:pPr lvl="1"/>
            <a:r>
              <a:rPr lang="en-GB" b="0" i="0" dirty="0">
                <a:solidFill>
                  <a:srgbClr val="0A0A23"/>
                </a:solidFill>
                <a:effectLst/>
                <a:latin typeface="Lato"/>
              </a:rPr>
              <a:t>provides an interface to the database for creating, querying, updating, deleting records, etc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59B08-1310-473B-AB33-7AD1C8787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751" y="3749180"/>
            <a:ext cx="66960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64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7F46-8595-4485-ACC7-21BAB5D3F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89FE9-F11F-4127-8D34-1DD7595D3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Contacts API: Manage contact details…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b="1" dirty="0"/>
              <a:t>Contacts Schema:</a:t>
            </a:r>
          </a:p>
          <a:p>
            <a:pPr marL="0" indent="0">
              <a:buNone/>
            </a:pPr>
            <a:r>
              <a:rPr lang="en-IE" b="1" dirty="0"/>
              <a:t>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name: String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	address: String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	age: Number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	email: String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	updated: Date</a:t>
            </a:r>
          </a:p>
          <a:p>
            <a:pPr marL="0" indent="0">
              <a:buNone/>
            </a:pPr>
            <a:r>
              <a:rPr lang="en-IE" dirty="0">
                <a:cs typeface="Courier New" panose="02070309020205020404" pitchFamily="49" charset="0"/>
              </a:rPr>
              <a:t>Solution in Code Examples…</a:t>
            </a:r>
          </a:p>
        </p:txBody>
      </p:sp>
    </p:spTree>
    <p:extLst>
      <p:ext uri="{BB962C8B-B14F-4D97-AF65-F5344CB8AC3E}">
        <p14:creationId xmlns:p14="http://schemas.microsoft.com/office/powerpoint/2010/main" val="1501939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E6858-9699-49BA-8542-04B96EE7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Lecture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EA23D-5FED-4D6C-A64E-50E2368FF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Sub Documents</a:t>
            </a:r>
          </a:p>
          <a:p>
            <a:r>
              <a:rPr lang="en-IE" dirty="0"/>
              <a:t>Validators</a:t>
            </a:r>
          </a:p>
          <a:p>
            <a:r>
              <a:rPr lang="en-IE" dirty="0"/>
              <a:t>Queries</a:t>
            </a:r>
          </a:p>
          <a:p>
            <a:r>
              <a:rPr lang="en-IE" dirty="0"/>
              <a:t>Object Refs.</a:t>
            </a:r>
          </a:p>
        </p:txBody>
      </p:sp>
    </p:spTree>
    <p:extLst>
      <p:ext uri="{BB962C8B-B14F-4D97-AF65-F5344CB8AC3E}">
        <p14:creationId xmlns:p14="http://schemas.microsoft.com/office/powerpoint/2010/main" val="3986355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821" y="2036527"/>
            <a:ext cx="5787206" cy="3939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b="1" dirty="0"/>
              <a:t>Mongoose Schemas – Arrays &amp; sub-documents</a:t>
            </a:r>
            <a:endParaRPr lang="en-IE" dirty="0"/>
          </a:p>
        </p:txBody>
      </p:sp>
      <p:sp>
        <p:nvSpPr>
          <p:cNvPr id="5" name="Callout: Line 4"/>
          <p:cNvSpPr/>
          <p:nvPr/>
        </p:nvSpPr>
        <p:spPr>
          <a:xfrm>
            <a:off x="9398727" y="1061131"/>
            <a:ext cx="2514600" cy="838200"/>
          </a:xfrm>
          <a:prstGeom prst="borderCallout1">
            <a:avLst>
              <a:gd name="adj1" fmla="val 18750"/>
              <a:gd name="adj2" fmla="val -8333"/>
              <a:gd name="adj3" fmla="val 458234"/>
              <a:gd name="adj4" fmla="val -80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Comments property is an Array of </a:t>
            </a:r>
            <a:r>
              <a:rPr lang="en-IE" dirty="0" err="1"/>
              <a:t>CommentSchemas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78A5EE-54F5-41A0-B11F-96A984184CAD}"/>
              </a:ext>
            </a:extLst>
          </p:cNvPr>
          <p:cNvSpPr txBox="1"/>
          <p:nvPr/>
        </p:nvSpPr>
        <p:spPr>
          <a:xfrm>
            <a:off x="949569" y="1148201"/>
            <a:ext cx="580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Example: Data Model for supports user Posts on a web site: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48DBA-A061-4FA0-85E4-4460C2745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64" y="1973934"/>
            <a:ext cx="4138157" cy="402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4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B90FEF-AA18-4CE4-9224-75A0C2310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928" y="1268970"/>
            <a:ext cx="5599097" cy="43011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/>
              <a:t>Mongoose Schemas - Arrays</a:t>
            </a:r>
            <a:endParaRPr lang="en-IE"/>
          </a:p>
        </p:txBody>
      </p:sp>
      <p:sp>
        <p:nvSpPr>
          <p:cNvPr id="5" name="Callout: Line 4"/>
          <p:cNvSpPr/>
          <p:nvPr/>
        </p:nvSpPr>
        <p:spPr>
          <a:xfrm>
            <a:off x="7787392" y="1198327"/>
            <a:ext cx="2514600" cy="838200"/>
          </a:xfrm>
          <a:prstGeom prst="borderCallout1">
            <a:avLst>
              <a:gd name="adj1" fmla="val 18750"/>
              <a:gd name="adj2" fmla="val -8333"/>
              <a:gd name="adj3" fmla="val 458234"/>
              <a:gd name="adj4" fmla="val -80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Review property is an Array of </a:t>
            </a:r>
            <a:r>
              <a:rPr lang="en-IE" dirty="0" err="1"/>
              <a:t>MovieReviewSchema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17587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>
                <a:solidFill>
                  <a:srgbClr val="FFFFFF"/>
                </a:solidFill>
              </a:rPr>
              <a:t>Mongoose Schema – Built-in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>
                <a:solidFill>
                  <a:srgbClr val="D19741"/>
                </a:solidFill>
              </a:rPr>
              <a:t>constraints on properties :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4E9F94C-4ED9-45AA-A1C6-7CCD5465F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570625"/>
            <a:ext cx="5455917" cy="371002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647D9D0-59C8-41D0-9BF1-CFC50F242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300354"/>
            <a:ext cx="5455917" cy="22505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F0FFAD-EE7F-4DE2-AD49-B0BD16C1142E}"/>
              </a:ext>
            </a:extLst>
          </p:cNvPr>
          <p:cNvSpPr txBox="1"/>
          <p:nvPr/>
        </p:nvSpPr>
        <p:spPr>
          <a:xfrm>
            <a:off x="3906478" y="64244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/>
              <a:t>https://mongoosejs.com/docs/validation.html</a:t>
            </a:r>
          </a:p>
        </p:txBody>
      </p:sp>
    </p:spTree>
    <p:extLst>
      <p:ext uri="{BB962C8B-B14F-4D97-AF65-F5344CB8AC3E}">
        <p14:creationId xmlns:p14="http://schemas.microsoft.com/office/powerpoint/2010/main" val="2877058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0D13E6-4DB3-4392-B49B-97C56C244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526" y="2720684"/>
            <a:ext cx="7709342" cy="22944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Custom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Developers can define custom validation on their properties (e.g. validate name field is correct format) 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A3E4EC81-E161-401C-8C03-6BF91EFC85BF}"/>
              </a:ext>
            </a:extLst>
          </p:cNvPr>
          <p:cNvSpPr/>
          <p:nvPr/>
        </p:nvSpPr>
        <p:spPr>
          <a:xfrm>
            <a:off x="9122537" y="2344881"/>
            <a:ext cx="2951017" cy="2623933"/>
          </a:xfrm>
          <a:prstGeom prst="borderCallout1">
            <a:avLst>
              <a:gd name="adj1" fmla="val 18750"/>
              <a:gd name="adj2" fmla="val -8333"/>
              <a:gd name="adj3" fmla="val 53540"/>
              <a:gd name="adj4" fmla="val -4693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Regular Expression (regex) to test for a valid name format, for example begins with a capital letter. </a:t>
            </a:r>
            <a:br>
              <a:rPr lang="en-IE" dirty="0"/>
            </a:br>
            <a:r>
              <a:rPr lang="en-IE" dirty="0"/>
              <a:t>If you’ve not come across them before check out </a:t>
            </a:r>
            <a:br>
              <a:rPr lang="en-IE" dirty="0"/>
            </a:br>
            <a:r>
              <a:rPr lang="en-IE" dirty="0"/>
              <a:t>https://www.w3schools.com/jsref/jsref_obj_regexp.asp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B3FC6-BBB7-4E59-99A4-633A8C4C602E}"/>
              </a:ext>
            </a:extLst>
          </p:cNvPr>
          <p:cNvSpPr txBox="1"/>
          <p:nvPr/>
        </p:nvSpPr>
        <p:spPr>
          <a:xfrm>
            <a:off x="3180272" y="62592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/>
              <a:t>https://mongoosejs.com/docs/validation.html</a:t>
            </a:r>
          </a:p>
        </p:txBody>
      </p:sp>
    </p:spTree>
    <p:extLst>
      <p:ext uri="{BB962C8B-B14F-4D97-AF65-F5344CB8AC3E}">
        <p14:creationId xmlns:p14="http://schemas.microsoft.com/office/powerpoint/2010/main" val="115979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/>
              <a:t>Data Manipulation Mongoose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E" dirty="0"/>
              <a:t>Mongoose supports all the CRUD operations: </a:t>
            </a:r>
          </a:p>
          <a:p>
            <a:pPr lvl="1"/>
            <a:r>
              <a:rPr lang="en-IE" b="1" dirty="0"/>
              <a:t>Create</a:t>
            </a:r>
            <a:r>
              <a:rPr lang="en-IE" dirty="0"/>
              <a:t> –&gt; </a:t>
            </a:r>
            <a:r>
              <a:rPr lang="en-IE" dirty="0" err="1"/>
              <a:t>Model.create</a:t>
            </a:r>
            <a:r>
              <a:rPr lang="en-IE" dirty="0"/>
              <a:t>(docs) or new Model(doc).save()</a:t>
            </a:r>
            <a:endParaRPr lang="en-IE" dirty="0">
              <a:cs typeface="Calibri"/>
            </a:endParaRPr>
          </a:p>
          <a:p>
            <a:pPr lvl="1"/>
            <a:r>
              <a:rPr lang="en-IE" b="1" dirty="0"/>
              <a:t>Read </a:t>
            </a:r>
            <a:r>
              <a:rPr lang="en-IE" dirty="0"/>
              <a:t>–&gt; </a:t>
            </a:r>
            <a:r>
              <a:rPr lang="en-IE" dirty="0" err="1"/>
              <a:t>Model.find</a:t>
            </a:r>
            <a:r>
              <a:rPr lang="en-IE" dirty="0"/>
              <a:t>(conditions)</a:t>
            </a:r>
            <a:endParaRPr lang="en-IE" dirty="0">
              <a:cs typeface="Calibri"/>
            </a:endParaRPr>
          </a:p>
          <a:p>
            <a:pPr lvl="1"/>
            <a:r>
              <a:rPr lang="en-IE" b="1" dirty="0"/>
              <a:t>Update </a:t>
            </a:r>
            <a:r>
              <a:rPr lang="en-IE" dirty="0"/>
              <a:t>–&gt; </a:t>
            </a:r>
            <a:r>
              <a:rPr lang="en-IE" dirty="0" err="1"/>
              <a:t>Model.update</a:t>
            </a:r>
            <a:r>
              <a:rPr lang="en-IE" dirty="0"/>
              <a:t>(conditions, props) </a:t>
            </a:r>
          </a:p>
          <a:p>
            <a:pPr lvl="1"/>
            <a:r>
              <a:rPr lang="en-IE" b="1" dirty="0"/>
              <a:t>Remove</a:t>
            </a:r>
            <a:r>
              <a:rPr lang="en-IE" dirty="0"/>
              <a:t> –&gt; </a:t>
            </a:r>
            <a:r>
              <a:rPr lang="en-IE" dirty="0" err="1"/>
              <a:t>Model.remove</a:t>
            </a:r>
            <a:r>
              <a:rPr lang="en-IE" dirty="0"/>
              <a:t>(conditions) </a:t>
            </a:r>
            <a:endParaRPr lang="en-IE" dirty="0">
              <a:cs typeface="Calibri"/>
            </a:endParaRPr>
          </a:p>
          <a:p>
            <a:r>
              <a:rPr lang="en-IE" dirty="0">
                <a:cs typeface="Calibri"/>
              </a:rPr>
              <a:t>Can operate with "</a:t>
            </a:r>
            <a:r>
              <a:rPr lang="en-IE" i="1" dirty="0">
                <a:cs typeface="Calibri"/>
              </a:rPr>
              <a:t>error first"</a:t>
            </a:r>
            <a:r>
              <a:rPr lang="en-IE" dirty="0">
                <a:cs typeface="Calibri"/>
              </a:rPr>
              <a:t> </a:t>
            </a:r>
            <a:r>
              <a:rPr lang="en-IE" dirty="0" err="1">
                <a:cs typeface="Calibri"/>
              </a:rPr>
              <a:t>callbacks</a:t>
            </a:r>
            <a:r>
              <a:rPr lang="en-IE" dirty="0">
                <a:cs typeface="Calibri"/>
              </a:rPr>
              <a:t>, promises, pr async-await 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7223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10296C3-E5CE-4734-9439-91CE38904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010" y="1704531"/>
            <a:ext cx="3186760" cy="13011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B19642-BD90-42D5-89F7-EB7D6BE59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930" y="4406899"/>
            <a:ext cx="4943475" cy="2066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Create with Mongoose (async-await)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DC1653-AC7C-4E6B-8F6C-B6462EB4E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001621-5C18-4376-824B-DE189FEE0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66" y="1828471"/>
            <a:ext cx="3801598" cy="38015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FABEA0-5A6A-4947-84DB-F65A262DA3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966" y="5630069"/>
            <a:ext cx="4438650" cy="3238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F006D39-63A9-4391-BE36-F7686942E841}"/>
                  </a:ext>
                </a:extLst>
              </p14:cNvPr>
              <p14:cNvContentPartPr/>
              <p14:nvPr/>
            </p14:nvContentPartPr>
            <p14:xfrm>
              <a:off x="3729151" y="2069962"/>
              <a:ext cx="3924000" cy="1811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F006D39-63A9-4391-BE36-F7686942E8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20511" y="2060962"/>
                <a:ext cx="3941640" cy="18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71ADC95-B420-4942-BBB6-822A84A8A7A3}"/>
                  </a:ext>
                </a:extLst>
              </p14:cNvPr>
              <p14:cNvContentPartPr/>
              <p14:nvPr/>
            </p14:nvContentPartPr>
            <p14:xfrm>
              <a:off x="9081631" y="2790322"/>
              <a:ext cx="941400" cy="2331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71ADC95-B420-4942-BBB6-822A84A8A7A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72991" y="2781322"/>
                <a:ext cx="959040" cy="234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8382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5C4EFC-844D-47D1-BFF8-785E440C6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311" y="4239769"/>
            <a:ext cx="4772025" cy="1990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0296C3-E5CE-4734-9439-91CE38904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010" y="1704531"/>
            <a:ext cx="3186760" cy="13011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Create with Mongoose (promise)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DC1653-AC7C-4E6B-8F6C-B6462EB4E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001621-5C18-4376-824B-DE189FEE0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66" y="1828471"/>
            <a:ext cx="3801598" cy="38015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FABEA0-5A6A-4947-84DB-F65A262DA3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966" y="5630069"/>
            <a:ext cx="4438650" cy="3238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F006D39-63A9-4391-BE36-F7686942E841}"/>
                  </a:ext>
                </a:extLst>
              </p14:cNvPr>
              <p14:cNvContentPartPr/>
              <p14:nvPr/>
            </p14:nvContentPartPr>
            <p14:xfrm>
              <a:off x="3729151" y="2069962"/>
              <a:ext cx="3924000" cy="1811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F006D39-63A9-4391-BE36-F7686942E8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20511" y="2060962"/>
                <a:ext cx="3941640" cy="18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71ADC95-B420-4942-BBB6-822A84A8A7A3}"/>
                  </a:ext>
                </a:extLst>
              </p14:cNvPr>
              <p14:cNvContentPartPr/>
              <p14:nvPr/>
            </p14:nvContentPartPr>
            <p14:xfrm>
              <a:off x="9081631" y="2790322"/>
              <a:ext cx="941400" cy="2331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71ADC95-B420-4942-BBB6-822A84A8A7A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72991" y="2781322"/>
                <a:ext cx="959040" cy="234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043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IE"/>
              <a:t>Databases in Enterprise Apps</a:t>
            </a:r>
            <a:endParaRPr lang="en-US"/>
          </a:p>
        </p:txBody>
      </p:sp>
      <p:cxnSp>
        <p:nvCxnSpPr>
          <p:cNvPr id="22" name="Straight Arrow Connector 2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IE" sz="1800" dirty="0"/>
              <a:t>Most data driven enterprise applications need a database</a:t>
            </a:r>
          </a:p>
          <a:p>
            <a:pPr lvl="1"/>
            <a:r>
              <a:rPr lang="en-IE" sz="1800" dirty="0"/>
              <a:t>Persistence: storage of data</a:t>
            </a:r>
          </a:p>
          <a:p>
            <a:pPr lvl="1"/>
            <a:r>
              <a:rPr lang="en-IE" sz="1800" dirty="0"/>
              <a:t>Concurrency: </a:t>
            </a:r>
            <a:r>
              <a:rPr lang="en-GB" sz="1800" dirty="0"/>
              <a:t> many applications sharing the data at once.</a:t>
            </a:r>
          </a:p>
          <a:p>
            <a:pPr lvl="1"/>
            <a:r>
              <a:rPr lang="en-IE" sz="1800" dirty="0"/>
              <a:t>Integration: multiple systems using the same DB</a:t>
            </a:r>
          </a:p>
          <a:p>
            <a:r>
              <a:rPr lang="en-IE" sz="1800" dirty="0"/>
              <a:t>Enterprise Application DBs require backups, fail over, maintenance, capacity provisioning.</a:t>
            </a:r>
          </a:p>
          <a:p>
            <a:pPr lvl="1"/>
            <a:r>
              <a:rPr lang="en-IE" sz="1800" dirty="0"/>
              <a:t>Traditionally handled by a Database Administrator (the DBA).</a:t>
            </a:r>
          </a:p>
        </p:txBody>
      </p:sp>
      <p:pic>
        <p:nvPicPr>
          <p:cNvPr id="6" name="Picture 5" descr="A picture containing table, indoor&#10;&#10;Description automatically generated">
            <a:extLst>
              <a:ext uri="{FF2B5EF4-FFF2-40B4-BE49-F238E27FC236}">
                <a16:creationId xmlns:a16="http://schemas.microsoft.com/office/drawing/2014/main" id="{F367067C-6485-48B2-B943-D6DD229EEA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7945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9A8F15-26B1-4C0A-919A-D2EBF6125321}"/>
              </a:ext>
            </a:extLst>
          </p:cNvPr>
          <p:cNvSpPr txBox="1"/>
          <p:nvPr/>
        </p:nvSpPr>
        <p:spPr>
          <a:xfrm>
            <a:off x="10005184" y="6657945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://barrymieny.deviantart.com/art/layered-database-source-documents-3487981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01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Update with Mongoose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79EB-7032-43A9-AC27-D5C5FE846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Async-Await Syntax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Promise Syntax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E78BA-2FD1-46F6-8F90-BE12264B17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02"/>
          <a:stretch/>
        </p:blipFill>
        <p:spPr>
          <a:xfrm>
            <a:off x="984942" y="4625280"/>
            <a:ext cx="6000750" cy="12829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8D860F-B86B-4452-A47F-385473CB54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06"/>
          <a:stretch/>
        </p:blipFill>
        <p:spPr>
          <a:xfrm>
            <a:off x="1040266" y="2428875"/>
            <a:ext cx="4886325" cy="157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6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485" y="2284561"/>
            <a:ext cx="8229600" cy="3048000"/>
          </a:xfrm>
        </p:spPr>
        <p:txBody>
          <a:bodyPr>
            <a:normAutofit fontScale="62500" lnSpcReduction="20000"/>
          </a:bodyPr>
          <a:lstStyle/>
          <a:p>
            <a:r>
              <a:rPr lang="en-IE" dirty="0"/>
              <a:t>Mongoose supports many queries: </a:t>
            </a:r>
          </a:p>
          <a:p>
            <a:pPr lvl="1"/>
            <a:r>
              <a:rPr lang="en-IE" dirty="0"/>
              <a:t>For equality/non-equality </a:t>
            </a:r>
          </a:p>
          <a:p>
            <a:pPr lvl="1"/>
            <a:r>
              <a:rPr lang="en-IE" dirty="0"/>
              <a:t>Selection of some properties </a:t>
            </a:r>
          </a:p>
          <a:p>
            <a:pPr lvl="1"/>
            <a:r>
              <a:rPr lang="en-IE" dirty="0"/>
              <a:t>Sorting </a:t>
            </a:r>
          </a:p>
          <a:p>
            <a:pPr lvl="1"/>
            <a:r>
              <a:rPr lang="en-IE" dirty="0"/>
              <a:t>Limit &amp; skip </a:t>
            </a:r>
          </a:p>
          <a:p>
            <a:r>
              <a:rPr lang="en-GB" dirty="0"/>
              <a:t>Mongoose models provide several static helper functions for CRUD operations.</a:t>
            </a:r>
          </a:p>
          <a:p>
            <a:pPr lvl="1"/>
            <a:r>
              <a:rPr lang="en-IE" dirty="0" err="1"/>
              <a:t>Model.findOne</a:t>
            </a:r>
            <a:r>
              <a:rPr lang="en-IE" dirty="0"/>
              <a:t>() returns a single document, the first match</a:t>
            </a:r>
          </a:p>
          <a:p>
            <a:pPr lvl="1"/>
            <a:r>
              <a:rPr lang="en-IE" dirty="0" err="1"/>
              <a:t>Model.find</a:t>
            </a:r>
            <a:r>
              <a:rPr lang="en-IE" dirty="0"/>
              <a:t>() returns all</a:t>
            </a:r>
          </a:p>
          <a:p>
            <a:pPr lvl="1"/>
            <a:r>
              <a:rPr lang="en-IE" dirty="0" err="1"/>
              <a:t>Model.findById</a:t>
            </a:r>
            <a:r>
              <a:rPr lang="en-IE" dirty="0"/>
              <a:t>() queries on the _id field.</a:t>
            </a:r>
          </a:p>
          <a:p>
            <a:pPr lvl="1"/>
            <a:endParaRPr lang="en-IE" dirty="0"/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DD5F58-E748-4910-B149-E81BFD26D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608" y="1279674"/>
            <a:ext cx="49815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992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/>
              <a:t>Can build complex queries and execute them later</a:t>
            </a:r>
          </a:p>
          <a:p>
            <a:pPr marL="0" indent="0">
              <a:buNone/>
            </a:pPr>
            <a:endParaRPr lang="en-IE"/>
          </a:p>
          <a:p>
            <a:endParaRPr lang="en-IE"/>
          </a:p>
          <a:p>
            <a:r>
              <a:rPr lang="en-IE"/>
              <a:t>The above finds all contacts where age &gt;17 and &lt;66 and living in either Waterford, Kilkenny or Wexford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828" y="2133600"/>
            <a:ext cx="809478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562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0B58E4-7D01-4B7A-BC02-61074769F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579" y="2820927"/>
            <a:ext cx="7086600" cy="32289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DCE21E-E514-40E3-88C9-386AFC57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Object Referencing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D4F40-C5C3-49B4-8FC5-A3701DDA9CFE}"/>
              </a:ext>
            </a:extLst>
          </p:cNvPr>
          <p:cNvSpPr/>
          <p:nvPr/>
        </p:nvSpPr>
        <p:spPr>
          <a:xfrm>
            <a:off x="6347563" y="5029939"/>
            <a:ext cx="5127339" cy="844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26290D34-4086-4A5F-9A76-6393C7083CB3}"/>
              </a:ext>
            </a:extLst>
          </p:cNvPr>
          <p:cNvSpPr/>
          <p:nvPr/>
        </p:nvSpPr>
        <p:spPr>
          <a:xfrm>
            <a:off x="9609662" y="1724297"/>
            <a:ext cx="2124891" cy="1323703"/>
          </a:xfrm>
          <a:prstGeom prst="borderCallout1">
            <a:avLst>
              <a:gd name="adj1" fmla="val 18750"/>
              <a:gd name="adj2" fmla="val -8333"/>
              <a:gd name="adj3" fmla="val 238158"/>
              <a:gd name="adj4" fmla="val -1579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Object ID to reference a document in Products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A872EA-9279-4C40-8B73-BD2AE7D97B15}"/>
              </a:ext>
            </a:extLst>
          </p:cNvPr>
          <p:cNvSpPr txBox="1"/>
          <p:nvPr/>
        </p:nvSpPr>
        <p:spPr>
          <a:xfrm>
            <a:off x="505364" y="2820927"/>
            <a:ext cx="4359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Can use Object Id to reference documents in other collections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Similar to ‘foreign keys’ in SQL databases</a:t>
            </a:r>
          </a:p>
        </p:txBody>
      </p:sp>
    </p:spTree>
    <p:extLst>
      <p:ext uri="{BB962C8B-B14F-4D97-AF65-F5344CB8AC3E}">
        <p14:creationId xmlns:p14="http://schemas.microsoft.com/office/powerpoint/2010/main" val="264549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B66F-5409-499F-9DF4-6CA18B23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Query Population using Refs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47343-8269-43E6-B02C-AF2F88FC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Allows you to </a:t>
            </a:r>
            <a:r>
              <a:rPr lang="en-GB" dirty="0"/>
              <a:t>automatically replace the speciﬁed paths in the document with document(s) from other collection(s). </a:t>
            </a:r>
            <a:endParaRPr lang="en-IE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6147879-164A-4FB5-B25B-B0982450EAB4}"/>
              </a:ext>
            </a:extLst>
          </p:cNvPr>
          <p:cNvSpPr/>
          <p:nvPr/>
        </p:nvSpPr>
        <p:spPr>
          <a:xfrm>
            <a:off x="5407583" y="4104100"/>
            <a:ext cx="1184326" cy="888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output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D859B3-C344-422B-99B1-D778CE27216B}"/>
              </a:ext>
            </a:extLst>
          </p:cNvPr>
          <p:cNvGraphicFramePr>
            <a:graphicFrameLocks noGrp="1"/>
          </p:cNvGraphicFramePr>
          <p:nvPr/>
        </p:nvGraphicFramePr>
        <p:xfrm>
          <a:off x="2954624" y="1291695"/>
          <a:ext cx="10972800" cy="213043"/>
        </p:xfrm>
        <a:graphic>
          <a:graphicData uri="http://schemas.openxmlformats.org/drawingml/2006/table">
            <a:tbl>
              <a:tblPr/>
              <a:tblGrid>
                <a:gridCol w="10972800">
                  <a:extLst>
                    <a:ext uri="{9D8B030D-6E8A-4147-A177-3AD203B41FA5}">
                      <a16:colId xmlns:a16="http://schemas.microsoft.com/office/drawing/2014/main" val="11243283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>
                          <a:solidFill>
                            <a:srgbClr val="BFBFBF"/>
                          </a:solidFill>
                          <a:effectLst/>
                          <a:latin typeface="Lucida Console" panose="020B0609040504020204" pitchFamily="49" charset="0"/>
                        </a:rPr>
                        <a:t>https://github.com/fxwalsh/ewd-examples-2020.git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58214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5509699-381C-4952-A13F-1A262CCAA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5" y="3243776"/>
            <a:ext cx="5176092" cy="29196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5373C2-DD5B-4E88-BBFF-BC32DFE5D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473" y="3500724"/>
            <a:ext cx="42672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78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C39FE-CE3F-4C7A-B5A8-A8DA7731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Schema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E69F8-B32F-42A1-A2FA-61419E85F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49473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F791-5ADE-4D13-BC78-84BD80A5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Example: Using Schema Methods for Simple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5EDC5-4F0F-45EA-B752-E7F84CE8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Restrict access to API (require authentication):</a:t>
            </a:r>
          </a:p>
          <a:p>
            <a:pPr lvl="1"/>
            <a:r>
              <a:rPr lang="en-IE" dirty="0"/>
              <a:t>Create users schema with methods for</a:t>
            </a:r>
          </a:p>
          <a:p>
            <a:pPr lvl="2"/>
            <a:r>
              <a:rPr lang="en-IE" dirty="0"/>
              <a:t>Finding users</a:t>
            </a:r>
          </a:p>
          <a:p>
            <a:pPr lvl="2"/>
            <a:r>
              <a:rPr lang="en-IE" dirty="0"/>
              <a:t>Checking password</a:t>
            </a:r>
          </a:p>
          <a:p>
            <a:pPr lvl="1"/>
            <a:r>
              <a:rPr lang="en-IE" dirty="0"/>
              <a:t>Use </a:t>
            </a:r>
            <a:r>
              <a:rPr lang="en-IE" b="1" dirty="0"/>
              <a:t>express-session</a:t>
            </a:r>
            <a:r>
              <a:rPr lang="en-IE" dirty="0"/>
              <a:t> middleware to create and manage user session (using cookies)</a:t>
            </a:r>
          </a:p>
          <a:p>
            <a:pPr lvl="1"/>
            <a:r>
              <a:rPr lang="en-IE" dirty="0"/>
              <a:t>Create an authentication route to set up “session”</a:t>
            </a:r>
          </a:p>
          <a:p>
            <a:pPr lvl="1"/>
            <a:r>
              <a:rPr lang="en-IE" dirty="0"/>
              <a:t>Create your own authentication middleware and place it on /</a:t>
            </a:r>
            <a:r>
              <a:rPr lang="en-IE" dirty="0" err="1"/>
              <a:t>api</a:t>
            </a:r>
            <a:r>
              <a:rPr lang="en-IE" dirty="0"/>
              <a:t>/movies route</a:t>
            </a:r>
          </a:p>
        </p:txBody>
      </p:sp>
    </p:spTree>
    <p:extLst>
      <p:ext uri="{BB962C8B-B14F-4D97-AF65-F5344CB8AC3E}">
        <p14:creationId xmlns:p14="http://schemas.microsoft.com/office/powerpoint/2010/main" val="425759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ED65-2846-4B78-8CFC-DBB44B3B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IE" dirty="0"/>
              <a:t>Aside: Sessions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6E444-E842-41AA-A992-FA2F2539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386149"/>
            <a:ext cx="6790508" cy="427589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000" dirty="0"/>
              <a:t>Requests to Express apps are stand-alone by default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no request can be linked to another. 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By default, no way to know if this request comes from a client that already performed a request previously.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Sessions are a mechanism that makes it possible to “know” who sent the request and to associate requests.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Using Sessions, every user of you API is assigned a unique session: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Allows you to store state.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The express-session module is middleware that provides sessions for Express apps.</a:t>
            </a:r>
            <a:endParaRPr lang="en-I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28318-B8AE-4AF1-86D3-414A0DADEC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1" r="40193" b="-1"/>
          <a:stretch/>
        </p:blipFill>
        <p:spPr>
          <a:xfrm>
            <a:off x="6912999" y="1123409"/>
            <a:ext cx="5279000" cy="5734588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805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6947B8-2AF4-4377-881B-681653BB8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1276523"/>
            <a:ext cx="8337146" cy="53673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84A8DD-27F8-4D38-AB30-BF15E737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1. User Schema with Static &amp; Instance Methods</a:t>
            </a:r>
          </a:p>
        </p:txBody>
      </p:sp>
      <p:sp>
        <p:nvSpPr>
          <p:cNvPr id="5" name="Callout: Line with Border and Accent Bar 4">
            <a:extLst>
              <a:ext uri="{FF2B5EF4-FFF2-40B4-BE49-F238E27FC236}">
                <a16:creationId xmlns:a16="http://schemas.microsoft.com/office/drawing/2014/main" id="{C8C9550F-12F5-4A36-8CEE-836859FA6A2C}"/>
              </a:ext>
            </a:extLst>
          </p:cNvPr>
          <p:cNvSpPr/>
          <p:nvPr/>
        </p:nvSpPr>
        <p:spPr>
          <a:xfrm>
            <a:off x="8797636" y="2694709"/>
            <a:ext cx="2784764" cy="1226127"/>
          </a:xfrm>
          <a:prstGeom prst="accentBorderCallout1">
            <a:avLst>
              <a:gd name="adj1" fmla="val 18750"/>
              <a:gd name="adj2" fmla="val -8333"/>
              <a:gd name="adj3" fmla="val 18363"/>
              <a:gd name="adj4" fmla="val -7009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Static Method:  belongs to schema. Independent of any document instance</a:t>
            </a:r>
          </a:p>
        </p:txBody>
      </p:sp>
      <p:sp>
        <p:nvSpPr>
          <p:cNvPr id="8" name="Callout: Line with Border and Accent Bar 7">
            <a:extLst>
              <a:ext uri="{FF2B5EF4-FFF2-40B4-BE49-F238E27FC236}">
                <a16:creationId xmlns:a16="http://schemas.microsoft.com/office/drawing/2014/main" id="{4A9A1738-AA41-422E-A1A0-2F05CEFA6C40}"/>
              </a:ext>
            </a:extLst>
          </p:cNvPr>
          <p:cNvSpPr/>
          <p:nvPr/>
        </p:nvSpPr>
        <p:spPr>
          <a:xfrm>
            <a:off x="8695112" y="4319847"/>
            <a:ext cx="2784764" cy="1226127"/>
          </a:xfrm>
          <a:prstGeom prst="accentBorderCallout1">
            <a:avLst>
              <a:gd name="adj1" fmla="val 18750"/>
              <a:gd name="adj2" fmla="val -8333"/>
              <a:gd name="adj3" fmla="val 18974"/>
              <a:gd name="adj4" fmla="val -2326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Instance Method:  belongs to a specific document instance.</a:t>
            </a:r>
          </a:p>
        </p:txBody>
      </p:sp>
    </p:spTree>
    <p:extLst>
      <p:ext uri="{BB962C8B-B14F-4D97-AF65-F5344CB8AC3E}">
        <p14:creationId xmlns:p14="http://schemas.microsoft.com/office/powerpoint/2010/main" val="328878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2D18-B177-48E6-8C75-62BA219A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2. express-session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E1AB1-2A4C-41BD-A37F-3D28D48B9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Session middleware that stores </a:t>
            </a:r>
            <a:r>
              <a:rPr lang="en-GB" dirty="0"/>
              <a:t>session data on server-side</a:t>
            </a:r>
          </a:p>
          <a:p>
            <a:pPr lvl="1"/>
            <a:r>
              <a:rPr lang="en-GB" dirty="0"/>
              <a:t>Puts a unique ID on client</a:t>
            </a:r>
          </a:p>
          <a:p>
            <a:pPr lvl="1"/>
            <a:endParaRPr lang="en-GB" dirty="0"/>
          </a:p>
          <a:p>
            <a:r>
              <a:rPr lang="en-GB" dirty="0"/>
              <a:t>Add to Express App middleware stack: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B31A76-0E2E-458B-9019-40EEA4A1F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272" y="2787793"/>
            <a:ext cx="5277056" cy="371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7DE224-3AE1-46D8-98E2-89305E4CC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272" y="4105274"/>
            <a:ext cx="53625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4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9">
            <a:extLst>
              <a:ext uri="{FF2B5EF4-FFF2-40B4-BE49-F238E27FC236}">
                <a16:creationId xmlns:a16="http://schemas.microsoft.com/office/drawing/2014/main" id="{F9DA4879-7C97-47D8-8954-7F0E549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002630" y="639401"/>
            <a:ext cx="4030504" cy="5577162"/>
          </a:xfrm>
          <a:prstGeom prst="rect">
            <a:avLst/>
          </a:prstGeom>
          <a:solidFill>
            <a:srgbClr val="404040">
              <a:alpha val="92941"/>
            </a:srgbClr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6D093-0CD9-4621-9B32-E11A4E01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668" y="890908"/>
            <a:ext cx="3450432" cy="1156563"/>
          </a:xfrm>
        </p:spPr>
        <p:txBody>
          <a:bodyPr>
            <a:normAutofit/>
          </a:bodyPr>
          <a:lstStyle/>
          <a:p>
            <a:r>
              <a:rPr lang="en-IE" sz="3200">
                <a:solidFill>
                  <a:srgbClr val="FFFFFF"/>
                </a:solidFill>
              </a:rPr>
              <a:t>Structured &amp; Unstructured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ED53A-F394-40BC-8A79-E9FE87308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668" y="2187257"/>
            <a:ext cx="3450432" cy="3651569"/>
          </a:xfrm>
        </p:spPr>
        <p:txBody>
          <a:bodyPr>
            <a:normAutofit/>
          </a:bodyPr>
          <a:lstStyle/>
          <a:p>
            <a:r>
              <a:rPr lang="en-IE" sz="1600" dirty="0">
                <a:solidFill>
                  <a:srgbClr val="FFFFFF"/>
                </a:solidFill>
              </a:rPr>
              <a:t>Relational Databases:</a:t>
            </a:r>
          </a:p>
          <a:p>
            <a:pPr lvl="1"/>
            <a:r>
              <a:rPr lang="en-IE" sz="1600" dirty="0">
                <a:solidFill>
                  <a:srgbClr val="FFFFFF"/>
                </a:solidFill>
              </a:rPr>
              <a:t>Organise data into structured tables and rows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Relations have to be simple, they cannot contain any structure such as a nested record or a list</a:t>
            </a:r>
          </a:p>
          <a:p>
            <a:r>
              <a:rPr lang="en-GB" sz="1600" dirty="0">
                <a:solidFill>
                  <a:srgbClr val="FFFFFF"/>
                </a:solidFill>
              </a:rPr>
              <a:t>In memory data structures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Much more varied structure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Lists, Queues, Stacks, Graphs, Hashing</a:t>
            </a:r>
            <a:endParaRPr lang="en-IE" sz="1600" dirty="0">
              <a:solidFill>
                <a:srgbClr val="FFFFFF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F2C06E-7B0F-476D-AA55-F83B2F38F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98766" y="831091"/>
            <a:ext cx="3390605" cy="24327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6EBABF-4FF9-47BD-BDFB-008D64324E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601490" y="3716708"/>
            <a:ext cx="1825979" cy="1278185"/>
          </a:xfrm>
          <a:prstGeom prst="rect">
            <a:avLst/>
          </a:prstGeom>
        </p:spPr>
      </p:pic>
      <p:pic>
        <p:nvPicPr>
          <p:cNvPr id="8" name="Picture 7" descr="A picture containing wall, indoor, photo, text&#10;&#10;Description automatically generated">
            <a:extLst>
              <a:ext uri="{FF2B5EF4-FFF2-40B4-BE49-F238E27FC236}">
                <a16:creationId xmlns:a16="http://schemas.microsoft.com/office/drawing/2014/main" id="{0EAA3197-5D0E-44AF-B34E-B9560400C7A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350484" y="3949423"/>
            <a:ext cx="1803554" cy="1965726"/>
          </a:xfrm>
          <a:prstGeom prst="rect">
            <a:avLst/>
          </a:prstGeom>
        </p:spPr>
      </p:pic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7FD3DA5-D1A8-4B8A-B2D5-645FFE565DF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561466" y="5207554"/>
            <a:ext cx="1825979" cy="13694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DFE3D5-7A60-4CC9-ADE5-8AB68F766108}"/>
              </a:ext>
            </a:extLst>
          </p:cNvPr>
          <p:cNvSpPr txBox="1"/>
          <p:nvPr/>
        </p:nvSpPr>
        <p:spPr>
          <a:xfrm>
            <a:off x="8360958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://dba.stackexchange.com/questions/40311/unsure-how-to-implement-certain-constraints-and-relations-in-this-relational-da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0719B8-4F11-438F-B71D-56F422DB3E31}"/>
              </a:ext>
            </a:extLst>
          </p:cNvPr>
          <p:cNvSpPr txBox="1"/>
          <p:nvPr/>
        </p:nvSpPr>
        <p:spPr>
          <a:xfrm>
            <a:off x="6041216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8" tooltip="https://stackoverflow.com/questions/38415515/graph-data-structure-program-output-isnt-working-like-i-wa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AEB3FB-5A05-4B93-8BB6-3A910CD049F9}"/>
              </a:ext>
            </a:extLst>
          </p:cNvPr>
          <p:cNvSpPr txBox="1"/>
          <p:nvPr/>
        </p:nvSpPr>
        <p:spPr>
          <a:xfrm>
            <a:off x="3721474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10" tooltip="http://commons.wikimedia.org/wiki/File:Linked_list_data_format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F26FDA-483A-4CC8-B90F-1685C1DC20BC}"/>
              </a:ext>
            </a:extLst>
          </p:cNvPr>
          <p:cNvSpPr txBox="1"/>
          <p:nvPr/>
        </p:nvSpPr>
        <p:spPr>
          <a:xfrm>
            <a:off x="8360958" y="708345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6" tooltip="https://en.wikibooks.org/wiki/File:Hash_table_4_1_0_0_0_0_0_LL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93DE1A-0624-4AE4-9FE4-96CE275A7642}"/>
              </a:ext>
            </a:extLst>
          </p:cNvPr>
          <p:cNvSpPr txBox="1"/>
          <p:nvPr/>
        </p:nvSpPr>
        <p:spPr>
          <a:xfrm>
            <a:off x="7021485" y="554182"/>
            <a:ext cx="204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Relational Database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2939B-8EBE-4D92-9B76-A04183309911}"/>
              </a:ext>
            </a:extLst>
          </p:cNvPr>
          <p:cNvSpPr txBox="1"/>
          <p:nvPr/>
        </p:nvSpPr>
        <p:spPr>
          <a:xfrm>
            <a:off x="7021484" y="3519341"/>
            <a:ext cx="272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In Memory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49328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AF0F3-B2D4-4CC2-AF99-1BF23580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3. Use User Route to authenticate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5DEF0-14EC-42AC-9590-43DF1E30D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Use </a:t>
            </a:r>
            <a:r>
              <a:rPr lang="en-IE" b="1" dirty="0"/>
              <a:t>/</a:t>
            </a:r>
            <a:r>
              <a:rPr lang="en-IE" b="1" dirty="0" err="1"/>
              <a:t>api</a:t>
            </a:r>
            <a:r>
              <a:rPr lang="en-IE" b="1" dirty="0"/>
              <a:t>/user </a:t>
            </a:r>
            <a:r>
              <a:rPr lang="en-IE" dirty="0"/>
              <a:t>to authenticate, passing username and password in HTTP body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2EB28-FD42-4ADF-9739-9DCC96406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48" y="2906990"/>
            <a:ext cx="6804515" cy="39510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0C97FF-4C71-47CB-AB3D-44556CA2DC72}"/>
              </a:ext>
            </a:extLst>
          </p:cNvPr>
          <p:cNvSpPr txBox="1"/>
          <p:nvPr/>
        </p:nvSpPr>
        <p:spPr>
          <a:xfrm>
            <a:off x="2450969" y="2537659"/>
            <a:ext cx="193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/</a:t>
            </a:r>
            <a:r>
              <a:rPr lang="en-IE" dirty="0" err="1"/>
              <a:t>api</a:t>
            </a:r>
            <a:r>
              <a:rPr lang="en-IE" dirty="0"/>
              <a:t>/users/index.js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97C10921-AB65-4BB7-87C1-6DD43D8F23DC}"/>
              </a:ext>
            </a:extLst>
          </p:cNvPr>
          <p:cNvSpPr/>
          <p:nvPr/>
        </p:nvSpPr>
        <p:spPr>
          <a:xfrm>
            <a:off x="8247211" y="2906990"/>
            <a:ext cx="3553905" cy="1300899"/>
          </a:xfrm>
          <a:prstGeom prst="borderCallout1">
            <a:avLst>
              <a:gd name="adj1" fmla="val 18750"/>
              <a:gd name="adj2" fmla="val -8333"/>
              <a:gd name="adj3" fmla="val 99781"/>
              <a:gd name="adj4" fmla="val -3588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static method to find User document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B5DD50ED-2CA8-4074-B126-7B5C56618020}"/>
              </a:ext>
            </a:extLst>
          </p:cNvPr>
          <p:cNvSpPr/>
          <p:nvPr/>
        </p:nvSpPr>
        <p:spPr>
          <a:xfrm>
            <a:off x="8236769" y="4390452"/>
            <a:ext cx="3553905" cy="1300899"/>
          </a:xfrm>
          <a:prstGeom prst="borderCallout1">
            <a:avLst>
              <a:gd name="adj1" fmla="val 18750"/>
              <a:gd name="adj2" fmla="val -8333"/>
              <a:gd name="adj3" fmla="val 31028"/>
              <a:gd name="adj4" fmla="val -6698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instance method to check password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F42EFD-8038-4A9F-8B0B-11CBA7BE5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508" y="6261322"/>
            <a:ext cx="3258608" cy="322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C77CCB-5110-40F7-9ECB-B916BABFBAF6}"/>
              </a:ext>
            </a:extLst>
          </p:cNvPr>
          <p:cNvSpPr txBox="1"/>
          <p:nvPr/>
        </p:nvSpPr>
        <p:spPr>
          <a:xfrm>
            <a:off x="8779588" y="5908457"/>
            <a:ext cx="98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/index.js</a:t>
            </a:r>
          </a:p>
        </p:txBody>
      </p:sp>
    </p:spTree>
    <p:extLst>
      <p:ext uri="{BB962C8B-B14F-4D97-AF65-F5344CB8AC3E}">
        <p14:creationId xmlns:p14="http://schemas.microsoft.com/office/powerpoint/2010/main" val="339140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F25AA0-1298-413D-8A73-95F6D79CB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39" y="5558771"/>
            <a:ext cx="7619458" cy="4263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B66BB1-BAB6-4DDB-B3C3-A2BDC876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4. Add Authentication Middleware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65D523-CD74-4C68-9358-28894F2E1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9539" y="1417638"/>
            <a:ext cx="5366994" cy="2707918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713FFE3B-1D5D-455C-8E3C-AE540AE1DBEA}"/>
              </a:ext>
            </a:extLst>
          </p:cNvPr>
          <p:cNvSpPr/>
          <p:nvPr/>
        </p:nvSpPr>
        <p:spPr>
          <a:xfrm>
            <a:off x="7732622" y="1417638"/>
            <a:ext cx="2762054" cy="1781666"/>
          </a:xfrm>
          <a:prstGeom prst="borderCallout1">
            <a:avLst>
              <a:gd name="adj1" fmla="val 18750"/>
              <a:gd name="adj2" fmla="val -8333"/>
              <a:gd name="adj3" fmla="val 50679"/>
              <a:gd name="adj4" fmla="val -6040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Checks for user ID in session object. </a:t>
            </a:r>
            <a:br>
              <a:rPr lang="en-IE" dirty="0"/>
            </a:br>
            <a:r>
              <a:rPr lang="en-IE" dirty="0"/>
              <a:t>If exists, called next middleware function, otherwise end </a:t>
            </a:r>
            <a:r>
              <a:rPr lang="en-IE" dirty="0" err="1"/>
              <a:t>req</a:t>
            </a:r>
            <a:r>
              <a:rPr lang="en-IE" dirty="0"/>
              <a:t>/res cycle with 401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02E9F2-3DCB-486E-B7F5-56157CF48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539" y="4897437"/>
            <a:ext cx="6657975" cy="542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DA3EC1-DBFC-46D5-8737-81CE69DBC9F4}"/>
              </a:ext>
            </a:extLst>
          </p:cNvPr>
          <p:cNvSpPr txBox="1"/>
          <p:nvPr/>
        </p:nvSpPr>
        <p:spPr>
          <a:xfrm>
            <a:off x="1697324" y="1048306"/>
            <a:ext cx="157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authenticate.js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4EA2D-7FB2-4424-81DE-A84FB093AE0D}"/>
              </a:ext>
            </a:extLst>
          </p:cNvPr>
          <p:cNvSpPr txBox="1"/>
          <p:nvPr/>
        </p:nvSpPr>
        <p:spPr>
          <a:xfrm>
            <a:off x="1143142" y="4494888"/>
            <a:ext cx="89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index.js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2F84E0-840D-4347-A1F3-85B6B8B04FAB}"/>
              </a:ext>
            </a:extLst>
          </p:cNvPr>
          <p:cNvSpPr/>
          <p:nvPr/>
        </p:nvSpPr>
        <p:spPr>
          <a:xfrm>
            <a:off x="4268526" y="5558771"/>
            <a:ext cx="1972947" cy="426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C252A6BF-6D7D-4BEF-A4E7-54D53CC84B55}"/>
              </a:ext>
            </a:extLst>
          </p:cNvPr>
          <p:cNvSpPr/>
          <p:nvPr/>
        </p:nvSpPr>
        <p:spPr>
          <a:xfrm>
            <a:off x="8820346" y="4549529"/>
            <a:ext cx="2762054" cy="1781666"/>
          </a:xfrm>
          <a:prstGeom prst="borderCallout1">
            <a:avLst>
              <a:gd name="adj1" fmla="val 18750"/>
              <a:gd name="adj2" fmla="val -8333"/>
              <a:gd name="adj3" fmla="val 58844"/>
              <a:gd name="adj4" fmla="val -9426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Authentication middleware applied  on /</a:t>
            </a:r>
            <a:r>
              <a:rPr lang="en-IE" dirty="0" err="1"/>
              <a:t>api</a:t>
            </a:r>
            <a:r>
              <a:rPr lang="en-IE" dirty="0"/>
              <a:t>/movies route.</a:t>
            </a:r>
          </a:p>
        </p:txBody>
      </p:sp>
    </p:spTree>
    <p:extLst>
      <p:ext uri="{BB962C8B-B14F-4D97-AF65-F5344CB8AC3E}">
        <p14:creationId xmlns:p14="http://schemas.microsoft.com/office/powerpoint/2010/main" val="411395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structured vs unstructured data">
            <a:extLst>
              <a:ext uri="{FF2B5EF4-FFF2-40B4-BE49-F238E27FC236}">
                <a16:creationId xmlns:a16="http://schemas.microsoft.com/office/drawing/2014/main" id="{AE1C4729-5CE1-41F8-9EA4-A7BE2CFD9B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34"/>
          <a:stretch/>
        </p:blipFill>
        <p:spPr bwMode="auto">
          <a:xfrm>
            <a:off x="555881" y="1562980"/>
            <a:ext cx="9736286" cy="467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tructured vs unstructured data">
            <a:extLst>
              <a:ext uri="{FF2B5EF4-FFF2-40B4-BE49-F238E27FC236}">
                <a16:creationId xmlns:a16="http://schemas.microsoft.com/office/drawing/2014/main" id="{FEC8B389-337E-468E-8565-3139DF4895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18"/>
          <a:stretch/>
        </p:blipFill>
        <p:spPr bwMode="auto">
          <a:xfrm>
            <a:off x="1024404" y="329517"/>
            <a:ext cx="5291666" cy="255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E75C9A-94DA-4AE5-9A0A-33F7FFB2D386}"/>
              </a:ext>
            </a:extLst>
          </p:cNvPr>
          <p:cNvSpPr txBox="1"/>
          <p:nvPr/>
        </p:nvSpPr>
        <p:spPr>
          <a:xfrm>
            <a:off x="5868062" y="623382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2657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AC036-C581-45DF-8432-3A25BFF3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E" sz="5400"/>
              <a:t>NoSQL Databases</a:t>
            </a:r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13FC4-A39A-457C-882D-F6304CE20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GB" sz="2200" b="0" i="0" dirty="0">
                <a:effectLst/>
                <a:latin typeface="Akzidenz Grotesk BQ Light"/>
              </a:rPr>
              <a:t> Non-tabular(no tables) databases and store data differently than relational tables.</a:t>
            </a:r>
          </a:p>
          <a:p>
            <a:r>
              <a:rPr lang="en-GB" sz="2200" dirty="0">
                <a:latin typeface="Akzidenz Grotesk BQ Light"/>
              </a:rPr>
              <a:t>V</a:t>
            </a:r>
            <a:r>
              <a:rPr lang="en-GB" sz="2200" b="0" i="0" dirty="0">
                <a:effectLst/>
                <a:latin typeface="Akzidenz Grotesk BQ Light"/>
              </a:rPr>
              <a:t>ariety of types based on their data model</a:t>
            </a:r>
          </a:p>
          <a:p>
            <a:pPr lvl="1"/>
            <a:r>
              <a:rPr lang="en-GB" sz="2200" dirty="0">
                <a:latin typeface="Akzidenz Grotesk BQ Light"/>
              </a:rPr>
              <a:t>Document based, key-value </a:t>
            </a:r>
            <a:r>
              <a:rPr lang="en-GB" sz="2200" dirty="0" err="1">
                <a:latin typeface="Akzidenz Grotesk BQ Light"/>
              </a:rPr>
              <a:t>basedgraph</a:t>
            </a:r>
            <a:endParaRPr lang="en-GB" sz="2200" dirty="0">
              <a:latin typeface="Akzidenz Grotesk BQ Light"/>
            </a:endParaRPr>
          </a:p>
          <a:p>
            <a:r>
              <a:rPr lang="en-GB" sz="2200" dirty="0">
                <a:latin typeface="Akzidenz Grotesk BQ Light"/>
              </a:rPr>
              <a:t>NoSQL databases allow developers to work with semi-structured/unstructured data, giving them a lot of flexibility</a:t>
            </a:r>
          </a:p>
          <a:p>
            <a:r>
              <a:rPr lang="en-GB" sz="2200" dirty="0">
                <a:latin typeface="Akzidenz Grotesk BQ Light"/>
              </a:rPr>
              <a:t>No need to define exact schema(i.e. structure) for data</a:t>
            </a:r>
          </a:p>
          <a:p>
            <a:endParaRPr lang="en-IE" sz="2200" dirty="0"/>
          </a:p>
        </p:txBody>
      </p:sp>
      <p:pic>
        <p:nvPicPr>
          <p:cNvPr id="1026" name="Picture 2" descr="3 DBAs walk into a NOSQL bar... | Programming humor, Tech humor, Programing  jokes">
            <a:extLst>
              <a:ext uri="{FF2B5EF4-FFF2-40B4-BE49-F238E27FC236}">
                <a16:creationId xmlns:a16="http://schemas.microsoft.com/office/drawing/2014/main" id="{9CD6DBC5-62F2-4389-B466-93218E55D5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" r="1118" b="2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99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/>
              <a:t>Databases in the Cloud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890165" cy="4351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IE" sz="2000" dirty="0"/>
              <a:t>For some apps, a traditional relational database may not be the best fit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Organisations are capturing more data and processing it quicker – can be expensive/difficult on traditional DB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Traditionally, relational database is designed to run on a single machine in predicable environment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May be  economic to run large data and computing loads on clusters.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Hard to estimate scaling requirements, particularly if it’s a web app?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Are you going to do Data mining?</a:t>
            </a:r>
          </a:p>
          <a:p>
            <a:pPr>
              <a:lnSpc>
                <a:spcPct val="90000"/>
              </a:lnSpc>
            </a:pPr>
            <a:r>
              <a:rPr lang="en-IE" sz="2000" dirty="0"/>
              <a:t>One approach is to use the</a:t>
            </a:r>
            <a:r>
              <a:rPr lang="en-IE" sz="2000" b="1" dirty="0"/>
              <a:t> Cloud </a:t>
            </a:r>
            <a:r>
              <a:rPr lang="en-IE" sz="2000" dirty="0"/>
              <a:t>for you DB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Designed for scale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Can be outsourced so you don’t have to deal with infrastructure requirements.</a:t>
            </a:r>
            <a:endParaRPr lang="en-US" sz="2000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6EB7086-C1A5-40BE-A0E1-590E4CB406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441" r="-3" b="14350"/>
          <a:stretch/>
        </p:blipFill>
        <p:spPr>
          <a:xfrm>
            <a:off x="8236080" y="1904282"/>
            <a:ext cx="3176306" cy="26746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17351C-C29A-424B-B160-A8A7E10CB1D1}"/>
              </a:ext>
            </a:extLst>
          </p:cNvPr>
          <p:cNvSpPr txBox="1"/>
          <p:nvPr/>
        </p:nvSpPr>
        <p:spPr>
          <a:xfrm>
            <a:off x="9105344" y="5976907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s://graphicdesign.stackexchange.com/questions/77654/what-is-the-unambiguously-correct-pictogram-for-database-stora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52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NoSQL Cloud DB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Removes Management costs</a:t>
            </a:r>
          </a:p>
          <a:p>
            <a:r>
              <a:rPr lang="en-IE" dirty="0"/>
              <a:t>Inherently scalable</a:t>
            </a:r>
          </a:p>
          <a:p>
            <a:r>
              <a:rPr lang="en-IE" dirty="0"/>
              <a:t>No need to define schemas(if NoSQL) etc. </a:t>
            </a:r>
          </a:p>
          <a:p>
            <a:r>
              <a:rPr lang="en-IE" dirty="0"/>
              <a:t>Lots of Cloud DB offerings out there</a:t>
            </a:r>
          </a:p>
          <a:p>
            <a:pPr lvl="1"/>
            <a:r>
              <a:rPr lang="en-IE" dirty="0"/>
              <a:t>SQL based</a:t>
            </a:r>
          </a:p>
          <a:p>
            <a:pPr lvl="1"/>
            <a:r>
              <a:rPr lang="en-IE" dirty="0"/>
              <a:t>NoSQL based</a:t>
            </a:r>
          </a:p>
          <a:p>
            <a:r>
              <a:rPr lang="en-IE" dirty="0"/>
              <a:t>If organisation policy/standards do not allow outsourcing:</a:t>
            </a:r>
          </a:p>
          <a:p>
            <a:pPr marL="457200" lvl="1" indent="0">
              <a:buNone/>
            </a:pPr>
            <a:r>
              <a:rPr lang="en-IE" dirty="0"/>
              <a:t>- Can host yourself, most NoSQL DBs are free. </a:t>
            </a:r>
          </a:p>
        </p:txBody>
      </p:sp>
    </p:spTree>
    <p:extLst>
      <p:ext uri="{BB962C8B-B14F-4D97-AF65-F5344CB8AC3E}">
        <p14:creationId xmlns:p14="http://schemas.microsoft.com/office/powerpoint/2010/main" val="130843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Cloud Database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Drop Consistency(if you can)</a:t>
            </a:r>
          </a:p>
          <a:p>
            <a:pPr lvl="1"/>
            <a:r>
              <a:rPr lang="en-US" dirty="0"/>
              <a:t>this makes distributed systems much easier to build</a:t>
            </a:r>
          </a:p>
          <a:p>
            <a:r>
              <a:rPr lang="en-US" dirty="0"/>
              <a:t>Drop SQL and the relational model </a:t>
            </a:r>
          </a:p>
          <a:p>
            <a:pPr lvl="1"/>
            <a:r>
              <a:rPr lang="en-US" dirty="0"/>
              <a:t>simpler structures are easier to distribute:</a:t>
            </a:r>
          </a:p>
          <a:p>
            <a:pPr lvl="2"/>
            <a:r>
              <a:rPr lang="en-US" dirty="0"/>
              <a:t>key/value pairs </a:t>
            </a:r>
          </a:p>
          <a:p>
            <a:pPr lvl="2"/>
            <a:r>
              <a:rPr lang="en-US" b="1" dirty="0"/>
              <a:t>structured documents </a:t>
            </a:r>
          </a:p>
          <a:p>
            <a:pPr lvl="2"/>
            <a:r>
              <a:rPr lang="en-US" b="1" dirty="0"/>
              <a:t>pseudo-tables </a:t>
            </a:r>
          </a:p>
          <a:p>
            <a:pPr lvl="2"/>
            <a:r>
              <a:rPr lang="en-US" dirty="0"/>
              <a:t>tend to be schema-free, accepting data as-is</a:t>
            </a:r>
          </a:p>
          <a:p>
            <a:r>
              <a:rPr lang="en-US" dirty="0"/>
              <a:t>Offer HTTP interfaces using XML or </a:t>
            </a:r>
            <a:r>
              <a:rPr lang="en-US" b="1" dirty="0"/>
              <a:t>JSON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Web APIs!!!</a:t>
            </a:r>
          </a:p>
        </p:txBody>
      </p:sp>
    </p:spTree>
    <p:extLst>
      <p:ext uri="{BB962C8B-B14F-4D97-AF65-F5344CB8AC3E}">
        <p14:creationId xmlns:p14="http://schemas.microsoft.com/office/powerpoint/2010/main" val="423063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1861</Words>
  <Application>Microsoft Office PowerPoint</Application>
  <PresentationFormat>Widescreen</PresentationFormat>
  <Paragraphs>267</Paragraphs>
  <Slides>41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Akzidenz Grotesk BQ Light</vt:lpstr>
      <vt:lpstr>Arial</vt:lpstr>
      <vt:lpstr>Calibri</vt:lpstr>
      <vt:lpstr>Courier New</vt:lpstr>
      <vt:lpstr>Lato</vt:lpstr>
      <vt:lpstr>Lucida Console</vt:lpstr>
      <vt:lpstr>Office Theme</vt:lpstr>
      <vt:lpstr>MongoDB, Mongoose and Cloud Storage</vt:lpstr>
      <vt:lpstr>Agenda</vt:lpstr>
      <vt:lpstr>Databases in Enterprise Apps</vt:lpstr>
      <vt:lpstr>Structured &amp; Unstructured Data</vt:lpstr>
      <vt:lpstr>PowerPoint Presentation</vt:lpstr>
      <vt:lpstr>NoSQL Databases</vt:lpstr>
      <vt:lpstr>Databases in the Cloud</vt:lpstr>
      <vt:lpstr>NoSQL Cloud DB Advantages</vt:lpstr>
      <vt:lpstr>Cloud Database Practices</vt:lpstr>
      <vt:lpstr>Mongodb</vt:lpstr>
      <vt:lpstr>Introduction</vt:lpstr>
      <vt:lpstr>Mongo Terminology</vt:lpstr>
      <vt:lpstr>Mongo Documents</vt:lpstr>
      <vt:lpstr>Getting Started (locally)</vt:lpstr>
      <vt:lpstr>Getting Started (locally)</vt:lpstr>
      <vt:lpstr>Mongoose</vt:lpstr>
      <vt:lpstr>Mongoose Overview</vt:lpstr>
      <vt:lpstr>Mongoose first?</vt:lpstr>
      <vt:lpstr>Installing &amp; Using Mongoose</vt:lpstr>
      <vt:lpstr>Mongoose Schemas and Models</vt:lpstr>
      <vt:lpstr>Demo</vt:lpstr>
      <vt:lpstr>Lecture 2</vt:lpstr>
      <vt:lpstr>Mongoose Schemas – Arrays &amp; sub-documents</vt:lpstr>
      <vt:lpstr>Mongoose Schemas - Arrays</vt:lpstr>
      <vt:lpstr>Mongoose Schema – Built-in Validation</vt:lpstr>
      <vt:lpstr>Mongoose Custom Validation</vt:lpstr>
      <vt:lpstr>Data Manipulation Mongoose</vt:lpstr>
      <vt:lpstr>Create with Mongoose (async-await)</vt:lpstr>
      <vt:lpstr>Create with Mongoose (promise)</vt:lpstr>
      <vt:lpstr>Update with Mongoose</vt:lpstr>
      <vt:lpstr>Mongoose Queries</vt:lpstr>
      <vt:lpstr>Mongoose Queries</vt:lpstr>
      <vt:lpstr>Object Referencing</vt:lpstr>
      <vt:lpstr>Query Population using Refs</vt:lpstr>
      <vt:lpstr>Schema Methods</vt:lpstr>
      <vt:lpstr>Example: Using Schema Methods for Simple Authentication</vt:lpstr>
      <vt:lpstr>Aside: Sessions</vt:lpstr>
      <vt:lpstr>1. User Schema with Static &amp; Instance Methods</vt:lpstr>
      <vt:lpstr>2. express-session middleware</vt:lpstr>
      <vt:lpstr>3. Use User Route to authenticate</vt:lpstr>
      <vt:lpstr>4. Add Authentication Middleware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MongoDB, Mongoose and Cloud Storage</dc:title>
  <dc:creator>Frank X Walsh</dc:creator>
  <cp:lastModifiedBy>Frank X Walsh</cp:lastModifiedBy>
  <cp:revision>30</cp:revision>
  <dcterms:created xsi:type="dcterms:W3CDTF">2020-03-23T23:49:18Z</dcterms:created>
  <dcterms:modified xsi:type="dcterms:W3CDTF">2021-11-16T14:29:12Z</dcterms:modified>
</cp:coreProperties>
</file>