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85" r:id="rId3"/>
    <p:sldId id="315" r:id="rId4"/>
    <p:sldId id="318" r:id="rId5"/>
    <p:sldId id="325" r:id="rId6"/>
    <p:sldId id="317" r:id="rId7"/>
    <p:sldId id="319" r:id="rId8"/>
    <p:sldId id="320" r:id="rId9"/>
    <p:sldId id="321" r:id="rId10"/>
    <p:sldId id="515" r:id="rId11"/>
    <p:sldId id="258" r:id="rId12"/>
    <p:sldId id="259" r:id="rId13"/>
    <p:sldId id="260" r:id="rId14"/>
    <p:sldId id="261" r:id="rId15"/>
    <p:sldId id="262" r:id="rId16"/>
    <p:sldId id="511" r:id="rId17"/>
    <p:sldId id="263" r:id="rId18"/>
    <p:sldId id="264" r:id="rId19"/>
    <p:sldId id="507" r:id="rId20"/>
    <p:sldId id="508" r:id="rId21"/>
    <p:sldId id="509" r:id="rId22"/>
    <p:sldId id="510" r:id="rId23"/>
    <p:sldId id="512" r:id="rId24"/>
    <p:sldId id="517" r:id="rId25"/>
    <p:sldId id="265" r:id="rId26"/>
    <p:sldId id="266" r:id="rId27"/>
    <p:sldId id="267" r:id="rId28"/>
    <p:sldId id="268" r:id="rId29"/>
    <p:sldId id="270" r:id="rId30"/>
    <p:sldId id="271" r:id="rId31"/>
    <p:sldId id="273" r:id="rId32"/>
    <p:sldId id="513" r:id="rId33"/>
    <p:sldId id="274" r:id="rId34"/>
    <p:sldId id="275"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X Walsh" initials="FXW" lastIdx="1" clrIdx="0">
    <p:extLst>
      <p:ext uri="{19B8F6BF-5375-455C-9EA6-DF929625EA0E}">
        <p15:presenceInfo xmlns:p15="http://schemas.microsoft.com/office/powerpoint/2012/main" userId="Frank X Wal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9" autoAdjust="0"/>
    <p:restoredTop sz="71668" autoAdjust="0"/>
  </p:normalViewPr>
  <p:slideViewPr>
    <p:cSldViewPr snapToGrid="0">
      <p:cViewPr varScale="1">
        <p:scale>
          <a:sx n="104" d="100"/>
          <a:sy n="104" d="100"/>
        </p:scale>
        <p:origin x="3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1T11:09:11.545" idx="1">
    <p:pos x="7090" y="2220"/>
    <p:text/>
    <p:extLst>
      <p:ext uri="{C676402C-5697-4E1C-873F-D02D1690AC5C}">
        <p15:threadingInfo xmlns:p15="http://schemas.microsoft.com/office/powerpoint/2012/main" timeZoneBias="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User 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dirty="0"/>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dirty="0"/>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User 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46.237"/>
    </inkml:context>
    <inkml:brush xml:id="br0">
      <inkml:brushProperty name="width" value="0.05" units="cm"/>
      <inkml:brushProperty name="height" value="0.05" units="cm"/>
      <inkml:brushProperty name="color" value="#849398"/>
    </inkml:brush>
  </inkml:definitions>
  <inkml:trace contextRef="#ctx0" brushRef="#br0">10 15 2304 0 0,'0'0'101'0'0,"-1"-1"1"0"0,0 1-72 0 0,1 0 0 0 0,0-1 1 0 0,-1 1-1 0 0,1 0 0 0 0,0 0 1 0 0,-1 0-1 0 0,1 0 0 0 0,0-1 1 0 0,-1 1-1 0 0,1 0 1 0 0,0 0-1 0 0,0-1 0 0 0,-1 1 1 0 0,1 0-1 0 0,0-1 0 0 0,0 1 1 0 0,0 0-1 0 0,0 0 0 0 0,-1-1 1 0 0,1 1-1 0 0,0 0 0 0 0,0-1 1 0 0,1-7 6560 0 0,-4 19-6109 0 0,4-6-426 0 0,-1 0-1 0 0,1 0 1 0 0,1 0-1 0 0,-1-1 1 0 0,1 1-1 0 0,0 0 1 0 0,0-1-1 0 0,3 6 0 0 0,3 7-12 0 0,-7-14 95 0 0,0-1-92 0 0,1 0-1 0 0,0 0 0 0 0,0 0 0 0 0,0 0 0 0 0,0 0 0 0 0,0 0 1 0 0,0 0-1 0 0,4 1 0 0 0,1 2 22 0 0,12 13 217 0 0,32 40 0 0 0,-40-43-118 0 0,-1 1 0 0 0,9 18 0 0 0,-10-17 73 0 0,19 27 0 0 0,-26-41-211 0 0,0 0 0 0 0,0 0 1 0 0,-1 1-1 0 0,1-1 0 0 0,-1 0 1 0 0,0 1-1 0 0,2 5 1 0 0,-2-5-3 0 0,0-1 1 0 0,0 1-1 0 0,0 0 1 0 0,1-1 0 0 0,0 1-1 0 0,0-1 1 0 0,2 4 0 0 0,45 60 355 0 0,-41-56-312 0 0,1 0 0 0 0,0-1 1 0 0,19 18-1 0 0,4 3 57 0 0,-8-7-43 0 0,2-1 0 0 0,0-2-1 0 0,34 21 1 0 0,-10-7 1 0 0,5 0-11 0 0,-38-26-47 0 0,0 2 0 0 0,-1 0 0 0 0,19 17 0 0 0,6 4 37 0 0,0-1 1 0 0,2-1 0 0 0,54 26-1 0 0,39 27 94 0 0,-102-62-145 0 0,0-2 1 0 0,41 16 0 0 0,7 5 78 0 0,164 62 279 0 0,-160-73-265 0 0,37 14-4 0 0,30 7-37 0 0,-15-6 14 0 0,-44-8 107 0 0,61 22-26 0 0,170 92 0 0 0,-171-77-90 0 0,-94-47-41 0 0,77 45 0 0 0,145 131 142 0 0,-140-103-35 0 0,-72-58-111 0 0,-40-25-5 0 0,-1 1 0 0 0,31 25 0 0 0,-52-36-7 0 0,0 0 0 0 0,1 0 0 0 0,0-1 0 0 0,0 0 0 0 0,0 0 0 0 0,0-1 0 0 0,1 0 0 0 0,11 3 0 0 0,-17-5-12 0 0,-3-1 3 0 0,0-1-1 0 0,0 1 1 0 0,0-1 0 0 0,0 0 0 0 0,0 1 0 0 0,0-1-1 0 0,0 0 1 0 0,0 1 0 0 0,0-1 0 0 0,0 0-1 0 0,0 0 1 0 0,0 0 0 0 0,0 0 0 0 0,0 0-1 0 0,0 0 1 0 0,-1 0 0 0 0,1 0 0 0 0,2-1-1 0 0,-3 1 17 0 0,5 0-175 0 0,1-1 0 0 0,-1 1 0 0 0,0-1 0 0 0,0 0 0 0 0,6-2 0 0 0,15-16-1984 0 0,-20 6 1029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4.883"/>
    </inkml:context>
    <inkml:brush xml:id="br0">
      <inkml:brushProperty name="width" value="0.05" units="cm"/>
      <inkml:brushProperty name="height" value="0.05" units="cm"/>
      <inkml:brushProperty name="color" value="#E71224"/>
    </inkml:brush>
  </inkml:definitions>
  <inkml:trace contextRef="#ctx0" brushRef="#br0">1 0 12064 0 0,'-1'12'1225'0'0,"2"0"0"0"0,0 0 0 0 0,0 0 0 0 0,1 0 0 0 0,0 0 0 0 0,8 21 0 0 0,2-5-53 0 0,1 1 0 0 0,33 51 0 0 0,-21-39-741 0 0,-15-23-348 0 0,-5-9-38 0 0,0 0 1 0 0,0-1-1 0 0,14 16 0 0 0,9 16 19 0 0,-23-31-50 0 0,0-1-1 0 0,1 0 0 0 0,8 9 0 0 0,-6-8-13 0 0,-1 0 0 0 0,11 18 0 0 0,-2-3 0 0 0,-6-10-110 0 0,14 15-436 0 0,-15-17-1346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5.246"/>
    </inkml:context>
    <inkml:brush xml:id="br0">
      <inkml:brushProperty name="width" value="0.05" units="cm"/>
      <inkml:brushProperty name="height" value="0.05" units="cm"/>
      <inkml:brushProperty name="color" value="#E71224"/>
    </inkml:brush>
  </inkml:definitions>
  <inkml:trace contextRef="#ctx0" brushRef="#br0">0 825 15120 0 0,'0'0'1365'0'0,"0"-9"-1099"0"0,3-31 2225 0 0,2 0 0 0 0,16-69-1 0 0,-12 70-1652 0 0,10-49 69 0 0,5 1 1 0 0,45-110-1 0 0,-57 167-915 0 0,2 1 0 0 0,25-41 0 0 0,-29 57-1417 0 0,0 0 0 0 0,0 0 0 0 0,23-21 0 0 0,-14 21-6738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6.246"/>
    </inkml:context>
    <inkml:brush xml:id="br0">
      <inkml:brushProperty name="width" value="0.05" units="cm"/>
      <inkml:brushProperty name="height" value="0.05" units="cm"/>
      <inkml:brushProperty name="color" value="#E71224"/>
    </inkml:brush>
  </inkml:definitions>
  <inkml:trace contextRef="#ctx0" brushRef="#br0">21 1 5064 0 0,'0'0'9842'0'0,"-11"5"-7447"0"0,2 36-569 0 0,10-29-1447 0 0,0 0-1 0 0,0 1 0 0 0,2-1 0 0 0,-1 0 1 0 0,2 0-1 0 0,-1-1 0 0 0,2 1 0 0 0,10 20 1 0 0,6 6 267 0 0,32 42 0 0 0,8 12-343 0 0,-33-35 42 0 0,37 109 0 0 0,-41-100-155 0 0,-5-6-39 0 0,-11-34-58 0 0,17 40-1 0 0,9 26 212 0 0,1 4 120 0 0,-25-77-324 0 0,-6-13-62 0 0,0 1 1 0 0,-1 0-1 0 0,0 0 1 0 0,0 0-1 0 0,3 11 1 0 0,-1-5 20 0 0,-4-11-50 0 0,1 1 0 0 0,-1-1 0 0 0,0 0 1 0 0,0 1-1 0 0,0-1 0 0 0,0 1 0 0 0,-1-1 0 0 0,1 4 0 0 0,0-5-14 0 0,-1 0-1 0 0,0 0 1 0 0,1 1 0 0 0,-1-1-1 0 0,0 0 1 0 0,0 0-1 0 0,0 1 1 0 0,0-1-1 0 0,0 0 1 0 0,0 0 0 0 0,0 1-1 0 0,0-1 1 0 0,-1 0-1 0 0,1 0 1 0 0,-1 2 0 0 0,-2 8-2141 0 0,1-3 1711 0 0,0-1-1030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7.041"/>
    </inkml:context>
    <inkml:brush xml:id="br0">
      <inkml:brushProperty name="width" value="0.05" units="cm"/>
      <inkml:brushProperty name="height" value="0.05" units="cm"/>
      <inkml:brushProperty name="color" value="#E71224"/>
    </inkml:brush>
  </inkml:definitions>
  <inkml:trace contextRef="#ctx0" brushRef="#br0">489 618 1840 0 0,'0'0'14261'0'0,"0"-2"-13024"0"0,3-10-396 0 0,-1 1-1 0 0,0 0 0 0 0,-1-1 1 0 0,0 1-1 0 0,-1-1 0 0 0,-3-22 1 0 0,2-3 149 0 0,11-136 1590 0 0,-5 131-2167 0 0,-3 20-174 0 0,0 1-1 0 0,-1-28 0 0 0,3 1 12 0 0,-2 39-285 0 0,-1 1-1 0 0,0-1 0 0 0,-1 0 1 0 0,0-11-1 0 0,1-46-207 0 0,-10 129-426 0 0,3 160-275 0 0,1-89 536 0 0,4-87 96 0 0,-12 87 0 0 0,13-113 328 0 0,0-20 303 0 0,-10-6 100 0 0,-34-24 499 0 0,-3-2-213 0 0,37 23-540 0 0,1 1-1 0 0,-2 1 1 0 0,1 0 0 0 0,-1 0 0 0 0,-12-4-1 0 0,-6-2 18 0 0,0-2-1 0 0,1 0 0 0 0,-32-23 0 0 0,-6-3 9 0 0,53 32-210 0 0,0-1-1 0 0,-15-12 1 0 0,3 1-54 0 0,23 18 46 0 0,0 1-1 0 0,0-1 1 0 0,0 1-1 0 0,1-1 1 0 0,-1 0 0 0 0,1 0-1 0 0,-1 0 1 0 0,1 0-1 0 0,0 0 1 0 0,0 0-1 0 0,0 0 1 0 0,0-1-1 0 0,0 1 1 0 0,0 0-1 0 0,1-1 1 0 0,-1 1-1 0 0,1 0 1 0 0,0-1-1 0 0,-1-4 1 0 0,1 2-425 0 0,1 0-1 0 0,0 0 1 0 0,-1 0 0 0 0,1 0 0 0 0,1 0 0 0 0,-1 0 0 0 0,1 1 0 0 0,4-9 0 0 0,7-12-8524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46.824"/>
    </inkml:context>
    <inkml:brush xml:id="br0">
      <inkml:brushProperty name="width" value="0.05" units="cm"/>
      <inkml:brushProperty name="height" value="0.05" units="cm"/>
      <inkml:brushProperty name="color" value="#849398"/>
    </inkml:brush>
  </inkml:definitions>
  <inkml:trace contextRef="#ctx0" brushRef="#br0">339 1 5064 0 0,'0'0'2680'0'0,"-1"3"-1979"0"0,0 1-639 0 0,0 1 0 0 0,0 0 0 0 0,1 0 0 0 0,0 0 1 0 0,0 0-1 0 0,0 0 0 0 0,1 0 0 0 0,0 0 0 0 0,0 0 0 0 0,0 0 0 0 0,0-1 0 0 0,1 1 0 0 0,0 0 0 0 0,4 8 0 0 0,2 2 100 0 0,0 1 0 0 0,1-2 0 0 0,14 18 0 0 0,67 90-113 0 0,-50-66-34 0 0,-4-10 16 0 0,84 79 0 0 0,-81-89 15 0 0,-3 2 0 0 0,60 80 0 0 0,-76-90 99 0 0,-7-10 368 0 0,0 2 0 0 0,16 35 0 0 0,-26-49-322 0 0,-1 1 0 0 0,0 0 0 0 0,0 0 0 0 0,-1 0 1 0 0,0 0-1 0 0,-1 0 0 0 0,1 0 0 0 0,-1 0 0 0 0,0 0 0 0 0,-1 0 1 0 0,0 0-1 0 0,-3 12 0 0 0,2-15-55 0 0,0 0 1 0 0,0 0-1 0 0,0 0 1 0 0,-1 0-1 0 0,0-1 1 0 0,1 1-1 0 0,-1-1 0 0 0,-1 0 1 0 0,1 1-1 0 0,0-1 1 0 0,-1-1-1 0 0,0 1 1 0 0,1-1-1 0 0,-1 1 1 0 0,0-1-1 0 0,0 0 1 0 0,-1 0-1 0 0,-6 2 0 0 0,-10 2 258 0 0,1-2-1 0 0,-38 6 0 0 0,39-8-227 0 0,-48 4 155 0 0,-90-3-1 0 0,100-4-261 0 0,29 0-207 0 0,0-1 0 0 0,0-1 0 0 0,0-2 0 0 0,-36-11 0 0 0,11-1-477 0 0,-61-28 0 0 0,52 22-1085 0 0,41 16 1241 0 0,-21-8-649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48.902"/>
    </inkml:context>
    <inkml:brush xml:id="br0">
      <inkml:brushProperty name="width" value="0.05" units="cm"/>
      <inkml:brushProperty name="height" value="0.05" units="cm"/>
      <inkml:brushProperty name="color" value="#849398"/>
    </inkml:brush>
  </inkml:definitions>
  <inkml:trace contextRef="#ctx0" brushRef="#br0">3404 327 5064 0 0,'0'0'389'0'0,"-3"-1"-250"0"0,-113-70 5643 0 0,85 52-4901 0 0,-10-5-224 0 0,17 12-489 0 0,0-1 1 0 0,1-1 0 0 0,-30-24-1 0 0,46 34-156 0 0,0 0 0 0 0,0 1 0 0 0,0-1 1 0 0,0 1-1 0 0,0 1 0 0 0,-15-4 0 0 0,-19-7 21 0 0,12 2-15 0 0,-44-10 1 0 0,-10-5 8 0 0,61 19 56 0 0,-1 1 1 0 0,0 0 0 0 0,-34-3 0 0 0,-72 0 378 0 0,112 8-434 0 0,-38 1 299 0 0,-66 9 0 0 0,13-1 44 0 0,60-3-276 0 0,0 2 0 0 0,1 2-1 0 0,-59 18 1 0 0,6-1-42 0 0,0 3-11 0 0,-107 45 0 0 0,184-65-19 0 0,-102 46-62 0 0,-164 97 1 0 0,159-73-83 0 0,-142 113 0 0 0,235-159 90 0 0,0 2-1 0 0,-51 63 0 0 0,43-46-18 0 0,-39 47-25 0 0,-82 126-1 0 0,56-50-30 0 0,91-142 89 0 0,0 2 1 0 0,3-1-1 0 0,-13 40 1 0 0,7-20-32 0 0,-30 91 38 0 0,45-122 7 0 0,2 1 1 0 0,1-1 0 0 0,0 1 0 0 0,1 32 0 0 0,2-15-27 0 0,2-1-1 0 0,2 0 1 0 0,15 77 0 0 0,-8-88 19 0 0,1 1 1 0 0,1-2 0 0 0,2 0 0 0 0,1 0 0 0 0,1-1 0 0 0,32 40 0 0 0,-27-42-3 0 0,0-1 0 0 0,2-2 0 0 0,1 0 0 0 0,27 19 0 0 0,-23-19 8 0 0,7 5-4 0 0,1-3 0 0 0,66 35 0 0 0,84 27-27 0 0,-109-52 30 0 0,18 4-27 0 0,185 46 0 0 0,-146-54 16 0 0,246 23 0 0 0,140-41-16 0 0,-341-21 32 0 0,0-8 0 0 0,-2-8 0 0 0,290-78 0 0 0,-363 74 0 0 0,222-71 0 0 0,-152 40 0 0 0,-86 31 0 0 0,92-42 0 0 0,-65 14 16 0 0,-2-5 0 0 0,-3-5 0 0 0,106-85 0 0 0,-146 96 31 0 0,79-80 1 0 0,-126 112-28 0 0,-1-2 0 0 0,-1 0 0 0 0,-1-2-1 0 0,-1 0 1 0 0,-2-1 0 0 0,22-50 0 0 0,-21 36 87 0 0,-3-1 0 0 0,-1-1 0 0 0,-2-1 0 0 0,-2 0 0 0 0,-2 0 0 0 0,-3-1 0 0 0,1-51 0 0 0,-6 70 9 0 0,-2 0-1 0 0,0 0 0 0 0,-2 0 1 0 0,-1 0-1 0 0,-1 0 1 0 0,-2 1-1 0 0,0 0 0 0 0,-2 1 1 0 0,-1 0-1 0 0,-27-47 0 0 0,8 28 40 0 0,-2 1 0 0 0,-2 2-1 0 0,-2 1 1 0 0,-1 2 0 0 0,-2 2-1 0 0,-2 1 1 0 0,-1 2 0 0 0,-62-38-1 0 0,32 29 32 0 0,-1 3 0 0 0,-2 4 0 0 0,-91-32 0 0 0,-408-96 313 0 0,-66 52-118 0 0,433 93-152 0 0,0 8-1 0 0,-288 23 1 0 0,351 2-1100 0 0,-268 62 0 0 0,353-61-3850 0 0,3-6-1525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50.774"/>
    </inkml:context>
    <inkml:brush xml:id="br0">
      <inkml:brushProperty name="width" value="0.05" units="cm"/>
      <inkml:brushProperty name="height" value="0.05" units="cm"/>
      <inkml:brushProperty name="color" value="#849398"/>
    </inkml:brush>
  </inkml:definitions>
  <inkml:trace contextRef="#ctx0" brushRef="#br0">1157 262 3224 0 0,'0'0'391'0'0,"-4"-6"2377"0"0,-9-12-875 0 0,1 7-1210 0 0,-1 0 1 0 0,-1 1 0 0 0,0 0 0 0 0,0 1-1 0 0,-22-10 1 0 0,15 7-342 0 0,11 7-213 0 0,0 0 1 0 0,-1 1 0 0 0,1 0 0 0 0,-1 1 0 0 0,0 0-1 0 0,0 1 1 0 0,-13-1 0 0 0,-80-1 216 0 0,78 4-320 0 0,5 1-18 0 0,0 0 0 0 0,0 1 0 0 0,0 1 0 0 0,0 1-1 0 0,1 1 1 0 0,-1 1 0 0 0,1 1 0 0 0,0 0 0 0 0,1 2-1 0 0,0 0 1 0 0,0 1 0 0 0,1 1 0 0 0,0 1 0 0 0,-19 16 0 0 0,-10 13-8 0 0,1 3 0 0 0,3 1 0 0 0,1 2 0 0 0,3 2 0 0 0,-58 93 0 0 0,86-122 0 0 0,-14 34 0 0 0,0-2 0 0 0,8-18 0 0 0,2 2 0 0 0,1-1 0 0 0,1 2 0 0 0,3 0 0 0 0,0 0 0 0 0,-3 40 0 0 0,10-46 0 0 0,1-1 0 0 0,2 1 0 0 0,2 0 0 0 0,0-1 0 0 0,2 0 0 0 0,1 1 0 0 0,2-1 0 0 0,16 46 0 0 0,-18-63 0 0 0,0 0 0 0 0,1 0 0 0 0,1-1 0 0 0,0 0 0 0 0,1 0 0 0 0,0 0 0 0 0,14 14 0 0 0,8 5 0 0 0,36 29 0 0 0,-40-41 0 0 0,1-1 0 0 0,0-1 0 0 0,2-2 0 0 0,0 0 0 0 0,1-2 0 0 0,33 10 0 0 0,-22-11 0 0 0,0-1 0 0 0,66 9 1 0 0,88-4-14 0 0,86-20-27 0 0,-220-2 58 0 0,0-3-1 0 0,95-25 0 0 0,-94 15-28 0 0,0-2 0 0 0,98-49 1 0 0,-126 51 94 0 0,-1-1 0 0 0,0-1 0 0 0,-2-2 0 0 0,-1-1 0 0 0,52-54 0 0 0,-49 43 278 0 0,30-45 0 0 0,-50 60-145 0 0,0-1 1 0 0,-2 1-1 0 0,0-2 0 0 0,9-26 0 0 0,-11 23 16 0 0,-2 0-1 0 0,-1-1 0 0 0,-1 0 1 0 0,-1 0-1 0 0,-1 0 0 0 0,-2 0 1 0 0,0-1-1 0 0,-2 1 0 0 0,-1 0 1 0 0,-1-1-1 0 0,-1 1 1 0 0,-1 0-1 0 0,-1 1 0 0 0,-2 0 1 0 0,0 0-1 0 0,-2 0 0 0 0,-25-45 1 0 0,-86-122 426 0 0,102 167-581 0 0,-2 0 0 0 0,-1 1 0 0 0,0 1-1 0 0,-2 1 1 0 0,-27-19 0 0 0,-4 3-41 0 0,-1 3-1 0 0,-3 2 1 0 0,0 3-1 0 0,-2 3 1 0 0,-1 2-1 0 0,-1 3 0 0 0,-1 3 1 0 0,-78-14-1 0 0,102 28-272 0 0,0 1-1 0 0,-53 2 0 0 0,-23 10-5746 0 0,35 4-675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1:33.388"/>
    </inkml:context>
    <inkml:brush xml:id="br0">
      <inkml:brushProperty name="width" value="0.05" units="cm"/>
      <inkml:brushProperty name="height" value="0.05" units="cm"/>
      <inkml:brushProperty name="color" value="#E71224"/>
    </inkml:brush>
  </inkml:definitions>
  <inkml:trace contextRef="#ctx0" brushRef="#br0">8 1 1840 0 0,'-8'12'12025'0'0,"16"-9"-11908"0"0,-5-1-1483 0 0,11 4 1728 0 0,-1 1 1 0 0,-1 1 0 0 0,0 0 0 0 0,0 1-1 0 0,0 0 1 0 0,14 14 0 0 0,55 70 924 0 0,-52-57-892 0 0,5 9 84 0 0,33 56 1 0 0,0 1-69 0 0,26 38 125 0 0,-20-29-196 0 0,-59-91-322 0 0,2 0 0 0 0,1-2 0 0 0,0 1 0 0 0,1-2 0 0 0,26 19 0 0 0,-36-30-10 0 0,-1-2 0 0 0,1 1 0 0 0,0-1 0 0 0,0 0 0 0 0,13 4 0 0 0,-16-6-113 0 0,0-1 1 0 0,0 0 0 0 0,0 0-1 0 0,0 0 1 0 0,0-1-1 0 0,0 0 1 0 0,0 0 0 0 0,0 0-1 0 0,0 0 1 0 0,0-1 0 0 0,7-1-1 0 0,11-5-4284 0 0,-4 2-1464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1:33.765"/>
    </inkml:context>
    <inkml:brush xml:id="br0">
      <inkml:brushProperty name="width" value="0.05" units="cm"/>
      <inkml:brushProperty name="height" value="0.05" units="cm"/>
      <inkml:brushProperty name="color" value="#E71224"/>
    </inkml:brush>
  </inkml:definitions>
  <inkml:trace contextRef="#ctx0" brushRef="#br0">30 1261 14280 0 0,'-1'0'55'0'0,"0"0"0"0"0,0 0 0 0 0,0 0-1 0 0,0 0 1 0 0,0 0 0 0 0,0 0 0 0 0,0 0 0 0 0,0 0 0 0 0,0 0 0 0 0,0 0 0 0 0,0 0 0 0 0,0 0 0 0 0,0-1 0 0 0,0 1 0 0 0,0-1 0 0 0,0 1 0 0 0,0 0 0 0 0,0-1 0 0 0,0 1 0 0 0,1-1 0 0 0,-1 0 0 0 0,0 1 0 0 0,0-1 0 0 0,1 0 0 0 0,-1 1 0 0 0,0-1 0 0 0,1 0 0 0 0,-1 0 0 0 0,1 0 0 0 0,-1 1 0 0 0,1-1 0 0 0,-1 0 0 0 0,1 0 0 0 0,0 0 0 0 0,-1 0 0 0 0,1 0 0 0 0,0 0 0 0 0,0 0 0 0 0,0 0 0 0 0,-1 0 0 0 0,1 0 0 0 0,0 0 0 0 0,0 0 0 0 0,1-2 0 0 0,0-3 181 0 0,1-1 0 0 0,0 1 0 0 0,0 0 0 0 0,1-1 0 0 0,5-8-1 0 0,-3 5 5 0 0,15-28 145 0 0,1 1 0 0 0,2 2 0 0 0,1 0 1 0 0,2 1-1 0 0,42-41 0 0 0,164-138 266 0 0,-213 197-639 0 0,109-95 45 0 0,98-83-20 0 0,12 18-325 0 0,14 15-1839 0 0,-173 109 184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1:35.798"/>
    </inkml:context>
    <inkml:brush xml:id="br0">
      <inkml:brushProperty name="width" value="0.05" units="cm"/>
      <inkml:brushProperty name="height" value="0.05" units="cm"/>
      <inkml:brushProperty name="color" value="#E71224"/>
    </inkml:brush>
  </inkml:definitions>
  <inkml:trace contextRef="#ctx0" brushRef="#br0">31 1598 1376 0 0,'0'0'65'0'0,"-9"-22"7872"0"0,6 17-7412 0 0,-12-13 3193 0 0,11 16-2201 0 0,7 12-1343 0 0,0 3 59 0 0,1 0 0 0 0,1 21 0 0 0,7 21 52 0 0,2 5-149 0 0,-12-44-69 0 0,2-1 0 0 0,0 0 0 0 0,0 1 1 0 0,14 27-1 0 0,-17-40-18 0 0,1 1 0 0 0,1-1 0 0 0,-1 0 0 0 0,0 0-1 0 0,1 1 1 0 0,0-2 0 0 0,0 1 0 0 0,0 0 0 0 0,0-1 0 0 0,0 1 0 0 0,0-1 0 0 0,1 0-1 0 0,-1 0 1 0 0,1 0 0 0 0,-1 0 0 0 0,1-1 0 0 0,0 0 0 0 0,0 1 0 0 0,-1-1 0 0 0,1-1 0 0 0,0 1-1 0 0,0 0 1 0 0,0-1 0 0 0,5 0 0 0 0,-1-1 90 0 0,0 1 0 0 0,0-2-1 0 0,0 1 1 0 0,-1-1 0 0 0,1 0 0 0 0,-1-1-1 0 0,1 0 1 0 0,-1 0 0 0 0,0 0 0 0 0,7-6-1 0 0,8-4 455 0 0,33-30-1 0 0,23-23 477 0 0,-4-3 1 0 0,78-92 0 0 0,359-415 393 0 0,-231 268-1005 0 0,-108 119-1049 0 0,105-121-1431 0 0,-167 184 587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4.002"/>
    </inkml:context>
    <inkml:brush xml:id="br0">
      <inkml:brushProperty name="width" value="0.05" units="cm"/>
      <inkml:brushProperty name="height" value="0.05" units="cm"/>
      <inkml:brushProperty name="color" value="#E71224"/>
    </inkml:brush>
  </inkml:definitions>
  <inkml:trace contextRef="#ctx0" brushRef="#br0">345 934 3680 0 0,'0'0'15786'0'0,"-24"4"-13386"0"0,21-3-2238 0 0,0 0-1 0 0,0 0 1 0 0,-1 0-1 0 0,1 0 1 0 0,0 0 0 0 0,-1-1-1 0 0,1 1 1 0 0,0-1-1 0 0,-1 0 1 0 0,1 0 0 0 0,-1 0-1 0 0,1 0 1 0 0,0-1 0 0 0,-6-1-1 0 0,-2-1 497 0 0,0-1 0 0 0,-20-10 0 0 0,13 5-323 0 0,7 4-196 0 0,0-1 0 0 0,1 0 0 0 0,0 0 0 0 0,0-1 0 0 0,0 0 0 0 0,1-1 0 0 0,0 0 0 0 0,1-1 0 0 0,0 0 0 0 0,0 0 0 0 0,1 0 0 0 0,-9-15 0 0 0,11 16-100 0 0,-2-5 2 0 0,0 1 0 0 0,0-1 0 0 0,1 0 0 0 0,-5-18 0 0 0,6 15-27 0 0,0 2 2 0 0,1 0-1 0 0,1 0 1 0 0,0 0 0 0 0,-1-26 0 0 0,5 4-16 0 0,2 0 0 0 0,1 0 0 0 0,2 1 0 0 0,1-1 0 0 0,2 2 0 0 0,16-40 0 0 0,51-106 0 0 0,-72 170 0 0 0,0 0 0 0 0,1 0 0 0 0,0 1 0 0 0,0 0 0 0 0,1 0 0 0 0,1 0 0 0 0,-1 1 0 0 0,1-1 0 0 0,0 2 0 0 0,1-1 0 0 0,0 1 0 0 0,17-12 0 0 0,-22 18-2 0 0,-1 0 1 0 0,0 0-1 0 0,1 1 0 0 0,0-1 1 0 0,-1 1-1 0 0,1-1 0 0 0,-1 1 1 0 0,1 0-1 0 0,-1 0 0 0 0,1 0 1 0 0,0 0-1 0 0,-1 1 0 0 0,1-1 1 0 0,-1 1-1 0 0,1-1 0 0 0,-1 1 1 0 0,1 0-1 0 0,3 2 0 0 0,3 0-4 0 0,-1 1-1 0 0,1 1 1 0 0,-1 0 0 0 0,8 6-1 0 0,4 3 2 0 0,-2-1-19 0 0,0 1 0 0 0,-1 1 1 0 0,0 0-1 0 0,21 26 0 0 0,-28-29 14 0 0,-1 0 0 0 0,0 1 0 0 0,-1 1 0 0 0,0-1 0 0 0,-1 2 0 0 0,-1-1 0 0 0,0 0 0 0 0,-1 1 0 0 0,0 0 0 0 0,-1 1 0 0 0,-1-1 0 0 0,-1 0 0 0 0,2 31 0 0 0,-3-7 10 0 0,-1 34 0 0 0,0-26 0 0 0,1-38 0 0 0,-1 0 0 0 0,0 0 0 0 0,0 0 0 0 0,-1 0 0 0 0,0 0 0 0 0,-3 11 0 0 0,-14 43 32 0 0,-53 118 0 0 0,65-169 5 0 0,-1 0-1 0 0,-1 0 0 0 0,-11 13 1 0 0,16-21-4 0 0,-1 1 0 0 0,0-1 1 0 0,-1 0-1 0 0,1 0 0 0 0,-1 0 1 0 0,1-1-1 0 0,-1 0 0 0 0,0 0 0 0 0,0 0 1 0 0,-7 3-1 0 0,9-6-8 0 0,-1 1 0 0 0,0-1 0 0 0,0 0 0 0 0,1 0 0 0 0,-1 0 0 0 0,0-1 0 0 0,1 1 0 0 0,-1-1 0 0 0,0 0 0 0 0,1 0 0 0 0,-1 0-1 0 0,-3-2 1 0 0,0 0 11 0 0,1 0 0 0 0,-1 0 0 0 0,1 0-1 0 0,0-1 1 0 0,-9-7 0 0 0,-2-5-27 0 0,-1 0 0 0 0,2-1 1 0 0,-20-27-1 0 0,32 39-193 0 0,0-1 1 0 0,1 1-1 0 0,0-1 1 0 0,0 1-1 0 0,0-1 0 0 0,1 0 1 0 0,0 0-1 0 0,0 0 0 0 0,0-1 1 0 0,1 1-1 0 0,0 0 1 0 0,0-1-1 0 0,1 1 0 0 0,-1 0 1 0 0,1-1-1 0 0,1 1 0 0 0,1-12 1 0 0,0 14-208 0 0,-1 0 1 0 0,1 0-1 0 0,0 0 1 0 0,1 0-1 0 0,-1 0 1 0 0,0 1-1 0 0,1-1 1 0 0,0 1-1 0 0,0 0 1 0 0,0-1-1 0 0,0 1 1 0 0,7-4-1 0 0,-1-1-516 0 0,6-8-828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4.501"/>
    </inkml:context>
    <inkml:brush xml:id="br0">
      <inkml:brushProperty name="width" value="0.05" units="cm"/>
      <inkml:brushProperty name="height" value="0.05" units="cm"/>
      <inkml:brushProperty name="color" value="#E71224"/>
    </inkml:brush>
  </inkml:definitions>
  <inkml:trace contextRef="#ctx0" brushRef="#br0">79 16 3224 0 0,'4'-16'20901'0'0,"-5"34"-20148"0"0,-7 32-1 0 0,3-20-488 0 0,-1 8 40 0 0,-11 75 537 0 0,-4 159-1 0 0,7-65-832 0 0,3 47-305 0 0,11-253 194 0 0,6-13-7617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29/11/2021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Hash_func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Salt_(cryptograph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41A18DF-4A92-427C-AD9F-04E22FE0E9C0}" type="slidenum">
              <a:rPr lang="en-US" smtClean="0"/>
              <a:t>6</a:t>
            </a:fld>
            <a:endParaRPr lang="en-US"/>
          </a:p>
        </p:txBody>
      </p:sp>
    </p:spTree>
    <p:extLst>
      <p:ext uri="{BB962C8B-B14F-4D97-AF65-F5344CB8AC3E}">
        <p14:creationId xmlns:p14="http://schemas.microsoft.com/office/powerpoint/2010/main" val="79664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8</a:t>
            </a:fld>
            <a:endParaRPr lang="en-IE"/>
          </a:p>
        </p:txBody>
      </p:sp>
    </p:spTree>
    <p:extLst>
      <p:ext uri="{BB962C8B-B14F-4D97-AF65-F5344CB8AC3E}">
        <p14:creationId xmlns:p14="http://schemas.microsoft.com/office/powerpoint/2010/main" val="76856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11</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12</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13</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charter"/>
              </a:rPr>
              <a:t>Password hashing is a simple way of storing users’ passwords in a database. Users enter their password, which is then inserted into a </a:t>
            </a:r>
            <a:r>
              <a:rPr lang="en-GB" b="0" i="0" u="sng" dirty="0">
                <a:effectLst/>
                <a:latin typeface="charter"/>
                <a:hlinkClick r:id="rId3"/>
              </a:rPr>
              <a:t>hash function</a:t>
            </a:r>
            <a:r>
              <a:rPr lang="en-GB" b="0" i="0" dirty="0">
                <a:solidFill>
                  <a:srgbClr val="292929"/>
                </a:solidFill>
                <a:effectLst/>
                <a:latin typeface="charter"/>
              </a:rPr>
              <a:t> that then maps the users password to a fixed-length string of random characters. Some common hash functions include MD5 and SHA256.</a:t>
            </a:r>
            <a:endParaRPr lang="en-GB" b="1" i="0" dirty="0">
              <a:solidFill>
                <a:srgbClr val="292929"/>
              </a:solidFill>
              <a:effectLst/>
              <a:latin typeface="charter"/>
            </a:endParaRPr>
          </a:p>
          <a:p>
            <a:endParaRPr lang="en-GB" b="1" i="0" dirty="0">
              <a:solidFill>
                <a:srgbClr val="292929"/>
              </a:solidFill>
              <a:effectLst/>
              <a:latin typeface="charter"/>
            </a:endParaRPr>
          </a:p>
          <a:p>
            <a:r>
              <a:rPr lang="en-GB" b="0" i="0" dirty="0">
                <a:solidFill>
                  <a:srgbClr val="292929"/>
                </a:solidFill>
                <a:effectLst/>
                <a:latin typeface="charter"/>
              </a:rPr>
              <a:t>A </a:t>
            </a:r>
            <a:r>
              <a:rPr lang="en-GB" b="0" i="0" u="sng" dirty="0">
                <a:effectLst/>
                <a:latin typeface="charter"/>
                <a:hlinkClick r:id="rId4"/>
              </a:rPr>
              <a:t>salt</a:t>
            </a:r>
            <a:r>
              <a:rPr lang="en-GB" b="0" i="0" dirty="0">
                <a:solidFill>
                  <a:srgbClr val="292929"/>
                </a:solidFill>
                <a:effectLst/>
                <a:latin typeface="charter"/>
              </a:rPr>
              <a:t> is a random character string that is added to the beginning or the end of a password. This salt is unique to each user, and is stored in the database along with the username and salted-hashed password.</a:t>
            </a:r>
          </a:p>
          <a:p>
            <a:endParaRPr lang="en-GB" b="0" i="0" dirty="0">
              <a:solidFill>
                <a:srgbClr val="292929"/>
              </a:solidFill>
              <a:effectLst/>
              <a:latin typeface="charter"/>
            </a:endParaRPr>
          </a:p>
          <a:p>
            <a:pPr algn="l"/>
            <a:r>
              <a:rPr lang="en-GB" b="0" i="0" dirty="0">
                <a:solidFill>
                  <a:srgbClr val="292929"/>
                </a:solidFill>
                <a:effectLst/>
                <a:latin typeface="charter"/>
              </a:rPr>
              <a:t>Storing a Password:</a:t>
            </a:r>
          </a:p>
          <a:p>
            <a:pPr algn="l">
              <a:buFont typeface="+mj-lt"/>
              <a:buAutoNum type="arabicPeriod"/>
            </a:pPr>
            <a:r>
              <a:rPr lang="en-GB" b="0" i="0" dirty="0">
                <a:solidFill>
                  <a:srgbClr val="292929"/>
                </a:solidFill>
                <a:effectLst/>
                <a:latin typeface="charter"/>
              </a:rPr>
              <a:t>Generate super long salt with a CSPRNG</a:t>
            </a:r>
          </a:p>
          <a:p>
            <a:pPr algn="l">
              <a:buFont typeface="+mj-lt"/>
              <a:buAutoNum type="arabicPeriod"/>
            </a:pPr>
            <a:r>
              <a:rPr lang="en-GB" b="0" i="0" dirty="0">
                <a:solidFill>
                  <a:srgbClr val="292929"/>
                </a:solidFill>
                <a:effectLst/>
                <a:latin typeface="charter"/>
              </a:rPr>
              <a:t>Prepend the salt to the user password and hash it</a:t>
            </a:r>
          </a:p>
          <a:p>
            <a:pPr algn="l">
              <a:buFont typeface="+mj-lt"/>
              <a:buAutoNum type="arabicPeriod"/>
            </a:pPr>
            <a:r>
              <a:rPr lang="en-GB" b="0" i="0" dirty="0">
                <a:solidFill>
                  <a:srgbClr val="292929"/>
                </a:solidFill>
                <a:effectLst/>
                <a:latin typeface="charter"/>
              </a:rPr>
              <a:t>Save the salt and the hash in the database</a:t>
            </a:r>
          </a:p>
          <a:p>
            <a:pPr algn="l"/>
            <a:r>
              <a:rPr lang="en-GB" b="0" i="0" dirty="0">
                <a:solidFill>
                  <a:srgbClr val="292929"/>
                </a:solidFill>
                <a:effectLst/>
                <a:latin typeface="charter"/>
              </a:rPr>
              <a:t>Checking a Password:</a:t>
            </a:r>
          </a:p>
          <a:p>
            <a:pPr algn="l">
              <a:buFont typeface="+mj-lt"/>
              <a:buAutoNum type="arabicPeriod"/>
            </a:pPr>
            <a:r>
              <a:rPr lang="en-GB" b="0" i="0" dirty="0">
                <a:solidFill>
                  <a:srgbClr val="292929"/>
                </a:solidFill>
                <a:effectLst/>
                <a:latin typeface="charter"/>
              </a:rPr>
              <a:t>Get the salt and hash from the database</a:t>
            </a:r>
          </a:p>
          <a:p>
            <a:pPr algn="l">
              <a:buFont typeface="+mj-lt"/>
              <a:buAutoNum type="arabicPeriod"/>
            </a:pPr>
            <a:r>
              <a:rPr lang="en-GB" b="0" i="0" dirty="0">
                <a:solidFill>
                  <a:srgbClr val="292929"/>
                </a:solidFill>
                <a:effectLst/>
                <a:latin typeface="charter"/>
              </a:rPr>
              <a:t>Prepend the salt to the submitted password and hash it</a:t>
            </a:r>
          </a:p>
          <a:p>
            <a:pPr algn="l">
              <a:buFont typeface="+mj-lt"/>
              <a:buAutoNum type="arabicPeriod"/>
            </a:pPr>
            <a:r>
              <a:rPr lang="en-GB" b="0" i="0" dirty="0">
                <a:solidFill>
                  <a:srgbClr val="292929"/>
                </a:solidFill>
                <a:effectLst/>
                <a:latin typeface="charter"/>
              </a:rPr>
              <a:t>Compare the hashes. If they are equal, the password is correct</a:t>
            </a:r>
          </a:p>
          <a:p>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20</a:t>
            </a:fld>
            <a:endParaRPr lang="en-IE"/>
          </a:p>
        </p:txBody>
      </p:sp>
    </p:spTree>
    <p:extLst>
      <p:ext uri="{BB962C8B-B14F-4D97-AF65-F5344CB8AC3E}">
        <p14:creationId xmlns:p14="http://schemas.microsoft.com/office/powerpoint/2010/main" val="331327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customXml" Target="../ink/ink1.xml"/><Relationship Id="rId21" Type="http://schemas.openxmlformats.org/officeDocument/2006/relationships/image" Target="../media/image40.png"/><Relationship Id="rId7" Type="http://schemas.openxmlformats.org/officeDocument/2006/relationships/customXml" Target="../ink/ink3.xml"/><Relationship Id="rId12" Type="http://schemas.openxmlformats.org/officeDocument/2006/relationships/customXml" Target="../ink/ink5.xml"/><Relationship Id="rId17" Type="http://schemas.openxmlformats.org/officeDocument/2006/relationships/image" Target="../media/image38.png"/><Relationship Id="rId25" Type="http://schemas.openxmlformats.org/officeDocument/2006/relationships/image" Target="../media/image42.png"/><Relationship Id="rId2" Type="http://schemas.openxmlformats.org/officeDocument/2006/relationships/image" Target="../media/image30.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5.png"/><Relationship Id="rId24" Type="http://schemas.openxmlformats.org/officeDocument/2006/relationships/customXml" Target="../ink/ink11.xml"/><Relationship Id="rId5" Type="http://schemas.openxmlformats.org/officeDocument/2006/relationships/customXml" Target="../ink/ink2.xml"/><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13.xml"/><Relationship Id="rId10" Type="http://schemas.openxmlformats.org/officeDocument/2006/relationships/image" Target="../media/image34.png"/><Relationship Id="rId19"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customXml" Target="../ink/ink4.xml"/><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dirty="0">
                <a:cs typeface="Calibri Light"/>
              </a:rPr>
              <a:t>using JSON Web Tokens and Passport</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a:solidFill>
                  <a:schemeClr val="accent1"/>
                </a:solidFill>
                <a:cs typeface="Calibri"/>
              </a:rPr>
              <a:t>, 2021</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1E2B-3642-4B3D-A46F-8DC57390FD1E}"/>
              </a:ext>
            </a:extLst>
          </p:cNvPr>
          <p:cNvSpPr>
            <a:spLocks noGrp="1"/>
          </p:cNvSpPr>
          <p:nvPr>
            <p:ph type="title"/>
          </p:nvPr>
        </p:nvSpPr>
        <p:spPr/>
        <p:txBody>
          <a:bodyPr/>
          <a:lstStyle/>
          <a:p>
            <a:r>
              <a:rPr lang="en-IE" dirty="0" err="1"/>
              <a:t>Javascript</a:t>
            </a:r>
            <a:r>
              <a:rPr lang="en-IE" dirty="0"/>
              <a:t> Web Tokens</a:t>
            </a:r>
          </a:p>
        </p:txBody>
      </p:sp>
      <p:sp>
        <p:nvSpPr>
          <p:cNvPr id="3" name="Text Placeholder 2">
            <a:extLst>
              <a:ext uri="{FF2B5EF4-FFF2-40B4-BE49-F238E27FC236}">
                <a16:creationId xmlns:a16="http://schemas.microsoft.com/office/drawing/2014/main" id="{F0B918CA-30D7-4AD4-AC54-611E0657D7EB}"/>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74279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Authentication</a:t>
            </a:r>
          </a:p>
          <a:p>
            <a:pPr lvl="1"/>
            <a:r>
              <a:rPr lang="en-US" sz="2000" dirty="0">
                <a:cs typeface="Calibri"/>
              </a:rPr>
              <a:t>Cookies, basic-auth, JWT, OAuth.</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Username and Password Scenario</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r>
              <a:rPr lang="en-US" dirty="0">
                <a:cs typeface="Calibri"/>
              </a:rPr>
              <a:t>Scenario</a:t>
            </a:r>
          </a:p>
          <a:p>
            <a:pPr lvl="1"/>
            <a:r>
              <a:rPr lang="en-US" dirty="0">
                <a:cs typeface="Calibri"/>
              </a:rPr>
              <a:t>User signs up to access an API (username &amp; password)</a:t>
            </a:r>
          </a:p>
          <a:p>
            <a:pPr lvl="1"/>
            <a:r>
              <a:rPr lang="en-US" dirty="0">
                <a:cs typeface="Calibri"/>
              </a:rPr>
              <a:t>Create a new user in database</a:t>
            </a:r>
          </a:p>
          <a:p>
            <a:pPr lvl="1"/>
            <a:r>
              <a:rPr lang="en-US" dirty="0">
                <a:cs typeface="Calibri"/>
              </a:rPr>
              <a:t>Use new username to create a JWT</a:t>
            </a:r>
          </a:p>
          <a:p>
            <a:pPr lvl="1"/>
            <a:r>
              <a:rPr lang="en-US" dirty="0">
                <a:cs typeface="Calibri"/>
              </a:rPr>
              <a:t>Send JWT back to user</a:t>
            </a:r>
          </a:p>
          <a:p>
            <a:pPr lvl="1"/>
            <a:r>
              <a:rPr lang="en-US" dirty="0">
                <a:cs typeface="Calibri"/>
              </a:rPr>
              <a:t>User stores JWT </a:t>
            </a:r>
          </a:p>
          <a:p>
            <a:pPr lvl="1"/>
            <a:r>
              <a:rPr lang="en-US" dirty="0">
                <a:cs typeface="Calibri"/>
              </a:rPr>
              <a:t>JWT used on every subsequent request to protected resource</a:t>
            </a:r>
          </a:p>
          <a:p>
            <a:r>
              <a:rPr lang="en-US" dirty="0">
                <a:cs typeface="Calibri"/>
              </a:rPr>
              <a:t>Authentication and Identification</a:t>
            </a:r>
          </a:p>
          <a:p>
            <a:pPr lvl="1"/>
            <a:r>
              <a:rPr lang="en-US" dirty="0">
                <a:cs typeface="Calibri"/>
              </a:rPr>
              <a:t>...because username was used to generate JWT.</a:t>
            </a:r>
          </a:p>
          <a:p>
            <a:pPr lvl="1"/>
            <a:endParaRPr lang="en-US" dirty="0">
              <a:cs typeface="Calibri"/>
            </a:endParaRPr>
          </a:p>
        </p:txBody>
      </p:sp>
    </p:spTree>
    <p:extLst>
      <p:ext uri="{BB962C8B-B14F-4D97-AF65-F5344CB8AC3E}">
        <p14:creationId xmlns:p14="http://schemas.microsoft.com/office/powerpoint/2010/main" val="4105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8B-8FD4-4C3A-BE29-BEE917EE6885}"/>
              </a:ext>
            </a:extLst>
          </p:cNvPr>
          <p:cNvSpPr>
            <a:spLocks noGrp="1"/>
          </p:cNvSpPr>
          <p:nvPr>
            <p:ph type="title"/>
          </p:nvPr>
        </p:nvSpPr>
        <p:spPr>
          <a:xfrm>
            <a:off x="838200" y="365125"/>
            <a:ext cx="10515600" cy="1325563"/>
          </a:xfrm>
        </p:spPr>
        <p:txBody>
          <a:bodyPr/>
          <a:lstStyle/>
          <a:p>
            <a:r>
              <a:rPr lang="en-US" dirty="0">
                <a:cs typeface="Calibri Light"/>
              </a:rPr>
              <a:t>Authentication Middleware</a:t>
            </a:r>
            <a:endParaRPr lang="en-US" dirty="0"/>
          </a:p>
        </p:txBody>
      </p:sp>
      <p:sp>
        <p:nvSpPr>
          <p:cNvPr id="3" name="Content Placeholder 2">
            <a:extLst>
              <a:ext uri="{FF2B5EF4-FFF2-40B4-BE49-F238E27FC236}">
                <a16:creationId xmlns:a16="http://schemas.microsoft.com/office/drawing/2014/main" id="{00EC97D4-8B50-4711-92EB-22B1BEDBF061}"/>
              </a:ext>
            </a:extLst>
          </p:cNvPr>
          <p:cNvSpPr>
            <a:spLocks noGrp="1"/>
          </p:cNvSpPr>
          <p:nvPr>
            <p:ph idx="1"/>
          </p:nvPr>
        </p:nvSpPr>
        <p:spPr>
          <a:xfrm>
            <a:off x="838200" y="1825625"/>
            <a:ext cx="10788770" cy="4351338"/>
          </a:xfrm>
        </p:spPr>
        <p:txBody>
          <a:bodyPr vert="horz" lIns="91440" tIns="45720" rIns="91440" bIns="45720" rtlCol="0" anchor="t">
            <a:normAutofit/>
          </a:bodyPr>
          <a:lstStyle/>
          <a:p>
            <a:r>
              <a:rPr lang="en-US" dirty="0">
                <a:cs typeface="Calibri"/>
              </a:rPr>
              <a:t>Need express middleware to manage user login</a:t>
            </a:r>
          </a:p>
          <a:p>
            <a:r>
              <a:rPr lang="en-US" dirty="0">
                <a:cs typeface="Calibri"/>
              </a:rPr>
              <a:t>Need Express middleware to restrict access to sensitive routes.</a:t>
            </a:r>
          </a:p>
          <a:p>
            <a:r>
              <a:rPr lang="en-US" dirty="0">
                <a:cs typeface="Calibri"/>
              </a:rPr>
              <a:t>Options</a:t>
            </a:r>
          </a:p>
          <a:p>
            <a:pPr lvl="1"/>
            <a:r>
              <a:rPr lang="en-US" dirty="0">
                <a:cs typeface="Calibri"/>
              </a:rPr>
              <a:t>Roll our own(previous express-sessions example…)</a:t>
            </a:r>
          </a:p>
          <a:p>
            <a:pPr lvl="1"/>
            <a:r>
              <a:rPr lang="en-US" dirty="0">
                <a:cs typeface="Calibri"/>
              </a:rPr>
              <a:t>Use existing framework/package</a:t>
            </a:r>
          </a:p>
        </p:txBody>
      </p:sp>
      <p:pic>
        <p:nvPicPr>
          <p:cNvPr id="4" name="Picture 4" descr="A screenshot of a social media post&#10;&#10;Description generated with very high confidence">
            <a:extLst>
              <a:ext uri="{FF2B5EF4-FFF2-40B4-BE49-F238E27FC236}">
                <a16:creationId xmlns:a16="http://schemas.microsoft.com/office/drawing/2014/main" id="{5E1794E6-AD9B-4F3B-B504-F2E71E5845AE}"/>
              </a:ext>
            </a:extLst>
          </p:cNvPr>
          <p:cNvPicPr>
            <a:picLocks noChangeAspect="1"/>
          </p:cNvPicPr>
          <p:nvPr/>
        </p:nvPicPr>
        <p:blipFill rotWithShape="1">
          <a:blip r:embed="rId2"/>
          <a:srcRect l="8161" t="67734" r="47747" b="8621"/>
          <a:stretch/>
        </p:blipFill>
        <p:spPr>
          <a:xfrm>
            <a:off x="598098" y="4165828"/>
            <a:ext cx="10310071" cy="2736840"/>
          </a:xfrm>
          <a:prstGeom prst="rect">
            <a:avLst/>
          </a:prstGeom>
        </p:spPr>
      </p:pic>
    </p:spTree>
    <p:extLst>
      <p:ext uri="{BB962C8B-B14F-4D97-AF65-F5344CB8AC3E}">
        <p14:creationId xmlns:p14="http://schemas.microsoft.com/office/powerpoint/2010/main" val="37504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A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40120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977450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31152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Requirements for Authentication: movie-</a:t>
            </a:r>
            <a:r>
              <a:rPr lang="en-US" sz="4100" dirty="0" err="1">
                <a:solidFill>
                  <a:srgbClr val="FFFFFF"/>
                </a:solidFill>
                <a:cs typeface="Calibri Light"/>
              </a:rPr>
              <a:t>api</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468036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p:txBody>
          <a:bodyPr>
            <a:normAutofit/>
          </a:bodyPr>
          <a:lstStyle/>
          <a:p>
            <a:r>
              <a:rPr lang="en-GB" sz="24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users</a:t>
            </a:r>
          </a:p>
          <a:p>
            <a:pPr lvl="1">
              <a:spcAft>
                <a:spcPts val="600"/>
              </a:spcAft>
            </a:pPr>
            <a:r>
              <a:rPr lang="en-GB" sz="2000"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dirty="0">
                <a:latin typeface="Arial" charset="0"/>
                <a:ea typeface="ＭＳ Ｐゴシック" charset="0"/>
                <a:cs typeface="ＭＳ Ｐゴシック" charset="0"/>
              </a:rPr>
              <a:t>Should not be “hard coded” </a:t>
            </a:r>
          </a:p>
          <a:p>
            <a:r>
              <a:rPr lang="en-GB" sz="2400" dirty="0">
                <a:latin typeface="Arial" charset="0"/>
                <a:ea typeface="ＭＳ Ｐゴシック" charset="0"/>
                <a:cs typeface="ＭＳ Ｐゴシック" charset="0"/>
              </a:rPr>
              <a:t>Passwords should be </a:t>
            </a:r>
            <a:r>
              <a:rPr lang="en-GB" sz="2400" b="1" dirty="0">
                <a:latin typeface="Arial" charset="0"/>
                <a:ea typeface="ＭＳ Ｐゴシック" charset="0"/>
                <a:cs typeface="ＭＳ Ｐゴシック" charset="0"/>
              </a:rPr>
              <a:t>“salted”</a:t>
            </a:r>
            <a:r>
              <a:rPr lang="en-GB" sz="2400" dirty="0">
                <a:latin typeface="Arial" charset="0"/>
                <a:ea typeface="ＭＳ Ｐゴシック" charset="0"/>
                <a:cs typeface="ＭＳ Ｐゴシック" charset="0"/>
              </a:rPr>
              <a:t> and </a:t>
            </a:r>
            <a:r>
              <a:rPr lang="en-GB" sz="24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4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2000" dirty="0">
              <a:latin typeface="Arial" charset="0"/>
              <a:ea typeface="ＭＳ Ｐゴシック" charset="0"/>
            </a:endParaRPr>
          </a:p>
          <a:p>
            <a:endParaRPr lang="en-GB" sz="2400" dirty="0">
              <a:latin typeface="Arial" charset="0"/>
              <a:ea typeface="ＭＳ Ｐゴシック" charset="0"/>
              <a:cs typeface="ＭＳ Ｐゴシック" charset="0"/>
            </a:endParaRPr>
          </a:p>
          <a:p>
            <a:endParaRPr lang="en-GB"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 This Week</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Schema Methods and Sessions</a:t>
            </a:r>
          </a:p>
          <a:p>
            <a:r>
              <a:rPr lang="en-IE" sz="2000" dirty="0"/>
              <a:t>JSON Web Tokens (JWT)</a:t>
            </a:r>
          </a:p>
          <a:p>
            <a:r>
              <a:rPr lang="en-IE" sz="2000" dirty="0"/>
              <a:t>Authentication</a:t>
            </a:r>
          </a:p>
          <a:p>
            <a:pPr lvl="1"/>
            <a:r>
              <a:rPr lang="en-IE" sz="2000" dirty="0"/>
              <a:t>Salting with </a:t>
            </a:r>
            <a:r>
              <a:rPr lang="en-IE" sz="2000" dirty="0" err="1"/>
              <a:t>BCrypt</a:t>
            </a:r>
            <a:endParaRPr lang="en-IE" sz="2000" dirty="0"/>
          </a:p>
          <a:p>
            <a:r>
              <a:rPr lang="en-IE" sz="2000" dirty="0"/>
              <a:t>Passport</a:t>
            </a:r>
          </a:p>
          <a:p>
            <a:r>
              <a:rPr lang="en-IE" sz="2400" dirty="0"/>
              <a:t>Mongoose Middleware(hooks)</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Passwords &amp; Salting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pic>
        <p:nvPicPr>
          <p:cNvPr id="7" name="Picture 6">
            <a:extLst>
              <a:ext uri="{FF2B5EF4-FFF2-40B4-BE49-F238E27FC236}">
                <a16:creationId xmlns:a16="http://schemas.microsoft.com/office/drawing/2014/main" id="{1928C2F2-EF03-43BC-AA06-6728AE9762BC}"/>
              </a:ext>
            </a:extLst>
          </p:cNvPr>
          <p:cNvPicPr>
            <a:picLocks noChangeAspect="1"/>
          </p:cNvPicPr>
          <p:nvPr/>
        </p:nvPicPr>
        <p:blipFill>
          <a:blip r:embed="rId2"/>
          <a:stretch>
            <a:fillRect/>
          </a:stretch>
        </p:blipFill>
        <p:spPr>
          <a:xfrm>
            <a:off x="637309" y="1307043"/>
            <a:ext cx="8638309" cy="2741869"/>
          </a:xfrm>
          <a:prstGeom prst="rect">
            <a:avLst/>
          </a:prstGeom>
        </p:spPr>
      </p:pic>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pic>
        <p:nvPicPr>
          <p:cNvPr id="9" name="Picture 8">
            <a:extLst>
              <a:ext uri="{FF2B5EF4-FFF2-40B4-BE49-F238E27FC236}">
                <a16:creationId xmlns:a16="http://schemas.microsoft.com/office/drawing/2014/main" id="{1C67166C-392C-4B80-85A5-A87281F70C09}"/>
              </a:ext>
            </a:extLst>
          </p:cNvPr>
          <p:cNvPicPr>
            <a:picLocks noChangeAspect="1"/>
          </p:cNvPicPr>
          <p:nvPr/>
        </p:nvPicPr>
        <p:blipFill>
          <a:blip r:embed="rId3"/>
          <a:stretch>
            <a:fillRect/>
          </a:stretch>
        </p:blipFill>
        <p:spPr>
          <a:xfrm>
            <a:off x="6812107" y="4145585"/>
            <a:ext cx="5124961" cy="2546159"/>
          </a:xfrm>
          <a:prstGeom prst="rect">
            <a:avLst/>
          </a:prstGeom>
        </p:spPr>
      </p:pic>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200329"/>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(Java)</a:t>
            </a:r>
          </a:p>
        </p:txBody>
      </p:sp>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Mongoose User Model</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614-A35F-4876-BF67-D000FA991756}"/>
              </a:ext>
            </a:extLst>
          </p:cNvPr>
          <p:cNvSpPr>
            <a:spLocks noGrp="1"/>
          </p:cNvSpPr>
          <p:nvPr>
            <p:ph type="title"/>
          </p:nvPr>
        </p:nvSpPr>
        <p:spPr/>
        <p:txBody>
          <a:bodyPr/>
          <a:lstStyle/>
          <a:p>
            <a:r>
              <a:rPr lang="en-IE" dirty="0"/>
              <a:t>What About </a:t>
            </a:r>
            <a:r>
              <a:rPr lang="en-IE" dirty="0">
                <a:solidFill>
                  <a:srgbClr val="FF0000"/>
                </a:solidFill>
              </a:rPr>
              <a:t>this</a:t>
            </a:r>
            <a:r>
              <a:rPr lang="en-IE" dirty="0"/>
              <a:t>?</a:t>
            </a:r>
          </a:p>
        </p:txBody>
      </p:sp>
      <p:sp>
        <p:nvSpPr>
          <p:cNvPr id="3" name="Content Placeholder 2">
            <a:extLst>
              <a:ext uri="{FF2B5EF4-FFF2-40B4-BE49-F238E27FC236}">
                <a16:creationId xmlns:a16="http://schemas.microsoft.com/office/drawing/2014/main" id="{DD8F6B9B-B18A-4814-AB1F-CFBCBAB6B917}"/>
              </a:ext>
            </a:extLst>
          </p:cNvPr>
          <p:cNvSpPr>
            <a:spLocks noGrp="1"/>
          </p:cNvSpPr>
          <p:nvPr>
            <p:ph idx="1"/>
          </p:nvPr>
        </p:nvSpPr>
        <p:spPr/>
        <p:txBody>
          <a:bodyPr/>
          <a:lstStyle/>
          <a:p>
            <a:r>
              <a:rPr lang="en-GB" dirty="0"/>
              <a:t>In regular functions the </a:t>
            </a:r>
            <a:r>
              <a:rPr lang="en-GB" b="1" dirty="0"/>
              <a:t>this</a:t>
            </a:r>
            <a:r>
              <a:rPr lang="en-GB" dirty="0"/>
              <a:t> keyword represented the object that called the function</a:t>
            </a:r>
          </a:p>
          <a:p>
            <a:r>
              <a:rPr lang="en-GB" dirty="0"/>
              <a:t>With arrow (=&gt;) functions, there are no binding of </a:t>
            </a:r>
            <a:r>
              <a:rPr lang="en-GB" b="1" dirty="0"/>
              <a:t>this</a:t>
            </a:r>
            <a:r>
              <a:rPr lang="en-GB" dirty="0"/>
              <a:t>.</a:t>
            </a:r>
          </a:p>
          <a:p>
            <a:pPr lvl="1"/>
            <a:r>
              <a:rPr lang="en-GB" dirty="0"/>
              <a:t>“this” won’t work!</a:t>
            </a:r>
          </a:p>
          <a:p>
            <a:pPr marL="0" indent="0">
              <a:buNone/>
            </a:pPr>
            <a:endParaRPr lang="en-GB" dirty="0"/>
          </a:p>
        </p:txBody>
      </p:sp>
      <p:pic>
        <p:nvPicPr>
          <p:cNvPr id="7" name="Picture 6">
            <a:extLst>
              <a:ext uri="{FF2B5EF4-FFF2-40B4-BE49-F238E27FC236}">
                <a16:creationId xmlns:a16="http://schemas.microsoft.com/office/drawing/2014/main" id="{951B26CD-E49C-4739-A178-2519B99BB851}"/>
              </a:ext>
            </a:extLst>
          </p:cNvPr>
          <p:cNvPicPr>
            <a:picLocks noChangeAspect="1"/>
          </p:cNvPicPr>
          <p:nvPr/>
        </p:nvPicPr>
        <p:blipFill>
          <a:blip r:embed="rId2"/>
          <a:stretch>
            <a:fillRect/>
          </a:stretch>
        </p:blipFill>
        <p:spPr>
          <a:xfrm>
            <a:off x="1326492" y="4558040"/>
            <a:ext cx="6578439" cy="1934835"/>
          </a:xfrm>
          <a:prstGeom prst="rect">
            <a:avLst/>
          </a:prstGeom>
        </p:spPr>
      </p:pic>
      <p:grpSp>
        <p:nvGrpSpPr>
          <p:cNvPr id="14" name="Group 13">
            <a:extLst>
              <a:ext uri="{FF2B5EF4-FFF2-40B4-BE49-F238E27FC236}">
                <a16:creationId xmlns:a16="http://schemas.microsoft.com/office/drawing/2014/main" id="{B194CB17-1209-4096-A3F1-554331336775}"/>
              </a:ext>
            </a:extLst>
          </p:cNvPr>
          <p:cNvGrpSpPr/>
          <p:nvPr/>
        </p:nvGrpSpPr>
        <p:grpSpPr>
          <a:xfrm>
            <a:off x="2293795" y="3545740"/>
            <a:ext cx="3514320" cy="1689120"/>
            <a:chOff x="2293795" y="3545740"/>
            <a:chExt cx="3514320" cy="168912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ACD7D68-AFD1-41A4-9F31-F73655B45024}"/>
                    </a:ext>
                  </a:extLst>
                </p14:cNvPr>
                <p14:cNvContentPartPr/>
                <p14:nvPr/>
              </p14:nvContentPartPr>
              <p14:xfrm>
                <a:off x="2293795" y="3545740"/>
                <a:ext cx="1347120" cy="816120"/>
              </p14:xfrm>
            </p:contentPart>
          </mc:Choice>
          <mc:Fallback xmlns="">
            <p:pic>
              <p:nvPicPr>
                <p:cNvPr id="8" name="Ink 7">
                  <a:extLst>
                    <a:ext uri="{FF2B5EF4-FFF2-40B4-BE49-F238E27FC236}">
                      <a16:creationId xmlns:a16="http://schemas.microsoft.com/office/drawing/2014/main" id="{BACD7D68-AFD1-41A4-9F31-F73655B45024}"/>
                    </a:ext>
                  </a:extLst>
                </p:cNvPr>
                <p:cNvPicPr/>
                <p:nvPr/>
              </p:nvPicPr>
              <p:blipFill>
                <a:blip r:embed="rId4"/>
                <a:stretch>
                  <a:fillRect/>
                </a:stretch>
              </p:blipFill>
              <p:spPr>
                <a:xfrm>
                  <a:off x="2285155" y="3536740"/>
                  <a:ext cx="1364760" cy="83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A83FE012-8849-4E71-94C7-9BF49541FA4C}"/>
                    </a:ext>
                  </a:extLst>
                </p14:cNvPr>
                <p14:cNvContentPartPr/>
                <p14:nvPr/>
              </p14:nvContentPartPr>
              <p14:xfrm>
                <a:off x="3404035" y="4092220"/>
                <a:ext cx="339120" cy="366120"/>
              </p14:xfrm>
            </p:contentPart>
          </mc:Choice>
          <mc:Fallback xmlns="">
            <p:pic>
              <p:nvPicPr>
                <p:cNvPr id="9" name="Ink 8">
                  <a:extLst>
                    <a:ext uri="{FF2B5EF4-FFF2-40B4-BE49-F238E27FC236}">
                      <a16:creationId xmlns:a16="http://schemas.microsoft.com/office/drawing/2014/main" id="{A83FE012-8849-4E71-94C7-9BF49541FA4C}"/>
                    </a:ext>
                  </a:extLst>
                </p:cNvPr>
                <p:cNvPicPr/>
                <p:nvPr/>
              </p:nvPicPr>
              <p:blipFill>
                <a:blip r:embed="rId6"/>
                <a:stretch>
                  <a:fillRect/>
                </a:stretch>
              </p:blipFill>
              <p:spPr>
                <a:xfrm>
                  <a:off x="3395395" y="4083580"/>
                  <a:ext cx="35676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8472693A-8B5F-4C11-A42F-00E6D76874C5}"/>
                    </a:ext>
                  </a:extLst>
                </p14:cNvPr>
                <p14:cNvContentPartPr/>
                <p14:nvPr/>
              </p14:nvContentPartPr>
              <p14:xfrm>
                <a:off x="3987235" y="4141900"/>
                <a:ext cx="1820880" cy="1080720"/>
              </p14:xfrm>
            </p:contentPart>
          </mc:Choice>
          <mc:Fallback xmlns="">
            <p:pic>
              <p:nvPicPr>
                <p:cNvPr id="11" name="Ink 10">
                  <a:extLst>
                    <a:ext uri="{FF2B5EF4-FFF2-40B4-BE49-F238E27FC236}">
                      <a16:creationId xmlns:a16="http://schemas.microsoft.com/office/drawing/2014/main" id="{8472693A-8B5F-4C11-A42F-00E6D76874C5}"/>
                    </a:ext>
                  </a:extLst>
                </p:cNvPr>
                <p:cNvPicPr/>
                <p:nvPr/>
              </p:nvPicPr>
              <p:blipFill>
                <a:blip r:embed="rId8"/>
                <a:stretch>
                  <a:fillRect/>
                </a:stretch>
              </p:blipFill>
              <p:spPr>
                <a:xfrm>
                  <a:off x="3978595" y="4132900"/>
                  <a:ext cx="1838520" cy="109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A0B68FA8-3BB1-4CB5-9ABB-623CDCE11993}"/>
                    </a:ext>
                  </a:extLst>
                </p14:cNvPr>
                <p14:cNvContentPartPr/>
                <p14:nvPr/>
              </p14:nvContentPartPr>
              <p14:xfrm>
                <a:off x="3083275" y="4612780"/>
                <a:ext cx="759240" cy="622080"/>
              </p14:xfrm>
            </p:contentPart>
          </mc:Choice>
          <mc:Fallback xmlns="">
            <p:pic>
              <p:nvPicPr>
                <p:cNvPr id="13" name="Ink 12">
                  <a:extLst>
                    <a:ext uri="{FF2B5EF4-FFF2-40B4-BE49-F238E27FC236}">
                      <a16:creationId xmlns:a16="http://schemas.microsoft.com/office/drawing/2014/main" id="{A0B68FA8-3BB1-4CB5-9ABB-623CDCE11993}"/>
                    </a:ext>
                  </a:extLst>
                </p:cNvPr>
                <p:cNvPicPr/>
                <p:nvPr/>
              </p:nvPicPr>
              <p:blipFill>
                <a:blip r:embed="rId10"/>
                <a:stretch>
                  <a:fillRect/>
                </a:stretch>
              </p:blipFill>
              <p:spPr>
                <a:xfrm>
                  <a:off x="3074275" y="4604140"/>
                  <a:ext cx="776880" cy="639720"/>
                </a:xfrm>
                <a:prstGeom prst="rect">
                  <a:avLst/>
                </a:prstGeom>
              </p:spPr>
            </p:pic>
          </mc:Fallback>
        </mc:AlternateContent>
      </p:grpSp>
      <p:pic>
        <p:nvPicPr>
          <p:cNvPr id="16" name="Picture 15">
            <a:extLst>
              <a:ext uri="{FF2B5EF4-FFF2-40B4-BE49-F238E27FC236}">
                <a16:creationId xmlns:a16="http://schemas.microsoft.com/office/drawing/2014/main" id="{5A7020C6-96C8-4263-B6C6-E07F08EFFDC4}"/>
              </a:ext>
            </a:extLst>
          </p:cNvPr>
          <p:cNvPicPr>
            <a:picLocks noChangeAspect="1"/>
          </p:cNvPicPr>
          <p:nvPr/>
        </p:nvPicPr>
        <p:blipFill>
          <a:blip r:embed="rId11"/>
          <a:stretch>
            <a:fillRect/>
          </a:stretch>
        </p:blipFill>
        <p:spPr>
          <a:xfrm>
            <a:off x="8149011" y="4582482"/>
            <a:ext cx="3905250" cy="942975"/>
          </a:xfrm>
          <a:prstGeom prst="rect">
            <a:avLst/>
          </a:prstGeom>
        </p:spPr>
      </p:pic>
      <p:grpSp>
        <p:nvGrpSpPr>
          <p:cNvPr id="19" name="Group 18">
            <a:extLst>
              <a:ext uri="{FF2B5EF4-FFF2-40B4-BE49-F238E27FC236}">
                <a16:creationId xmlns:a16="http://schemas.microsoft.com/office/drawing/2014/main" id="{7788E6F3-7EE7-405A-9F92-8C00DDC1F941}"/>
              </a:ext>
            </a:extLst>
          </p:cNvPr>
          <p:cNvGrpSpPr/>
          <p:nvPr/>
        </p:nvGrpSpPr>
        <p:grpSpPr>
          <a:xfrm>
            <a:off x="6150226" y="4674279"/>
            <a:ext cx="534960" cy="535320"/>
            <a:chOff x="6150226" y="4674279"/>
            <a:chExt cx="534960" cy="535320"/>
          </a:xfrm>
        </p:grpSpPr>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4AC5C518-7C19-4D96-98F2-E37C1A4F850D}"/>
                    </a:ext>
                  </a:extLst>
                </p14:cNvPr>
                <p14:cNvContentPartPr/>
                <p14:nvPr/>
              </p14:nvContentPartPr>
              <p14:xfrm>
                <a:off x="6378466" y="4674279"/>
                <a:ext cx="306720" cy="317880"/>
              </p14:xfrm>
            </p:contentPart>
          </mc:Choice>
          <mc:Fallback xmlns="">
            <p:pic>
              <p:nvPicPr>
                <p:cNvPr id="17" name="Ink 16">
                  <a:extLst>
                    <a:ext uri="{FF2B5EF4-FFF2-40B4-BE49-F238E27FC236}">
                      <a16:creationId xmlns:a16="http://schemas.microsoft.com/office/drawing/2014/main" id="{4AC5C518-7C19-4D96-98F2-E37C1A4F850D}"/>
                    </a:ext>
                  </a:extLst>
                </p:cNvPr>
                <p:cNvPicPr/>
                <p:nvPr/>
              </p:nvPicPr>
              <p:blipFill>
                <a:blip r:embed="rId13"/>
                <a:stretch>
                  <a:fillRect/>
                </a:stretch>
              </p:blipFill>
              <p:spPr>
                <a:xfrm>
                  <a:off x="6369466" y="4665639"/>
                  <a:ext cx="3243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88F30C7-CD3A-4728-9EE7-A31A36A2F26F}"/>
                    </a:ext>
                  </a:extLst>
                </p14:cNvPr>
                <p14:cNvContentPartPr/>
                <p14:nvPr/>
              </p14:nvContentPartPr>
              <p14:xfrm>
                <a:off x="6150226" y="4755279"/>
                <a:ext cx="496800" cy="454320"/>
              </p14:xfrm>
            </p:contentPart>
          </mc:Choice>
          <mc:Fallback xmlns="">
            <p:pic>
              <p:nvPicPr>
                <p:cNvPr id="18" name="Ink 17">
                  <a:extLst>
                    <a:ext uri="{FF2B5EF4-FFF2-40B4-BE49-F238E27FC236}">
                      <a16:creationId xmlns:a16="http://schemas.microsoft.com/office/drawing/2014/main" id="{288F30C7-CD3A-4728-9EE7-A31A36A2F26F}"/>
                    </a:ext>
                  </a:extLst>
                </p:cNvPr>
                <p:cNvPicPr/>
                <p:nvPr/>
              </p:nvPicPr>
              <p:blipFill>
                <a:blip r:embed="rId15"/>
                <a:stretch>
                  <a:fillRect/>
                </a:stretch>
              </p:blipFill>
              <p:spPr>
                <a:xfrm>
                  <a:off x="6141226" y="4746279"/>
                  <a:ext cx="514440" cy="47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7FEE6A93-F38B-4B8C-8705-9B1F0D56A1A1}"/>
                  </a:ext>
                </a:extLst>
              </p14:cNvPr>
              <p14:cNvContentPartPr/>
              <p14:nvPr/>
            </p14:nvContentPartPr>
            <p14:xfrm>
              <a:off x="11255746" y="4154799"/>
              <a:ext cx="712800" cy="680760"/>
            </p14:xfrm>
          </p:contentPart>
        </mc:Choice>
        <mc:Fallback xmlns="">
          <p:pic>
            <p:nvPicPr>
              <p:cNvPr id="20" name="Ink 19">
                <a:extLst>
                  <a:ext uri="{FF2B5EF4-FFF2-40B4-BE49-F238E27FC236}">
                    <a16:creationId xmlns:a16="http://schemas.microsoft.com/office/drawing/2014/main" id="{7FEE6A93-F38B-4B8C-8705-9B1F0D56A1A1}"/>
                  </a:ext>
                </a:extLst>
              </p:cNvPr>
              <p:cNvPicPr/>
              <p:nvPr/>
            </p:nvPicPr>
            <p:blipFill>
              <a:blip r:embed="rId17"/>
              <a:stretch>
                <a:fillRect/>
              </a:stretch>
            </p:blipFill>
            <p:spPr>
              <a:xfrm>
                <a:off x="11246746" y="4146159"/>
                <a:ext cx="730440" cy="698400"/>
              </a:xfrm>
              <a:prstGeom prst="rect">
                <a:avLst/>
              </a:prstGeom>
            </p:spPr>
          </p:pic>
        </mc:Fallback>
      </mc:AlternateContent>
      <p:grpSp>
        <p:nvGrpSpPr>
          <p:cNvPr id="40" name="Group 39">
            <a:extLst>
              <a:ext uri="{FF2B5EF4-FFF2-40B4-BE49-F238E27FC236}">
                <a16:creationId xmlns:a16="http://schemas.microsoft.com/office/drawing/2014/main" id="{A39E2608-E8AD-4CAB-AB4B-A9DEFE2FC5FB}"/>
              </a:ext>
            </a:extLst>
          </p:cNvPr>
          <p:cNvGrpSpPr/>
          <p:nvPr/>
        </p:nvGrpSpPr>
        <p:grpSpPr>
          <a:xfrm>
            <a:off x="9589666" y="3757719"/>
            <a:ext cx="666720" cy="806760"/>
            <a:chOff x="9589666" y="3757719"/>
            <a:chExt cx="666720" cy="80676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6C6E97F4-8EC4-401B-BB0A-AF70600977CB}"/>
                    </a:ext>
                  </a:extLst>
                </p14:cNvPr>
                <p14:cNvContentPartPr/>
                <p14:nvPr/>
              </p14:nvContentPartPr>
              <p14:xfrm>
                <a:off x="9589666" y="3786519"/>
                <a:ext cx="196920" cy="345240"/>
              </p14:xfrm>
            </p:contentPart>
          </mc:Choice>
          <mc:Fallback xmlns="">
            <p:pic>
              <p:nvPicPr>
                <p:cNvPr id="34" name="Ink 33">
                  <a:extLst>
                    <a:ext uri="{FF2B5EF4-FFF2-40B4-BE49-F238E27FC236}">
                      <a16:creationId xmlns:a16="http://schemas.microsoft.com/office/drawing/2014/main" id="{6C6E97F4-8EC4-401B-BB0A-AF70600977CB}"/>
                    </a:ext>
                  </a:extLst>
                </p:cNvPr>
                <p:cNvPicPr/>
                <p:nvPr/>
              </p:nvPicPr>
              <p:blipFill>
                <a:blip r:embed="rId19"/>
                <a:stretch>
                  <a:fillRect/>
                </a:stretch>
              </p:blipFill>
              <p:spPr>
                <a:xfrm>
                  <a:off x="9581026" y="3777879"/>
                  <a:ext cx="2145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5A20835E-438E-4243-ACE0-CF640C459A08}"/>
                    </a:ext>
                  </a:extLst>
                </p14:cNvPr>
                <p14:cNvContentPartPr/>
                <p14:nvPr/>
              </p14:nvContentPartPr>
              <p14:xfrm>
                <a:off x="9850306" y="3757719"/>
                <a:ext cx="30240" cy="354240"/>
              </p14:xfrm>
            </p:contentPart>
          </mc:Choice>
          <mc:Fallback xmlns="">
            <p:pic>
              <p:nvPicPr>
                <p:cNvPr id="35" name="Ink 34">
                  <a:extLst>
                    <a:ext uri="{FF2B5EF4-FFF2-40B4-BE49-F238E27FC236}">
                      <a16:creationId xmlns:a16="http://schemas.microsoft.com/office/drawing/2014/main" id="{5A20835E-438E-4243-ACE0-CF640C459A08}"/>
                    </a:ext>
                  </a:extLst>
                </p:cNvPr>
                <p:cNvPicPr/>
                <p:nvPr/>
              </p:nvPicPr>
              <p:blipFill>
                <a:blip r:embed="rId21"/>
                <a:stretch>
                  <a:fillRect/>
                </a:stretch>
              </p:blipFill>
              <p:spPr>
                <a:xfrm>
                  <a:off x="9841306" y="3748719"/>
                  <a:ext cx="4788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FDB1DAF8-9C15-4DF7-8C58-67F724933465}"/>
                    </a:ext>
                  </a:extLst>
                </p14:cNvPr>
                <p14:cNvContentPartPr/>
                <p14:nvPr/>
              </p14:nvContentPartPr>
              <p14:xfrm>
                <a:off x="9867586" y="3887319"/>
                <a:ext cx="110520" cy="200880"/>
              </p14:xfrm>
            </p:contentPart>
          </mc:Choice>
          <mc:Fallback xmlns="">
            <p:pic>
              <p:nvPicPr>
                <p:cNvPr id="36" name="Ink 35">
                  <a:extLst>
                    <a:ext uri="{FF2B5EF4-FFF2-40B4-BE49-F238E27FC236}">
                      <a16:creationId xmlns:a16="http://schemas.microsoft.com/office/drawing/2014/main" id="{FDB1DAF8-9C15-4DF7-8C58-67F724933465}"/>
                    </a:ext>
                  </a:extLst>
                </p:cNvPr>
                <p:cNvPicPr/>
                <p:nvPr/>
              </p:nvPicPr>
              <p:blipFill>
                <a:blip r:embed="rId23"/>
                <a:stretch>
                  <a:fillRect/>
                </a:stretch>
              </p:blipFill>
              <p:spPr>
                <a:xfrm>
                  <a:off x="9858586" y="3878319"/>
                  <a:ext cx="1281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64420F0A-E202-489C-8FAD-BCE3D83F7AAF}"/>
                    </a:ext>
                  </a:extLst>
                </p14:cNvPr>
                <p14:cNvContentPartPr/>
                <p14:nvPr/>
              </p14:nvContentPartPr>
              <p14:xfrm>
                <a:off x="9903226" y="3763119"/>
                <a:ext cx="106920" cy="297000"/>
              </p14:xfrm>
            </p:contentPart>
          </mc:Choice>
          <mc:Fallback xmlns="">
            <p:pic>
              <p:nvPicPr>
                <p:cNvPr id="37" name="Ink 36">
                  <a:extLst>
                    <a:ext uri="{FF2B5EF4-FFF2-40B4-BE49-F238E27FC236}">
                      <a16:creationId xmlns:a16="http://schemas.microsoft.com/office/drawing/2014/main" id="{64420F0A-E202-489C-8FAD-BCE3D83F7AAF}"/>
                    </a:ext>
                  </a:extLst>
                </p:cNvPr>
                <p:cNvPicPr/>
                <p:nvPr/>
              </p:nvPicPr>
              <p:blipFill>
                <a:blip r:embed="rId25"/>
                <a:stretch>
                  <a:fillRect/>
                </a:stretch>
              </p:blipFill>
              <p:spPr>
                <a:xfrm>
                  <a:off x="9894226" y="3754479"/>
                  <a:ext cx="12456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914A4179-FBB4-4871-93D7-DE2768288939}"/>
                    </a:ext>
                  </a:extLst>
                </p14:cNvPr>
                <p14:cNvContentPartPr/>
                <p14:nvPr/>
              </p14:nvContentPartPr>
              <p14:xfrm>
                <a:off x="10084666" y="4142559"/>
                <a:ext cx="164880" cy="421560"/>
              </p14:xfrm>
            </p:contentPart>
          </mc:Choice>
          <mc:Fallback xmlns="">
            <p:pic>
              <p:nvPicPr>
                <p:cNvPr id="38" name="Ink 37">
                  <a:extLst>
                    <a:ext uri="{FF2B5EF4-FFF2-40B4-BE49-F238E27FC236}">
                      <a16:creationId xmlns:a16="http://schemas.microsoft.com/office/drawing/2014/main" id="{914A4179-FBB4-4871-93D7-DE2768288939}"/>
                    </a:ext>
                  </a:extLst>
                </p:cNvPr>
                <p:cNvPicPr/>
                <p:nvPr/>
              </p:nvPicPr>
              <p:blipFill>
                <a:blip r:embed="rId27"/>
                <a:stretch>
                  <a:fillRect/>
                </a:stretch>
              </p:blipFill>
              <p:spPr>
                <a:xfrm>
                  <a:off x="10076026" y="4133919"/>
                  <a:ext cx="18252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9526EB32-16A4-47C0-94C5-B35D403B4967}"/>
                    </a:ext>
                  </a:extLst>
                </p14:cNvPr>
                <p14:cNvContentPartPr/>
                <p14:nvPr/>
              </p14:nvContentPartPr>
              <p14:xfrm>
                <a:off x="10068106" y="4339839"/>
                <a:ext cx="188280" cy="224640"/>
              </p14:xfrm>
            </p:contentPart>
          </mc:Choice>
          <mc:Fallback xmlns="">
            <p:pic>
              <p:nvPicPr>
                <p:cNvPr id="39" name="Ink 38">
                  <a:extLst>
                    <a:ext uri="{FF2B5EF4-FFF2-40B4-BE49-F238E27FC236}">
                      <a16:creationId xmlns:a16="http://schemas.microsoft.com/office/drawing/2014/main" id="{9526EB32-16A4-47C0-94C5-B35D403B4967}"/>
                    </a:ext>
                  </a:extLst>
                </p:cNvPr>
                <p:cNvPicPr/>
                <p:nvPr/>
              </p:nvPicPr>
              <p:blipFill>
                <a:blip r:embed="rId29"/>
                <a:stretch>
                  <a:fillRect/>
                </a:stretch>
              </p:blipFill>
              <p:spPr>
                <a:xfrm>
                  <a:off x="10059106" y="4330839"/>
                  <a:ext cx="205920" cy="242280"/>
                </a:xfrm>
                <a:prstGeom prst="rect">
                  <a:avLst/>
                </a:prstGeom>
              </p:spPr>
            </p:pic>
          </mc:Fallback>
        </mc:AlternateContent>
      </p:grpSp>
    </p:spTree>
    <p:extLst>
      <p:ext uri="{BB962C8B-B14F-4D97-AF65-F5344CB8AC3E}">
        <p14:creationId xmlns:p14="http://schemas.microsoft.com/office/powerpoint/2010/main" val="155551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0A4F94-1767-4A9E-9F20-A001A9B216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Create Mongoose User Model</a:t>
            </a:r>
          </a:p>
        </p:txBody>
      </p:sp>
      <p:sp>
        <p:nvSpPr>
          <p:cNvPr id="3" name="Content Placeholder 2">
            <a:extLst>
              <a:ext uri="{FF2B5EF4-FFF2-40B4-BE49-F238E27FC236}">
                <a16:creationId xmlns:a16="http://schemas.microsoft.com/office/drawing/2014/main" id="{EDD0A178-BA99-4243-91BF-C6806ACED1E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Use Mongoose to specify user model:</a:t>
            </a:r>
          </a:p>
        </p:txBody>
      </p:sp>
      <p:pic>
        <p:nvPicPr>
          <p:cNvPr id="4" name="Picture 3">
            <a:extLst>
              <a:ext uri="{FF2B5EF4-FFF2-40B4-BE49-F238E27FC236}">
                <a16:creationId xmlns:a16="http://schemas.microsoft.com/office/drawing/2014/main" id="{9D0EA49D-D296-40DB-8F3C-3CA1DF70F9D1}"/>
              </a:ext>
            </a:extLst>
          </p:cNvPr>
          <p:cNvPicPr>
            <a:picLocks noChangeAspect="1"/>
          </p:cNvPicPr>
          <p:nvPr/>
        </p:nvPicPr>
        <p:blipFill>
          <a:blip r:embed="rId2"/>
          <a:stretch>
            <a:fillRect/>
          </a:stretch>
        </p:blipFill>
        <p:spPr>
          <a:xfrm>
            <a:off x="5006075" y="321177"/>
            <a:ext cx="6787692" cy="5934150"/>
          </a:xfrm>
          <a:prstGeom prst="rect">
            <a:avLst/>
          </a:prstGeom>
        </p:spPr>
      </p:pic>
    </p:spTree>
    <p:extLst>
      <p:ext uri="{BB962C8B-B14F-4D97-AF65-F5344CB8AC3E}">
        <p14:creationId xmlns:p14="http://schemas.microsoft.com/office/powerpoint/2010/main" val="295138859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Mongoose Middleware: Hash/Salt Passwords</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Mongoose supports Middleware (also called pre and post </a:t>
            </a:r>
            <a:r>
              <a:rPr lang="en-US" sz="2000" i="1" dirty="0">
                <a:solidFill>
                  <a:schemeClr val="bg1"/>
                </a:solidFill>
                <a:cs typeface="Calibri"/>
              </a:rPr>
              <a:t>hooks</a:t>
            </a:r>
            <a:r>
              <a:rPr lang="en-US" sz="2000" dirty="0">
                <a:solidFill>
                  <a:schemeClr val="bg1"/>
                </a:solidFill>
                <a:cs typeface="Calibri"/>
              </a:rPr>
              <a:t>).</a:t>
            </a:r>
          </a:p>
          <a:p>
            <a:r>
              <a:rPr lang="en-US" sz="2000" dirty="0">
                <a:solidFill>
                  <a:schemeClr val="bg1"/>
                </a:solidFill>
                <a:cs typeface="Calibri"/>
              </a:rPr>
              <a:t>Can use, like Express middleware, to process documents</a:t>
            </a:r>
          </a:p>
          <a:p>
            <a:r>
              <a:rPr lang="en-US" sz="2000" dirty="0">
                <a:solidFill>
                  <a:schemeClr val="bg1"/>
                </a:solidFill>
                <a:cs typeface="Calibri"/>
              </a:rPr>
              <a:t>Use </a:t>
            </a:r>
            <a:r>
              <a:rPr lang="en-US" sz="2000" b="1" dirty="0" err="1">
                <a:solidFill>
                  <a:schemeClr val="bg1"/>
                </a:solidFill>
                <a:cs typeface="Calibri"/>
              </a:rPr>
              <a:t>bcrypt</a:t>
            </a:r>
            <a:r>
              <a:rPr lang="en-US" sz="2000" dirty="0">
                <a:solidFill>
                  <a:schemeClr val="bg1"/>
                </a:solidFill>
                <a:cs typeface="Calibri"/>
              </a:rPr>
              <a:t> package to hash and salt passwords</a:t>
            </a:r>
          </a:p>
        </p:txBody>
      </p:sp>
      <p:pic>
        <p:nvPicPr>
          <p:cNvPr id="5" name="Picture 4">
            <a:extLst>
              <a:ext uri="{FF2B5EF4-FFF2-40B4-BE49-F238E27FC236}">
                <a16:creationId xmlns:a16="http://schemas.microsoft.com/office/drawing/2014/main" id="{8B3EE841-C211-4801-98EA-17270C637FDF}"/>
              </a:ext>
            </a:extLst>
          </p:cNvPr>
          <p:cNvPicPr>
            <a:picLocks noChangeAspect="1"/>
          </p:cNvPicPr>
          <p:nvPr/>
        </p:nvPicPr>
        <p:blipFill>
          <a:blip r:embed="rId2"/>
          <a:stretch>
            <a:fillRect/>
          </a:stretch>
        </p:blipFill>
        <p:spPr>
          <a:xfrm>
            <a:off x="5186289" y="2079923"/>
            <a:ext cx="7562438" cy="2478327"/>
          </a:xfrm>
          <a:prstGeom prst="rect">
            <a:avLst/>
          </a:prstGeom>
        </p:spPr>
      </p:pic>
    </p:spTree>
    <p:extLst>
      <p:ext uri="{BB962C8B-B14F-4D97-AF65-F5344CB8AC3E}">
        <p14:creationId xmlns:p14="http://schemas.microsoft.com/office/powerpoint/2010/main" val="1744890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C81-46FF-4250-8AA9-B5C2E2AAC328}"/>
              </a:ext>
            </a:extLst>
          </p:cNvPr>
          <p:cNvSpPr>
            <a:spLocks noGrp="1"/>
          </p:cNvSpPr>
          <p:nvPr>
            <p:ph type="title"/>
          </p:nvPr>
        </p:nvSpPr>
        <p:spPr>
          <a:xfrm>
            <a:off x="838200" y="365125"/>
            <a:ext cx="10515600" cy="1325563"/>
          </a:xfrm>
        </p:spPr>
        <p:txBody>
          <a:bodyPr/>
          <a:lstStyle/>
          <a:p>
            <a:r>
              <a:rPr lang="en-US" dirty="0">
                <a:cs typeface="Calibri Light"/>
              </a:rPr>
              <a:t>Mongoose Methods: compare passwords</a:t>
            </a:r>
            <a:endParaRPr lang="en-US" dirty="0"/>
          </a:p>
        </p:txBody>
      </p:sp>
      <p:sp>
        <p:nvSpPr>
          <p:cNvPr id="3" name="Content Placeholder 2">
            <a:extLst>
              <a:ext uri="{FF2B5EF4-FFF2-40B4-BE49-F238E27FC236}">
                <a16:creationId xmlns:a16="http://schemas.microsoft.com/office/drawing/2014/main" id="{2C755849-9FA8-4267-A82A-89CA661F1AB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You can define instance and static methods in Mongoose Schemas.</a:t>
            </a:r>
          </a:p>
          <a:p>
            <a:r>
              <a:rPr lang="en-US" dirty="0">
                <a:cs typeface="Calibri"/>
              </a:rPr>
              <a:t>For authentication, define a </a:t>
            </a:r>
            <a:r>
              <a:rPr lang="en-US" dirty="0" err="1">
                <a:cs typeface="Calibri"/>
              </a:rPr>
              <a:t>comparePassword</a:t>
            </a:r>
            <a:r>
              <a:rPr lang="en-US" dirty="0">
                <a:cs typeface="Calibri"/>
              </a:rPr>
              <a:t>(..) instance method</a:t>
            </a:r>
          </a:p>
          <a:p>
            <a:pPr lvl="1"/>
            <a:r>
              <a:rPr lang="en-US" dirty="0">
                <a:cs typeface="Calibri"/>
              </a:rPr>
              <a:t>Use this to authenticate users</a:t>
            </a:r>
          </a:p>
          <a:p>
            <a:pPr lvl="1"/>
            <a:r>
              <a:rPr lang="en-US" b="1" dirty="0" err="1">
                <a:cs typeface="Calibri"/>
              </a:rPr>
              <a:t>Bcrypt</a:t>
            </a:r>
            <a:r>
              <a:rPr lang="en-US" dirty="0">
                <a:cs typeface="Calibri"/>
              </a:rPr>
              <a:t> used to compare with hashed/salted password. </a:t>
            </a:r>
          </a:p>
        </p:txBody>
      </p:sp>
      <p:pic>
        <p:nvPicPr>
          <p:cNvPr id="5" name="Picture 4">
            <a:extLst>
              <a:ext uri="{FF2B5EF4-FFF2-40B4-BE49-F238E27FC236}">
                <a16:creationId xmlns:a16="http://schemas.microsoft.com/office/drawing/2014/main" id="{70F1FBB2-A562-46ED-93EA-8B5C1055709E}"/>
              </a:ext>
            </a:extLst>
          </p:cNvPr>
          <p:cNvPicPr>
            <a:picLocks noChangeAspect="1"/>
          </p:cNvPicPr>
          <p:nvPr/>
        </p:nvPicPr>
        <p:blipFill>
          <a:blip r:embed="rId2"/>
          <a:stretch>
            <a:fillRect/>
          </a:stretch>
        </p:blipFill>
        <p:spPr>
          <a:xfrm>
            <a:off x="1376794" y="3802424"/>
            <a:ext cx="8735231" cy="2690451"/>
          </a:xfrm>
          <a:prstGeom prst="rect">
            <a:avLst/>
          </a:prstGeom>
        </p:spPr>
      </p:pic>
    </p:spTree>
    <p:extLst>
      <p:ext uri="{BB962C8B-B14F-4D97-AF65-F5344CB8AC3E}">
        <p14:creationId xmlns:p14="http://schemas.microsoft.com/office/powerpoint/2010/main" val="278146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Create new router to support following API</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395694422"/>
              </p:ext>
            </p:extLst>
          </p:nvPr>
        </p:nvGraphicFramePr>
        <p:xfrm>
          <a:off x="1134661" y="2591432"/>
          <a:ext cx="8168640" cy="12852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514427461"/>
                    </a:ext>
                  </a:extLst>
                </a:gridCol>
                <a:gridCol w="1633728">
                  <a:extLst>
                    <a:ext uri="{9D8B030D-6E8A-4147-A177-3AD203B41FA5}">
                      <a16:colId xmlns:a16="http://schemas.microsoft.com/office/drawing/2014/main" val="642081077"/>
                    </a:ext>
                  </a:extLst>
                </a:gridCol>
                <a:gridCol w="1633728">
                  <a:extLst>
                    <a:ext uri="{9D8B030D-6E8A-4147-A177-3AD203B41FA5}">
                      <a16:colId xmlns:a16="http://schemas.microsoft.com/office/drawing/2014/main" val="3959946617"/>
                    </a:ext>
                  </a:extLst>
                </a:gridCol>
                <a:gridCol w="1633728">
                  <a:extLst>
                    <a:ext uri="{9D8B030D-6E8A-4147-A177-3AD203B41FA5}">
                      <a16:colId xmlns:a16="http://schemas.microsoft.com/office/drawing/2014/main" val="3585771136"/>
                    </a:ext>
                  </a:extLst>
                </a:gridCol>
                <a:gridCol w="1633728">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/users</a:t>
                      </a:r>
                    </a:p>
                  </a:txBody>
                  <a:tcPr/>
                </a:tc>
                <a:tc>
                  <a:txBody>
                    <a:bodyPr/>
                    <a:lstStyle/>
                    <a:p>
                      <a:pPr>
                        <a:buNone/>
                      </a:pPr>
                      <a:r>
                        <a:rPr lang="en-US" dirty="0"/>
                        <a:t>List all users</a:t>
                      </a:r>
                    </a:p>
                  </a:txBody>
                  <a:tcPr/>
                </a:tc>
                <a:tc>
                  <a:txBody>
                    <a:bodyPr/>
                    <a:lstStyle/>
                    <a:p>
                      <a:pPr>
                        <a:buNone/>
                      </a:pPr>
                      <a:r>
                        <a:rPr lang="en-US" dirty="0"/>
                        <a:t>Register/ Authenticate  User</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3E0D82-6502-4093-8B7D-1F2AC92F6610}"/>
              </a:ext>
            </a:extLst>
          </p:cNvPr>
          <p:cNvPicPr>
            <a:picLocks noChangeAspect="1"/>
          </p:cNvPicPr>
          <p:nvPr/>
        </p:nvPicPr>
        <p:blipFill>
          <a:blip r:embed="rId2"/>
          <a:stretch>
            <a:fillRect/>
          </a:stretch>
        </p:blipFill>
        <p:spPr>
          <a:xfrm>
            <a:off x="5734209" y="1319807"/>
            <a:ext cx="5743575" cy="3838575"/>
          </a:xfrm>
          <a:prstGeom prst="rect">
            <a:avLst/>
          </a:prstGeom>
        </p:spPr>
      </p:pic>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User API: Register new user</a:t>
            </a:r>
            <a:endParaRPr lang="en-US" sz="2800">
              <a:solidFill>
                <a:schemeClr val="bg1"/>
              </a:solidFill>
            </a:endParaRP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Will use query string of URL to indicate action to take on resource</a:t>
            </a:r>
          </a:p>
          <a:p>
            <a:pPr lvl="1"/>
            <a:r>
              <a:rPr lang="en-US" sz="2000" b="1" dirty="0">
                <a:solidFill>
                  <a:schemeClr val="bg1"/>
                </a:solidFill>
                <a:cs typeface="Calibri"/>
              </a:rPr>
              <a:t>Action===register </a:t>
            </a:r>
            <a:r>
              <a:rPr lang="en-US" sz="2000" dirty="0">
                <a:solidFill>
                  <a:schemeClr val="bg1"/>
                </a:solidFill>
                <a:cs typeface="Calibri"/>
              </a:rPr>
              <a:t>will register new user</a:t>
            </a:r>
          </a:p>
        </p:txBody>
      </p:sp>
      <p:sp>
        <p:nvSpPr>
          <p:cNvPr id="6" name="TextBox 5">
            <a:extLst>
              <a:ext uri="{FF2B5EF4-FFF2-40B4-BE49-F238E27FC236}">
                <a16:creationId xmlns:a16="http://schemas.microsoft.com/office/drawing/2014/main" id="{E88A2F10-BA36-432B-B61A-7FDC335E7761}"/>
              </a:ext>
            </a:extLst>
          </p:cNvPr>
          <p:cNvSpPr txBox="1"/>
          <p:nvPr/>
        </p:nvSpPr>
        <p:spPr>
          <a:xfrm>
            <a:off x="58723" y="5173903"/>
            <a:ext cx="4661404" cy="369332"/>
          </a:xfrm>
          <a:prstGeom prst="rect">
            <a:avLst/>
          </a:prstGeom>
          <a:noFill/>
        </p:spPr>
        <p:txBody>
          <a:bodyPr wrap="none" rtlCol="0">
            <a:spAutoFit/>
          </a:bodyPr>
          <a:lstStyle/>
          <a:p>
            <a:r>
              <a:rPr lang="en-IE" dirty="0">
                <a:solidFill>
                  <a:schemeClr val="bg1"/>
                </a:solidFill>
              </a:rPr>
              <a:t>http://localhost:8080/api/users?action=register</a:t>
            </a:r>
          </a:p>
        </p:txBody>
      </p:sp>
      <p:sp>
        <p:nvSpPr>
          <p:cNvPr id="7" name="Rectangle 6">
            <a:extLst>
              <a:ext uri="{FF2B5EF4-FFF2-40B4-BE49-F238E27FC236}">
                <a16:creationId xmlns:a16="http://schemas.microsoft.com/office/drawing/2014/main" id="{6C3A744C-B34E-4945-8BCD-9C38170BE673}"/>
              </a:ext>
            </a:extLst>
          </p:cNvPr>
          <p:cNvSpPr/>
          <p:nvPr/>
        </p:nvSpPr>
        <p:spPr>
          <a:xfrm>
            <a:off x="3050498" y="5059180"/>
            <a:ext cx="1600412" cy="569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D1A045E1-3946-4F47-B075-667861CD10F8}"/>
              </a:ext>
            </a:extLst>
          </p:cNvPr>
          <p:cNvCxnSpPr>
            <a:cxnSpLocks/>
            <a:stCxn id="6" idx="3"/>
          </p:cNvCxnSpPr>
          <p:nvPr/>
        </p:nvCxnSpPr>
        <p:spPr>
          <a:xfrm flipV="1">
            <a:off x="4720127" y="2934477"/>
            <a:ext cx="3593449" cy="2424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39FE-CE3F-4C7A-B5A8-A8DA77312E7B}"/>
              </a:ext>
            </a:extLst>
          </p:cNvPr>
          <p:cNvSpPr>
            <a:spLocks noGrp="1"/>
          </p:cNvSpPr>
          <p:nvPr>
            <p:ph type="title"/>
          </p:nvPr>
        </p:nvSpPr>
        <p:spPr/>
        <p:txBody>
          <a:bodyPr/>
          <a:lstStyle/>
          <a:p>
            <a:r>
              <a:rPr lang="en-IE" dirty="0"/>
              <a:t>Schema Methods</a:t>
            </a:r>
          </a:p>
        </p:txBody>
      </p:sp>
      <p:sp>
        <p:nvSpPr>
          <p:cNvPr id="3" name="Text Placeholder 2">
            <a:extLst>
              <a:ext uri="{FF2B5EF4-FFF2-40B4-BE49-F238E27FC236}">
                <a16:creationId xmlns:a16="http://schemas.microsoft.com/office/drawing/2014/main" id="{BEEE69F8-B32F-42A1-A2FA-61419E85F6EB}"/>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049473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7">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19">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1">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CE6D-5038-48FA-8355-D6F0C39AFD9B}"/>
              </a:ext>
            </a:extLst>
          </p:cNvPr>
          <p:cNvSpPr>
            <a:spLocks noGrp="1"/>
          </p:cNvSpPr>
          <p:nvPr>
            <p:ph type="title"/>
          </p:nvPr>
        </p:nvSpPr>
        <p:spPr>
          <a:xfrm flipH="1">
            <a:off x="666064" y="705420"/>
            <a:ext cx="3979458" cy="3249386"/>
          </a:xfrm>
        </p:spPr>
        <p:txBody>
          <a:bodyPr vert="horz" lIns="91440" tIns="45720" rIns="91440" bIns="45720" rtlCol="0" anchor="ctr">
            <a:normAutofit/>
          </a:bodyPr>
          <a:lstStyle/>
          <a:p>
            <a:r>
              <a:rPr lang="en-US" sz="5400" kern="1200" dirty="0">
                <a:solidFill>
                  <a:schemeClr val="bg1"/>
                </a:solidFill>
                <a:latin typeface="+mj-lt"/>
                <a:ea typeface="+mj-ea"/>
                <a:cs typeface="+mj-cs"/>
              </a:rPr>
              <a:t>User API: Authenticate User</a:t>
            </a:r>
          </a:p>
        </p:txBody>
      </p:sp>
      <p:sp>
        <p:nvSpPr>
          <p:cNvPr id="3" name="Content Placeholder 2">
            <a:extLst>
              <a:ext uri="{FF2B5EF4-FFF2-40B4-BE49-F238E27FC236}">
                <a16:creationId xmlns:a16="http://schemas.microsoft.com/office/drawing/2014/main" id="{30184CD0-F7BC-4130-AB1F-F015EA20C73F}"/>
              </a:ext>
            </a:extLst>
          </p:cNvPr>
          <p:cNvSpPr>
            <a:spLocks noGrp="1"/>
          </p:cNvSpPr>
          <p:nvPr>
            <p:ph idx="1"/>
          </p:nvPr>
        </p:nvSpPr>
        <p:spPr>
          <a:xfrm>
            <a:off x="447333" y="3622196"/>
            <a:ext cx="3971221" cy="2304727"/>
          </a:xfrm>
        </p:spPr>
        <p:txBody>
          <a:bodyPr vert="horz" lIns="91440" tIns="45720" rIns="91440" bIns="45720" rtlCol="0" anchor="t">
            <a:normAutofit fontScale="92500" lnSpcReduction="10000"/>
          </a:bodyPr>
          <a:lstStyle/>
          <a:p>
            <a:r>
              <a:rPr lang="en-US" sz="2400" dirty="0">
                <a:solidFill>
                  <a:schemeClr val="bg1"/>
                </a:solidFill>
                <a:cs typeface="Calibri"/>
              </a:rPr>
              <a:t>Find user and compare password using user model</a:t>
            </a:r>
          </a:p>
          <a:p>
            <a:r>
              <a:rPr lang="en-US" sz="2400" dirty="0">
                <a:solidFill>
                  <a:schemeClr val="bg1"/>
                </a:solidFill>
                <a:cs typeface="Calibri"/>
              </a:rPr>
              <a:t>Generate and return JWT token using username field</a:t>
            </a:r>
          </a:p>
          <a:p>
            <a:r>
              <a:rPr lang="en-US" sz="2400" b="1" dirty="0">
                <a:solidFill>
                  <a:schemeClr val="bg1"/>
                </a:solidFill>
                <a:cs typeface="Calibri"/>
              </a:rPr>
              <a:t>Client needs to keep token for subsequent messaging</a:t>
            </a:r>
          </a:p>
          <a:p>
            <a:pPr lvl="1"/>
            <a:r>
              <a:rPr lang="en-US" sz="2000" b="1" dirty="0">
                <a:solidFill>
                  <a:schemeClr val="bg1"/>
                </a:solidFill>
                <a:cs typeface="Calibri"/>
              </a:rPr>
              <a:t>store JWT in local storage. </a:t>
            </a:r>
          </a:p>
          <a:p>
            <a:endParaRPr lang="en-US" sz="2400" kern="1200" dirty="0">
              <a:solidFill>
                <a:schemeClr val="bg1"/>
              </a:solidFill>
              <a:latin typeface="+mn-lt"/>
              <a:cs typeface="Calibri"/>
            </a:endParaRPr>
          </a:p>
        </p:txBody>
      </p:sp>
      <p:pic>
        <p:nvPicPr>
          <p:cNvPr id="6" name="Picture 5">
            <a:extLst>
              <a:ext uri="{FF2B5EF4-FFF2-40B4-BE49-F238E27FC236}">
                <a16:creationId xmlns:a16="http://schemas.microsoft.com/office/drawing/2014/main" id="{E9D7B9CE-7311-427C-98A7-10471F40CBE3}"/>
              </a:ext>
            </a:extLst>
          </p:cNvPr>
          <p:cNvPicPr>
            <a:picLocks noChangeAspect="1"/>
          </p:cNvPicPr>
          <p:nvPr/>
        </p:nvPicPr>
        <p:blipFill>
          <a:blip r:embed="rId2"/>
          <a:stretch>
            <a:fillRect/>
          </a:stretch>
        </p:blipFill>
        <p:spPr>
          <a:xfrm>
            <a:off x="5268011" y="1495422"/>
            <a:ext cx="6257925" cy="3867150"/>
          </a:xfrm>
          <a:prstGeom prst="rect">
            <a:avLst/>
          </a:prstGeom>
        </p:spPr>
      </p:pic>
    </p:spTree>
    <p:extLst>
      <p:ext uri="{BB962C8B-B14F-4D97-AF65-F5344CB8AC3E}">
        <p14:creationId xmlns:p14="http://schemas.microsoft.com/office/powerpoint/2010/main" val="1412701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Users API: User Collection</a:t>
            </a:r>
            <a:endParaRPr lang="en-US" dirty="0"/>
          </a:p>
        </p:txBody>
      </p:sp>
      <p:graphicFrame>
        <p:nvGraphicFramePr>
          <p:cNvPr id="5" name="Content Placeholder 4">
            <a:extLst>
              <a:ext uri="{FF2B5EF4-FFF2-40B4-BE49-F238E27FC236}">
                <a16:creationId xmlns:a16="http://schemas.microsoft.com/office/drawing/2014/main" id="{8E32C8A3-6024-4885-820F-9D06DFDCCC06}"/>
              </a:ext>
            </a:extLst>
          </p:cNvPr>
          <p:cNvGraphicFramePr>
            <a:graphicFrameLocks noGrp="1"/>
          </p:cNvGraphicFramePr>
          <p:nvPr>
            <p:ph idx="1"/>
            <p:extLst>
              <p:ext uri="{D42A27DB-BD31-4B8C-83A1-F6EECF244321}">
                <p14:modId xmlns:p14="http://schemas.microsoft.com/office/powerpoint/2010/main" val="3866906084"/>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37719568"/>
                    </a:ext>
                  </a:extLst>
                </a:gridCol>
                <a:gridCol w="5257800">
                  <a:extLst>
                    <a:ext uri="{9D8B030D-6E8A-4147-A177-3AD203B41FA5}">
                      <a16:colId xmlns:a16="http://schemas.microsoft.com/office/drawing/2014/main" val="1204740666"/>
                    </a:ext>
                  </a:extLst>
                </a:gridCol>
              </a:tblGrid>
              <a:tr h="0">
                <a:tc>
                  <a:txBody>
                    <a:bodyPr/>
                    <a:lstStyle/>
                    <a:p>
                      <a:pPr>
                        <a:buNone/>
                      </a:pPr>
                      <a:r>
                        <a:rPr lang="en-US" dirty="0">
                          <a:effectLst/>
                        </a:rPr>
                        <a:t>Users Collection</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195467978"/>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"5ad46fccada1ab2d67b349ec"</a:t>
                      </a:r>
                    </a:p>
                  </a:txBody>
                  <a:tcPr marL="0" marR="0" marT="0" marB="0" anchor="ctr"/>
                </a:tc>
                <a:extLst>
                  <a:ext uri="{0D108BD9-81ED-4DB2-BD59-A6C34878D82A}">
                    <a16:rowId xmlns:a16="http://schemas.microsoft.com/office/drawing/2014/main" val="3738463842"/>
                  </a:ext>
                </a:extLst>
              </a:tr>
              <a:tr h="0">
                <a:tc>
                  <a:txBody>
                    <a:bodyPr/>
                    <a:lstStyle/>
                    <a:p>
                      <a:pPr>
                        <a:buNone/>
                      </a:pPr>
                      <a:r>
                        <a:rPr lang="en-US" dirty="0">
                          <a:effectLst/>
                        </a:rPr>
                        <a:t>username</a:t>
                      </a:r>
                    </a:p>
                  </a:txBody>
                  <a:tcPr marL="0" marR="0" marT="0" marB="0" anchor="ctr"/>
                </a:tc>
                <a:tc>
                  <a:txBody>
                    <a:bodyPr/>
                    <a:lstStyle/>
                    <a:p>
                      <a:pPr>
                        <a:buNone/>
                      </a:pPr>
                      <a:r>
                        <a:rPr lang="en-US" dirty="0"/>
                        <a:t>"user1"</a:t>
                      </a:r>
                    </a:p>
                  </a:txBody>
                  <a:tcPr marL="0" marR="0" marT="0" marB="0" anchor="ctr"/>
                </a:tc>
                <a:extLst>
                  <a:ext uri="{0D108BD9-81ED-4DB2-BD59-A6C34878D82A}">
                    <a16:rowId xmlns:a16="http://schemas.microsoft.com/office/drawing/2014/main" val="3396670412"/>
                  </a:ext>
                </a:extLst>
              </a:tr>
              <a:tr h="0">
                <a:tc>
                  <a:txBody>
                    <a:bodyPr/>
                    <a:lstStyle/>
                    <a:p>
                      <a:pPr>
                        <a:buNone/>
                      </a:pPr>
                      <a:r>
                        <a:rPr lang="en-US" dirty="0">
                          <a:effectLst/>
                        </a:rPr>
                        <a:t>password</a:t>
                      </a:r>
                    </a:p>
                  </a:txBody>
                  <a:tcPr marL="0" marR="0" marT="0" marB="0" anchor="ctr"/>
                </a:tc>
                <a:tc>
                  <a:txBody>
                    <a:bodyPr/>
                    <a:lstStyle/>
                    <a:p>
                      <a:pPr>
                        <a:buNone/>
                      </a:pPr>
                      <a:r>
                        <a:rPr lang="en-US" dirty="0"/>
                        <a:t>"$2a$10$9r3v12AvPPSkcpJXiohGgehGY50gvgWFV9AAABi37caggsPmxBdwW"</a:t>
                      </a:r>
                    </a:p>
                  </a:txBody>
                  <a:tcPr marL="0" marR="0" marT="0" marB="0" anchor="ctr"/>
                </a:tc>
                <a:extLst>
                  <a:ext uri="{0D108BD9-81ED-4DB2-BD59-A6C34878D82A}">
                    <a16:rowId xmlns:a16="http://schemas.microsoft.com/office/drawing/2014/main" val="2417939312"/>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2664165258"/>
                  </a:ext>
                </a:extLst>
              </a:tr>
              <a:tr h="0">
                <a:tc>
                  <a:txBody>
                    <a:bodyPr/>
                    <a:lstStyle/>
                    <a:p>
                      <a:pPr>
                        <a:buNone/>
                      </a:pPr>
                      <a:r>
                        <a:rPr lang="en-US" dirty="0">
                          <a:effectLst/>
                        </a:rPr>
                        <a:t>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575753025"/>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"5ad46fccada1ab2d67b349ed"</a:t>
                      </a:r>
                    </a:p>
                  </a:txBody>
                  <a:tcPr marL="0" marR="0" marT="0" marB="0" anchor="ctr"/>
                </a:tc>
                <a:extLst>
                  <a:ext uri="{0D108BD9-81ED-4DB2-BD59-A6C34878D82A}">
                    <a16:rowId xmlns:a16="http://schemas.microsoft.com/office/drawing/2014/main" val="939856710"/>
                  </a:ext>
                </a:extLst>
              </a:tr>
              <a:tr h="0">
                <a:tc>
                  <a:txBody>
                    <a:bodyPr/>
                    <a:lstStyle/>
                    <a:p>
                      <a:pPr>
                        <a:buNone/>
                      </a:pPr>
                      <a:r>
                        <a:rPr lang="en-US" dirty="0">
                          <a:effectLst/>
                        </a:rPr>
                        <a:t>username</a:t>
                      </a:r>
                    </a:p>
                  </a:txBody>
                  <a:tcPr marL="0" marR="0" marT="0" marB="0" anchor="ctr"/>
                </a:tc>
                <a:tc>
                  <a:txBody>
                    <a:bodyPr/>
                    <a:lstStyle/>
                    <a:p>
                      <a:pPr>
                        <a:buNone/>
                      </a:pPr>
                      <a:r>
                        <a:rPr lang="en-US" dirty="0"/>
                        <a:t>"user2"</a:t>
                      </a:r>
                    </a:p>
                  </a:txBody>
                  <a:tcPr marL="0" marR="0" marT="0" marB="0" anchor="ctr"/>
                </a:tc>
                <a:extLst>
                  <a:ext uri="{0D108BD9-81ED-4DB2-BD59-A6C34878D82A}">
                    <a16:rowId xmlns:a16="http://schemas.microsoft.com/office/drawing/2014/main" val="3268870975"/>
                  </a:ext>
                </a:extLst>
              </a:tr>
              <a:tr h="0">
                <a:tc>
                  <a:txBody>
                    <a:bodyPr/>
                    <a:lstStyle/>
                    <a:p>
                      <a:pPr>
                        <a:buNone/>
                      </a:pPr>
                      <a:r>
                        <a:rPr lang="en-US" dirty="0">
                          <a:effectLst/>
                        </a:rPr>
                        <a:t>password</a:t>
                      </a:r>
                    </a:p>
                  </a:txBody>
                  <a:tcPr marL="0" marR="0" marT="0" marB="0" anchor="ctr"/>
                </a:tc>
                <a:tc>
                  <a:txBody>
                    <a:bodyPr/>
                    <a:lstStyle/>
                    <a:p>
                      <a:pPr>
                        <a:buNone/>
                      </a:pPr>
                      <a:r>
                        <a:rPr lang="en-US" dirty="0"/>
                        <a:t>"$2a$10$YZlmbnUSZhBq9FAsAqKTyOJk8uXEweC7XtTNY/ozu8aMGXDW07Xxa"</a:t>
                      </a:r>
                    </a:p>
                  </a:txBody>
                  <a:tcPr marL="0" marR="0" marT="0" marB="0" anchor="ctr"/>
                </a:tc>
                <a:extLst>
                  <a:ext uri="{0D108BD9-81ED-4DB2-BD59-A6C34878D82A}">
                    <a16:rowId xmlns:a16="http://schemas.microsoft.com/office/drawing/2014/main" val="1629831404"/>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4056169942"/>
                  </a:ext>
                </a:extLst>
              </a:tr>
            </a:tbl>
          </a:graphicData>
        </a:graphic>
      </p:graphicFrame>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"test1"</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p:nvPr/>
        </p:nvCxnSpPr>
        <p:spPr>
          <a:xfrm flipV="1">
            <a:off x="5121214" y="2958861"/>
            <a:ext cx="1532627" cy="260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Routes with Passport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Passport</a:t>
            </a:r>
            <a:r>
              <a:rPr lang="en-US" sz="3600" dirty="0">
                <a:solidFill>
                  <a:schemeClr val="bg1"/>
                </a:solidFill>
                <a:cs typeface="Calibri Light"/>
              </a:rPr>
              <a:t> JWT Policy</a:t>
            </a: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Passport strategies are a middleware functions that a requests runs through before getting to the actual route.</a:t>
            </a:r>
          </a:p>
          <a:p>
            <a:r>
              <a:rPr lang="en-US" sz="1900" dirty="0">
                <a:solidFill>
                  <a:schemeClr val="bg1"/>
                </a:solidFill>
                <a:cs typeface="Calibri"/>
              </a:rPr>
              <a:t>If the authentication strategy fails, </a:t>
            </a:r>
          </a:p>
          <a:p>
            <a:pPr lvl="1"/>
            <a:r>
              <a:rPr lang="en-US" sz="1900" dirty="0">
                <a:solidFill>
                  <a:schemeClr val="bg1"/>
                </a:solidFill>
                <a:cs typeface="Calibri"/>
              </a:rPr>
              <a:t>callback will be called with an error </a:t>
            </a:r>
          </a:p>
          <a:p>
            <a:pPr lvl="1"/>
            <a:r>
              <a:rPr lang="en-US" sz="1900" dirty="0">
                <a:solidFill>
                  <a:schemeClr val="bg1"/>
                </a:solidFill>
                <a:cs typeface="Calibri"/>
              </a:rPr>
              <a:t>the route will not be called and a 401 Unauthorized response will be sent.</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1501117" cy="369332"/>
          </a:xfrm>
          <a:prstGeom prst="rect">
            <a:avLst/>
          </a:prstGeom>
          <a:noFill/>
        </p:spPr>
        <p:txBody>
          <a:bodyPr wrap="none" rtlCol="0">
            <a:spAutoFit/>
          </a:bodyPr>
          <a:lstStyle/>
          <a:p>
            <a:r>
              <a:rPr lang="en-IE" dirty="0"/>
              <a:t>/auth/index.js</a:t>
            </a:r>
          </a:p>
        </p:txBody>
      </p:sp>
      <p:pic>
        <p:nvPicPr>
          <p:cNvPr id="7" name="Picture 6">
            <a:extLst>
              <a:ext uri="{FF2B5EF4-FFF2-40B4-BE49-F238E27FC236}">
                <a16:creationId xmlns:a16="http://schemas.microsoft.com/office/drawing/2014/main" id="{64B10F8F-DBE5-454B-8BBE-D3363E237983}"/>
              </a:ext>
            </a:extLst>
          </p:cNvPr>
          <p:cNvPicPr>
            <a:picLocks noChangeAspect="1"/>
          </p:cNvPicPr>
          <p:nvPr/>
        </p:nvPicPr>
        <p:blipFill>
          <a:blip r:embed="rId2"/>
          <a:stretch>
            <a:fillRect/>
          </a:stretch>
        </p:blipFill>
        <p:spPr>
          <a:xfrm>
            <a:off x="5047760" y="624298"/>
            <a:ext cx="6536571" cy="5609398"/>
          </a:xfrm>
          <a:prstGeom prst="rect">
            <a:avLst/>
          </a:prstGeom>
        </p:spPr>
      </p:pic>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990-7F2E-42C3-8C1F-EC90F2F4D7C3}"/>
              </a:ext>
            </a:extLst>
          </p:cNvPr>
          <p:cNvSpPr>
            <a:spLocks noGrp="1"/>
          </p:cNvSpPr>
          <p:nvPr>
            <p:ph type="title"/>
          </p:nvPr>
        </p:nvSpPr>
        <p:spPr/>
        <p:txBody>
          <a:bodyPr/>
          <a:lstStyle/>
          <a:p>
            <a:r>
              <a:rPr lang="en-US" dirty="0">
                <a:cs typeface="Calibri Light"/>
              </a:rPr>
              <a:t>Protecting API Routes: </a:t>
            </a:r>
            <a:r>
              <a:rPr lang="en-US" dirty="0" err="1">
                <a:cs typeface="Calibri Light"/>
              </a:rPr>
              <a:t>initialise</a:t>
            </a:r>
            <a:r>
              <a:rPr lang="en-US" dirty="0">
                <a:cs typeface="Calibri Light"/>
              </a:rPr>
              <a:t> and add Middleware</a:t>
            </a:r>
            <a:endParaRPr lang="en-US" dirty="0"/>
          </a:p>
        </p:txBody>
      </p:sp>
      <p:sp>
        <p:nvSpPr>
          <p:cNvPr id="3" name="Content Placeholder 2">
            <a:extLst>
              <a:ext uri="{FF2B5EF4-FFF2-40B4-BE49-F238E27FC236}">
                <a16:creationId xmlns:a16="http://schemas.microsoft.com/office/drawing/2014/main" id="{CE7E83BC-D6F7-4004-A0A8-9642E7C0E9D5}"/>
              </a:ext>
            </a:extLst>
          </p:cNvPr>
          <p:cNvSpPr>
            <a:spLocks noGrp="1"/>
          </p:cNvSpPr>
          <p:nvPr>
            <p:ph idx="1"/>
          </p:nvPr>
        </p:nvSpPr>
        <p:spPr/>
        <p:txBody>
          <a:bodyPr vert="horz" lIns="91440" tIns="45720" rIns="91440" bIns="45720" rtlCol="0" anchor="t">
            <a:normAutofit/>
          </a:bodyPr>
          <a:lstStyle/>
          <a:p>
            <a:pPr>
              <a:buNone/>
            </a:pPr>
            <a:r>
              <a:rPr lang="en-US" dirty="0">
                <a:cs typeface="Calibri"/>
              </a:rPr>
              <a:t>In </a:t>
            </a:r>
            <a:r>
              <a:rPr lang="en-US" b="1" i="1" dirty="0">
                <a:cs typeface="Calibri"/>
              </a:rPr>
              <a:t>/index.js </a:t>
            </a:r>
            <a:r>
              <a:rPr lang="en-US" dirty="0">
                <a:cs typeface="Calibri"/>
              </a:rPr>
              <a:t>of express app</a:t>
            </a:r>
            <a:br>
              <a:rPr lang="en-US" dirty="0">
                <a:cs typeface="Calibri"/>
              </a:rPr>
            </a:br>
            <a:endParaRPr lang="en-US" sz="1800" dirty="0">
              <a:cs typeface="Calibri"/>
            </a:endParaRPr>
          </a:p>
          <a:p>
            <a:pPr>
              <a:buNone/>
            </a:pPr>
            <a:r>
              <a:rPr lang="en-US" sz="1800" dirty="0">
                <a:latin typeface="Courier New"/>
                <a:cs typeface="Courier New"/>
              </a:rPr>
              <a:t>// import passport configured with JWT strategy</a:t>
            </a:r>
          </a:p>
          <a:p>
            <a:pPr>
              <a:buNone/>
            </a:pP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err="1">
                <a:latin typeface="Courier New"/>
                <a:cs typeface="Courier New"/>
              </a:rPr>
              <a:t>initialise</a:t>
            </a:r>
            <a:r>
              <a:rPr lang="en-US" sz="1800" dirty="0">
                <a:latin typeface="Courier New"/>
                <a:cs typeface="Courier New"/>
              </a:rPr>
              <a:t> passport</a:t>
            </a:r>
          </a:p>
          <a:p>
            <a:pPr>
              <a:buNone/>
            </a:pPr>
            <a:endParaRPr lang="en-US" sz="1800" dirty="0">
              <a:latin typeface="Courier New"/>
              <a:cs typeface="Courier New"/>
            </a:endParaRPr>
          </a:p>
          <a:p>
            <a:pPr>
              <a:buNone/>
            </a:pPr>
            <a:endParaRPr lang="en-US" sz="1800" dirty="0">
              <a:latin typeface="Courier New"/>
              <a:cs typeface="Courier New"/>
            </a:endParaRPr>
          </a:p>
          <a:p>
            <a:pPr>
              <a:buNone/>
            </a:pPr>
            <a:r>
              <a:rPr lang="en-US" sz="1800" dirty="0">
                <a:latin typeface="Courier New"/>
                <a:cs typeface="Courier New"/>
              </a:rPr>
              <a:t>// Add </a:t>
            </a:r>
            <a:r>
              <a:rPr lang="en-US" sz="1800" dirty="0" err="1">
                <a:latin typeface="Courier New"/>
                <a:cs typeface="Courier New"/>
              </a:rPr>
              <a:t>passport.authenticate</a:t>
            </a:r>
            <a:r>
              <a:rPr lang="en-US" sz="1800" dirty="0">
                <a:latin typeface="Courier New"/>
                <a:cs typeface="Courier New"/>
              </a:rPr>
              <a:t>(..)  to middleware stack for protected routes</a:t>
            </a:r>
          </a:p>
          <a:p>
            <a:pPr>
              <a:buNone/>
            </a:pPr>
            <a:endParaRPr lang="en-US" sz="1800" dirty="0">
              <a:latin typeface="Courier New"/>
              <a:cs typeface="Courier New"/>
            </a:endParaRPr>
          </a:p>
        </p:txBody>
      </p:sp>
      <p:pic>
        <p:nvPicPr>
          <p:cNvPr id="5" name="Picture 4">
            <a:extLst>
              <a:ext uri="{FF2B5EF4-FFF2-40B4-BE49-F238E27FC236}">
                <a16:creationId xmlns:a16="http://schemas.microsoft.com/office/drawing/2014/main" id="{F79AF627-51D3-49FC-8010-8BBEC67BFE0C}"/>
              </a:ext>
            </a:extLst>
          </p:cNvPr>
          <p:cNvPicPr>
            <a:picLocks noChangeAspect="1"/>
          </p:cNvPicPr>
          <p:nvPr/>
        </p:nvPicPr>
        <p:blipFill>
          <a:blip r:embed="rId2"/>
          <a:stretch>
            <a:fillRect/>
          </a:stretch>
        </p:blipFill>
        <p:spPr>
          <a:xfrm>
            <a:off x="911745" y="4198414"/>
            <a:ext cx="5810909" cy="318803"/>
          </a:xfrm>
          <a:prstGeom prst="rect">
            <a:avLst/>
          </a:prstGeom>
        </p:spPr>
      </p:pic>
      <p:pic>
        <p:nvPicPr>
          <p:cNvPr id="8" name="Picture 7">
            <a:extLst>
              <a:ext uri="{FF2B5EF4-FFF2-40B4-BE49-F238E27FC236}">
                <a16:creationId xmlns:a16="http://schemas.microsoft.com/office/drawing/2014/main" id="{FB6028D7-1673-4F5E-BDB5-DEF690A1F8F4}"/>
              </a:ext>
            </a:extLst>
          </p:cNvPr>
          <p:cNvPicPr>
            <a:picLocks noChangeAspect="1"/>
          </p:cNvPicPr>
          <p:nvPr/>
        </p:nvPicPr>
        <p:blipFill>
          <a:blip r:embed="rId3"/>
          <a:stretch>
            <a:fillRect/>
          </a:stretch>
        </p:blipFill>
        <p:spPr>
          <a:xfrm>
            <a:off x="838199" y="2936321"/>
            <a:ext cx="4674715" cy="432844"/>
          </a:xfrm>
          <a:prstGeom prst="rect">
            <a:avLst/>
          </a:prstGeom>
        </p:spPr>
      </p:pic>
      <p:pic>
        <p:nvPicPr>
          <p:cNvPr id="10" name="Picture 9">
            <a:extLst>
              <a:ext uri="{FF2B5EF4-FFF2-40B4-BE49-F238E27FC236}">
                <a16:creationId xmlns:a16="http://schemas.microsoft.com/office/drawing/2014/main" id="{79BCB246-3275-4AE2-A9A7-EC69A68FBE44}"/>
              </a:ext>
            </a:extLst>
          </p:cNvPr>
          <p:cNvPicPr>
            <a:picLocks noChangeAspect="1"/>
          </p:cNvPicPr>
          <p:nvPr/>
        </p:nvPicPr>
        <p:blipFill>
          <a:blip r:embed="rId4"/>
          <a:stretch>
            <a:fillRect/>
          </a:stretch>
        </p:blipFill>
        <p:spPr>
          <a:xfrm>
            <a:off x="776351" y="5196064"/>
            <a:ext cx="9830045" cy="480580"/>
          </a:xfrm>
          <a:prstGeom prst="rect">
            <a:avLst/>
          </a:prstGeom>
        </p:spPr>
      </p:pic>
    </p:spTree>
    <p:extLst>
      <p:ext uri="{BB962C8B-B14F-4D97-AF65-F5344CB8AC3E}">
        <p14:creationId xmlns:p14="http://schemas.microsoft.com/office/powerpoint/2010/main" val="262168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User model with Mongoose</a:t>
            </a:r>
          </a:p>
          <a:p>
            <a:pPr lvl="1"/>
            <a:r>
              <a:rPr lang="en-US" dirty="0">
                <a:cs typeface="Calibri"/>
              </a:rPr>
              <a:t>Pre-save hook to salt/hash passwords</a:t>
            </a:r>
          </a:p>
          <a:p>
            <a:pPr lvl="1"/>
            <a:r>
              <a:rPr lang="en-US" dirty="0">
                <a:cs typeface="Calibri"/>
              </a:rPr>
              <a:t>Instance method to compare passwords</a:t>
            </a:r>
          </a:p>
          <a:p>
            <a:r>
              <a:rPr lang="en-US" dirty="0">
                <a:cs typeface="Calibri"/>
              </a:rPr>
              <a:t>Implement user API to authenticate/signup users</a:t>
            </a:r>
          </a:p>
          <a:p>
            <a:pPr lvl="1"/>
            <a:r>
              <a:rPr lang="en-US" dirty="0">
                <a:cs typeface="Calibri"/>
              </a:rPr>
              <a:t>Sign JWT tokens with user name</a:t>
            </a:r>
          </a:p>
          <a:p>
            <a:r>
              <a:rPr lang="en-US" dirty="0">
                <a:cs typeface="Calibri"/>
              </a:rPr>
              <a:t>Add a JWT Strategy to Passport.js </a:t>
            </a:r>
          </a:p>
          <a:p>
            <a:r>
              <a:rPr lang="en-US" dirty="0">
                <a:cs typeface="Calibri"/>
              </a:rPr>
              <a:t>Use </a:t>
            </a:r>
            <a:r>
              <a:rPr lang="en-US" dirty="0" err="1">
                <a:cs typeface="Calibri"/>
              </a:rPr>
              <a:t>passport.authenticate</a:t>
            </a:r>
            <a:r>
              <a:rPr lang="en-US" dirty="0">
                <a:cs typeface="Calibri"/>
              </a:rPr>
              <a:t>(…)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F791-5ADE-4D13-BC78-84BD80A580A0}"/>
              </a:ext>
            </a:extLst>
          </p:cNvPr>
          <p:cNvSpPr>
            <a:spLocks noGrp="1"/>
          </p:cNvSpPr>
          <p:nvPr>
            <p:ph type="title"/>
          </p:nvPr>
        </p:nvSpPr>
        <p:spPr/>
        <p:txBody>
          <a:bodyPr>
            <a:normAutofit/>
          </a:bodyPr>
          <a:lstStyle/>
          <a:p>
            <a:r>
              <a:rPr lang="en-IE" dirty="0"/>
              <a:t>Example: Using Schema Methods for Simple Authentication</a:t>
            </a:r>
          </a:p>
        </p:txBody>
      </p:sp>
      <p:sp>
        <p:nvSpPr>
          <p:cNvPr id="3" name="Content Placeholder 2">
            <a:extLst>
              <a:ext uri="{FF2B5EF4-FFF2-40B4-BE49-F238E27FC236}">
                <a16:creationId xmlns:a16="http://schemas.microsoft.com/office/drawing/2014/main" id="{0765EDC5-4F0F-45EA-B752-E7F84CE835CA}"/>
              </a:ext>
            </a:extLst>
          </p:cNvPr>
          <p:cNvSpPr>
            <a:spLocks noGrp="1"/>
          </p:cNvSpPr>
          <p:nvPr>
            <p:ph idx="1"/>
          </p:nvPr>
        </p:nvSpPr>
        <p:spPr/>
        <p:txBody>
          <a:bodyPr/>
          <a:lstStyle/>
          <a:p>
            <a:r>
              <a:rPr lang="en-IE" dirty="0"/>
              <a:t>Restrict access to API (require authentication):</a:t>
            </a:r>
          </a:p>
          <a:p>
            <a:pPr lvl="1"/>
            <a:r>
              <a:rPr lang="en-IE" dirty="0"/>
              <a:t>Create users schema with methods for</a:t>
            </a:r>
          </a:p>
          <a:p>
            <a:pPr lvl="2"/>
            <a:r>
              <a:rPr lang="en-IE" dirty="0"/>
              <a:t>Finding users</a:t>
            </a:r>
          </a:p>
          <a:p>
            <a:pPr lvl="2"/>
            <a:r>
              <a:rPr lang="en-IE" dirty="0"/>
              <a:t>Checking password</a:t>
            </a:r>
          </a:p>
          <a:p>
            <a:pPr lvl="1"/>
            <a:r>
              <a:rPr lang="en-IE" dirty="0"/>
              <a:t>Use </a:t>
            </a:r>
            <a:r>
              <a:rPr lang="en-IE" b="1" dirty="0"/>
              <a:t>express-session</a:t>
            </a:r>
            <a:r>
              <a:rPr lang="en-IE" dirty="0"/>
              <a:t> middleware to create and manage user session (using cookies)</a:t>
            </a:r>
          </a:p>
          <a:p>
            <a:pPr lvl="1"/>
            <a:r>
              <a:rPr lang="en-IE" dirty="0"/>
              <a:t>Create an authentication route to set up “session”</a:t>
            </a:r>
          </a:p>
          <a:p>
            <a:pPr lvl="1"/>
            <a:r>
              <a:rPr lang="en-IE" dirty="0"/>
              <a:t>Create your own authentication middleware and place it on /</a:t>
            </a:r>
            <a:r>
              <a:rPr lang="en-IE" dirty="0" err="1"/>
              <a:t>api</a:t>
            </a:r>
            <a:r>
              <a:rPr lang="en-IE" dirty="0"/>
              <a:t>/movies route</a:t>
            </a:r>
          </a:p>
        </p:txBody>
      </p:sp>
    </p:spTree>
    <p:extLst>
      <p:ext uri="{BB962C8B-B14F-4D97-AF65-F5344CB8AC3E}">
        <p14:creationId xmlns:p14="http://schemas.microsoft.com/office/powerpoint/2010/main" val="42575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ED65-2846-4B78-8CFC-DBB44B3B3F5C}"/>
              </a:ext>
            </a:extLst>
          </p:cNvPr>
          <p:cNvSpPr>
            <a:spLocks noGrp="1"/>
          </p:cNvSpPr>
          <p:nvPr>
            <p:ph type="title"/>
          </p:nvPr>
        </p:nvSpPr>
        <p:spPr>
          <a:xfrm>
            <a:off x="655320" y="365125"/>
            <a:ext cx="5120114" cy="1692794"/>
          </a:xfrm>
        </p:spPr>
        <p:txBody>
          <a:bodyPr>
            <a:normAutofit/>
          </a:bodyPr>
          <a:lstStyle/>
          <a:p>
            <a:r>
              <a:rPr lang="en-IE" dirty="0"/>
              <a:t>Aside: Sessions</a:t>
            </a:r>
          </a:p>
        </p:txBody>
      </p:sp>
      <p:sp>
        <p:nvSpPr>
          <p:cNvPr id="3" name="Content Placeholder 2">
            <a:extLst>
              <a:ext uri="{FF2B5EF4-FFF2-40B4-BE49-F238E27FC236}">
                <a16:creationId xmlns:a16="http://schemas.microsoft.com/office/drawing/2014/main" id="{A306E444-E842-41AA-A992-FA2F2539FDFD}"/>
              </a:ext>
            </a:extLst>
          </p:cNvPr>
          <p:cNvSpPr>
            <a:spLocks noGrp="1"/>
          </p:cNvSpPr>
          <p:nvPr>
            <p:ph idx="1"/>
          </p:nvPr>
        </p:nvSpPr>
        <p:spPr>
          <a:xfrm>
            <a:off x="655321" y="2386149"/>
            <a:ext cx="6790508" cy="4275899"/>
          </a:xfrm>
        </p:spPr>
        <p:txBody>
          <a:bodyPr>
            <a:normAutofit fontScale="92500" lnSpcReduction="20000"/>
          </a:bodyPr>
          <a:lstStyle/>
          <a:p>
            <a:pPr>
              <a:lnSpc>
                <a:spcPct val="90000"/>
              </a:lnSpc>
            </a:pPr>
            <a:r>
              <a:rPr lang="en-GB" sz="2000" dirty="0"/>
              <a:t>Requests to Express apps are stand-alone by default</a:t>
            </a:r>
          </a:p>
          <a:p>
            <a:pPr lvl="1">
              <a:lnSpc>
                <a:spcPct val="90000"/>
              </a:lnSpc>
            </a:pPr>
            <a:r>
              <a:rPr lang="en-GB" sz="2000" dirty="0"/>
              <a:t>no request can be linked to another. </a:t>
            </a:r>
          </a:p>
          <a:p>
            <a:pPr lvl="1">
              <a:lnSpc>
                <a:spcPct val="90000"/>
              </a:lnSpc>
            </a:pPr>
            <a:r>
              <a:rPr lang="en-GB" sz="2000" dirty="0"/>
              <a:t>By default, no way to know if this request comes from a client that already performed a request previously.</a:t>
            </a:r>
          </a:p>
          <a:p>
            <a:pPr>
              <a:lnSpc>
                <a:spcPct val="90000"/>
              </a:lnSpc>
            </a:pPr>
            <a:endParaRPr lang="en-GB" sz="2000" dirty="0"/>
          </a:p>
          <a:p>
            <a:pPr>
              <a:lnSpc>
                <a:spcPct val="90000"/>
              </a:lnSpc>
            </a:pPr>
            <a:r>
              <a:rPr lang="en-GB" sz="2000" dirty="0"/>
              <a:t>Sessions are a mechanism that makes it possible to “know” who sent the request and to associate requests.</a:t>
            </a:r>
          </a:p>
          <a:p>
            <a:pPr>
              <a:lnSpc>
                <a:spcPct val="90000"/>
              </a:lnSpc>
            </a:pPr>
            <a:endParaRPr lang="en-GB" sz="2000" dirty="0"/>
          </a:p>
          <a:p>
            <a:pPr>
              <a:lnSpc>
                <a:spcPct val="90000"/>
              </a:lnSpc>
            </a:pPr>
            <a:r>
              <a:rPr lang="en-GB" sz="2000" dirty="0"/>
              <a:t>Using Sessions, every user of you API is assigned a unique session:</a:t>
            </a:r>
          </a:p>
          <a:p>
            <a:pPr lvl="1">
              <a:lnSpc>
                <a:spcPct val="90000"/>
              </a:lnSpc>
            </a:pPr>
            <a:r>
              <a:rPr lang="en-GB" sz="2000" dirty="0"/>
              <a:t>Allows you to store state.</a:t>
            </a:r>
          </a:p>
          <a:p>
            <a:pPr>
              <a:lnSpc>
                <a:spcPct val="90000"/>
              </a:lnSpc>
            </a:pPr>
            <a:endParaRPr lang="en-GB" sz="2000" dirty="0"/>
          </a:p>
          <a:p>
            <a:pPr>
              <a:lnSpc>
                <a:spcPct val="90000"/>
              </a:lnSpc>
            </a:pPr>
            <a:r>
              <a:rPr lang="en-GB" sz="2000" dirty="0"/>
              <a:t>The express-session module is middleware that provides sessions for Express apps.</a:t>
            </a:r>
            <a:endParaRPr lang="en-IE" sz="2000" dirty="0"/>
          </a:p>
        </p:txBody>
      </p:sp>
      <p:pic>
        <p:nvPicPr>
          <p:cNvPr id="5" name="Picture 4">
            <a:extLst>
              <a:ext uri="{FF2B5EF4-FFF2-40B4-BE49-F238E27FC236}">
                <a16:creationId xmlns:a16="http://schemas.microsoft.com/office/drawing/2014/main" id="{A1028318-B8AE-4AF1-86D3-414A0DADEC9A}"/>
              </a:ext>
            </a:extLst>
          </p:cNvPr>
          <p:cNvPicPr>
            <a:picLocks noChangeAspect="1"/>
          </p:cNvPicPr>
          <p:nvPr/>
        </p:nvPicPr>
        <p:blipFill rotWithShape="1">
          <a:blip r:embed="rId2"/>
          <a:srcRect l="1811" r="40193" b="-1"/>
          <a:stretch/>
        </p:blipFill>
        <p:spPr>
          <a:xfrm>
            <a:off x="6912999" y="1123409"/>
            <a:ext cx="5279000" cy="5734588"/>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59805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6947B8-2AF4-4377-881B-681653BB8691}"/>
              </a:ext>
            </a:extLst>
          </p:cNvPr>
          <p:cNvPicPr>
            <a:picLocks noChangeAspect="1"/>
          </p:cNvPicPr>
          <p:nvPr/>
        </p:nvPicPr>
        <p:blipFill>
          <a:blip r:embed="rId3"/>
          <a:stretch>
            <a:fillRect/>
          </a:stretch>
        </p:blipFill>
        <p:spPr>
          <a:xfrm>
            <a:off x="47625" y="1276523"/>
            <a:ext cx="8337146" cy="5367328"/>
          </a:xfrm>
          <a:prstGeom prst="rect">
            <a:avLst/>
          </a:prstGeom>
        </p:spPr>
      </p:pic>
      <p:sp>
        <p:nvSpPr>
          <p:cNvPr id="2" name="Title 1">
            <a:extLst>
              <a:ext uri="{FF2B5EF4-FFF2-40B4-BE49-F238E27FC236}">
                <a16:creationId xmlns:a16="http://schemas.microsoft.com/office/drawing/2014/main" id="{2384A8DD-27F8-4D38-AB30-BF15E737BF38}"/>
              </a:ext>
            </a:extLst>
          </p:cNvPr>
          <p:cNvSpPr>
            <a:spLocks noGrp="1"/>
          </p:cNvSpPr>
          <p:nvPr>
            <p:ph type="title"/>
          </p:nvPr>
        </p:nvSpPr>
        <p:spPr>
          <a:xfrm>
            <a:off x="458637" y="77577"/>
            <a:ext cx="10515600" cy="1325563"/>
          </a:xfrm>
        </p:spPr>
        <p:txBody>
          <a:bodyPr/>
          <a:lstStyle/>
          <a:p>
            <a:r>
              <a:rPr lang="en-IE" dirty="0"/>
              <a:t>1. User Schema with Static &amp; Instance Methods</a:t>
            </a:r>
          </a:p>
        </p:txBody>
      </p:sp>
      <p:sp>
        <p:nvSpPr>
          <p:cNvPr id="5" name="Callout: Line with Border and Accent Bar 4">
            <a:extLst>
              <a:ext uri="{FF2B5EF4-FFF2-40B4-BE49-F238E27FC236}">
                <a16:creationId xmlns:a16="http://schemas.microsoft.com/office/drawing/2014/main" id="{C8C9550F-12F5-4A36-8CEE-836859FA6A2C}"/>
              </a:ext>
            </a:extLst>
          </p:cNvPr>
          <p:cNvSpPr/>
          <p:nvPr/>
        </p:nvSpPr>
        <p:spPr>
          <a:xfrm>
            <a:off x="8797636" y="2694709"/>
            <a:ext cx="2784764" cy="1226127"/>
          </a:xfrm>
          <a:prstGeom prst="accentBorderCallout1">
            <a:avLst>
              <a:gd name="adj1" fmla="val 18750"/>
              <a:gd name="adj2" fmla="val -8333"/>
              <a:gd name="adj3" fmla="val 18363"/>
              <a:gd name="adj4" fmla="val -7009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Static Method:  belongs to schema. Independent of any document instance</a:t>
            </a:r>
          </a:p>
        </p:txBody>
      </p:sp>
      <p:sp>
        <p:nvSpPr>
          <p:cNvPr id="8" name="Callout: Line with Border and Accent Bar 7">
            <a:extLst>
              <a:ext uri="{FF2B5EF4-FFF2-40B4-BE49-F238E27FC236}">
                <a16:creationId xmlns:a16="http://schemas.microsoft.com/office/drawing/2014/main" id="{4A9A1738-AA41-422E-A1A0-2F05CEFA6C40}"/>
              </a:ext>
            </a:extLst>
          </p:cNvPr>
          <p:cNvSpPr/>
          <p:nvPr/>
        </p:nvSpPr>
        <p:spPr>
          <a:xfrm>
            <a:off x="8695112" y="4319847"/>
            <a:ext cx="2784764" cy="1226127"/>
          </a:xfrm>
          <a:prstGeom prst="accentBorderCallout1">
            <a:avLst>
              <a:gd name="adj1" fmla="val 18750"/>
              <a:gd name="adj2" fmla="val -8333"/>
              <a:gd name="adj3" fmla="val 18974"/>
              <a:gd name="adj4" fmla="val -2326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Instance Method:  belongs to a specific document instance.</a:t>
            </a:r>
          </a:p>
        </p:txBody>
      </p:sp>
    </p:spTree>
    <p:extLst>
      <p:ext uri="{BB962C8B-B14F-4D97-AF65-F5344CB8AC3E}">
        <p14:creationId xmlns:p14="http://schemas.microsoft.com/office/powerpoint/2010/main" val="328878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2D18-B177-48E6-8C75-62BA219AAAEF}"/>
              </a:ext>
            </a:extLst>
          </p:cNvPr>
          <p:cNvSpPr>
            <a:spLocks noGrp="1"/>
          </p:cNvSpPr>
          <p:nvPr>
            <p:ph type="title"/>
          </p:nvPr>
        </p:nvSpPr>
        <p:spPr/>
        <p:txBody>
          <a:bodyPr/>
          <a:lstStyle/>
          <a:p>
            <a:r>
              <a:rPr lang="en-IE" dirty="0"/>
              <a:t>2. express-session middleware</a:t>
            </a:r>
          </a:p>
        </p:txBody>
      </p:sp>
      <p:sp>
        <p:nvSpPr>
          <p:cNvPr id="3" name="Content Placeholder 2">
            <a:extLst>
              <a:ext uri="{FF2B5EF4-FFF2-40B4-BE49-F238E27FC236}">
                <a16:creationId xmlns:a16="http://schemas.microsoft.com/office/drawing/2014/main" id="{290E1AB1-2A4C-41BD-A37F-3D28D48B934E}"/>
              </a:ext>
            </a:extLst>
          </p:cNvPr>
          <p:cNvSpPr>
            <a:spLocks noGrp="1"/>
          </p:cNvSpPr>
          <p:nvPr>
            <p:ph idx="1"/>
          </p:nvPr>
        </p:nvSpPr>
        <p:spPr/>
        <p:txBody>
          <a:bodyPr/>
          <a:lstStyle/>
          <a:p>
            <a:r>
              <a:rPr lang="en-IE" dirty="0"/>
              <a:t>Session middleware that stores </a:t>
            </a:r>
            <a:r>
              <a:rPr lang="en-GB" dirty="0"/>
              <a:t>session data on server-side</a:t>
            </a:r>
          </a:p>
          <a:p>
            <a:pPr lvl="1"/>
            <a:r>
              <a:rPr lang="en-GB" dirty="0"/>
              <a:t>Puts a unique ID on client</a:t>
            </a:r>
          </a:p>
          <a:p>
            <a:pPr lvl="1"/>
            <a:endParaRPr lang="en-GB" dirty="0"/>
          </a:p>
          <a:p>
            <a:r>
              <a:rPr lang="en-GB" dirty="0"/>
              <a:t>Add to Express App middleware stack:</a:t>
            </a:r>
          </a:p>
          <a:p>
            <a:endParaRPr lang="en-IE" dirty="0"/>
          </a:p>
        </p:txBody>
      </p:sp>
      <p:pic>
        <p:nvPicPr>
          <p:cNvPr id="4" name="Picture 3">
            <a:extLst>
              <a:ext uri="{FF2B5EF4-FFF2-40B4-BE49-F238E27FC236}">
                <a16:creationId xmlns:a16="http://schemas.microsoft.com/office/drawing/2014/main" id="{FDB31A76-0E2E-458B-9019-40EEA4A1F2A0}"/>
              </a:ext>
            </a:extLst>
          </p:cNvPr>
          <p:cNvPicPr>
            <a:picLocks noChangeAspect="1"/>
          </p:cNvPicPr>
          <p:nvPr/>
        </p:nvPicPr>
        <p:blipFill>
          <a:blip r:embed="rId2"/>
          <a:stretch>
            <a:fillRect/>
          </a:stretch>
        </p:blipFill>
        <p:spPr>
          <a:xfrm>
            <a:off x="1974272" y="2787793"/>
            <a:ext cx="5277056" cy="371043"/>
          </a:xfrm>
          <a:prstGeom prst="rect">
            <a:avLst/>
          </a:prstGeom>
        </p:spPr>
      </p:pic>
      <p:pic>
        <p:nvPicPr>
          <p:cNvPr id="5" name="Picture 4">
            <a:extLst>
              <a:ext uri="{FF2B5EF4-FFF2-40B4-BE49-F238E27FC236}">
                <a16:creationId xmlns:a16="http://schemas.microsoft.com/office/drawing/2014/main" id="{FC7DE224-3AE1-46D8-98E2-89305E4CC941}"/>
              </a:ext>
            </a:extLst>
          </p:cNvPr>
          <p:cNvPicPr>
            <a:picLocks noChangeAspect="1"/>
          </p:cNvPicPr>
          <p:nvPr/>
        </p:nvPicPr>
        <p:blipFill>
          <a:blip r:embed="rId3"/>
          <a:stretch>
            <a:fillRect/>
          </a:stretch>
        </p:blipFill>
        <p:spPr>
          <a:xfrm>
            <a:off x="1974272" y="4105274"/>
            <a:ext cx="5362575" cy="2305050"/>
          </a:xfrm>
          <a:prstGeom prst="rect">
            <a:avLst/>
          </a:prstGeom>
        </p:spPr>
      </p:pic>
    </p:spTree>
    <p:extLst>
      <p:ext uri="{BB962C8B-B14F-4D97-AF65-F5344CB8AC3E}">
        <p14:creationId xmlns:p14="http://schemas.microsoft.com/office/powerpoint/2010/main" val="140424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0627DA-0411-44F5-9F0E-7BB19A9824E9}"/>
              </a:ext>
            </a:extLst>
          </p:cNvPr>
          <p:cNvPicPr>
            <a:picLocks noChangeAspect="1"/>
          </p:cNvPicPr>
          <p:nvPr/>
        </p:nvPicPr>
        <p:blipFill>
          <a:blip r:embed="rId3"/>
          <a:stretch>
            <a:fillRect/>
          </a:stretch>
        </p:blipFill>
        <p:spPr>
          <a:xfrm>
            <a:off x="887133" y="2660255"/>
            <a:ext cx="4972050" cy="4029075"/>
          </a:xfrm>
          <a:prstGeom prst="rect">
            <a:avLst/>
          </a:prstGeom>
        </p:spPr>
      </p:pic>
      <p:sp>
        <p:nvSpPr>
          <p:cNvPr id="2" name="Title 1">
            <a:extLst>
              <a:ext uri="{FF2B5EF4-FFF2-40B4-BE49-F238E27FC236}">
                <a16:creationId xmlns:a16="http://schemas.microsoft.com/office/drawing/2014/main" id="{F20AF0F3-B2D4-4CC2-AF99-1BF235806B4D}"/>
              </a:ext>
            </a:extLst>
          </p:cNvPr>
          <p:cNvSpPr>
            <a:spLocks noGrp="1"/>
          </p:cNvSpPr>
          <p:nvPr>
            <p:ph type="title"/>
          </p:nvPr>
        </p:nvSpPr>
        <p:spPr/>
        <p:txBody>
          <a:bodyPr/>
          <a:lstStyle/>
          <a:p>
            <a:r>
              <a:rPr lang="en-IE" dirty="0"/>
              <a:t>3. Use User Route to authenticate</a:t>
            </a:r>
          </a:p>
        </p:txBody>
      </p:sp>
      <p:sp>
        <p:nvSpPr>
          <p:cNvPr id="3" name="Content Placeholder 2">
            <a:extLst>
              <a:ext uri="{FF2B5EF4-FFF2-40B4-BE49-F238E27FC236}">
                <a16:creationId xmlns:a16="http://schemas.microsoft.com/office/drawing/2014/main" id="{14B5DEF0-14EC-42AC-9590-43DF1E30DF28}"/>
              </a:ext>
            </a:extLst>
          </p:cNvPr>
          <p:cNvSpPr>
            <a:spLocks noGrp="1"/>
          </p:cNvSpPr>
          <p:nvPr>
            <p:ph idx="1"/>
          </p:nvPr>
        </p:nvSpPr>
        <p:spPr>
          <a:xfrm>
            <a:off x="613716" y="1469684"/>
            <a:ext cx="10515600" cy="4351338"/>
          </a:xfrm>
        </p:spPr>
        <p:txBody>
          <a:bodyPr/>
          <a:lstStyle/>
          <a:p>
            <a:r>
              <a:rPr lang="en-IE" dirty="0"/>
              <a:t>Use </a:t>
            </a:r>
            <a:r>
              <a:rPr lang="en-IE" b="1" dirty="0"/>
              <a:t>/</a:t>
            </a:r>
            <a:r>
              <a:rPr lang="en-IE" b="1" dirty="0" err="1"/>
              <a:t>api</a:t>
            </a:r>
            <a:r>
              <a:rPr lang="en-IE" b="1" dirty="0"/>
              <a:t>/user </a:t>
            </a:r>
            <a:r>
              <a:rPr lang="en-IE" dirty="0"/>
              <a:t>to authenticate, passing username and password in HTTP body</a:t>
            </a:r>
          </a:p>
          <a:p>
            <a:endParaRPr lang="en-IE" dirty="0"/>
          </a:p>
        </p:txBody>
      </p:sp>
      <p:sp>
        <p:nvSpPr>
          <p:cNvPr id="5" name="TextBox 4">
            <a:extLst>
              <a:ext uri="{FF2B5EF4-FFF2-40B4-BE49-F238E27FC236}">
                <a16:creationId xmlns:a16="http://schemas.microsoft.com/office/drawing/2014/main" id="{400C97FF-4C71-47CB-AB3D-44556CA2DC72}"/>
              </a:ext>
            </a:extLst>
          </p:cNvPr>
          <p:cNvSpPr txBox="1"/>
          <p:nvPr/>
        </p:nvSpPr>
        <p:spPr>
          <a:xfrm>
            <a:off x="3000488" y="2290923"/>
            <a:ext cx="2003241" cy="369332"/>
          </a:xfrm>
          <a:prstGeom prst="rect">
            <a:avLst/>
          </a:prstGeom>
          <a:noFill/>
        </p:spPr>
        <p:txBody>
          <a:bodyPr wrap="none" rtlCol="0">
            <a:spAutoFit/>
          </a:bodyPr>
          <a:lstStyle/>
          <a:p>
            <a:r>
              <a:rPr lang="en-IE" b="1" dirty="0"/>
              <a:t>/</a:t>
            </a:r>
            <a:r>
              <a:rPr lang="en-IE" b="1" dirty="0" err="1"/>
              <a:t>api</a:t>
            </a:r>
            <a:r>
              <a:rPr lang="en-IE" b="1" dirty="0"/>
              <a:t>/users/index.js</a:t>
            </a:r>
          </a:p>
        </p:txBody>
      </p:sp>
      <p:sp>
        <p:nvSpPr>
          <p:cNvPr id="6" name="Callout: Line 5">
            <a:extLst>
              <a:ext uri="{FF2B5EF4-FFF2-40B4-BE49-F238E27FC236}">
                <a16:creationId xmlns:a16="http://schemas.microsoft.com/office/drawing/2014/main" id="{97C10921-AB65-4BB7-87C1-6DD43D8F23DC}"/>
              </a:ext>
            </a:extLst>
          </p:cNvPr>
          <p:cNvSpPr/>
          <p:nvPr/>
        </p:nvSpPr>
        <p:spPr>
          <a:xfrm>
            <a:off x="7896403" y="2860254"/>
            <a:ext cx="3553905" cy="1300899"/>
          </a:xfrm>
          <a:prstGeom prst="borderCallout1">
            <a:avLst>
              <a:gd name="adj1" fmla="val 18750"/>
              <a:gd name="adj2" fmla="val -8333"/>
              <a:gd name="adj3" fmla="val 112159"/>
              <a:gd name="adj4" fmla="val -12359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Using static method to find User document</a:t>
            </a:r>
          </a:p>
        </p:txBody>
      </p:sp>
      <p:sp>
        <p:nvSpPr>
          <p:cNvPr id="7" name="Callout: Line 6">
            <a:extLst>
              <a:ext uri="{FF2B5EF4-FFF2-40B4-BE49-F238E27FC236}">
                <a16:creationId xmlns:a16="http://schemas.microsoft.com/office/drawing/2014/main" id="{B5DD50ED-2CA8-4074-B126-7B5C56618020}"/>
              </a:ext>
            </a:extLst>
          </p:cNvPr>
          <p:cNvSpPr/>
          <p:nvPr/>
        </p:nvSpPr>
        <p:spPr>
          <a:xfrm>
            <a:off x="7575411" y="4278344"/>
            <a:ext cx="3553905" cy="1300899"/>
          </a:xfrm>
          <a:prstGeom prst="borderCallout1">
            <a:avLst>
              <a:gd name="adj1" fmla="val 18750"/>
              <a:gd name="adj2" fmla="val -8333"/>
              <a:gd name="adj3" fmla="val 23952"/>
              <a:gd name="adj4" fmla="val -75447"/>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Using instance method to check password</a:t>
            </a:r>
          </a:p>
        </p:txBody>
      </p:sp>
      <p:pic>
        <p:nvPicPr>
          <p:cNvPr id="8" name="Picture 7">
            <a:extLst>
              <a:ext uri="{FF2B5EF4-FFF2-40B4-BE49-F238E27FC236}">
                <a16:creationId xmlns:a16="http://schemas.microsoft.com/office/drawing/2014/main" id="{98F42EFD-8038-4A9F-8B0B-11CBA7BE5B2F}"/>
              </a:ext>
            </a:extLst>
          </p:cNvPr>
          <p:cNvPicPr>
            <a:picLocks noChangeAspect="1"/>
          </p:cNvPicPr>
          <p:nvPr/>
        </p:nvPicPr>
        <p:blipFill>
          <a:blip r:embed="rId4"/>
          <a:stretch>
            <a:fillRect/>
          </a:stretch>
        </p:blipFill>
        <p:spPr>
          <a:xfrm>
            <a:off x="8542508" y="6261322"/>
            <a:ext cx="3258608" cy="322040"/>
          </a:xfrm>
          <a:prstGeom prst="rect">
            <a:avLst/>
          </a:prstGeom>
        </p:spPr>
      </p:pic>
      <p:sp>
        <p:nvSpPr>
          <p:cNvPr id="9" name="TextBox 8">
            <a:extLst>
              <a:ext uri="{FF2B5EF4-FFF2-40B4-BE49-F238E27FC236}">
                <a16:creationId xmlns:a16="http://schemas.microsoft.com/office/drawing/2014/main" id="{CBC77CCB-5110-40F7-9ECB-B916BABFBAF6}"/>
              </a:ext>
            </a:extLst>
          </p:cNvPr>
          <p:cNvSpPr txBox="1"/>
          <p:nvPr/>
        </p:nvSpPr>
        <p:spPr>
          <a:xfrm>
            <a:off x="8779588" y="5908457"/>
            <a:ext cx="984308" cy="369332"/>
          </a:xfrm>
          <a:prstGeom prst="rect">
            <a:avLst/>
          </a:prstGeom>
          <a:noFill/>
        </p:spPr>
        <p:txBody>
          <a:bodyPr wrap="none" rtlCol="0">
            <a:spAutoFit/>
          </a:bodyPr>
          <a:lstStyle/>
          <a:p>
            <a:r>
              <a:rPr lang="en-IE" dirty="0"/>
              <a:t>/index.js</a:t>
            </a:r>
          </a:p>
        </p:txBody>
      </p:sp>
    </p:spTree>
    <p:extLst>
      <p:ext uri="{BB962C8B-B14F-4D97-AF65-F5344CB8AC3E}">
        <p14:creationId xmlns:p14="http://schemas.microsoft.com/office/powerpoint/2010/main" val="33914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25AA0-1298-413D-8A73-95F6D79CB401}"/>
              </a:ext>
            </a:extLst>
          </p:cNvPr>
          <p:cNvPicPr>
            <a:picLocks noChangeAspect="1"/>
          </p:cNvPicPr>
          <p:nvPr/>
        </p:nvPicPr>
        <p:blipFill>
          <a:blip r:embed="rId2"/>
          <a:stretch>
            <a:fillRect/>
          </a:stretch>
        </p:blipFill>
        <p:spPr>
          <a:xfrm>
            <a:off x="939539" y="5558771"/>
            <a:ext cx="7619458" cy="426393"/>
          </a:xfrm>
          <a:prstGeom prst="rect">
            <a:avLst/>
          </a:prstGeom>
        </p:spPr>
      </p:pic>
      <p:sp>
        <p:nvSpPr>
          <p:cNvPr id="2" name="Title 1">
            <a:extLst>
              <a:ext uri="{FF2B5EF4-FFF2-40B4-BE49-F238E27FC236}">
                <a16:creationId xmlns:a16="http://schemas.microsoft.com/office/drawing/2014/main" id="{E1B66BB1-BAB6-4DDB-B3C3-A2BDC8760C6A}"/>
              </a:ext>
            </a:extLst>
          </p:cNvPr>
          <p:cNvSpPr>
            <a:spLocks noGrp="1"/>
          </p:cNvSpPr>
          <p:nvPr>
            <p:ph type="title"/>
          </p:nvPr>
        </p:nvSpPr>
        <p:spPr/>
        <p:txBody>
          <a:bodyPr/>
          <a:lstStyle/>
          <a:p>
            <a:r>
              <a:rPr lang="en-IE" dirty="0"/>
              <a:t>4. Add Authentication Middleware</a:t>
            </a:r>
          </a:p>
        </p:txBody>
      </p:sp>
      <p:pic>
        <p:nvPicPr>
          <p:cNvPr id="4" name="Content Placeholder 3">
            <a:extLst>
              <a:ext uri="{FF2B5EF4-FFF2-40B4-BE49-F238E27FC236}">
                <a16:creationId xmlns:a16="http://schemas.microsoft.com/office/drawing/2014/main" id="{8B65D523-CD74-4C68-9358-28894F2E10BF}"/>
              </a:ext>
            </a:extLst>
          </p:cNvPr>
          <p:cNvPicPr>
            <a:picLocks noGrp="1" noChangeAspect="1"/>
          </p:cNvPicPr>
          <p:nvPr>
            <p:ph idx="1"/>
          </p:nvPr>
        </p:nvPicPr>
        <p:blipFill>
          <a:blip r:embed="rId3"/>
          <a:stretch>
            <a:fillRect/>
          </a:stretch>
        </p:blipFill>
        <p:spPr>
          <a:xfrm>
            <a:off x="939539" y="1417638"/>
            <a:ext cx="5366994" cy="2707918"/>
          </a:xfrm>
          <a:prstGeom prst="rect">
            <a:avLst/>
          </a:prstGeom>
        </p:spPr>
      </p:pic>
      <p:sp>
        <p:nvSpPr>
          <p:cNvPr id="5" name="Callout: Line 4">
            <a:extLst>
              <a:ext uri="{FF2B5EF4-FFF2-40B4-BE49-F238E27FC236}">
                <a16:creationId xmlns:a16="http://schemas.microsoft.com/office/drawing/2014/main" id="{713FFE3B-1D5D-455C-8E3C-AE540AE1DBEA}"/>
              </a:ext>
            </a:extLst>
          </p:cNvPr>
          <p:cNvSpPr/>
          <p:nvPr/>
        </p:nvSpPr>
        <p:spPr>
          <a:xfrm>
            <a:off x="7732622" y="1417638"/>
            <a:ext cx="2762054" cy="1781666"/>
          </a:xfrm>
          <a:prstGeom prst="borderCallout1">
            <a:avLst>
              <a:gd name="adj1" fmla="val 18750"/>
              <a:gd name="adj2" fmla="val -8333"/>
              <a:gd name="adj3" fmla="val 50679"/>
              <a:gd name="adj4" fmla="val -6040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Checks for user ID in session object. </a:t>
            </a:r>
            <a:br>
              <a:rPr lang="en-IE" dirty="0"/>
            </a:br>
            <a:r>
              <a:rPr lang="en-IE" dirty="0"/>
              <a:t>If exists, called next middleware function, otherwise end </a:t>
            </a:r>
            <a:r>
              <a:rPr lang="en-IE" dirty="0" err="1"/>
              <a:t>req</a:t>
            </a:r>
            <a:r>
              <a:rPr lang="en-IE" dirty="0"/>
              <a:t>/res cycle with 401</a:t>
            </a:r>
          </a:p>
        </p:txBody>
      </p:sp>
      <p:pic>
        <p:nvPicPr>
          <p:cNvPr id="6" name="Picture 5">
            <a:extLst>
              <a:ext uri="{FF2B5EF4-FFF2-40B4-BE49-F238E27FC236}">
                <a16:creationId xmlns:a16="http://schemas.microsoft.com/office/drawing/2014/main" id="{5102E9F2-3DCB-486E-B7F5-56157CF48821}"/>
              </a:ext>
            </a:extLst>
          </p:cNvPr>
          <p:cNvPicPr>
            <a:picLocks noChangeAspect="1"/>
          </p:cNvPicPr>
          <p:nvPr/>
        </p:nvPicPr>
        <p:blipFill>
          <a:blip r:embed="rId4"/>
          <a:stretch>
            <a:fillRect/>
          </a:stretch>
        </p:blipFill>
        <p:spPr>
          <a:xfrm>
            <a:off x="939539" y="4897437"/>
            <a:ext cx="6657975" cy="542925"/>
          </a:xfrm>
          <a:prstGeom prst="rect">
            <a:avLst/>
          </a:prstGeom>
        </p:spPr>
      </p:pic>
      <p:sp>
        <p:nvSpPr>
          <p:cNvPr id="8" name="TextBox 7">
            <a:extLst>
              <a:ext uri="{FF2B5EF4-FFF2-40B4-BE49-F238E27FC236}">
                <a16:creationId xmlns:a16="http://schemas.microsoft.com/office/drawing/2014/main" id="{8BDA3EC1-DBFC-46D5-8737-81CE69DBC9F4}"/>
              </a:ext>
            </a:extLst>
          </p:cNvPr>
          <p:cNvSpPr txBox="1"/>
          <p:nvPr/>
        </p:nvSpPr>
        <p:spPr>
          <a:xfrm>
            <a:off x="1697324" y="1048306"/>
            <a:ext cx="1577035" cy="369332"/>
          </a:xfrm>
          <a:prstGeom prst="rect">
            <a:avLst/>
          </a:prstGeom>
          <a:noFill/>
        </p:spPr>
        <p:txBody>
          <a:bodyPr wrap="none" rtlCol="0">
            <a:spAutoFit/>
          </a:bodyPr>
          <a:lstStyle/>
          <a:p>
            <a:r>
              <a:rPr lang="en-IE" dirty="0"/>
              <a:t>authenticate.js</a:t>
            </a:r>
          </a:p>
        </p:txBody>
      </p:sp>
      <p:sp>
        <p:nvSpPr>
          <p:cNvPr id="9" name="TextBox 8">
            <a:extLst>
              <a:ext uri="{FF2B5EF4-FFF2-40B4-BE49-F238E27FC236}">
                <a16:creationId xmlns:a16="http://schemas.microsoft.com/office/drawing/2014/main" id="{6A64EA2D-7FB2-4424-81DE-A84FB093AE0D}"/>
              </a:ext>
            </a:extLst>
          </p:cNvPr>
          <p:cNvSpPr txBox="1"/>
          <p:nvPr/>
        </p:nvSpPr>
        <p:spPr>
          <a:xfrm>
            <a:off x="1143142" y="4494888"/>
            <a:ext cx="894540" cy="369332"/>
          </a:xfrm>
          <a:prstGeom prst="rect">
            <a:avLst/>
          </a:prstGeom>
          <a:noFill/>
        </p:spPr>
        <p:txBody>
          <a:bodyPr wrap="none" rtlCol="0">
            <a:spAutoFit/>
          </a:bodyPr>
          <a:lstStyle/>
          <a:p>
            <a:r>
              <a:rPr lang="en-IE" dirty="0"/>
              <a:t>index.js</a:t>
            </a:r>
          </a:p>
        </p:txBody>
      </p:sp>
      <p:sp>
        <p:nvSpPr>
          <p:cNvPr id="10" name="Rectangle 9">
            <a:extLst>
              <a:ext uri="{FF2B5EF4-FFF2-40B4-BE49-F238E27FC236}">
                <a16:creationId xmlns:a16="http://schemas.microsoft.com/office/drawing/2014/main" id="{D52F84E0-840D-4347-A1F3-85B6B8B04FAB}"/>
              </a:ext>
            </a:extLst>
          </p:cNvPr>
          <p:cNvSpPr/>
          <p:nvPr/>
        </p:nvSpPr>
        <p:spPr>
          <a:xfrm>
            <a:off x="4268526" y="5558771"/>
            <a:ext cx="1972947" cy="42639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11" name="Callout: Line 10">
            <a:extLst>
              <a:ext uri="{FF2B5EF4-FFF2-40B4-BE49-F238E27FC236}">
                <a16:creationId xmlns:a16="http://schemas.microsoft.com/office/drawing/2014/main" id="{C252A6BF-6D7D-4BEF-A4E7-54D53CC84B55}"/>
              </a:ext>
            </a:extLst>
          </p:cNvPr>
          <p:cNvSpPr/>
          <p:nvPr/>
        </p:nvSpPr>
        <p:spPr>
          <a:xfrm>
            <a:off x="8820346" y="4549529"/>
            <a:ext cx="2762054" cy="1781666"/>
          </a:xfrm>
          <a:prstGeom prst="borderCallout1">
            <a:avLst>
              <a:gd name="adj1" fmla="val 18750"/>
              <a:gd name="adj2" fmla="val -8333"/>
              <a:gd name="adj3" fmla="val 58844"/>
              <a:gd name="adj4" fmla="val -9426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Authentication middleware applied  on /</a:t>
            </a:r>
            <a:r>
              <a:rPr lang="en-IE" dirty="0" err="1"/>
              <a:t>api</a:t>
            </a:r>
            <a:r>
              <a:rPr lang="en-IE" dirty="0"/>
              <a:t>/movies route.</a:t>
            </a:r>
          </a:p>
        </p:txBody>
      </p:sp>
    </p:spTree>
    <p:extLst>
      <p:ext uri="{BB962C8B-B14F-4D97-AF65-F5344CB8AC3E}">
        <p14:creationId xmlns:p14="http://schemas.microsoft.com/office/powerpoint/2010/main" val="41139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1631</Words>
  <Application>Microsoft Office PowerPoint</Application>
  <PresentationFormat>Widescreen</PresentationFormat>
  <Paragraphs>240</Paragraphs>
  <Slides>35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charter</vt:lpstr>
      <vt:lpstr>Courier New</vt:lpstr>
      <vt:lpstr>Menlo</vt:lpstr>
      <vt:lpstr>office theme</vt:lpstr>
      <vt:lpstr>Authentication for Web APIs using JSON Web Tokens and Passport</vt:lpstr>
      <vt:lpstr>Agenda This Week</vt:lpstr>
      <vt:lpstr>Schema Methods</vt:lpstr>
      <vt:lpstr>Example: Using Schema Methods for Simple Authentication</vt:lpstr>
      <vt:lpstr>Aside: Sessions</vt:lpstr>
      <vt:lpstr>1. User Schema with Static &amp; Instance Methods</vt:lpstr>
      <vt:lpstr>2. express-session middleware</vt:lpstr>
      <vt:lpstr>3. Use User Route to authenticate</vt:lpstr>
      <vt:lpstr>4. Add Authentication Middleware</vt:lpstr>
      <vt:lpstr>Javascript Web Tokens</vt:lpstr>
      <vt:lpstr>Authentication options</vt:lpstr>
      <vt:lpstr>JSON Web Tokens</vt:lpstr>
      <vt:lpstr>Username and Password Scenario</vt:lpstr>
      <vt:lpstr>Authentication Middleware</vt:lpstr>
      <vt:lpstr>Passport</vt:lpstr>
      <vt:lpstr>PowerPoint Presentation</vt:lpstr>
      <vt:lpstr>Passport Overview</vt:lpstr>
      <vt:lpstr>Requirements for Authentication: movie-api</vt:lpstr>
      <vt:lpstr>Web authentication – credentials</vt:lpstr>
      <vt:lpstr>Passwords &amp; Salting</vt:lpstr>
      <vt:lpstr>Why Salt?</vt:lpstr>
      <vt:lpstr>Salting and Encrypting  in Node.js/Express</vt:lpstr>
      <vt:lpstr>Encrypting - Mongoose User Model</vt:lpstr>
      <vt:lpstr>What About this?</vt:lpstr>
      <vt:lpstr>Create Mongoose User Model</vt:lpstr>
      <vt:lpstr>Mongoose Middleware: Hash/Salt Passwords</vt:lpstr>
      <vt:lpstr>Mongoose Methods: compare passwords</vt:lpstr>
      <vt:lpstr>User API: User Routes</vt:lpstr>
      <vt:lpstr>User API: Register new user</vt:lpstr>
      <vt:lpstr>User API: Authenticate User</vt:lpstr>
      <vt:lpstr>Users API: User Collection</vt:lpstr>
      <vt:lpstr>Protecting Routes with Passport</vt:lpstr>
      <vt:lpstr>Protecting API Routes: Passport JWT Policy</vt:lpstr>
      <vt:lpstr>Protecting API Routes: initialise and add Middleware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3</cp:revision>
  <dcterms:created xsi:type="dcterms:W3CDTF">2020-12-10T15:54:34Z</dcterms:created>
  <dcterms:modified xsi:type="dcterms:W3CDTF">2021-11-29T11:44:16Z</dcterms:modified>
</cp:coreProperties>
</file>