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7" r:id="rId2"/>
    <p:sldId id="285" r:id="rId3"/>
    <p:sldId id="315" r:id="rId4"/>
    <p:sldId id="318" r:id="rId5"/>
    <p:sldId id="325" r:id="rId6"/>
    <p:sldId id="317" r:id="rId7"/>
    <p:sldId id="319" r:id="rId8"/>
    <p:sldId id="320" r:id="rId9"/>
    <p:sldId id="321" r:id="rId10"/>
    <p:sldId id="515" r:id="rId11"/>
    <p:sldId id="258" r:id="rId12"/>
    <p:sldId id="259" r:id="rId13"/>
    <p:sldId id="260" r:id="rId14"/>
    <p:sldId id="261" r:id="rId15"/>
    <p:sldId id="262" r:id="rId16"/>
    <p:sldId id="511" r:id="rId17"/>
    <p:sldId id="263" r:id="rId18"/>
    <p:sldId id="264" r:id="rId19"/>
    <p:sldId id="507" r:id="rId20"/>
    <p:sldId id="508" r:id="rId21"/>
    <p:sldId id="509" r:id="rId22"/>
    <p:sldId id="510" r:id="rId23"/>
    <p:sldId id="512" r:id="rId24"/>
    <p:sldId id="517" r:id="rId25"/>
    <p:sldId id="265" r:id="rId26"/>
    <p:sldId id="266" r:id="rId27"/>
    <p:sldId id="267" r:id="rId28"/>
    <p:sldId id="268" r:id="rId29"/>
    <p:sldId id="270" r:id="rId30"/>
    <p:sldId id="271" r:id="rId31"/>
    <p:sldId id="273" r:id="rId32"/>
    <p:sldId id="513" r:id="rId33"/>
    <p:sldId id="274" r:id="rId34"/>
    <p:sldId id="275" r:id="rId35"/>
    <p:sldId id="277" r:id="rId36"/>
    <p:sldId id="278" r:id="rId37"/>
    <p:sldId id="280" r:id="rId38"/>
    <p:sldId id="281" r:id="rId39"/>
    <p:sldId id="282" r:id="rId40"/>
    <p:sldId id="514" r:id="rId41"/>
    <p:sldId id="283" r:id="rId42"/>
    <p:sldId id="28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k X Walsh" initials="FXW" lastIdx="1" clrIdx="0">
    <p:extLst>
      <p:ext uri="{19B8F6BF-5375-455C-9EA6-DF929625EA0E}">
        <p15:presenceInfo xmlns:p15="http://schemas.microsoft.com/office/powerpoint/2012/main" userId="Frank X Wal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49" autoAdjust="0"/>
    <p:restoredTop sz="71668" autoAdjust="0"/>
  </p:normalViewPr>
  <p:slideViewPr>
    <p:cSldViewPr snapToGrid="0">
      <p:cViewPr varScale="1">
        <p:scale>
          <a:sx n="93" d="100"/>
          <a:sy n="93" d="100"/>
        </p:scale>
        <p:origin x="96" y="3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21T11:09:11.545" idx="1">
    <p:pos x="7090" y="2220"/>
    <p:text/>
    <p:extLst>
      <p:ext uri="{C676402C-5697-4E1C-873F-D02D1690AC5C}">
        <p15:threadingInfo xmlns:p15="http://schemas.microsoft.com/office/powerpoint/2012/main" timeZoneBias="0"/>
      </p:ext>
    </p:extLst>
  </p:cm>
</p:cmLst>
</file>

<file path=ppt/diagrams/_rels/data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504BC69-B4AE-47A7-9314-22081C91CD9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6436F1C-F50E-4BB0-BB6C-23A614CF2C52}">
      <dgm:prSet/>
      <dgm:spPr/>
      <dgm:t>
        <a:bodyPr/>
        <a:lstStyle/>
        <a:p>
          <a:r>
            <a:rPr lang="en-US" dirty="0"/>
            <a:t>Restrict access to authenticated users. </a:t>
          </a:r>
        </a:p>
      </dgm:t>
    </dgm:pt>
    <dgm:pt modelId="{4E28847C-5D0F-4A1C-83A2-0E61CD783E7A}" type="parTrans" cxnId="{6EFA1DDA-D3B9-4A03-9374-6D614292414C}">
      <dgm:prSet/>
      <dgm:spPr/>
      <dgm:t>
        <a:bodyPr/>
        <a:lstStyle/>
        <a:p>
          <a:endParaRPr lang="en-US"/>
        </a:p>
      </dgm:t>
    </dgm:pt>
    <dgm:pt modelId="{B85DAA09-B956-45C6-BB0F-824C84EC20EC}" type="sibTrans" cxnId="{6EFA1DDA-D3B9-4A03-9374-6D614292414C}">
      <dgm:prSet/>
      <dgm:spPr/>
      <dgm:t>
        <a:bodyPr/>
        <a:lstStyle/>
        <a:p>
          <a:endParaRPr lang="en-US"/>
        </a:p>
      </dgm:t>
    </dgm:pt>
    <dgm:pt modelId="{2F4403BD-D2A5-473D-8F61-EE711CE57D47}">
      <dgm:prSet/>
      <dgm:spPr/>
      <dgm:t>
        <a:bodyPr/>
        <a:lstStyle/>
        <a:p>
          <a:r>
            <a:rPr lang="en-US" dirty="0"/>
            <a:t>Provide </a:t>
          </a:r>
          <a:r>
            <a:rPr lang="en-US" b="1" dirty="0"/>
            <a:t>User API </a:t>
          </a:r>
          <a:r>
            <a:rPr lang="en-US" dirty="0"/>
            <a:t>to login/register. </a:t>
          </a:r>
        </a:p>
      </dgm:t>
    </dgm:pt>
    <dgm:pt modelId="{FC687160-0660-4DF0-9D9C-A398368FAB1A}" type="parTrans" cxnId="{6968670E-061C-44F0-A335-90072E9E240A}">
      <dgm:prSet/>
      <dgm:spPr/>
      <dgm:t>
        <a:bodyPr/>
        <a:lstStyle/>
        <a:p>
          <a:endParaRPr lang="en-US"/>
        </a:p>
      </dgm:t>
    </dgm:pt>
    <dgm:pt modelId="{142E571B-F129-4CB7-A2A1-FCBEADB9AA05}" type="sibTrans" cxnId="{6968670E-061C-44F0-A335-90072E9E240A}">
      <dgm:prSet/>
      <dgm:spPr/>
      <dgm:t>
        <a:bodyPr/>
        <a:lstStyle/>
        <a:p>
          <a:endParaRPr lang="en-US"/>
        </a:p>
      </dgm:t>
    </dgm:pt>
    <dgm:pt modelId="{B5E5086A-20C3-4433-9645-68EE63DAF0D1}">
      <dgm:prSet/>
      <dgm:spPr/>
      <dgm:t>
        <a:bodyPr/>
        <a:lstStyle/>
        <a:p>
          <a:r>
            <a:rPr lang="en-US" dirty="0"/>
            <a:t>Users should only have to log in once:</a:t>
          </a:r>
        </a:p>
      </dgm:t>
    </dgm:pt>
    <dgm:pt modelId="{BD6F13AC-A906-4A3A-A4F5-5526D7F5BE71}" type="parTrans" cxnId="{D761C165-ECEC-4661-AD72-0B3B403FC296}">
      <dgm:prSet/>
      <dgm:spPr/>
      <dgm:t>
        <a:bodyPr/>
        <a:lstStyle/>
        <a:p>
          <a:endParaRPr lang="en-US"/>
        </a:p>
      </dgm:t>
    </dgm:pt>
    <dgm:pt modelId="{F9D0B4CB-1112-470D-AEBE-92DACF017E98}" type="sibTrans" cxnId="{D761C165-ECEC-4661-AD72-0B3B403FC296}">
      <dgm:prSet/>
      <dgm:spPr/>
      <dgm:t>
        <a:bodyPr/>
        <a:lstStyle/>
        <a:p>
          <a:endParaRPr lang="en-US"/>
        </a:p>
      </dgm:t>
    </dgm:pt>
    <dgm:pt modelId="{0EC1CC7D-116A-479E-B083-5A53062C4103}">
      <dgm:prSet/>
      <dgm:spPr/>
      <dgm:t>
        <a:bodyPr/>
        <a:lstStyle/>
        <a:p>
          <a:r>
            <a:rPr lang="en-US" dirty="0"/>
            <a:t>Ideally identified and authenticated in subsequent requests.</a:t>
          </a:r>
        </a:p>
      </dgm:t>
    </dgm:pt>
    <dgm:pt modelId="{F8978640-418C-4ED8-A168-2D67E551A20A}" type="parTrans" cxnId="{3032819E-FEF4-436C-89FC-75FE7F72F96B}">
      <dgm:prSet/>
      <dgm:spPr/>
      <dgm:t>
        <a:bodyPr/>
        <a:lstStyle/>
        <a:p>
          <a:endParaRPr lang="en-US"/>
        </a:p>
      </dgm:t>
    </dgm:pt>
    <dgm:pt modelId="{539E7320-EFF5-41A1-B4ED-41974A189203}" type="sibTrans" cxnId="{3032819E-FEF4-436C-89FC-75FE7F72F96B}">
      <dgm:prSet/>
      <dgm:spPr/>
      <dgm:t>
        <a:bodyPr/>
        <a:lstStyle/>
        <a:p>
          <a:endParaRPr lang="en-US"/>
        </a:p>
      </dgm:t>
    </dgm:pt>
    <dgm:pt modelId="{5E31B193-FB4A-48AB-AD47-F1277152FA13}">
      <dgm:prSet/>
      <dgm:spPr/>
      <dgm:t>
        <a:bodyPr/>
        <a:lstStyle/>
        <a:p>
          <a:r>
            <a:rPr lang="en-US" dirty="0"/>
            <a:t>Username and Password authentication.</a:t>
          </a:r>
        </a:p>
      </dgm:t>
    </dgm:pt>
    <dgm:pt modelId="{B09206DB-138C-471F-BBF9-9BA0B64381F0}" type="parTrans" cxnId="{5E1FCC9D-38A4-4252-9AEB-37A57A2A87B3}">
      <dgm:prSet/>
      <dgm:spPr/>
      <dgm:t>
        <a:bodyPr/>
        <a:lstStyle/>
        <a:p>
          <a:endParaRPr lang="en-US"/>
        </a:p>
      </dgm:t>
    </dgm:pt>
    <dgm:pt modelId="{147D4426-2D3C-4930-8EB3-6D7A8F177C7D}" type="sibTrans" cxnId="{5E1FCC9D-38A4-4252-9AEB-37A57A2A87B3}">
      <dgm:prSet/>
      <dgm:spPr/>
      <dgm:t>
        <a:bodyPr/>
        <a:lstStyle/>
        <a:p>
          <a:endParaRPr lang="en-US"/>
        </a:p>
      </dgm:t>
    </dgm:pt>
    <dgm:pt modelId="{525301F3-A479-424C-A81B-5BACC791B6D5}">
      <dgm:prSet/>
      <dgm:spPr/>
      <dgm:t>
        <a:bodyPr/>
        <a:lstStyle/>
        <a:p>
          <a:r>
            <a:rPr lang="en-US" dirty="0"/>
            <a:t>No clear case passwords like last week!!!</a:t>
          </a:r>
        </a:p>
      </dgm:t>
    </dgm:pt>
    <dgm:pt modelId="{05121A42-9E24-4697-9A97-A71B41894E3A}" type="parTrans" cxnId="{91E720CA-9ECD-46CC-B514-6DCCB1958F33}">
      <dgm:prSet/>
      <dgm:spPr/>
      <dgm:t>
        <a:bodyPr/>
        <a:lstStyle/>
        <a:p>
          <a:endParaRPr lang="en-US"/>
        </a:p>
      </dgm:t>
    </dgm:pt>
    <dgm:pt modelId="{81B37458-A394-468D-A95C-4FBD24982F09}" type="sibTrans" cxnId="{91E720CA-9ECD-46CC-B514-6DCCB1958F33}">
      <dgm:prSet/>
      <dgm:spPr/>
      <dgm:t>
        <a:bodyPr/>
        <a:lstStyle/>
        <a:p>
          <a:endParaRPr lang="en-US"/>
        </a:p>
      </dgm:t>
    </dgm:pt>
    <dgm:pt modelId="{6474745F-7438-4829-9303-97F248070CEA}">
      <dgm:prSet/>
      <dgm:spPr/>
      <dgm:t>
        <a:bodyPr/>
        <a:lstStyle/>
        <a:p>
          <a:r>
            <a:rPr lang="en-US"/>
            <a:t>Hash/Salt all passwords in MongDB</a:t>
          </a:r>
        </a:p>
      </dgm:t>
    </dgm:pt>
    <dgm:pt modelId="{CA8CE938-091F-4A18-807E-CF6AE8FC4D43}" type="parTrans" cxnId="{F74C07AC-E3BB-442E-857D-4A730A653721}">
      <dgm:prSet/>
      <dgm:spPr/>
      <dgm:t>
        <a:bodyPr/>
        <a:lstStyle/>
        <a:p>
          <a:endParaRPr lang="en-US"/>
        </a:p>
      </dgm:t>
    </dgm:pt>
    <dgm:pt modelId="{13EBFD88-1244-467C-B735-93C0B1ECB005}" type="sibTrans" cxnId="{F74C07AC-E3BB-442E-857D-4A730A653721}">
      <dgm:prSet/>
      <dgm:spPr/>
      <dgm:t>
        <a:bodyPr/>
        <a:lstStyle/>
        <a:p>
          <a:endParaRPr lang="en-US"/>
        </a:p>
      </dgm:t>
    </dgm:pt>
    <dgm:pt modelId="{D1B6C3AF-34A2-4CC8-BB4F-5B204F9078D6}" type="pres">
      <dgm:prSet presAssocID="{9504BC69-B4AE-47A7-9314-22081C91CD9F}" presName="root" presStyleCnt="0">
        <dgm:presLayoutVars>
          <dgm:dir/>
          <dgm:resizeHandles val="exact"/>
        </dgm:presLayoutVars>
      </dgm:prSet>
      <dgm:spPr/>
    </dgm:pt>
    <dgm:pt modelId="{43F06C07-BC1B-4D0F-8133-B63502B4A671}" type="pres">
      <dgm:prSet presAssocID="{66436F1C-F50E-4BB0-BB6C-23A614CF2C52}" presName="compNode" presStyleCnt="0"/>
      <dgm:spPr/>
    </dgm:pt>
    <dgm:pt modelId="{673F45F0-9DE5-4F1C-83F2-17A2367018F6}" type="pres">
      <dgm:prSet presAssocID="{66436F1C-F50E-4BB0-BB6C-23A614CF2C52}" presName="bgRect" presStyleLbl="bgShp" presStyleIdx="0" presStyleCnt="5"/>
      <dgm:spPr/>
    </dgm:pt>
    <dgm:pt modelId="{A2300F88-56E4-4DA3-BCA9-FD1B2FA00106}" type="pres">
      <dgm:prSet presAssocID="{66436F1C-F50E-4BB0-BB6C-23A614CF2C5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nlock"/>
        </a:ext>
      </dgm:extLst>
    </dgm:pt>
    <dgm:pt modelId="{F4547A0F-4F48-468A-92DD-A7B7A2D6EA13}" type="pres">
      <dgm:prSet presAssocID="{66436F1C-F50E-4BB0-BB6C-23A614CF2C52}" presName="spaceRect" presStyleCnt="0"/>
      <dgm:spPr/>
    </dgm:pt>
    <dgm:pt modelId="{579A1DAE-E166-482E-8A09-12208DE2F569}" type="pres">
      <dgm:prSet presAssocID="{66436F1C-F50E-4BB0-BB6C-23A614CF2C52}" presName="parTx" presStyleLbl="revTx" presStyleIdx="0" presStyleCnt="7">
        <dgm:presLayoutVars>
          <dgm:chMax val="0"/>
          <dgm:chPref val="0"/>
        </dgm:presLayoutVars>
      </dgm:prSet>
      <dgm:spPr/>
    </dgm:pt>
    <dgm:pt modelId="{E503E92C-2473-4B4E-BD23-A95A2DD6AC36}" type="pres">
      <dgm:prSet presAssocID="{B85DAA09-B956-45C6-BB0F-824C84EC20EC}" presName="sibTrans" presStyleCnt="0"/>
      <dgm:spPr/>
    </dgm:pt>
    <dgm:pt modelId="{53A324C9-9768-4AE5-B156-1F0016BB0C75}" type="pres">
      <dgm:prSet presAssocID="{2F4403BD-D2A5-473D-8F61-EE711CE57D47}" presName="compNode" presStyleCnt="0"/>
      <dgm:spPr/>
    </dgm:pt>
    <dgm:pt modelId="{4013A375-055B-4851-BD66-45C257BA5396}" type="pres">
      <dgm:prSet presAssocID="{2F4403BD-D2A5-473D-8F61-EE711CE57D47}" presName="bgRect" presStyleLbl="bgShp" presStyleIdx="1" presStyleCnt="5"/>
      <dgm:spPr/>
    </dgm:pt>
    <dgm:pt modelId="{279298F0-1DA3-4A09-8435-A7E3518F0421}" type="pres">
      <dgm:prSet presAssocID="{2F4403BD-D2A5-473D-8F61-EE711CE57D4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BF9B9B79-C246-41D8-BAA0-6B33F1D749B0}" type="pres">
      <dgm:prSet presAssocID="{2F4403BD-D2A5-473D-8F61-EE711CE57D47}" presName="spaceRect" presStyleCnt="0"/>
      <dgm:spPr/>
    </dgm:pt>
    <dgm:pt modelId="{C9214687-4E73-482D-AEE1-FFFAD3536503}" type="pres">
      <dgm:prSet presAssocID="{2F4403BD-D2A5-473D-8F61-EE711CE57D47}" presName="parTx" presStyleLbl="revTx" presStyleIdx="1" presStyleCnt="7">
        <dgm:presLayoutVars>
          <dgm:chMax val="0"/>
          <dgm:chPref val="0"/>
        </dgm:presLayoutVars>
      </dgm:prSet>
      <dgm:spPr/>
    </dgm:pt>
    <dgm:pt modelId="{1E15483A-D80E-4649-BA16-D3A517084FAA}" type="pres">
      <dgm:prSet presAssocID="{142E571B-F129-4CB7-A2A1-FCBEADB9AA05}" presName="sibTrans" presStyleCnt="0"/>
      <dgm:spPr/>
    </dgm:pt>
    <dgm:pt modelId="{3586830F-E5FC-4E27-832C-C430111C5853}" type="pres">
      <dgm:prSet presAssocID="{B5E5086A-20C3-4433-9645-68EE63DAF0D1}" presName="compNode" presStyleCnt="0"/>
      <dgm:spPr/>
    </dgm:pt>
    <dgm:pt modelId="{1881A153-2EF8-4650-A6E9-253786BB502E}" type="pres">
      <dgm:prSet presAssocID="{B5E5086A-20C3-4433-9645-68EE63DAF0D1}" presName="bgRect" presStyleLbl="bgShp" presStyleIdx="2" presStyleCnt="5"/>
      <dgm:spPr/>
    </dgm:pt>
    <dgm:pt modelId="{11C14D12-339A-4A14-8F16-4B5501E7AD59}" type="pres">
      <dgm:prSet presAssocID="{B5E5086A-20C3-4433-9645-68EE63DAF0D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CC9C37C8-AA7E-495A-AF2C-53E1E731A20D}" type="pres">
      <dgm:prSet presAssocID="{B5E5086A-20C3-4433-9645-68EE63DAF0D1}" presName="spaceRect" presStyleCnt="0"/>
      <dgm:spPr/>
    </dgm:pt>
    <dgm:pt modelId="{BCD25BAB-0F47-4235-BAB2-24B92B6CDA0D}" type="pres">
      <dgm:prSet presAssocID="{B5E5086A-20C3-4433-9645-68EE63DAF0D1}" presName="parTx" presStyleLbl="revTx" presStyleIdx="2" presStyleCnt="7">
        <dgm:presLayoutVars>
          <dgm:chMax val="0"/>
          <dgm:chPref val="0"/>
        </dgm:presLayoutVars>
      </dgm:prSet>
      <dgm:spPr/>
    </dgm:pt>
    <dgm:pt modelId="{BF307C46-F506-43E2-BEA5-EF640DCC190C}" type="pres">
      <dgm:prSet presAssocID="{B5E5086A-20C3-4433-9645-68EE63DAF0D1}" presName="desTx" presStyleLbl="revTx" presStyleIdx="3" presStyleCnt="7">
        <dgm:presLayoutVars/>
      </dgm:prSet>
      <dgm:spPr/>
    </dgm:pt>
    <dgm:pt modelId="{4806E6E6-0D08-48C3-8FE9-328813245B5F}" type="pres">
      <dgm:prSet presAssocID="{F9D0B4CB-1112-470D-AEBE-92DACF017E98}" presName="sibTrans" presStyleCnt="0"/>
      <dgm:spPr/>
    </dgm:pt>
    <dgm:pt modelId="{C984EBDB-EEBF-4969-8DE1-D46EA83ADC23}" type="pres">
      <dgm:prSet presAssocID="{5E31B193-FB4A-48AB-AD47-F1277152FA13}" presName="compNode" presStyleCnt="0"/>
      <dgm:spPr/>
    </dgm:pt>
    <dgm:pt modelId="{E826CE64-F3A2-466F-B0C0-FA1E6C3CF6F6}" type="pres">
      <dgm:prSet presAssocID="{5E31B193-FB4A-48AB-AD47-F1277152FA13}" presName="bgRect" presStyleLbl="bgShp" presStyleIdx="3" presStyleCnt="5"/>
      <dgm:spPr/>
    </dgm:pt>
    <dgm:pt modelId="{3724ADF3-4F44-4B66-9912-411800BDE836}" type="pres">
      <dgm:prSet presAssocID="{5E31B193-FB4A-48AB-AD47-F1277152FA1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10E81A8B-A0D0-4C89-88EF-CFC54AF5DA2D}" type="pres">
      <dgm:prSet presAssocID="{5E31B193-FB4A-48AB-AD47-F1277152FA13}" presName="spaceRect" presStyleCnt="0"/>
      <dgm:spPr/>
    </dgm:pt>
    <dgm:pt modelId="{3AF6CEE0-6E0D-4F2F-9808-09CE5FA62CE5}" type="pres">
      <dgm:prSet presAssocID="{5E31B193-FB4A-48AB-AD47-F1277152FA13}" presName="parTx" presStyleLbl="revTx" presStyleIdx="4" presStyleCnt="7">
        <dgm:presLayoutVars>
          <dgm:chMax val="0"/>
          <dgm:chPref val="0"/>
        </dgm:presLayoutVars>
      </dgm:prSet>
      <dgm:spPr/>
    </dgm:pt>
    <dgm:pt modelId="{E2AD810C-2C6B-4B03-8C37-41665E021E36}" type="pres">
      <dgm:prSet presAssocID="{147D4426-2D3C-4930-8EB3-6D7A8F177C7D}" presName="sibTrans" presStyleCnt="0"/>
      <dgm:spPr/>
    </dgm:pt>
    <dgm:pt modelId="{672BD619-3D24-417A-80F0-4A68FC7E4A7F}" type="pres">
      <dgm:prSet presAssocID="{525301F3-A479-424C-A81B-5BACC791B6D5}" presName="compNode" presStyleCnt="0"/>
      <dgm:spPr/>
    </dgm:pt>
    <dgm:pt modelId="{FBEF0A4A-4288-4023-B64A-FC5646B937C6}" type="pres">
      <dgm:prSet presAssocID="{525301F3-A479-424C-A81B-5BACC791B6D5}" presName="bgRect" presStyleLbl="bgShp" presStyleIdx="4" presStyleCnt="5"/>
      <dgm:spPr/>
    </dgm:pt>
    <dgm:pt modelId="{86C81A9C-CA26-4F4B-80AD-01244F801950}" type="pres">
      <dgm:prSet presAssocID="{525301F3-A479-424C-A81B-5BACC791B6D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lippery"/>
        </a:ext>
      </dgm:extLst>
    </dgm:pt>
    <dgm:pt modelId="{A40EC3C6-A3C0-4E8A-83BE-1231D8803427}" type="pres">
      <dgm:prSet presAssocID="{525301F3-A479-424C-A81B-5BACC791B6D5}" presName="spaceRect" presStyleCnt="0"/>
      <dgm:spPr/>
    </dgm:pt>
    <dgm:pt modelId="{295EE495-ECA9-4FDD-ABD5-DA9104B504C6}" type="pres">
      <dgm:prSet presAssocID="{525301F3-A479-424C-A81B-5BACC791B6D5}" presName="parTx" presStyleLbl="revTx" presStyleIdx="5" presStyleCnt="7">
        <dgm:presLayoutVars>
          <dgm:chMax val="0"/>
          <dgm:chPref val="0"/>
        </dgm:presLayoutVars>
      </dgm:prSet>
      <dgm:spPr/>
    </dgm:pt>
    <dgm:pt modelId="{0CF5FFF5-8CE3-4F91-8EA8-A8BBDF61F67F}" type="pres">
      <dgm:prSet presAssocID="{525301F3-A479-424C-A81B-5BACC791B6D5}" presName="desTx" presStyleLbl="revTx" presStyleIdx="6" presStyleCnt="7">
        <dgm:presLayoutVars/>
      </dgm:prSet>
      <dgm:spPr/>
    </dgm:pt>
  </dgm:ptLst>
  <dgm:cxnLst>
    <dgm:cxn modelId="{6968670E-061C-44F0-A335-90072E9E240A}" srcId="{9504BC69-B4AE-47A7-9314-22081C91CD9F}" destId="{2F4403BD-D2A5-473D-8F61-EE711CE57D47}" srcOrd="1" destOrd="0" parTransId="{FC687160-0660-4DF0-9D9C-A398368FAB1A}" sibTransId="{142E571B-F129-4CB7-A2A1-FCBEADB9AA05}"/>
    <dgm:cxn modelId="{EA78451E-7209-43AD-BAAC-13C2320692A4}" type="presOf" srcId="{66436F1C-F50E-4BB0-BB6C-23A614CF2C52}" destId="{579A1DAE-E166-482E-8A09-12208DE2F569}" srcOrd="0" destOrd="0" presId="urn:microsoft.com/office/officeart/2018/2/layout/IconVerticalSolidList"/>
    <dgm:cxn modelId="{FEBEC933-D157-48F8-831E-EAE118767FCC}" type="presOf" srcId="{B5E5086A-20C3-4433-9645-68EE63DAF0D1}" destId="{BCD25BAB-0F47-4235-BAB2-24B92B6CDA0D}" srcOrd="0" destOrd="0" presId="urn:microsoft.com/office/officeart/2018/2/layout/IconVerticalSolidList"/>
    <dgm:cxn modelId="{DC6A2565-B953-48B6-8BCB-5C58A393B1F5}" type="presOf" srcId="{2F4403BD-D2A5-473D-8F61-EE711CE57D47}" destId="{C9214687-4E73-482D-AEE1-FFFAD3536503}" srcOrd="0" destOrd="0" presId="urn:microsoft.com/office/officeart/2018/2/layout/IconVerticalSolidList"/>
    <dgm:cxn modelId="{D761C165-ECEC-4661-AD72-0B3B403FC296}" srcId="{9504BC69-B4AE-47A7-9314-22081C91CD9F}" destId="{B5E5086A-20C3-4433-9645-68EE63DAF0D1}" srcOrd="2" destOrd="0" parTransId="{BD6F13AC-A906-4A3A-A4F5-5526D7F5BE71}" sibTransId="{F9D0B4CB-1112-470D-AEBE-92DACF017E98}"/>
    <dgm:cxn modelId="{35E74649-1CC3-4B80-BCC3-C28FA68D0B33}" type="presOf" srcId="{0EC1CC7D-116A-479E-B083-5A53062C4103}" destId="{BF307C46-F506-43E2-BEA5-EF640DCC190C}" srcOrd="0" destOrd="0" presId="urn:microsoft.com/office/officeart/2018/2/layout/IconVerticalSolidList"/>
    <dgm:cxn modelId="{412CE974-9CCB-43E0-89F9-0F532DBCF4C6}" type="presOf" srcId="{525301F3-A479-424C-A81B-5BACC791B6D5}" destId="{295EE495-ECA9-4FDD-ABD5-DA9104B504C6}" srcOrd="0" destOrd="0" presId="urn:microsoft.com/office/officeart/2018/2/layout/IconVerticalSolidList"/>
    <dgm:cxn modelId="{D0D3BF77-3914-4E1C-B958-6D9894ABF9D1}" type="presOf" srcId="{6474745F-7438-4829-9303-97F248070CEA}" destId="{0CF5FFF5-8CE3-4F91-8EA8-A8BBDF61F67F}" srcOrd="0" destOrd="0" presId="urn:microsoft.com/office/officeart/2018/2/layout/IconVerticalSolidList"/>
    <dgm:cxn modelId="{BAEDAF58-0EE7-4175-8C70-24F6355DA682}" type="presOf" srcId="{5E31B193-FB4A-48AB-AD47-F1277152FA13}" destId="{3AF6CEE0-6E0D-4F2F-9808-09CE5FA62CE5}" srcOrd="0" destOrd="0" presId="urn:microsoft.com/office/officeart/2018/2/layout/IconVerticalSolidList"/>
    <dgm:cxn modelId="{5E1FCC9D-38A4-4252-9AEB-37A57A2A87B3}" srcId="{9504BC69-B4AE-47A7-9314-22081C91CD9F}" destId="{5E31B193-FB4A-48AB-AD47-F1277152FA13}" srcOrd="3" destOrd="0" parTransId="{B09206DB-138C-471F-BBF9-9BA0B64381F0}" sibTransId="{147D4426-2D3C-4930-8EB3-6D7A8F177C7D}"/>
    <dgm:cxn modelId="{3032819E-FEF4-436C-89FC-75FE7F72F96B}" srcId="{B5E5086A-20C3-4433-9645-68EE63DAF0D1}" destId="{0EC1CC7D-116A-479E-B083-5A53062C4103}" srcOrd="0" destOrd="0" parTransId="{F8978640-418C-4ED8-A168-2D67E551A20A}" sibTransId="{539E7320-EFF5-41A1-B4ED-41974A189203}"/>
    <dgm:cxn modelId="{C4514CA8-E7FF-4ED8-9970-DB6C8220D1CE}" type="presOf" srcId="{9504BC69-B4AE-47A7-9314-22081C91CD9F}" destId="{D1B6C3AF-34A2-4CC8-BB4F-5B204F9078D6}" srcOrd="0" destOrd="0" presId="urn:microsoft.com/office/officeart/2018/2/layout/IconVerticalSolidList"/>
    <dgm:cxn modelId="{F74C07AC-E3BB-442E-857D-4A730A653721}" srcId="{525301F3-A479-424C-A81B-5BACC791B6D5}" destId="{6474745F-7438-4829-9303-97F248070CEA}" srcOrd="0" destOrd="0" parTransId="{CA8CE938-091F-4A18-807E-CF6AE8FC4D43}" sibTransId="{13EBFD88-1244-467C-B735-93C0B1ECB005}"/>
    <dgm:cxn modelId="{91E720CA-9ECD-46CC-B514-6DCCB1958F33}" srcId="{9504BC69-B4AE-47A7-9314-22081C91CD9F}" destId="{525301F3-A479-424C-A81B-5BACC791B6D5}" srcOrd="4" destOrd="0" parTransId="{05121A42-9E24-4697-9A97-A71B41894E3A}" sibTransId="{81B37458-A394-468D-A95C-4FBD24982F09}"/>
    <dgm:cxn modelId="{6EFA1DDA-D3B9-4A03-9374-6D614292414C}" srcId="{9504BC69-B4AE-47A7-9314-22081C91CD9F}" destId="{66436F1C-F50E-4BB0-BB6C-23A614CF2C52}" srcOrd="0" destOrd="0" parTransId="{4E28847C-5D0F-4A1C-83A2-0E61CD783E7A}" sibTransId="{B85DAA09-B956-45C6-BB0F-824C84EC20EC}"/>
    <dgm:cxn modelId="{ACBED065-E2D4-41E9-8DEC-C209F8F3F74A}" type="presParOf" srcId="{D1B6C3AF-34A2-4CC8-BB4F-5B204F9078D6}" destId="{43F06C07-BC1B-4D0F-8133-B63502B4A671}" srcOrd="0" destOrd="0" presId="urn:microsoft.com/office/officeart/2018/2/layout/IconVerticalSolidList"/>
    <dgm:cxn modelId="{033F0CC5-0481-41FE-B339-F4704D824F8D}" type="presParOf" srcId="{43F06C07-BC1B-4D0F-8133-B63502B4A671}" destId="{673F45F0-9DE5-4F1C-83F2-17A2367018F6}" srcOrd="0" destOrd="0" presId="urn:microsoft.com/office/officeart/2018/2/layout/IconVerticalSolidList"/>
    <dgm:cxn modelId="{BB4BF65C-55E1-4090-9F9B-E8B3BEFC28AE}" type="presParOf" srcId="{43F06C07-BC1B-4D0F-8133-B63502B4A671}" destId="{A2300F88-56E4-4DA3-BCA9-FD1B2FA00106}" srcOrd="1" destOrd="0" presId="urn:microsoft.com/office/officeart/2018/2/layout/IconVerticalSolidList"/>
    <dgm:cxn modelId="{A7D2A560-4E38-4B8D-8C5A-94B7C52BB1A0}" type="presParOf" srcId="{43F06C07-BC1B-4D0F-8133-B63502B4A671}" destId="{F4547A0F-4F48-468A-92DD-A7B7A2D6EA13}" srcOrd="2" destOrd="0" presId="urn:microsoft.com/office/officeart/2018/2/layout/IconVerticalSolidList"/>
    <dgm:cxn modelId="{05D8EE56-3C63-40CD-9058-C602454CBDF6}" type="presParOf" srcId="{43F06C07-BC1B-4D0F-8133-B63502B4A671}" destId="{579A1DAE-E166-482E-8A09-12208DE2F569}" srcOrd="3" destOrd="0" presId="urn:microsoft.com/office/officeart/2018/2/layout/IconVerticalSolidList"/>
    <dgm:cxn modelId="{5D9A23A2-6E22-49C0-B582-40CFBDF67F64}" type="presParOf" srcId="{D1B6C3AF-34A2-4CC8-BB4F-5B204F9078D6}" destId="{E503E92C-2473-4B4E-BD23-A95A2DD6AC36}" srcOrd="1" destOrd="0" presId="urn:microsoft.com/office/officeart/2018/2/layout/IconVerticalSolidList"/>
    <dgm:cxn modelId="{1716E422-1B80-4BBA-AF4A-E908D0CBF748}" type="presParOf" srcId="{D1B6C3AF-34A2-4CC8-BB4F-5B204F9078D6}" destId="{53A324C9-9768-4AE5-B156-1F0016BB0C75}" srcOrd="2" destOrd="0" presId="urn:microsoft.com/office/officeart/2018/2/layout/IconVerticalSolidList"/>
    <dgm:cxn modelId="{07F0AD7A-13EC-45EF-B217-C18BEB3BCBA6}" type="presParOf" srcId="{53A324C9-9768-4AE5-B156-1F0016BB0C75}" destId="{4013A375-055B-4851-BD66-45C257BA5396}" srcOrd="0" destOrd="0" presId="urn:microsoft.com/office/officeart/2018/2/layout/IconVerticalSolidList"/>
    <dgm:cxn modelId="{215C5D54-3A3C-4935-B072-4CCA23E07FAF}" type="presParOf" srcId="{53A324C9-9768-4AE5-B156-1F0016BB0C75}" destId="{279298F0-1DA3-4A09-8435-A7E3518F0421}" srcOrd="1" destOrd="0" presId="urn:microsoft.com/office/officeart/2018/2/layout/IconVerticalSolidList"/>
    <dgm:cxn modelId="{DE232FA8-C79B-4C9D-9831-315AA68EA65C}" type="presParOf" srcId="{53A324C9-9768-4AE5-B156-1F0016BB0C75}" destId="{BF9B9B79-C246-41D8-BAA0-6B33F1D749B0}" srcOrd="2" destOrd="0" presId="urn:microsoft.com/office/officeart/2018/2/layout/IconVerticalSolidList"/>
    <dgm:cxn modelId="{5B26439D-4148-4C48-AE4B-AC19490C488B}" type="presParOf" srcId="{53A324C9-9768-4AE5-B156-1F0016BB0C75}" destId="{C9214687-4E73-482D-AEE1-FFFAD3536503}" srcOrd="3" destOrd="0" presId="urn:microsoft.com/office/officeart/2018/2/layout/IconVerticalSolidList"/>
    <dgm:cxn modelId="{5BECB5FB-3157-4469-ACF0-FEAE4B201BFA}" type="presParOf" srcId="{D1B6C3AF-34A2-4CC8-BB4F-5B204F9078D6}" destId="{1E15483A-D80E-4649-BA16-D3A517084FAA}" srcOrd="3" destOrd="0" presId="urn:microsoft.com/office/officeart/2018/2/layout/IconVerticalSolidList"/>
    <dgm:cxn modelId="{B7EE76CE-535F-435D-AC38-23DF13B6ABA3}" type="presParOf" srcId="{D1B6C3AF-34A2-4CC8-BB4F-5B204F9078D6}" destId="{3586830F-E5FC-4E27-832C-C430111C5853}" srcOrd="4" destOrd="0" presId="urn:microsoft.com/office/officeart/2018/2/layout/IconVerticalSolidList"/>
    <dgm:cxn modelId="{945ED351-DD03-417C-8D8E-1EFB5F057C8D}" type="presParOf" srcId="{3586830F-E5FC-4E27-832C-C430111C5853}" destId="{1881A153-2EF8-4650-A6E9-253786BB502E}" srcOrd="0" destOrd="0" presId="urn:microsoft.com/office/officeart/2018/2/layout/IconVerticalSolidList"/>
    <dgm:cxn modelId="{53EADD8A-808B-4A39-B44C-830BFDAB209F}" type="presParOf" srcId="{3586830F-E5FC-4E27-832C-C430111C5853}" destId="{11C14D12-339A-4A14-8F16-4B5501E7AD59}" srcOrd="1" destOrd="0" presId="urn:microsoft.com/office/officeart/2018/2/layout/IconVerticalSolidList"/>
    <dgm:cxn modelId="{12362FD4-F933-48E0-ACED-C7DDE8FA7B69}" type="presParOf" srcId="{3586830F-E5FC-4E27-832C-C430111C5853}" destId="{CC9C37C8-AA7E-495A-AF2C-53E1E731A20D}" srcOrd="2" destOrd="0" presId="urn:microsoft.com/office/officeart/2018/2/layout/IconVerticalSolidList"/>
    <dgm:cxn modelId="{AE4203B9-BEDD-41B0-B145-550D8A403C14}" type="presParOf" srcId="{3586830F-E5FC-4E27-832C-C430111C5853}" destId="{BCD25BAB-0F47-4235-BAB2-24B92B6CDA0D}" srcOrd="3" destOrd="0" presId="urn:microsoft.com/office/officeart/2018/2/layout/IconVerticalSolidList"/>
    <dgm:cxn modelId="{7B0199F9-A18A-496B-A569-FA1ACE9659AF}" type="presParOf" srcId="{3586830F-E5FC-4E27-832C-C430111C5853}" destId="{BF307C46-F506-43E2-BEA5-EF640DCC190C}" srcOrd="4" destOrd="0" presId="urn:microsoft.com/office/officeart/2018/2/layout/IconVerticalSolidList"/>
    <dgm:cxn modelId="{32F0D9E4-C38D-4C26-A14F-B9AFC7F23F0E}" type="presParOf" srcId="{D1B6C3AF-34A2-4CC8-BB4F-5B204F9078D6}" destId="{4806E6E6-0D08-48C3-8FE9-328813245B5F}" srcOrd="5" destOrd="0" presId="urn:microsoft.com/office/officeart/2018/2/layout/IconVerticalSolidList"/>
    <dgm:cxn modelId="{3F3CB5FD-9208-486E-97EC-848159803691}" type="presParOf" srcId="{D1B6C3AF-34A2-4CC8-BB4F-5B204F9078D6}" destId="{C984EBDB-EEBF-4969-8DE1-D46EA83ADC23}" srcOrd="6" destOrd="0" presId="urn:microsoft.com/office/officeart/2018/2/layout/IconVerticalSolidList"/>
    <dgm:cxn modelId="{248CD799-409A-4BB6-98EF-34DEA4A9FD48}" type="presParOf" srcId="{C984EBDB-EEBF-4969-8DE1-D46EA83ADC23}" destId="{E826CE64-F3A2-466F-B0C0-FA1E6C3CF6F6}" srcOrd="0" destOrd="0" presId="urn:microsoft.com/office/officeart/2018/2/layout/IconVerticalSolidList"/>
    <dgm:cxn modelId="{188386C2-9F07-46AA-8CA7-A64B83F56ADC}" type="presParOf" srcId="{C984EBDB-EEBF-4969-8DE1-D46EA83ADC23}" destId="{3724ADF3-4F44-4B66-9912-411800BDE836}" srcOrd="1" destOrd="0" presId="urn:microsoft.com/office/officeart/2018/2/layout/IconVerticalSolidList"/>
    <dgm:cxn modelId="{3618B473-AE6A-4785-8C91-D145E47C8F54}" type="presParOf" srcId="{C984EBDB-EEBF-4969-8DE1-D46EA83ADC23}" destId="{10E81A8B-A0D0-4C89-88EF-CFC54AF5DA2D}" srcOrd="2" destOrd="0" presId="urn:microsoft.com/office/officeart/2018/2/layout/IconVerticalSolidList"/>
    <dgm:cxn modelId="{B1369CE5-5330-46DB-A98E-6D716D9F1031}" type="presParOf" srcId="{C984EBDB-EEBF-4969-8DE1-D46EA83ADC23}" destId="{3AF6CEE0-6E0D-4F2F-9808-09CE5FA62CE5}" srcOrd="3" destOrd="0" presId="urn:microsoft.com/office/officeart/2018/2/layout/IconVerticalSolidList"/>
    <dgm:cxn modelId="{7A2BEFC9-082D-48D4-A36C-40AD9F53CE6A}" type="presParOf" srcId="{D1B6C3AF-34A2-4CC8-BB4F-5B204F9078D6}" destId="{E2AD810C-2C6B-4B03-8C37-41665E021E36}" srcOrd="7" destOrd="0" presId="urn:microsoft.com/office/officeart/2018/2/layout/IconVerticalSolidList"/>
    <dgm:cxn modelId="{5B595335-842D-4DC4-AE9C-C57BF385E7AB}" type="presParOf" srcId="{D1B6C3AF-34A2-4CC8-BB4F-5B204F9078D6}" destId="{672BD619-3D24-417A-80F0-4A68FC7E4A7F}" srcOrd="8" destOrd="0" presId="urn:microsoft.com/office/officeart/2018/2/layout/IconVerticalSolidList"/>
    <dgm:cxn modelId="{23977265-0E05-4947-BC7F-304D05AE858A}" type="presParOf" srcId="{672BD619-3D24-417A-80F0-4A68FC7E4A7F}" destId="{FBEF0A4A-4288-4023-B64A-FC5646B937C6}" srcOrd="0" destOrd="0" presId="urn:microsoft.com/office/officeart/2018/2/layout/IconVerticalSolidList"/>
    <dgm:cxn modelId="{CABBB221-06A6-43D1-8589-BB8ABF70508F}" type="presParOf" srcId="{672BD619-3D24-417A-80F0-4A68FC7E4A7F}" destId="{86C81A9C-CA26-4F4B-80AD-01244F801950}" srcOrd="1" destOrd="0" presId="urn:microsoft.com/office/officeart/2018/2/layout/IconVerticalSolidList"/>
    <dgm:cxn modelId="{8D57F2D8-4F78-4E90-806A-9AFC12EB8B89}" type="presParOf" srcId="{672BD619-3D24-417A-80F0-4A68FC7E4A7F}" destId="{A40EC3C6-A3C0-4E8A-83BE-1231D8803427}" srcOrd="2" destOrd="0" presId="urn:microsoft.com/office/officeart/2018/2/layout/IconVerticalSolidList"/>
    <dgm:cxn modelId="{1DD493BC-6A1A-4EFB-9980-72D16B10B2C4}" type="presParOf" srcId="{672BD619-3D24-417A-80F0-4A68FC7E4A7F}" destId="{295EE495-ECA9-4FDD-ABD5-DA9104B504C6}" srcOrd="3" destOrd="0" presId="urn:microsoft.com/office/officeart/2018/2/layout/IconVerticalSolidList"/>
    <dgm:cxn modelId="{C4B2896B-6959-4342-946D-74C5BED0F6B6}" type="presParOf" srcId="{672BD619-3D24-417A-80F0-4A68FC7E4A7F}" destId="{0CF5FFF5-8CE3-4F91-8EA8-A8BBDF61F67F}"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F45F0-9DE5-4F1C-83F2-17A2367018F6}">
      <dsp:nvSpPr>
        <dsp:cNvPr id="0" name=""/>
        <dsp:cNvSpPr/>
      </dsp:nvSpPr>
      <dsp:spPr>
        <a:xfrm>
          <a:off x="0" y="4597"/>
          <a:ext cx="6513603" cy="9793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300F88-56E4-4DA3-BCA9-FD1B2FA00106}">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9A1DAE-E166-482E-8A09-12208DE2F569}">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Restrict access to authenticated users. </a:t>
          </a:r>
        </a:p>
      </dsp:txBody>
      <dsp:txXfrm>
        <a:off x="1131174" y="4597"/>
        <a:ext cx="5382429" cy="979371"/>
      </dsp:txXfrm>
    </dsp:sp>
    <dsp:sp modelId="{4013A375-055B-4851-BD66-45C257BA5396}">
      <dsp:nvSpPr>
        <dsp:cNvPr id="0" name=""/>
        <dsp:cNvSpPr/>
      </dsp:nvSpPr>
      <dsp:spPr>
        <a:xfrm>
          <a:off x="0" y="1228812"/>
          <a:ext cx="6513603" cy="9793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9298F0-1DA3-4A09-8435-A7E3518F0421}">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214687-4E73-482D-AEE1-FFFAD3536503}">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Provide </a:t>
          </a:r>
          <a:r>
            <a:rPr lang="en-US" sz="1900" b="1" kern="1200" dirty="0"/>
            <a:t>User API </a:t>
          </a:r>
          <a:r>
            <a:rPr lang="en-US" sz="1900" kern="1200" dirty="0"/>
            <a:t>to login/register. </a:t>
          </a:r>
        </a:p>
      </dsp:txBody>
      <dsp:txXfrm>
        <a:off x="1131174" y="1228812"/>
        <a:ext cx="5382429" cy="979371"/>
      </dsp:txXfrm>
    </dsp:sp>
    <dsp:sp modelId="{1881A153-2EF8-4650-A6E9-253786BB502E}">
      <dsp:nvSpPr>
        <dsp:cNvPr id="0" name=""/>
        <dsp:cNvSpPr/>
      </dsp:nvSpPr>
      <dsp:spPr>
        <a:xfrm>
          <a:off x="0" y="2453027"/>
          <a:ext cx="6513603" cy="97937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C14D12-339A-4A14-8F16-4B5501E7AD5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D25BAB-0F47-4235-BAB2-24B92B6CDA0D}">
      <dsp:nvSpPr>
        <dsp:cNvPr id="0" name=""/>
        <dsp:cNvSpPr/>
      </dsp:nvSpPr>
      <dsp:spPr>
        <a:xfrm>
          <a:off x="1131174" y="2453027"/>
          <a:ext cx="2931121"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Users should only have to log in once:</a:t>
          </a:r>
        </a:p>
      </dsp:txBody>
      <dsp:txXfrm>
        <a:off x="1131174" y="2453027"/>
        <a:ext cx="2931121" cy="979371"/>
      </dsp:txXfrm>
    </dsp:sp>
    <dsp:sp modelId="{BF307C46-F506-43E2-BEA5-EF640DCC190C}">
      <dsp:nvSpPr>
        <dsp:cNvPr id="0" name=""/>
        <dsp:cNvSpPr/>
      </dsp:nvSpPr>
      <dsp:spPr>
        <a:xfrm>
          <a:off x="4062296" y="2453027"/>
          <a:ext cx="2451307"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kern="1200" dirty="0"/>
            <a:t>Ideally identified and authenticated in subsequent requests.</a:t>
          </a:r>
        </a:p>
      </dsp:txBody>
      <dsp:txXfrm>
        <a:off x="4062296" y="2453027"/>
        <a:ext cx="2451307" cy="979371"/>
      </dsp:txXfrm>
    </dsp:sp>
    <dsp:sp modelId="{E826CE64-F3A2-466F-B0C0-FA1E6C3CF6F6}">
      <dsp:nvSpPr>
        <dsp:cNvPr id="0" name=""/>
        <dsp:cNvSpPr/>
      </dsp:nvSpPr>
      <dsp:spPr>
        <a:xfrm>
          <a:off x="0" y="3677241"/>
          <a:ext cx="6513603" cy="97937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24ADF3-4F44-4B66-9912-411800BDE836}">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F6CEE0-6E0D-4F2F-9808-09CE5FA62CE5}">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Username and Password authentication.</a:t>
          </a:r>
        </a:p>
      </dsp:txBody>
      <dsp:txXfrm>
        <a:off x="1131174" y="3677241"/>
        <a:ext cx="5382429" cy="979371"/>
      </dsp:txXfrm>
    </dsp:sp>
    <dsp:sp modelId="{FBEF0A4A-4288-4023-B64A-FC5646B937C6}">
      <dsp:nvSpPr>
        <dsp:cNvPr id="0" name=""/>
        <dsp:cNvSpPr/>
      </dsp:nvSpPr>
      <dsp:spPr>
        <a:xfrm>
          <a:off x="0" y="4901456"/>
          <a:ext cx="6513603" cy="97937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C81A9C-CA26-4F4B-80AD-01244F801950}">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5EE495-ECA9-4FDD-ABD5-DA9104B504C6}">
      <dsp:nvSpPr>
        <dsp:cNvPr id="0" name=""/>
        <dsp:cNvSpPr/>
      </dsp:nvSpPr>
      <dsp:spPr>
        <a:xfrm>
          <a:off x="1131174" y="4901456"/>
          <a:ext cx="2931121"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No clear case passwords like last week!!!</a:t>
          </a:r>
        </a:p>
      </dsp:txBody>
      <dsp:txXfrm>
        <a:off x="1131174" y="4901456"/>
        <a:ext cx="2931121" cy="979371"/>
      </dsp:txXfrm>
    </dsp:sp>
    <dsp:sp modelId="{0CF5FFF5-8CE3-4F91-8EA8-A8BBDF61F67F}">
      <dsp:nvSpPr>
        <dsp:cNvPr id="0" name=""/>
        <dsp:cNvSpPr/>
      </dsp:nvSpPr>
      <dsp:spPr>
        <a:xfrm>
          <a:off x="4062296" y="4901456"/>
          <a:ext cx="2451307"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kern="1200"/>
            <a:t>Hash/Salt all passwords in MongDB</a:t>
          </a:r>
        </a:p>
      </dsp:txBody>
      <dsp:txXfrm>
        <a:off x="4062296" y="4901456"/>
        <a:ext cx="2451307" cy="97937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10T15:40:46.237"/>
    </inkml:context>
    <inkml:brush xml:id="br0">
      <inkml:brushProperty name="width" value="0.05" units="cm"/>
      <inkml:brushProperty name="height" value="0.05" units="cm"/>
      <inkml:brushProperty name="color" value="#849398"/>
    </inkml:brush>
  </inkml:definitions>
  <inkml:trace contextRef="#ctx0" brushRef="#br0">10 15 2304 0 0,'0'0'101'0'0,"-1"-1"1"0"0,0 1-72 0 0,1 0 0 0 0,0-1 1 0 0,-1 1-1 0 0,1 0 0 0 0,0 0 1 0 0,-1 0-1 0 0,1 0 0 0 0,0-1 1 0 0,-1 1-1 0 0,1 0 1 0 0,0 0-1 0 0,0-1 0 0 0,-1 1 1 0 0,1 0-1 0 0,0-1 0 0 0,0 1 1 0 0,0 0-1 0 0,0 0 0 0 0,-1-1 1 0 0,1 1-1 0 0,0 0 0 0 0,0-1 1 0 0,1-7 6560 0 0,-4 19-6109 0 0,4-6-426 0 0,-1 0-1 0 0,1 0 1 0 0,1 0-1 0 0,-1-1 1 0 0,1 1-1 0 0,0 0 1 0 0,0-1-1 0 0,3 6 0 0 0,3 7-12 0 0,-7-14 95 0 0,0-1-92 0 0,1 0-1 0 0,0 0 0 0 0,0 0 0 0 0,0 0 0 0 0,0 0 0 0 0,0 0 1 0 0,0 0-1 0 0,4 1 0 0 0,1 2 22 0 0,12 13 217 0 0,32 40 0 0 0,-40-43-118 0 0,-1 1 0 0 0,9 18 0 0 0,-10-17 73 0 0,19 27 0 0 0,-26-41-211 0 0,0 0 0 0 0,0 0 1 0 0,-1 1-1 0 0,1-1 0 0 0,-1 0 1 0 0,0 1-1 0 0,2 5 1 0 0,-2-5-3 0 0,0-1 1 0 0,0 1-1 0 0,0 0 1 0 0,1-1 0 0 0,0 1-1 0 0,0-1 1 0 0,2 4 0 0 0,45 60 355 0 0,-41-56-312 0 0,1 0 0 0 0,0-1 1 0 0,19 18-1 0 0,4 3 57 0 0,-8-7-43 0 0,2-1 0 0 0,0-2-1 0 0,34 21 1 0 0,-10-7 1 0 0,5 0-11 0 0,-38-26-47 0 0,0 2 0 0 0,-1 0 0 0 0,19 17 0 0 0,6 4 37 0 0,0-1 1 0 0,2-1 0 0 0,54 26-1 0 0,39 27 94 0 0,-102-62-145 0 0,0-2 1 0 0,41 16 0 0 0,7 5 78 0 0,164 62 279 0 0,-160-73-265 0 0,37 14-4 0 0,30 7-37 0 0,-15-6 14 0 0,-44-8 107 0 0,61 22-26 0 0,170 92 0 0 0,-171-77-90 0 0,-94-47-41 0 0,77 45 0 0 0,145 131 142 0 0,-140-103-35 0 0,-72-58-111 0 0,-40-25-5 0 0,-1 1 0 0 0,31 25 0 0 0,-52-36-7 0 0,0 0 0 0 0,1 0 0 0 0,0-1 0 0 0,0 0 0 0 0,0 0 0 0 0,0-1 0 0 0,1 0 0 0 0,11 3 0 0 0,-17-5-12 0 0,-3-1 3 0 0,0-1-1 0 0,0 1 1 0 0,0-1 0 0 0,0 0 0 0 0,0 1 0 0 0,0-1-1 0 0,0 0 1 0 0,0 1 0 0 0,0-1 0 0 0,0 0-1 0 0,0 0 1 0 0,0 0 0 0 0,0 0 0 0 0,0 0-1 0 0,0 0 1 0 0,-1 0 0 0 0,1 0 0 0 0,2-1-1 0 0,-3 1 17 0 0,5 0-175 0 0,1-1 0 0 0,-1 1 0 0 0,0-1 0 0 0,0 0 0 0 0,6-2 0 0 0,15-16-1984 0 0,-20 6 1029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10T15:42:04.883"/>
    </inkml:context>
    <inkml:brush xml:id="br0">
      <inkml:brushProperty name="width" value="0.05" units="cm"/>
      <inkml:brushProperty name="height" value="0.05" units="cm"/>
      <inkml:brushProperty name="color" value="#E71224"/>
    </inkml:brush>
  </inkml:definitions>
  <inkml:trace contextRef="#ctx0" brushRef="#br0">1 0 12064 0 0,'-1'12'1225'0'0,"2"0"0"0"0,0 0 0 0 0,0 0 0 0 0,1 0 0 0 0,0 0 0 0 0,8 21 0 0 0,2-5-53 0 0,1 1 0 0 0,33 51 0 0 0,-21-39-741 0 0,-15-23-348 0 0,-5-9-38 0 0,0 0 1 0 0,0-1-1 0 0,14 16 0 0 0,9 16 19 0 0,-23-31-50 0 0,0-1-1 0 0,1 0 0 0 0,8 9 0 0 0,-6-8-13 0 0,-1 0 0 0 0,11 18 0 0 0,-2-3 0 0 0,-6-10-110 0 0,14 15-436 0 0,-15-17-1346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10T15:42:05.246"/>
    </inkml:context>
    <inkml:brush xml:id="br0">
      <inkml:brushProperty name="width" value="0.05" units="cm"/>
      <inkml:brushProperty name="height" value="0.05" units="cm"/>
      <inkml:brushProperty name="color" value="#E71224"/>
    </inkml:brush>
  </inkml:definitions>
  <inkml:trace contextRef="#ctx0" brushRef="#br0">0 825 15120 0 0,'0'0'1365'0'0,"0"-9"-1099"0"0,3-31 2225 0 0,2 0 0 0 0,16-69-1 0 0,-12 70-1652 0 0,10-49 69 0 0,5 1 1 0 0,45-110-1 0 0,-57 167-915 0 0,2 1 0 0 0,25-41 0 0 0,-29 57-1417 0 0,0 0 0 0 0,0 0 0 0 0,23-21 0 0 0,-14 21-6738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10T15:42:06.246"/>
    </inkml:context>
    <inkml:brush xml:id="br0">
      <inkml:brushProperty name="width" value="0.05" units="cm"/>
      <inkml:brushProperty name="height" value="0.05" units="cm"/>
      <inkml:brushProperty name="color" value="#E71224"/>
    </inkml:brush>
  </inkml:definitions>
  <inkml:trace contextRef="#ctx0" brushRef="#br0">21 1 5064 0 0,'0'0'9842'0'0,"-11"5"-7447"0"0,2 36-569 0 0,10-29-1447 0 0,0 0-1 0 0,0 1 0 0 0,2-1 0 0 0,-1 0 1 0 0,2 0-1 0 0,-1-1 0 0 0,2 1 0 0 0,10 20 1 0 0,6 6 267 0 0,32 42 0 0 0,8 12-343 0 0,-33-35 42 0 0,37 109 0 0 0,-41-100-155 0 0,-5-6-39 0 0,-11-34-58 0 0,17 40-1 0 0,9 26 212 0 0,1 4 120 0 0,-25-77-324 0 0,-6-13-62 0 0,0 1 1 0 0,-1 0-1 0 0,0 0 1 0 0,0 0-1 0 0,3 11 1 0 0,-1-5 20 0 0,-4-11-50 0 0,1 1 0 0 0,-1-1 0 0 0,0 0 1 0 0,0 1-1 0 0,0-1 0 0 0,0 1 0 0 0,-1-1 0 0 0,1 4 0 0 0,0-5-14 0 0,-1 0-1 0 0,0 0 1 0 0,1 1 0 0 0,-1-1-1 0 0,0 0 1 0 0,0 0-1 0 0,0 1 1 0 0,0-1-1 0 0,0 0 1 0 0,0 0 0 0 0,0 1-1 0 0,0-1 1 0 0,-1 0-1 0 0,1 0 1 0 0,-1 2 0 0 0,-2 8-2141 0 0,1-3 1711 0 0,0-1-1030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10T15:42:07.041"/>
    </inkml:context>
    <inkml:brush xml:id="br0">
      <inkml:brushProperty name="width" value="0.05" units="cm"/>
      <inkml:brushProperty name="height" value="0.05" units="cm"/>
      <inkml:brushProperty name="color" value="#E71224"/>
    </inkml:brush>
  </inkml:definitions>
  <inkml:trace contextRef="#ctx0" brushRef="#br0">489 618 1840 0 0,'0'0'14261'0'0,"0"-2"-13024"0"0,3-10-396 0 0,-1 1-1 0 0,0 0 0 0 0,-1-1 1 0 0,0 1-1 0 0,-1-1 0 0 0,-3-22 1 0 0,2-3 149 0 0,11-136 1590 0 0,-5 131-2167 0 0,-3 20-174 0 0,0 1-1 0 0,-1-28 0 0 0,3 1 12 0 0,-2 39-285 0 0,-1 1-1 0 0,0-1 0 0 0,-1 0 1 0 0,0-11-1 0 0,1-46-207 0 0,-10 129-426 0 0,3 160-275 0 0,1-89 536 0 0,4-87 96 0 0,-12 87 0 0 0,13-113 328 0 0,0-20 303 0 0,-10-6 100 0 0,-34-24 499 0 0,-3-2-213 0 0,37 23-540 0 0,1 1-1 0 0,-2 1 1 0 0,1 0 0 0 0,-1 0 0 0 0,-12-4-1 0 0,-6-2 18 0 0,0-2-1 0 0,1 0 0 0 0,-32-23 0 0 0,-6-3 9 0 0,53 32-210 0 0,0-1-1 0 0,-15-12 1 0 0,3 1-54 0 0,23 18 46 0 0,0 1-1 0 0,0-1 1 0 0,0 1-1 0 0,1-1 1 0 0,-1 0 0 0 0,1 0-1 0 0,-1 0 1 0 0,1 0-1 0 0,0 0 1 0 0,0 0-1 0 0,0 0 1 0 0,0-1-1 0 0,0 1 1 0 0,0 0-1 0 0,1-1 1 0 0,-1 1-1 0 0,1 0 1 0 0,0-1-1 0 0,-1-4 1 0 0,1 2-425 0 0,1 0-1 0 0,0 0 1 0 0,-1 0 0 0 0,1 0 0 0 0,1 0 0 0 0,-1 0 0 0 0,1 1 0 0 0,4-9 0 0 0,7-12-8524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10T15:40:46.824"/>
    </inkml:context>
    <inkml:brush xml:id="br0">
      <inkml:brushProperty name="width" value="0.05" units="cm"/>
      <inkml:brushProperty name="height" value="0.05" units="cm"/>
      <inkml:brushProperty name="color" value="#849398"/>
    </inkml:brush>
  </inkml:definitions>
  <inkml:trace contextRef="#ctx0" brushRef="#br0">339 1 5064 0 0,'0'0'2680'0'0,"-1"3"-1979"0"0,0 1-639 0 0,0 1 0 0 0,0 0 0 0 0,1 0 0 0 0,0 0 1 0 0,0 0-1 0 0,0 0 0 0 0,1 0 0 0 0,0 0 0 0 0,0 0 0 0 0,0 0 0 0 0,0-1 0 0 0,1 1 0 0 0,0 0 0 0 0,4 8 0 0 0,2 2 100 0 0,0 1 0 0 0,1-2 0 0 0,14 18 0 0 0,67 90-113 0 0,-50-66-34 0 0,-4-10 16 0 0,84 79 0 0 0,-81-89 15 0 0,-3 2 0 0 0,60 80 0 0 0,-76-90 99 0 0,-7-10 368 0 0,0 2 0 0 0,16 35 0 0 0,-26-49-322 0 0,-1 1 0 0 0,0 0 0 0 0,0 0 0 0 0,-1 0 1 0 0,0 0-1 0 0,-1 0 0 0 0,1 0 0 0 0,-1 0 0 0 0,0 0 0 0 0,-1 0 1 0 0,0 0-1 0 0,-3 12 0 0 0,2-15-55 0 0,0 0 1 0 0,0 0-1 0 0,0 0 1 0 0,-1 0-1 0 0,0-1 1 0 0,1 1-1 0 0,-1-1 0 0 0,-1 0 1 0 0,1 1-1 0 0,0-1 1 0 0,-1-1-1 0 0,0 1 1 0 0,1-1-1 0 0,-1 1 1 0 0,0-1-1 0 0,0 0 1 0 0,-1 0-1 0 0,-6 2 0 0 0,-10 2 258 0 0,1-2-1 0 0,-38 6 0 0 0,39-8-227 0 0,-48 4 155 0 0,-90-3-1 0 0,100-4-261 0 0,29 0-207 0 0,0-1 0 0 0,0-1 0 0 0,0-2 0 0 0,-36-11 0 0 0,11-1-477 0 0,-61-28 0 0 0,52 22-1085 0 0,41 16 1241 0 0,-21-8-649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10T15:40:48.902"/>
    </inkml:context>
    <inkml:brush xml:id="br0">
      <inkml:brushProperty name="width" value="0.05" units="cm"/>
      <inkml:brushProperty name="height" value="0.05" units="cm"/>
      <inkml:brushProperty name="color" value="#849398"/>
    </inkml:brush>
  </inkml:definitions>
  <inkml:trace contextRef="#ctx0" brushRef="#br0">3404 327 5064 0 0,'0'0'389'0'0,"-3"-1"-250"0"0,-113-70 5643 0 0,85 52-4901 0 0,-10-5-224 0 0,17 12-489 0 0,0-1 1 0 0,1-1 0 0 0,-30-24-1 0 0,46 34-156 0 0,0 0 0 0 0,0 1 0 0 0,0-1 1 0 0,0 1-1 0 0,0 1 0 0 0,-15-4 0 0 0,-19-7 21 0 0,12 2-15 0 0,-44-10 1 0 0,-10-5 8 0 0,61 19 56 0 0,-1 1 1 0 0,0 0 0 0 0,-34-3 0 0 0,-72 0 378 0 0,112 8-434 0 0,-38 1 299 0 0,-66 9 0 0 0,13-1 44 0 0,60-3-276 0 0,0 2 0 0 0,1 2-1 0 0,-59 18 1 0 0,6-1-42 0 0,0 3-11 0 0,-107 45 0 0 0,184-65-19 0 0,-102 46-62 0 0,-164 97 1 0 0,159-73-83 0 0,-142 113 0 0 0,235-159 90 0 0,0 2-1 0 0,-51 63 0 0 0,43-46-18 0 0,-39 47-25 0 0,-82 126-1 0 0,56-50-30 0 0,91-142 89 0 0,0 2 1 0 0,3-1-1 0 0,-13 40 1 0 0,7-20-32 0 0,-30 91 38 0 0,45-122 7 0 0,2 1 1 0 0,1-1 0 0 0,0 1 0 0 0,1 32 0 0 0,2-15-27 0 0,2-1-1 0 0,2 0 1 0 0,15 77 0 0 0,-8-88 19 0 0,1 1 1 0 0,1-2 0 0 0,2 0 0 0 0,1 0 0 0 0,1-1 0 0 0,32 40 0 0 0,-27-42-3 0 0,0-1 0 0 0,2-2 0 0 0,1 0 0 0 0,27 19 0 0 0,-23-19 8 0 0,7 5-4 0 0,1-3 0 0 0,66 35 0 0 0,84 27-27 0 0,-109-52 30 0 0,18 4-27 0 0,185 46 0 0 0,-146-54 16 0 0,246 23 0 0 0,140-41-16 0 0,-341-21 32 0 0,0-8 0 0 0,-2-8 0 0 0,290-78 0 0 0,-363 74 0 0 0,222-71 0 0 0,-152 40 0 0 0,-86 31 0 0 0,92-42 0 0 0,-65 14 16 0 0,-2-5 0 0 0,-3-5 0 0 0,106-85 0 0 0,-146 96 31 0 0,79-80 1 0 0,-126 112-28 0 0,-1-2 0 0 0,-1 0 0 0 0,-1-2-1 0 0,-1 0 1 0 0,-2-1 0 0 0,22-50 0 0 0,-21 36 87 0 0,-3-1 0 0 0,-1-1 0 0 0,-2-1 0 0 0,-2 0 0 0 0,-2 0 0 0 0,-3-1 0 0 0,1-51 0 0 0,-6 70 9 0 0,-2 0-1 0 0,0 0 0 0 0,-2 0 1 0 0,-1 0-1 0 0,-1 0 1 0 0,-2 1-1 0 0,0 0 0 0 0,-2 1 1 0 0,-1 0-1 0 0,-27-47 0 0 0,8 28 40 0 0,-2 1 0 0 0,-2 2-1 0 0,-2 1 1 0 0,-1 2 0 0 0,-2 2-1 0 0,-2 1 1 0 0,-1 2 0 0 0,-62-38-1 0 0,32 29 32 0 0,-1 3 0 0 0,-2 4 0 0 0,-91-32 0 0 0,-408-96 313 0 0,-66 52-118 0 0,433 93-152 0 0,0 8-1 0 0,-288 23 1 0 0,351 2-1100 0 0,-268 62 0 0 0,353-61-3850 0 0,3-6-1525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10T15:40:50.774"/>
    </inkml:context>
    <inkml:brush xml:id="br0">
      <inkml:brushProperty name="width" value="0.05" units="cm"/>
      <inkml:brushProperty name="height" value="0.05" units="cm"/>
      <inkml:brushProperty name="color" value="#849398"/>
    </inkml:brush>
  </inkml:definitions>
  <inkml:trace contextRef="#ctx0" brushRef="#br0">1157 262 3224 0 0,'0'0'391'0'0,"-4"-6"2377"0"0,-9-12-875 0 0,1 7-1210 0 0,-1 0 1 0 0,-1 1 0 0 0,0 0 0 0 0,0 1-1 0 0,-22-10 1 0 0,15 7-342 0 0,11 7-213 0 0,0 0 1 0 0,-1 1 0 0 0,1 0 0 0 0,-1 1 0 0 0,0 0-1 0 0,0 1 1 0 0,-13-1 0 0 0,-80-1 216 0 0,78 4-320 0 0,5 1-18 0 0,0 0 0 0 0,0 1 0 0 0,0 1 0 0 0,0 1-1 0 0,1 1 1 0 0,-1 1 0 0 0,1 1 0 0 0,0 0 0 0 0,1 2-1 0 0,0 0 1 0 0,0 1 0 0 0,1 1 0 0 0,0 1 0 0 0,-19 16 0 0 0,-10 13-8 0 0,1 3 0 0 0,3 1 0 0 0,1 2 0 0 0,3 2 0 0 0,-58 93 0 0 0,86-122 0 0 0,-14 34 0 0 0,0-2 0 0 0,8-18 0 0 0,2 2 0 0 0,1-1 0 0 0,1 2 0 0 0,3 0 0 0 0,0 0 0 0 0,-3 40 0 0 0,10-46 0 0 0,1-1 0 0 0,2 1 0 0 0,2 0 0 0 0,0-1 0 0 0,2 0 0 0 0,1 1 0 0 0,2-1 0 0 0,16 46 0 0 0,-18-63 0 0 0,0 0 0 0 0,1 0 0 0 0,1-1 0 0 0,0 0 0 0 0,1 0 0 0 0,0 0 0 0 0,14 14 0 0 0,8 5 0 0 0,36 29 0 0 0,-40-41 0 0 0,1-1 0 0 0,0-1 0 0 0,2-2 0 0 0,0 0 0 0 0,1-2 0 0 0,33 10 0 0 0,-22-11 0 0 0,0-1 0 0 0,66 9 1 0 0,88-4-14 0 0,86-20-27 0 0,-220-2 58 0 0,0-3-1 0 0,95-25 0 0 0,-94 15-28 0 0,0-2 0 0 0,98-49 1 0 0,-126 51 94 0 0,-1-1 0 0 0,0-1 0 0 0,-2-2 0 0 0,-1-1 0 0 0,52-54 0 0 0,-49 43 278 0 0,30-45 0 0 0,-50 60-145 0 0,0-1 1 0 0,-2 1-1 0 0,0-2 0 0 0,9-26 0 0 0,-11 23 16 0 0,-2 0-1 0 0,-1-1 0 0 0,-1 0 1 0 0,-1 0-1 0 0,-1 0 0 0 0,-2 0 1 0 0,0-1-1 0 0,-2 1 0 0 0,-1 0 1 0 0,-1-1-1 0 0,-1 1 1 0 0,-1 0-1 0 0,-1 1 0 0 0,-2 0 1 0 0,0 0-1 0 0,-2 0 0 0 0,-25-45 1 0 0,-86-122 426 0 0,102 167-581 0 0,-2 0 0 0 0,-1 1 0 0 0,0 1-1 0 0,-2 1 1 0 0,-27-19 0 0 0,-4 3-41 0 0,-1 3-1 0 0,-3 2 1 0 0,0 3-1 0 0,-2 3 1 0 0,-1 2-1 0 0,-1 3 0 0 0,-1 3 1 0 0,-78-14-1 0 0,102 28-272 0 0,0 1-1 0 0,-53 2 0 0 0,-23 10-5746 0 0,35 4-675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10T15:41:33.388"/>
    </inkml:context>
    <inkml:brush xml:id="br0">
      <inkml:brushProperty name="width" value="0.05" units="cm"/>
      <inkml:brushProperty name="height" value="0.05" units="cm"/>
      <inkml:brushProperty name="color" value="#E71224"/>
    </inkml:brush>
  </inkml:definitions>
  <inkml:trace contextRef="#ctx0" brushRef="#br0">8 1 1840 0 0,'-8'12'12025'0'0,"16"-9"-11908"0"0,-5-1-1483 0 0,11 4 1728 0 0,-1 1 1 0 0,-1 1 0 0 0,0 0 0 0 0,0 1-1 0 0,0 0 1 0 0,14 14 0 0 0,55 70 924 0 0,-52-57-892 0 0,5 9 84 0 0,33 56 1 0 0,0 1-69 0 0,26 38 125 0 0,-20-29-196 0 0,-59-91-322 0 0,2 0 0 0 0,1-2 0 0 0,0 1 0 0 0,1-2 0 0 0,26 19 0 0 0,-36-30-10 0 0,-1-2 0 0 0,1 1 0 0 0,0-1 0 0 0,0 0 0 0 0,13 4 0 0 0,-16-6-113 0 0,0-1 1 0 0,0 0 0 0 0,0 0-1 0 0,0 0 1 0 0,0-1-1 0 0,0 0 1 0 0,0 0 0 0 0,0 0-1 0 0,0 0 1 0 0,0-1 0 0 0,7-1-1 0 0,11-5-4284 0 0,-4 2-1464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10T15:41:33.765"/>
    </inkml:context>
    <inkml:brush xml:id="br0">
      <inkml:brushProperty name="width" value="0.05" units="cm"/>
      <inkml:brushProperty name="height" value="0.05" units="cm"/>
      <inkml:brushProperty name="color" value="#E71224"/>
    </inkml:brush>
  </inkml:definitions>
  <inkml:trace contextRef="#ctx0" brushRef="#br0">30 1261 14280 0 0,'-1'0'55'0'0,"0"0"0"0"0,0 0 0 0 0,0 0-1 0 0,0 0 1 0 0,0 0 0 0 0,0 0 0 0 0,0 0 0 0 0,0 0 0 0 0,0 0 0 0 0,0 0 0 0 0,0 0 0 0 0,0 0 0 0 0,0-1 0 0 0,0 1 0 0 0,0-1 0 0 0,0 1 0 0 0,0 0 0 0 0,0-1 0 0 0,0 1 0 0 0,1-1 0 0 0,-1 0 0 0 0,0 1 0 0 0,0-1 0 0 0,1 0 0 0 0,-1 1 0 0 0,0-1 0 0 0,1 0 0 0 0,-1 0 0 0 0,1 0 0 0 0,-1 1 0 0 0,1-1 0 0 0,-1 0 0 0 0,1 0 0 0 0,0 0 0 0 0,-1 0 0 0 0,1 0 0 0 0,0 0 0 0 0,0 0 0 0 0,0 0 0 0 0,-1 0 0 0 0,1 0 0 0 0,0 0 0 0 0,0 0 0 0 0,1-2 0 0 0,0-3 181 0 0,1-1 0 0 0,0 1 0 0 0,0 0 0 0 0,1-1 0 0 0,5-8-1 0 0,-3 5 5 0 0,15-28 145 0 0,1 1 0 0 0,2 2 0 0 0,1 0 1 0 0,2 1-1 0 0,42-41 0 0 0,164-138 266 0 0,-213 197-639 0 0,109-95 45 0 0,98-83-20 0 0,12 18-325 0 0,14 15-1839 0 0,-173 109 184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10T15:41:35.798"/>
    </inkml:context>
    <inkml:brush xml:id="br0">
      <inkml:brushProperty name="width" value="0.05" units="cm"/>
      <inkml:brushProperty name="height" value="0.05" units="cm"/>
      <inkml:brushProperty name="color" value="#E71224"/>
    </inkml:brush>
  </inkml:definitions>
  <inkml:trace contextRef="#ctx0" brushRef="#br0">31 1598 1376 0 0,'0'0'65'0'0,"-9"-22"7872"0"0,6 17-7412 0 0,-12-13 3193 0 0,11 16-2201 0 0,7 12-1343 0 0,0 3 59 0 0,1 0 0 0 0,1 21 0 0 0,7 21 52 0 0,2 5-149 0 0,-12-44-69 0 0,2-1 0 0 0,0 0 0 0 0,0 1 1 0 0,14 27-1 0 0,-17-40-18 0 0,1 1 0 0 0,1-1 0 0 0,-1 0 0 0 0,0 0-1 0 0,1 1 1 0 0,0-2 0 0 0,0 1 0 0 0,0 0 0 0 0,0-1 0 0 0,0 1 0 0 0,0-1 0 0 0,1 0-1 0 0,-1 0 1 0 0,1 0 0 0 0,-1 0 0 0 0,1-1 0 0 0,0 0 0 0 0,0 1 0 0 0,-1-1 0 0 0,1-1 0 0 0,0 1-1 0 0,0 0 1 0 0,0-1 0 0 0,5 0 0 0 0,-1-1 90 0 0,0 1 0 0 0,0-2-1 0 0,0 1 1 0 0,-1-1 0 0 0,1 0 0 0 0,-1-1-1 0 0,1 0 1 0 0,-1 0 0 0 0,0 0 0 0 0,7-6-1 0 0,8-4 455 0 0,33-30-1 0 0,23-23 477 0 0,-4-3 1 0 0,78-92 0 0 0,359-415 393 0 0,-231 268-1005 0 0,-108 119-1049 0 0,105-121-1431 0 0,-167 184 587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10T15:42:04.002"/>
    </inkml:context>
    <inkml:brush xml:id="br0">
      <inkml:brushProperty name="width" value="0.05" units="cm"/>
      <inkml:brushProperty name="height" value="0.05" units="cm"/>
      <inkml:brushProperty name="color" value="#E71224"/>
    </inkml:brush>
  </inkml:definitions>
  <inkml:trace contextRef="#ctx0" brushRef="#br0">345 934 3680 0 0,'0'0'15786'0'0,"-24"4"-13386"0"0,21-3-2238 0 0,0 0-1 0 0,0 0 1 0 0,-1 0-1 0 0,1 0 1 0 0,0 0 0 0 0,-1-1-1 0 0,1 1 1 0 0,0-1-1 0 0,-1 0 1 0 0,1 0 0 0 0,-1 0-1 0 0,1 0 1 0 0,0-1 0 0 0,-6-1-1 0 0,-2-1 497 0 0,0-1 0 0 0,-20-10 0 0 0,13 5-323 0 0,7 4-196 0 0,0-1 0 0 0,1 0 0 0 0,0 0 0 0 0,0-1 0 0 0,0 0 0 0 0,1-1 0 0 0,0 0 0 0 0,1-1 0 0 0,0 0 0 0 0,0 0 0 0 0,1 0 0 0 0,-9-15 0 0 0,11 16-100 0 0,-2-5 2 0 0,0 1 0 0 0,0-1 0 0 0,1 0 0 0 0,-5-18 0 0 0,6 15-27 0 0,0 2 2 0 0,1 0-1 0 0,1 0 1 0 0,0 0 0 0 0,-1-26 0 0 0,5 4-16 0 0,2 0 0 0 0,1 0 0 0 0,2 1 0 0 0,1-1 0 0 0,2 2 0 0 0,16-40 0 0 0,51-106 0 0 0,-72 170 0 0 0,0 0 0 0 0,1 0 0 0 0,0 1 0 0 0,0 0 0 0 0,1 0 0 0 0,1 0 0 0 0,-1 1 0 0 0,1-1 0 0 0,0 2 0 0 0,1-1 0 0 0,0 1 0 0 0,17-12 0 0 0,-22 18-2 0 0,-1 0 1 0 0,0 0-1 0 0,1 1 0 0 0,0-1 1 0 0,-1 1-1 0 0,1-1 0 0 0,-1 1 1 0 0,1 0-1 0 0,-1 0 0 0 0,1 0 1 0 0,0 0-1 0 0,-1 1 0 0 0,1-1 1 0 0,-1 1-1 0 0,1-1 0 0 0,-1 1 1 0 0,1 0-1 0 0,3 2 0 0 0,3 0-4 0 0,-1 1-1 0 0,1 1 1 0 0,-1 0 0 0 0,8 6-1 0 0,4 3 2 0 0,-2-1-19 0 0,0 1 0 0 0,-1 1 1 0 0,0 0-1 0 0,21 26 0 0 0,-28-29 14 0 0,-1 0 0 0 0,0 1 0 0 0,-1 1 0 0 0,0-1 0 0 0,-1 2 0 0 0,-1-1 0 0 0,0 0 0 0 0,-1 1 0 0 0,0 0 0 0 0,-1 1 0 0 0,-1-1 0 0 0,-1 0 0 0 0,2 31 0 0 0,-3-7 10 0 0,-1 34 0 0 0,0-26 0 0 0,1-38 0 0 0,-1 0 0 0 0,0 0 0 0 0,0 0 0 0 0,-1 0 0 0 0,0 0 0 0 0,-3 11 0 0 0,-14 43 32 0 0,-53 118 0 0 0,65-169 5 0 0,-1 0-1 0 0,-1 0 0 0 0,-11 13 1 0 0,16-21-4 0 0,-1 1 0 0 0,0-1 1 0 0,-1 0-1 0 0,1 0 0 0 0,-1 0 1 0 0,1-1-1 0 0,-1 0 0 0 0,0 0 0 0 0,0 0 1 0 0,-7 3-1 0 0,9-6-8 0 0,-1 1 0 0 0,0-1 0 0 0,0 0 0 0 0,1 0 0 0 0,-1 0 0 0 0,0-1 0 0 0,1 1 0 0 0,-1-1 0 0 0,0 0 0 0 0,1 0 0 0 0,-1 0-1 0 0,-3-2 1 0 0,0 0 11 0 0,1 0 0 0 0,-1 0 0 0 0,1 0-1 0 0,0-1 1 0 0,-9-7 0 0 0,-2-5-27 0 0,-1 0 0 0 0,2-1 1 0 0,-20-27-1 0 0,32 39-193 0 0,0-1 1 0 0,1 1-1 0 0,0-1 1 0 0,0 1-1 0 0,0-1 0 0 0,1 0 1 0 0,0 0-1 0 0,0 0 0 0 0,0-1 1 0 0,1 1-1 0 0,0 0 1 0 0,0-1-1 0 0,1 1 0 0 0,-1 0 1 0 0,1-1-1 0 0,1 1 0 0 0,1-12 1 0 0,0 14-208 0 0,-1 0 1 0 0,1 0-1 0 0,0 0 1 0 0,1 0-1 0 0,-1 0 1 0 0,0 1-1 0 0,1-1 1 0 0,0 1-1 0 0,0 0 1 0 0,0-1-1 0 0,0 1 1 0 0,7-4-1 0 0,-1-1-516 0 0,6-8-828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10T15:42:04.501"/>
    </inkml:context>
    <inkml:brush xml:id="br0">
      <inkml:brushProperty name="width" value="0.05" units="cm"/>
      <inkml:brushProperty name="height" value="0.05" units="cm"/>
      <inkml:brushProperty name="color" value="#E71224"/>
    </inkml:brush>
  </inkml:definitions>
  <inkml:trace contextRef="#ctx0" brushRef="#br0">79 16 3224 0 0,'4'-16'20901'0'0,"-5"34"-20148"0"0,-7 32-1 0 0,3-20-488 0 0,-1 8 40 0 0,-11 75 537 0 0,-4 159-1 0 0,7-65-832 0 0,3 47-305 0 0,11-253 194 0 0,6-13-7617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56069-4FA2-45C3-A84D-51090EC42BAD}" type="datetimeFigureOut">
              <a:rPr lang="en-IE" smtClean="0"/>
              <a:t>24/11/2021</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2E01AB-F487-4477-818E-7219F7E83442}" type="slidenum">
              <a:rPr lang="en-IE" smtClean="0"/>
              <a:t>‹#›</a:t>
            </a:fld>
            <a:endParaRPr lang="en-IE"/>
          </a:p>
        </p:txBody>
      </p:sp>
    </p:spTree>
    <p:extLst>
      <p:ext uri="{BB962C8B-B14F-4D97-AF65-F5344CB8AC3E}">
        <p14:creationId xmlns:p14="http://schemas.microsoft.com/office/powerpoint/2010/main" val="3579548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Hash_function"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en.wikipedia.org/wiki/Salt_(cryptography)"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41A18DF-4A92-427C-AD9F-04E22FE0E9C0}" type="slidenum">
              <a:rPr lang="en-US" smtClean="0"/>
              <a:t>6</a:t>
            </a:fld>
            <a:endParaRPr lang="en-US"/>
          </a:p>
        </p:txBody>
      </p:sp>
    </p:spTree>
    <p:extLst>
      <p:ext uri="{BB962C8B-B14F-4D97-AF65-F5344CB8AC3E}">
        <p14:creationId xmlns:p14="http://schemas.microsoft.com/office/powerpoint/2010/main" val="796641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8</a:t>
            </a:fld>
            <a:endParaRPr lang="en-IE"/>
          </a:p>
        </p:txBody>
      </p:sp>
    </p:spTree>
    <p:extLst>
      <p:ext uri="{BB962C8B-B14F-4D97-AF65-F5344CB8AC3E}">
        <p14:creationId xmlns:p14="http://schemas.microsoft.com/office/powerpoint/2010/main" val="768563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OAuth</a:t>
            </a:r>
            <a:r>
              <a:rPr lang="en-GB" sz="1200" b="0" i="0" kern="1200" dirty="0">
                <a:solidFill>
                  <a:schemeClr val="tx1"/>
                </a:solidFill>
                <a:effectLst/>
                <a:latin typeface="+mn-lt"/>
                <a:ea typeface="+mn-ea"/>
                <a:cs typeface="+mn-cs"/>
              </a:rPr>
              <a:t> (Open Authorization) is an open standard for token-based authentication and authorization on the Internet. </a:t>
            </a:r>
          </a:p>
          <a:p>
            <a:r>
              <a:rPr lang="en-GB" sz="1200" b="1" i="0" kern="1200" dirty="0">
                <a:solidFill>
                  <a:schemeClr val="tx1"/>
                </a:solidFill>
                <a:effectLst/>
                <a:latin typeface="+mn-lt"/>
                <a:ea typeface="+mn-ea"/>
                <a:cs typeface="+mn-cs"/>
              </a:rPr>
              <a:t>Cookie authentication</a:t>
            </a:r>
            <a:r>
              <a:rPr lang="en-GB" sz="1200" b="0" i="0" kern="1200" dirty="0">
                <a:solidFill>
                  <a:schemeClr val="tx1"/>
                </a:solidFill>
                <a:effectLst/>
                <a:latin typeface="+mn-lt"/>
                <a:ea typeface="+mn-ea"/>
                <a:cs typeface="+mn-cs"/>
              </a:rPr>
              <a:t> uses HTTP </a:t>
            </a:r>
            <a:r>
              <a:rPr lang="en-GB" sz="1200" b="1" i="0" kern="1200" dirty="0">
                <a:solidFill>
                  <a:schemeClr val="tx1"/>
                </a:solidFill>
                <a:effectLst/>
                <a:latin typeface="+mn-lt"/>
                <a:ea typeface="+mn-ea"/>
                <a:cs typeface="+mn-cs"/>
              </a:rPr>
              <a:t>cookies</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to</a:t>
            </a:r>
            <a:r>
              <a:rPr lang="en-GB" sz="1200" b="1" i="0" kern="1200" dirty="0" err="1">
                <a:solidFill>
                  <a:schemeClr val="tx1"/>
                </a:solidFill>
                <a:effectLst/>
                <a:latin typeface="+mn-lt"/>
                <a:ea typeface="+mn-ea"/>
                <a:cs typeface="+mn-cs"/>
              </a:rPr>
              <a:t>authenticate</a:t>
            </a:r>
            <a:r>
              <a:rPr lang="en-GB" sz="1200" b="0" i="0" kern="1200" dirty="0">
                <a:solidFill>
                  <a:schemeClr val="tx1"/>
                </a:solidFill>
                <a:effectLst/>
                <a:latin typeface="+mn-lt"/>
                <a:ea typeface="+mn-ea"/>
                <a:cs typeface="+mn-cs"/>
              </a:rPr>
              <a:t> client requests and maintain session information.</a:t>
            </a:r>
          </a:p>
          <a:p>
            <a:r>
              <a:rPr lang="en-GB" sz="1200" b="0" i="0" kern="1200" dirty="0">
                <a:solidFill>
                  <a:schemeClr val="tx1"/>
                </a:solidFill>
                <a:effectLst/>
                <a:latin typeface="+mn-lt"/>
                <a:ea typeface="+mn-ea"/>
                <a:cs typeface="+mn-cs"/>
              </a:rPr>
              <a:t> In basic HTTP authentication, a request contains a header field of the form </a:t>
            </a:r>
            <a:r>
              <a:rPr lang="en-GB" dirty="0"/>
              <a:t>Authorization: Basic &lt;credentials&gt;</a:t>
            </a:r>
            <a:r>
              <a:rPr lang="en-GB" sz="1200" b="0" i="0" kern="1200" dirty="0">
                <a:solidFill>
                  <a:schemeClr val="tx1"/>
                </a:solidFill>
                <a:effectLst/>
                <a:latin typeface="+mn-lt"/>
                <a:ea typeface="+mn-ea"/>
                <a:cs typeface="+mn-cs"/>
              </a:rPr>
              <a:t>, where credentials is the base64 encoding of id and password joined by a colon.</a:t>
            </a:r>
            <a:endParaRPr lang="en-IE" b="1" dirty="0"/>
          </a:p>
        </p:txBody>
      </p:sp>
      <p:sp>
        <p:nvSpPr>
          <p:cNvPr id="4" name="Slide Number Placeholder 3"/>
          <p:cNvSpPr>
            <a:spLocks noGrp="1"/>
          </p:cNvSpPr>
          <p:nvPr>
            <p:ph type="sldNum" sz="quarter" idx="5"/>
          </p:nvPr>
        </p:nvSpPr>
        <p:spPr/>
        <p:txBody>
          <a:bodyPr/>
          <a:lstStyle/>
          <a:p>
            <a:fld id="{2F2E01AB-F487-4477-818E-7219F7E83442}" type="slidenum">
              <a:rPr lang="en-IE" smtClean="0"/>
              <a:t>11</a:t>
            </a:fld>
            <a:endParaRPr lang="en-IE"/>
          </a:p>
        </p:txBody>
      </p:sp>
    </p:spTree>
    <p:extLst>
      <p:ext uri="{BB962C8B-B14F-4D97-AF65-F5344CB8AC3E}">
        <p14:creationId xmlns:p14="http://schemas.microsoft.com/office/powerpoint/2010/main" val="3327604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defines a compact and self-contained way for securely transmitting information between parties as a JSON object. </a:t>
            </a:r>
          </a:p>
          <a:p>
            <a:r>
              <a:rPr lang="en-GB" sz="1200" b="0" i="0" u="none" strike="noStrike" kern="1200" dirty="0">
                <a:solidFill>
                  <a:schemeClr val="tx1"/>
                </a:solidFill>
                <a:effectLst/>
                <a:latin typeface="+mn-lt"/>
                <a:ea typeface="+mn-ea"/>
                <a:cs typeface="+mn-cs"/>
              </a:rPr>
              <a:t>information can be verified and trusted because it is digitally signed.</a:t>
            </a:r>
          </a:p>
          <a:p>
            <a:r>
              <a:rPr lang="en-GB" sz="1200" b="0" i="0" u="none" strike="noStrike" kern="1200" dirty="0">
                <a:solidFill>
                  <a:schemeClr val="tx1"/>
                </a:solidFill>
                <a:effectLst/>
                <a:latin typeface="+mn-lt"/>
                <a:ea typeface="+mn-ea"/>
                <a:cs typeface="+mn-cs"/>
              </a:rPr>
              <a:t>Once the user is logged in, each subsequent request will include the JWT, allowing the user to access routes, services, and resources that are permitted with that token. Single Sign On is a feature that widely uses JWT nowadays, because of its small overhead and its ability to be easily used across different domains.</a:t>
            </a:r>
          </a:p>
          <a:p>
            <a:r>
              <a:rPr lang="en-GB" sz="1200" b="0" i="0" u="none" strike="noStrike" kern="1200" dirty="0">
                <a:solidFill>
                  <a:schemeClr val="tx1"/>
                </a:solidFill>
                <a:effectLst/>
                <a:latin typeface="+mn-lt"/>
                <a:ea typeface="+mn-ea"/>
                <a:cs typeface="+mn-cs"/>
              </a:rPr>
              <a:t> </a:t>
            </a:r>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12</a:t>
            </a:fld>
            <a:endParaRPr lang="en-IE"/>
          </a:p>
        </p:txBody>
      </p:sp>
    </p:spTree>
    <p:extLst>
      <p:ext uri="{BB962C8B-B14F-4D97-AF65-F5344CB8AC3E}">
        <p14:creationId xmlns:p14="http://schemas.microsoft.com/office/powerpoint/2010/main" val="4245562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13</a:t>
            </a:fld>
            <a:endParaRPr lang="en-IE"/>
          </a:p>
        </p:txBody>
      </p:sp>
    </p:spTree>
    <p:extLst>
      <p:ext uri="{BB962C8B-B14F-4D97-AF65-F5344CB8AC3E}">
        <p14:creationId xmlns:p14="http://schemas.microsoft.com/office/powerpoint/2010/main" val="2007283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92929"/>
                </a:solidFill>
                <a:effectLst/>
                <a:latin typeface="charter"/>
              </a:rPr>
              <a:t>Password hashing is a simple way of storing users’ passwords in a database. Users enter their password, which is then inserted into a </a:t>
            </a:r>
            <a:r>
              <a:rPr lang="en-GB" b="0" i="0" u="sng" dirty="0">
                <a:effectLst/>
                <a:latin typeface="charter"/>
                <a:hlinkClick r:id="rId3"/>
              </a:rPr>
              <a:t>hash function</a:t>
            </a:r>
            <a:r>
              <a:rPr lang="en-GB" b="0" i="0" dirty="0">
                <a:solidFill>
                  <a:srgbClr val="292929"/>
                </a:solidFill>
                <a:effectLst/>
                <a:latin typeface="charter"/>
              </a:rPr>
              <a:t> that then maps the users password to a fixed-length string of random characters. Some common hash functions include MD5 and SHA256.</a:t>
            </a:r>
            <a:endParaRPr lang="en-GB" b="1" i="0" dirty="0">
              <a:solidFill>
                <a:srgbClr val="292929"/>
              </a:solidFill>
              <a:effectLst/>
              <a:latin typeface="charter"/>
            </a:endParaRPr>
          </a:p>
          <a:p>
            <a:endParaRPr lang="en-GB" b="1" i="0" dirty="0">
              <a:solidFill>
                <a:srgbClr val="292929"/>
              </a:solidFill>
              <a:effectLst/>
              <a:latin typeface="charter"/>
            </a:endParaRPr>
          </a:p>
          <a:p>
            <a:r>
              <a:rPr lang="en-GB" b="0" i="0" dirty="0">
                <a:solidFill>
                  <a:srgbClr val="292929"/>
                </a:solidFill>
                <a:effectLst/>
                <a:latin typeface="charter"/>
              </a:rPr>
              <a:t>A </a:t>
            </a:r>
            <a:r>
              <a:rPr lang="en-GB" b="0" i="0" u="sng" dirty="0">
                <a:effectLst/>
                <a:latin typeface="charter"/>
                <a:hlinkClick r:id="rId4"/>
              </a:rPr>
              <a:t>salt</a:t>
            </a:r>
            <a:r>
              <a:rPr lang="en-GB" b="0" i="0" dirty="0">
                <a:solidFill>
                  <a:srgbClr val="292929"/>
                </a:solidFill>
                <a:effectLst/>
                <a:latin typeface="charter"/>
              </a:rPr>
              <a:t> is a random character string that is added to the beginning or the end of a password. This salt is unique to each user, and is stored in the database along with the username and salted-hashed password.</a:t>
            </a:r>
          </a:p>
          <a:p>
            <a:endParaRPr lang="en-GB" b="0" i="0" dirty="0">
              <a:solidFill>
                <a:srgbClr val="292929"/>
              </a:solidFill>
              <a:effectLst/>
              <a:latin typeface="charter"/>
            </a:endParaRPr>
          </a:p>
          <a:p>
            <a:pPr algn="l"/>
            <a:r>
              <a:rPr lang="en-GB" b="0" i="0" dirty="0">
                <a:solidFill>
                  <a:srgbClr val="292929"/>
                </a:solidFill>
                <a:effectLst/>
                <a:latin typeface="charter"/>
              </a:rPr>
              <a:t>Storing a Password:</a:t>
            </a:r>
          </a:p>
          <a:p>
            <a:pPr algn="l">
              <a:buFont typeface="+mj-lt"/>
              <a:buAutoNum type="arabicPeriod"/>
            </a:pPr>
            <a:r>
              <a:rPr lang="en-GB" b="0" i="0" dirty="0">
                <a:solidFill>
                  <a:srgbClr val="292929"/>
                </a:solidFill>
                <a:effectLst/>
                <a:latin typeface="charter"/>
              </a:rPr>
              <a:t>Generate super long salt with a CSPRNG</a:t>
            </a:r>
          </a:p>
          <a:p>
            <a:pPr algn="l">
              <a:buFont typeface="+mj-lt"/>
              <a:buAutoNum type="arabicPeriod"/>
            </a:pPr>
            <a:r>
              <a:rPr lang="en-GB" b="0" i="0" dirty="0">
                <a:solidFill>
                  <a:srgbClr val="292929"/>
                </a:solidFill>
                <a:effectLst/>
                <a:latin typeface="charter"/>
              </a:rPr>
              <a:t>Prepend the salt to the user password and hash it</a:t>
            </a:r>
          </a:p>
          <a:p>
            <a:pPr algn="l">
              <a:buFont typeface="+mj-lt"/>
              <a:buAutoNum type="arabicPeriod"/>
            </a:pPr>
            <a:r>
              <a:rPr lang="en-GB" b="0" i="0" dirty="0">
                <a:solidFill>
                  <a:srgbClr val="292929"/>
                </a:solidFill>
                <a:effectLst/>
                <a:latin typeface="charter"/>
              </a:rPr>
              <a:t>Save the salt and the hash in the database</a:t>
            </a:r>
          </a:p>
          <a:p>
            <a:pPr algn="l"/>
            <a:r>
              <a:rPr lang="en-GB" b="0" i="0" dirty="0">
                <a:solidFill>
                  <a:srgbClr val="292929"/>
                </a:solidFill>
                <a:effectLst/>
                <a:latin typeface="charter"/>
              </a:rPr>
              <a:t>Checking a Password:</a:t>
            </a:r>
          </a:p>
          <a:p>
            <a:pPr algn="l">
              <a:buFont typeface="+mj-lt"/>
              <a:buAutoNum type="arabicPeriod"/>
            </a:pPr>
            <a:r>
              <a:rPr lang="en-GB" b="0" i="0" dirty="0">
                <a:solidFill>
                  <a:srgbClr val="292929"/>
                </a:solidFill>
                <a:effectLst/>
                <a:latin typeface="charter"/>
              </a:rPr>
              <a:t>Get the salt and hash from the database</a:t>
            </a:r>
          </a:p>
          <a:p>
            <a:pPr algn="l">
              <a:buFont typeface="+mj-lt"/>
              <a:buAutoNum type="arabicPeriod"/>
            </a:pPr>
            <a:r>
              <a:rPr lang="en-GB" b="0" i="0" dirty="0">
                <a:solidFill>
                  <a:srgbClr val="292929"/>
                </a:solidFill>
                <a:effectLst/>
                <a:latin typeface="charter"/>
              </a:rPr>
              <a:t>Prepend the salt to the submitted password and hash it</a:t>
            </a:r>
          </a:p>
          <a:p>
            <a:pPr algn="l">
              <a:buFont typeface="+mj-lt"/>
              <a:buAutoNum type="arabicPeriod"/>
            </a:pPr>
            <a:r>
              <a:rPr lang="en-GB" b="0" i="0" dirty="0">
                <a:solidFill>
                  <a:srgbClr val="292929"/>
                </a:solidFill>
                <a:effectLst/>
                <a:latin typeface="charter"/>
              </a:rPr>
              <a:t>Compare the hashes. If they are equal, the password is correct</a:t>
            </a:r>
          </a:p>
          <a:p>
            <a:endParaRPr lang="en-IE" b="1" dirty="0"/>
          </a:p>
        </p:txBody>
      </p:sp>
      <p:sp>
        <p:nvSpPr>
          <p:cNvPr id="4" name="Slide Number Placeholder 3"/>
          <p:cNvSpPr>
            <a:spLocks noGrp="1"/>
          </p:cNvSpPr>
          <p:nvPr>
            <p:ph type="sldNum" sz="quarter" idx="5"/>
          </p:nvPr>
        </p:nvSpPr>
        <p:spPr/>
        <p:txBody>
          <a:bodyPr/>
          <a:lstStyle/>
          <a:p>
            <a:fld id="{2F2E01AB-F487-4477-818E-7219F7E83442}" type="slidenum">
              <a:rPr lang="en-IE" smtClean="0"/>
              <a:t>20</a:t>
            </a:fld>
            <a:endParaRPr lang="en-IE"/>
          </a:p>
        </p:txBody>
      </p:sp>
    </p:spTree>
    <p:extLst>
      <p:ext uri="{BB962C8B-B14F-4D97-AF65-F5344CB8AC3E}">
        <p14:creationId xmlns:p14="http://schemas.microsoft.com/office/powerpoint/2010/main" val="3313271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36</a:t>
            </a:fld>
            <a:endParaRPr lang="en-IE"/>
          </a:p>
        </p:txBody>
      </p:sp>
    </p:spTree>
    <p:extLst>
      <p:ext uri="{BB962C8B-B14F-4D97-AF65-F5344CB8AC3E}">
        <p14:creationId xmlns:p14="http://schemas.microsoft.com/office/powerpoint/2010/main" val="1660287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41</a:t>
            </a:fld>
            <a:endParaRPr lang="en-IE"/>
          </a:p>
        </p:txBody>
      </p:sp>
    </p:spTree>
    <p:extLst>
      <p:ext uri="{BB962C8B-B14F-4D97-AF65-F5344CB8AC3E}">
        <p14:creationId xmlns:p14="http://schemas.microsoft.com/office/powerpoint/2010/main" val="1465187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openclipart.org/detail/167549/green-tick-simpl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commons.wikimedia.org/wiki/File:Salt_shaker_on_white_background.jpg" TargetMode="External"/><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6.png"/><Relationship Id="rId18" Type="http://schemas.openxmlformats.org/officeDocument/2006/relationships/customXml" Target="../ink/ink8.xml"/><Relationship Id="rId26" Type="http://schemas.openxmlformats.org/officeDocument/2006/relationships/customXml" Target="../ink/ink12.xml"/><Relationship Id="rId3" Type="http://schemas.openxmlformats.org/officeDocument/2006/relationships/customXml" Target="../ink/ink1.xml"/><Relationship Id="rId21" Type="http://schemas.openxmlformats.org/officeDocument/2006/relationships/image" Target="../media/image40.png"/><Relationship Id="rId7" Type="http://schemas.openxmlformats.org/officeDocument/2006/relationships/customXml" Target="../ink/ink3.xml"/><Relationship Id="rId12" Type="http://schemas.openxmlformats.org/officeDocument/2006/relationships/customXml" Target="../ink/ink5.xml"/><Relationship Id="rId17" Type="http://schemas.openxmlformats.org/officeDocument/2006/relationships/image" Target="../media/image38.png"/><Relationship Id="rId25" Type="http://schemas.openxmlformats.org/officeDocument/2006/relationships/image" Target="../media/image42.png"/><Relationship Id="rId2" Type="http://schemas.openxmlformats.org/officeDocument/2006/relationships/image" Target="../media/image30.png"/><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5.png"/><Relationship Id="rId24" Type="http://schemas.openxmlformats.org/officeDocument/2006/relationships/customXml" Target="../ink/ink11.xml"/><Relationship Id="rId5" Type="http://schemas.openxmlformats.org/officeDocument/2006/relationships/customXml" Target="../ink/ink2.xml"/><Relationship Id="rId15" Type="http://schemas.openxmlformats.org/officeDocument/2006/relationships/image" Target="../media/image37.png"/><Relationship Id="rId23" Type="http://schemas.openxmlformats.org/officeDocument/2006/relationships/image" Target="../media/image41.png"/><Relationship Id="rId28" Type="http://schemas.openxmlformats.org/officeDocument/2006/relationships/customXml" Target="../ink/ink13.xml"/><Relationship Id="rId10" Type="http://schemas.openxmlformats.org/officeDocument/2006/relationships/image" Target="../media/image34.png"/><Relationship Id="rId19" Type="http://schemas.openxmlformats.org/officeDocument/2006/relationships/image" Target="../media/image39.png"/><Relationship Id="rId4" Type="http://schemas.openxmlformats.org/officeDocument/2006/relationships/image" Target="../media/image31.png"/><Relationship Id="rId9" Type="http://schemas.openxmlformats.org/officeDocument/2006/relationships/customXml" Target="../ink/ink4.xml"/><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43.png"/></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45000665-DFC7-417E-8FD7-516A0F15C97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24F01A2-4204-4AFB-87A6-96ED93C4ECF2}"/>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dirty="0">
                <a:solidFill>
                  <a:schemeClr val="tx1"/>
                </a:solidFill>
                <a:cs typeface="Calibri Light"/>
              </a:rPr>
              <a:t>Authentication for Web APIs</a:t>
            </a:r>
            <a:br>
              <a:rPr lang="en-US" sz="5800" dirty="0">
                <a:cs typeface="Calibri Light"/>
              </a:rPr>
            </a:br>
            <a:r>
              <a:rPr lang="en-US" sz="3200" i="1" dirty="0">
                <a:cs typeface="Calibri Light"/>
              </a:rPr>
              <a:t>using JSON Web Tokens and Passport</a:t>
            </a:r>
            <a:endParaRPr lang="en-US" sz="3200" i="1" dirty="0">
              <a:solidFill>
                <a:schemeClr val="tx1"/>
              </a:solidFill>
              <a:cs typeface="Calibri Light"/>
            </a:endParaRPr>
          </a:p>
        </p:txBody>
      </p:sp>
      <p:sp>
        <p:nvSpPr>
          <p:cNvPr id="3" name="Text Placeholder 2">
            <a:extLst>
              <a:ext uri="{FF2B5EF4-FFF2-40B4-BE49-F238E27FC236}">
                <a16:creationId xmlns:a16="http://schemas.microsoft.com/office/drawing/2014/main" id="{A6B36F41-E208-4357-994C-AA4337F9962C}"/>
              </a:ext>
            </a:extLst>
          </p:cNvPr>
          <p:cNvSpPr>
            <a:spLocks noGrp="1"/>
          </p:cNvSpPr>
          <p:nvPr>
            <p:ph type="body" idx="1"/>
          </p:nvPr>
        </p:nvSpPr>
        <p:spPr>
          <a:xfrm>
            <a:off x="1524000" y="4256436"/>
            <a:ext cx="9144000" cy="1600818"/>
          </a:xfrm>
        </p:spPr>
        <p:txBody>
          <a:bodyPr vert="horz" lIns="91440" tIns="45720" rIns="91440" bIns="45720" rtlCol="0" anchor="t">
            <a:normAutofit/>
          </a:bodyPr>
          <a:lstStyle/>
          <a:p>
            <a:pPr algn="ctr"/>
            <a:r>
              <a:rPr lang="en-US" sz="2400" dirty="0">
                <a:solidFill>
                  <a:schemeClr val="accent1"/>
                </a:solidFill>
                <a:cs typeface="Calibri"/>
              </a:rPr>
              <a:t>Frank Walsh</a:t>
            </a:r>
            <a:r>
              <a:rPr lang="en-US">
                <a:solidFill>
                  <a:schemeClr val="accent1"/>
                </a:solidFill>
                <a:cs typeface="Calibri"/>
              </a:rPr>
              <a:t>, 2021</a:t>
            </a:r>
            <a:endParaRPr lang="en-US" sz="2400" dirty="0">
              <a:solidFill>
                <a:schemeClr val="accent1"/>
              </a:solidFill>
            </a:endParaRPr>
          </a:p>
        </p:txBody>
      </p:sp>
    </p:spTree>
    <p:extLst>
      <p:ext uri="{BB962C8B-B14F-4D97-AF65-F5344CB8AC3E}">
        <p14:creationId xmlns:p14="http://schemas.microsoft.com/office/powerpoint/2010/main" val="362885924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61E2B-3642-4B3D-A46F-8DC57390FD1E}"/>
              </a:ext>
            </a:extLst>
          </p:cNvPr>
          <p:cNvSpPr>
            <a:spLocks noGrp="1"/>
          </p:cNvSpPr>
          <p:nvPr>
            <p:ph type="title"/>
          </p:nvPr>
        </p:nvSpPr>
        <p:spPr/>
        <p:txBody>
          <a:bodyPr/>
          <a:lstStyle/>
          <a:p>
            <a:r>
              <a:rPr lang="en-IE" dirty="0" err="1"/>
              <a:t>Javascript</a:t>
            </a:r>
            <a:r>
              <a:rPr lang="en-IE" dirty="0"/>
              <a:t> Web Tokens</a:t>
            </a:r>
          </a:p>
        </p:txBody>
      </p:sp>
      <p:sp>
        <p:nvSpPr>
          <p:cNvPr id="3" name="Text Placeholder 2">
            <a:extLst>
              <a:ext uri="{FF2B5EF4-FFF2-40B4-BE49-F238E27FC236}">
                <a16:creationId xmlns:a16="http://schemas.microsoft.com/office/drawing/2014/main" id="{F0B918CA-30D7-4AD4-AC54-611E0657D7EB}"/>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742792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A2702-980A-4BE2-B19B-50447F53442B}"/>
              </a:ext>
            </a:extLst>
          </p:cNvPr>
          <p:cNvSpPr>
            <a:spLocks noGrp="1"/>
          </p:cNvSpPr>
          <p:nvPr>
            <p:ph type="title"/>
          </p:nvPr>
        </p:nvSpPr>
        <p:spPr>
          <a:xfrm>
            <a:off x="648929" y="629266"/>
            <a:ext cx="3505495" cy="1622321"/>
          </a:xfrm>
        </p:spPr>
        <p:txBody>
          <a:bodyPr>
            <a:normAutofit/>
          </a:bodyPr>
          <a:lstStyle/>
          <a:p>
            <a:r>
              <a:rPr lang="en-US" sz="4100">
                <a:cs typeface="Calibri Light"/>
              </a:rPr>
              <a:t>Authentication options</a:t>
            </a:r>
            <a:endParaRPr lang="en-US" sz="4100"/>
          </a:p>
        </p:txBody>
      </p:sp>
      <p:sp>
        <p:nvSpPr>
          <p:cNvPr id="3" name="Content Placeholder 2">
            <a:extLst>
              <a:ext uri="{FF2B5EF4-FFF2-40B4-BE49-F238E27FC236}">
                <a16:creationId xmlns:a16="http://schemas.microsoft.com/office/drawing/2014/main" id="{C100E089-E0BF-47C6-89DB-3E1B3DDA74E7}"/>
              </a:ext>
            </a:extLst>
          </p:cNvPr>
          <p:cNvSpPr>
            <a:spLocks noGrp="1"/>
          </p:cNvSpPr>
          <p:nvPr>
            <p:ph idx="1"/>
          </p:nvPr>
        </p:nvSpPr>
        <p:spPr>
          <a:xfrm>
            <a:off x="648931" y="2438400"/>
            <a:ext cx="3505494" cy="3785419"/>
          </a:xfrm>
        </p:spPr>
        <p:txBody>
          <a:bodyPr vert="horz" lIns="91440" tIns="45720" rIns="91440" bIns="45720" rtlCol="0" anchor="t">
            <a:normAutofit fontScale="92500" lnSpcReduction="20000"/>
          </a:bodyPr>
          <a:lstStyle/>
          <a:p>
            <a:r>
              <a:rPr lang="en-US" sz="2000" dirty="0">
                <a:cs typeface="Calibri"/>
              </a:rPr>
              <a:t>Many solutions for Authentication</a:t>
            </a:r>
          </a:p>
          <a:p>
            <a:pPr lvl="1"/>
            <a:r>
              <a:rPr lang="en-US" sz="2000" dirty="0">
                <a:cs typeface="Calibri"/>
              </a:rPr>
              <a:t>Cookies, basic-auth, JWT, OAuth.</a:t>
            </a:r>
          </a:p>
          <a:p>
            <a:pPr lvl="1"/>
            <a:r>
              <a:rPr lang="en-US" sz="2000" dirty="0">
                <a:cs typeface="Calibri"/>
              </a:rPr>
              <a:t>Web-based Identity Federation/3</a:t>
            </a:r>
            <a:r>
              <a:rPr lang="en-US" sz="2000" baseline="30000" dirty="0">
                <a:cs typeface="Calibri"/>
              </a:rPr>
              <a:t>rd</a:t>
            </a:r>
            <a:r>
              <a:rPr lang="en-US" sz="2000" dirty="0">
                <a:cs typeface="Calibri"/>
              </a:rPr>
              <a:t> Party (Firebase)</a:t>
            </a:r>
          </a:p>
          <a:p>
            <a:r>
              <a:rPr lang="en-US" sz="2000" dirty="0">
                <a:cs typeface="Calibri"/>
              </a:rPr>
              <a:t>JSON Web Tokens (JWT) </a:t>
            </a:r>
          </a:p>
          <a:p>
            <a:pPr lvl="1"/>
            <a:r>
              <a:rPr lang="en-US" sz="2000" dirty="0">
                <a:cs typeface="Calibri"/>
              </a:rPr>
              <a:t>Tokens means no need to keep sessions or cookies</a:t>
            </a:r>
          </a:p>
          <a:p>
            <a:pPr lvl="1"/>
            <a:r>
              <a:rPr lang="en-US" sz="2000" dirty="0">
                <a:cs typeface="Calibri"/>
              </a:rPr>
              <a:t>In keeping with REST stateless principle – token sent on each request</a:t>
            </a:r>
          </a:p>
          <a:p>
            <a:pPr lvl="1"/>
            <a:r>
              <a:rPr lang="en-US" sz="2000" dirty="0">
                <a:cs typeface="Calibri"/>
              </a:rPr>
              <a:t>Token stored on client, usually in local storage of client.</a:t>
            </a:r>
          </a:p>
          <a:p>
            <a:pPr marL="0" indent="0">
              <a:buNone/>
            </a:pPr>
            <a:endParaRPr lang="en-US" sz="2000" dirty="0">
              <a:cs typeface="Calibri"/>
            </a:endParaRPr>
          </a:p>
          <a:p>
            <a:endParaRPr lang="en-US" sz="2000" dirty="0">
              <a:cs typeface="Calibri"/>
            </a:endParaRPr>
          </a:p>
        </p:txBody>
      </p:sp>
      <p:pic>
        <p:nvPicPr>
          <p:cNvPr id="5" name="Picture 4" descr="A screenshot of a computer screen&#10;&#10;Description generated with very high confidence">
            <a:extLst>
              <a:ext uri="{FF2B5EF4-FFF2-40B4-BE49-F238E27FC236}">
                <a16:creationId xmlns:a16="http://schemas.microsoft.com/office/drawing/2014/main" id="{76993D08-70D9-4BCE-872D-947FB5015507}"/>
              </a:ext>
            </a:extLst>
          </p:cNvPr>
          <p:cNvPicPr>
            <a:picLocks noChangeAspect="1"/>
          </p:cNvPicPr>
          <p:nvPr/>
        </p:nvPicPr>
        <p:blipFill rotWithShape="1">
          <a:blip r:embed="rId3"/>
          <a:srcRect l="5041" t="17999" r="6816" b="8471"/>
          <a:stretch/>
        </p:blipFill>
        <p:spPr>
          <a:xfrm>
            <a:off x="4040540" y="2330865"/>
            <a:ext cx="7994073" cy="3751106"/>
          </a:xfrm>
          <a:prstGeom prst="rect">
            <a:avLst/>
          </a:prstGeom>
        </p:spPr>
      </p:pic>
    </p:spTree>
    <p:extLst>
      <p:ext uri="{BB962C8B-B14F-4D97-AF65-F5344CB8AC3E}">
        <p14:creationId xmlns:p14="http://schemas.microsoft.com/office/powerpoint/2010/main" val="346958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1A38A7-3DA9-47F5-BBB8-E483E7F208B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JSON Web Tokens</a:t>
            </a:r>
          </a:p>
        </p:txBody>
      </p:sp>
      <p:sp>
        <p:nvSpPr>
          <p:cNvPr id="3" name="Content Placeholder 2">
            <a:extLst>
              <a:ext uri="{FF2B5EF4-FFF2-40B4-BE49-F238E27FC236}">
                <a16:creationId xmlns:a16="http://schemas.microsoft.com/office/drawing/2014/main" id="{20A4CF75-3262-4F81-894B-F30667A4B1F5}"/>
              </a:ext>
            </a:extLst>
          </p:cNvPr>
          <p:cNvSpPr>
            <a:spLocks noGrp="1"/>
          </p:cNvSpPr>
          <p:nvPr>
            <p:ph idx="1"/>
          </p:nvPr>
        </p:nvSpPr>
        <p:spPr/>
        <p:txBody>
          <a:bodyPr/>
          <a:lstStyle/>
          <a:p>
            <a:endParaRPr lang="en-IE" dirty="0"/>
          </a:p>
        </p:txBody>
      </p:sp>
      <p:pic>
        <p:nvPicPr>
          <p:cNvPr id="6" name="Picture 6" descr="A screenshot of a cell phone&#10;&#10;Description generated with very high confidence">
            <a:extLst>
              <a:ext uri="{FF2B5EF4-FFF2-40B4-BE49-F238E27FC236}">
                <a16:creationId xmlns:a16="http://schemas.microsoft.com/office/drawing/2014/main" id="{20985AFA-9C67-4B7D-BA04-8BC1A4C8B563}"/>
              </a:ext>
            </a:extLst>
          </p:cNvPr>
          <p:cNvPicPr>
            <a:picLocks noChangeAspect="1"/>
          </p:cNvPicPr>
          <p:nvPr/>
        </p:nvPicPr>
        <p:blipFill>
          <a:blip r:embed="rId3"/>
          <a:stretch>
            <a:fillRect/>
          </a:stretch>
        </p:blipFill>
        <p:spPr>
          <a:xfrm>
            <a:off x="838200" y="1396588"/>
            <a:ext cx="9370250" cy="5280949"/>
          </a:xfrm>
          <a:prstGeom prst="rect">
            <a:avLst/>
          </a:prstGeom>
          <a:effectLst/>
        </p:spPr>
      </p:pic>
    </p:spTree>
    <p:extLst>
      <p:ext uri="{BB962C8B-B14F-4D97-AF65-F5344CB8AC3E}">
        <p14:creationId xmlns:p14="http://schemas.microsoft.com/office/powerpoint/2010/main" val="2627317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2E46B-42BD-4715-8941-A73400E36544}"/>
              </a:ext>
            </a:extLst>
          </p:cNvPr>
          <p:cNvSpPr>
            <a:spLocks noGrp="1"/>
          </p:cNvSpPr>
          <p:nvPr>
            <p:ph type="title"/>
          </p:nvPr>
        </p:nvSpPr>
        <p:spPr/>
        <p:txBody>
          <a:bodyPr/>
          <a:lstStyle/>
          <a:p>
            <a:r>
              <a:rPr lang="en-US" dirty="0">
                <a:cs typeface="Calibri Light"/>
              </a:rPr>
              <a:t>Username and Password Scenario</a:t>
            </a:r>
            <a:endParaRPr lang="en-US" dirty="0"/>
          </a:p>
        </p:txBody>
      </p:sp>
      <p:sp>
        <p:nvSpPr>
          <p:cNvPr id="3" name="Content Placeholder 2">
            <a:extLst>
              <a:ext uri="{FF2B5EF4-FFF2-40B4-BE49-F238E27FC236}">
                <a16:creationId xmlns:a16="http://schemas.microsoft.com/office/drawing/2014/main" id="{0F7E0DB9-BA68-4627-A805-04FDF4079BBC}"/>
              </a:ext>
            </a:extLst>
          </p:cNvPr>
          <p:cNvSpPr>
            <a:spLocks noGrp="1"/>
          </p:cNvSpPr>
          <p:nvPr>
            <p:ph idx="1"/>
          </p:nvPr>
        </p:nvSpPr>
        <p:spPr>
          <a:xfrm>
            <a:off x="838200" y="1825625"/>
            <a:ext cx="9804816" cy="4351338"/>
          </a:xfrm>
        </p:spPr>
        <p:txBody>
          <a:bodyPr vert="horz" lIns="91440" tIns="45720" rIns="91440" bIns="45720" rtlCol="0" anchor="t">
            <a:normAutofit/>
          </a:bodyPr>
          <a:lstStyle/>
          <a:p>
            <a:r>
              <a:rPr lang="en-US" dirty="0">
                <a:cs typeface="Calibri"/>
              </a:rPr>
              <a:t>Scenario</a:t>
            </a:r>
          </a:p>
          <a:p>
            <a:pPr lvl="1"/>
            <a:r>
              <a:rPr lang="en-US" dirty="0">
                <a:cs typeface="Calibri"/>
              </a:rPr>
              <a:t>User signs up to access an API (username &amp; password)</a:t>
            </a:r>
          </a:p>
          <a:p>
            <a:pPr lvl="1"/>
            <a:r>
              <a:rPr lang="en-US" dirty="0">
                <a:cs typeface="Calibri"/>
              </a:rPr>
              <a:t>Create a new user in database</a:t>
            </a:r>
          </a:p>
          <a:p>
            <a:pPr lvl="1"/>
            <a:r>
              <a:rPr lang="en-US" dirty="0">
                <a:cs typeface="Calibri"/>
              </a:rPr>
              <a:t>Use new username to create a JWT</a:t>
            </a:r>
          </a:p>
          <a:p>
            <a:pPr lvl="1"/>
            <a:r>
              <a:rPr lang="en-US" dirty="0">
                <a:cs typeface="Calibri"/>
              </a:rPr>
              <a:t>Send JWT back to user</a:t>
            </a:r>
          </a:p>
          <a:p>
            <a:pPr lvl="1"/>
            <a:r>
              <a:rPr lang="en-US" dirty="0">
                <a:cs typeface="Calibri"/>
              </a:rPr>
              <a:t>User stores JWT </a:t>
            </a:r>
          </a:p>
          <a:p>
            <a:pPr lvl="1"/>
            <a:r>
              <a:rPr lang="en-US" dirty="0">
                <a:cs typeface="Calibri"/>
              </a:rPr>
              <a:t>JWT used on every subsequent request to protected resource</a:t>
            </a:r>
          </a:p>
          <a:p>
            <a:r>
              <a:rPr lang="en-US" dirty="0">
                <a:cs typeface="Calibri"/>
              </a:rPr>
              <a:t>Authentication and Identification</a:t>
            </a:r>
          </a:p>
          <a:p>
            <a:pPr lvl="1"/>
            <a:r>
              <a:rPr lang="en-US" dirty="0">
                <a:cs typeface="Calibri"/>
              </a:rPr>
              <a:t>...because username was used to generate JWT.</a:t>
            </a:r>
          </a:p>
          <a:p>
            <a:pPr lvl="1"/>
            <a:endParaRPr lang="en-US" dirty="0">
              <a:cs typeface="Calibri"/>
            </a:endParaRPr>
          </a:p>
        </p:txBody>
      </p:sp>
    </p:spTree>
    <p:extLst>
      <p:ext uri="{BB962C8B-B14F-4D97-AF65-F5344CB8AC3E}">
        <p14:creationId xmlns:p14="http://schemas.microsoft.com/office/powerpoint/2010/main" val="410573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AE8B-8FD4-4C3A-BE29-BEE917EE6885}"/>
              </a:ext>
            </a:extLst>
          </p:cNvPr>
          <p:cNvSpPr>
            <a:spLocks noGrp="1"/>
          </p:cNvSpPr>
          <p:nvPr>
            <p:ph type="title"/>
          </p:nvPr>
        </p:nvSpPr>
        <p:spPr>
          <a:xfrm>
            <a:off x="838200" y="365125"/>
            <a:ext cx="10515600" cy="1325563"/>
          </a:xfrm>
        </p:spPr>
        <p:txBody>
          <a:bodyPr/>
          <a:lstStyle/>
          <a:p>
            <a:r>
              <a:rPr lang="en-US" dirty="0">
                <a:cs typeface="Calibri Light"/>
              </a:rPr>
              <a:t>Authentication Middleware</a:t>
            </a:r>
            <a:endParaRPr lang="en-US" dirty="0"/>
          </a:p>
        </p:txBody>
      </p:sp>
      <p:sp>
        <p:nvSpPr>
          <p:cNvPr id="3" name="Content Placeholder 2">
            <a:extLst>
              <a:ext uri="{FF2B5EF4-FFF2-40B4-BE49-F238E27FC236}">
                <a16:creationId xmlns:a16="http://schemas.microsoft.com/office/drawing/2014/main" id="{00EC97D4-8B50-4711-92EB-22B1BEDBF061}"/>
              </a:ext>
            </a:extLst>
          </p:cNvPr>
          <p:cNvSpPr>
            <a:spLocks noGrp="1"/>
          </p:cNvSpPr>
          <p:nvPr>
            <p:ph idx="1"/>
          </p:nvPr>
        </p:nvSpPr>
        <p:spPr>
          <a:xfrm>
            <a:off x="838200" y="1825625"/>
            <a:ext cx="10788770" cy="4351338"/>
          </a:xfrm>
        </p:spPr>
        <p:txBody>
          <a:bodyPr vert="horz" lIns="91440" tIns="45720" rIns="91440" bIns="45720" rtlCol="0" anchor="t">
            <a:normAutofit/>
          </a:bodyPr>
          <a:lstStyle/>
          <a:p>
            <a:r>
              <a:rPr lang="en-US" dirty="0">
                <a:cs typeface="Calibri"/>
              </a:rPr>
              <a:t>Need express middleware to manage user login</a:t>
            </a:r>
          </a:p>
          <a:p>
            <a:r>
              <a:rPr lang="en-US" dirty="0">
                <a:cs typeface="Calibri"/>
              </a:rPr>
              <a:t>Need Express middleware to restrict access to sensitive routes.</a:t>
            </a:r>
          </a:p>
          <a:p>
            <a:r>
              <a:rPr lang="en-US" dirty="0">
                <a:cs typeface="Calibri"/>
              </a:rPr>
              <a:t>Options</a:t>
            </a:r>
          </a:p>
          <a:p>
            <a:pPr lvl="1"/>
            <a:r>
              <a:rPr lang="en-US" dirty="0">
                <a:cs typeface="Calibri"/>
              </a:rPr>
              <a:t>Roll our own(previous express-sessions example…)</a:t>
            </a:r>
          </a:p>
          <a:p>
            <a:pPr lvl="1"/>
            <a:r>
              <a:rPr lang="en-US" dirty="0">
                <a:cs typeface="Calibri"/>
              </a:rPr>
              <a:t>Use existing framework/package</a:t>
            </a:r>
          </a:p>
        </p:txBody>
      </p:sp>
      <p:pic>
        <p:nvPicPr>
          <p:cNvPr id="4" name="Picture 4" descr="A screenshot of a social media post&#10;&#10;Description generated with very high confidence">
            <a:extLst>
              <a:ext uri="{FF2B5EF4-FFF2-40B4-BE49-F238E27FC236}">
                <a16:creationId xmlns:a16="http://schemas.microsoft.com/office/drawing/2014/main" id="{5E1794E6-AD9B-4F3B-B504-F2E71E5845AE}"/>
              </a:ext>
            </a:extLst>
          </p:cNvPr>
          <p:cNvPicPr>
            <a:picLocks noChangeAspect="1"/>
          </p:cNvPicPr>
          <p:nvPr/>
        </p:nvPicPr>
        <p:blipFill rotWithShape="1">
          <a:blip r:embed="rId2"/>
          <a:srcRect l="8161" t="67734" r="47747" b="8621"/>
          <a:stretch/>
        </p:blipFill>
        <p:spPr>
          <a:xfrm>
            <a:off x="598098" y="4165828"/>
            <a:ext cx="10310071" cy="2736840"/>
          </a:xfrm>
          <a:prstGeom prst="rect">
            <a:avLst/>
          </a:prstGeom>
        </p:spPr>
      </p:pic>
    </p:spTree>
    <p:extLst>
      <p:ext uri="{BB962C8B-B14F-4D97-AF65-F5344CB8AC3E}">
        <p14:creationId xmlns:p14="http://schemas.microsoft.com/office/powerpoint/2010/main" val="375041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59A309A7-1751-4ABE-A3C1-EEC40366AD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10">
            <a:extLst>
              <a:ext uri="{FF2B5EF4-FFF2-40B4-BE49-F238E27FC236}">
                <a16:creationId xmlns:a16="http://schemas.microsoft.com/office/drawing/2014/main" id="{967D8EB6-EAE1-4F9C-B398-83321E2872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DA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E65CD958-5210-44D2-BCDF-C083B180DE08}"/>
              </a:ext>
            </a:extLst>
          </p:cNvPr>
          <p:cNvPicPr>
            <a:picLocks noChangeAspect="1"/>
          </p:cNvPicPr>
          <p:nvPr/>
        </p:nvPicPr>
        <p:blipFill rotWithShape="1">
          <a:blip r:embed="rId2">
            <a:alphaModFix/>
          </a:blip>
          <a:srcRect l="34936" r="35549" b="3"/>
          <a:stretch/>
        </p:blipFill>
        <p:spPr>
          <a:xfrm>
            <a:off x="9030743" y="2474254"/>
            <a:ext cx="1912560" cy="1909489"/>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2" name="Title 1">
            <a:extLst>
              <a:ext uri="{FF2B5EF4-FFF2-40B4-BE49-F238E27FC236}">
                <a16:creationId xmlns:a16="http://schemas.microsoft.com/office/drawing/2014/main" id="{E280CDB3-A284-4409-8221-F08A0A58A4B0}"/>
              </a:ext>
            </a:extLst>
          </p:cNvPr>
          <p:cNvSpPr>
            <a:spLocks noGrp="1"/>
          </p:cNvSpPr>
          <p:nvPr>
            <p:ph type="title"/>
          </p:nvPr>
        </p:nvSpPr>
        <p:spPr>
          <a:xfrm>
            <a:off x="1136428" y="627564"/>
            <a:ext cx="7474172" cy="1325563"/>
          </a:xfrm>
        </p:spPr>
        <p:txBody>
          <a:bodyPr>
            <a:normAutofit/>
          </a:bodyPr>
          <a:lstStyle/>
          <a:p>
            <a:r>
              <a:rPr lang="en-US" dirty="0">
                <a:cs typeface="Calibri Light"/>
              </a:rPr>
              <a:t>Passport</a:t>
            </a:r>
            <a:endParaRPr lang="en-US" dirty="0"/>
          </a:p>
        </p:txBody>
      </p:sp>
      <p:sp>
        <p:nvSpPr>
          <p:cNvPr id="3" name="Content Placeholder 2">
            <a:extLst>
              <a:ext uri="{FF2B5EF4-FFF2-40B4-BE49-F238E27FC236}">
                <a16:creationId xmlns:a16="http://schemas.microsoft.com/office/drawing/2014/main" id="{9B31391F-4735-471B-9E2C-E7B0A1D2E614}"/>
              </a:ext>
            </a:extLst>
          </p:cNvPr>
          <p:cNvSpPr>
            <a:spLocks noGrp="1"/>
          </p:cNvSpPr>
          <p:nvPr>
            <p:ph idx="1"/>
          </p:nvPr>
        </p:nvSpPr>
        <p:spPr>
          <a:xfrm>
            <a:off x="1136429" y="2278173"/>
            <a:ext cx="6467867" cy="3450613"/>
          </a:xfrm>
        </p:spPr>
        <p:txBody>
          <a:bodyPr vert="horz" lIns="91440" tIns="45720" rIns="91440" bIns="45720" rtlCol="0" anchor="ctr">
            <a:normAutofit/>
          </a:bodyPr>
          <a:lstStyle/>
          <a:p>
            <a:r>
              <a:rPr lang="en-US" sz="2400" dirty="0">
                <a:cs typeface="Calibri"/>
              </a:rPr>
              <a:t>Passport is authentication middleware</a:t>
            </a:r>
          </a:p>
          <a:p>
            <a:r>
              <a:rPr lang="en-US" sz="2400" dirty="0">
                <a:cs typeface="Calibri"/>
              </a:rPr>
              <a:t>Flexible and modular.</a:t>
            </a:r>
          </a:p>
          <a:p>
            <a:r>
              <a:rPr lang="en-US" sz="2400" dirty="0">
                <a:cs typeface="Calibri"/>
              </a:rPr>
              <a:t>Easy to retrospectively drop into an Express app. </a:t>
            </a:r>
          </a:p>
          <a:p>
            <a:r>
              <a:rPr lang="en-US" sz="2400" dirty="0">
                <a:cs typeface="Calibri"/>
              </a:rPr>
              <a:t>Lots of "strategies"  for authentication </a:t>
            </a:r>
          </a:p>
          <a:p>
            <a:pPr lvl="1"/>
            <a:r>
              <a:rPr lang="en-US" dirty="0">
                <a:cs typeface="Calibri"/>
              </a:rPr>
              <a:t>Username/Password</a:t>
            </a:r>
          </a:p>
          <a:p>
            <a:pPr lvl="1"/>
            <a:r>
              <a:rPr lang="en-US" dirty="0">
                <a:cs typeface="Calibri"/>
              </a:rPr>
              <a:t>Facebook</a:t>
            </a:r>
          </a:p>
          <a:p>
            <a:pPr lvl="1"/>
            <a:r>
              <a:rPr lang="en-US" dirty="0">
                <a:cs typeface="Calibri"/>
              </a:rPr>
              <a:t>Twitter</a:t>
            </a:r>
          </a:p>
        </p:txBody>
      </p:sp>
    </p:spTree>
    <p:extLst>
      <p:ext uri="{BB962C8B-B14F-4D97-AF65-F5344CB8AC3E}">
        <p14:creationId xmlns:p14="http://schemas.microsoft.com/office/powerpoint/2010/main" val="401202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E20D5FF-D32B-49EF-9D30-7E8A8DF104CD}"/>
              </a:ext>
            </a:extLst>
          </p:cNvPr>
          <p:cNvPicPr>
            <a:picLocks noGrp="1" noChangeAspect="1"/>
          </p:cNvPicPr>
          <p:nvPr>
            <p:ph idx="1"/>
          </p:nvPr>
        </p:nvPicPr>
        <p:blipFill>
          <a:blip r:embed="rId2"/>
          <a:stretch>
            <a:fillRect/>
          </a:stretch>
        </p:blipFill>
        <p:spPr>
          <a:xfrm>
            <a:off x="2130693" y="155116"/>
            <a:ext cx="8280998" cy="6547767"/>
          </a:xfrm>
          <a:prstGeom prst="rect">
            <a:avLst/>
          </a:prstGeom>
        </p:spPr>
      </p:pic>
    </p:spTree>
    <p:extLst>
      <p:ext uri="{BB962C8B-B14F-4D97-AF65-F5344CB8AC3E}">
        <p14:creationId xmlns:p14="http://schemas.microsoft.com/office/powerpoint/2010/main" val="977450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5095A-8606-4D22-80E2-597227861743}"/>
              </a:ext>
            </a:extLst>
          </p:cNvPr>
          <p:cNvSpPr>
            <a:spLocks noGrp="1"/>
          </p:cNvSpPr>
          <p:nvPr>
            <p:ph type="title"/>
          </p:nvPr>
        </p:nvSpPr>
        <p:spPr/>
        <p:txBody>
          <a:bodyPr/>
          <a:lstStyle/>
          <a:p>
            <a:r>
              <a:rPr lang="en-US" dirty="0">
                <a:cs typeface="Calibri Light"/>
              </a:rPr>
              <a:t>Passport Overview</a:t>
            </a:r>
            <a:endParaRPr lang="en-US" dirty="0"/>
          </a:p>
        </p:txBody>
      </p:sp>
      <p:sp>
        <p:nvSpPr>
          <p:cNvPr id="3" name="Content Placeholder 2">
            <a:extLst>
              <a:ext uri="{FF2B5EF4-FFF2-40B4-BE49-F238E27FC236}">
                <a16:creationId xmlns:a16="http://schemas.microsoft.com/office/drawing/2014/main" id="{86F39E7F-088A-4918-821C-67D25EBF798D}"/>
              </a:ext>
            </a:extLst>
          </p:cNvPr>
          <p:cNvSpPr>
            <a:spLocks noGrp="1"/>
          </p:cNvSpPr>
          <p:nvPr>
            <p:ph idx="1"/>
          </p:nvPr>
        </p:nvSpPr>
        <p:spPr/>
        <p:txBody>
          <a:bodyPr vert="horz" lIns="91440" tIns="45720" rIns="91440" bIns="45720" rtlCol="0" anchor="t">
            <a:normAutofit/>
          </a:bodyPr>
          <a:lstStyle/>
          <a:p>
            <a:r>
              <a:rPr lang="en-US" dirty="0">
                <a:cs typeface="Calibri"/>
              </a:rPr>
              <a:t>Passport offers different authentication mechanisms as </a:t>
            </a:r>
            <a:r>
              <a:rPr lang="en-US" b="1" dirty="0">
                <a:cs typeface="Calibri"/>
              </a:rPr>
              <a:t>Strategies</a:t>
            </a:r>
          </a:p>
          <a:p>
            <a:pPr lvl="1"/>
            <a:r>
              <a:rPr lang="en-US" dirty="0">
                <a:cs typeface="Calibri"/>
              </a:rPr>
              <a:t>You install just the modules you require for a particular strategy</a:t>
            </a:r>
          </a:p>
          <a:p>
            <a:r>
              <a:rPr lang="en-US" dirty="0">
                <a:cs typeface="Calibri"/>
              </a:rPr>
              <a:t>Authenticate by calling </a:t>
            </a:r>
            <a:r>
              <a:rPr lang="en-US" dirty="0" err="1">
                <a:cs typeface="Calibri"/>
              </a:rPr>
              <a:t>passport.authenticate</a:t>
            </a:r>
            <a:r>
              <a:rPr lang="en-US" dirty="0">
                <a:cs typeface="Calibri"/>
              </a:rPr>
              <a:t>()</a:t>
            </a:r>
          </a:p>
          <a:p>
            <a:pPr lvl="1"/>
            <a:r>
              <a:rPr lang="en-US" dirty="0">
                <a:cs typeface="Calibri"/>
              </a:rPr>
              <a:t>specify which strategy to use. </a:t>
            </a:r>
          </a:p>
          <a:p>
            <a:r>
              <a:rPr lang="en-US" dirty="0">
                <a:cs typeface="Calibri"/>
              </a:rPr>
              <a:t>The </a:t>
            </a:r>
            <a:r>
              <a:rPr lang="en-US" b="1" dirty="0">
                <a:cs typeface="Calibri"/>
              </a:rPr>
              <a:t>authenticate() </a:t>
            </a:r>
            <a:r>
              <a:rPr lang="en-US" dirty="0">
                <a:cs typeface="Calibri"/>
              </a:rPr>
              <a:t>function signature is a standard Express middleware function…</a:t>
            </a:r>
          </a:p>
          <a:p>
            <a:pPr lvl="1"/>
            <a:r>
              <a:rPr lang="en-US" dirty="0">
                <a:cs typeface="Calibri"/>
              </a:rPr>
              <a:t>Just drop it in..</a:t>
            </a:r>
          </a:p>
          <a:p>
            <a:pPr marL="0" indent="0">
              <a:buNone/>
            </a:pPr>
            <a:endParaRPr lang="en-US" dirty="0">
              <a:cs typeface="Calibri"/>
            </a:endParaRPr>
          </a:p>
        </p:txBody>
      </p:sp>
      <p:pic>
        <p:nvPicPr>
          <p:cNvPr id="5" name="Picture 4">
            <a:extLst>
              <a:ext uri="{FF2B5EF4-FFF2-40B4-BE49-F238E27FC236}">
                <a16:creationId xmlns:a16="http://schemas.microsoft.com/office/drawing/2014/main" id="{A2D14B3D-5D73-4B06-8262-13D5337BF4E2}"/>
              </a:ext>
            </a:extLst>
          </p:cNvPr>
          <p:cNvPicPr>
            <a:picLocks noChangeAspect="1"/>
          </p:cNvPicPr>
          <p:nvPr/>
        </p:nvPicPr>
        <p:blipFill>
          <a:blip r:embed="rId2"/>
          <a:stretch>
            <a:fillRect/>
          </a:stretch>
        </p:blipFill>
        <p:spPr>
          <a:xfrm>
            <a:off x="689687" y="5207454"/>
            <a:ext cx="11883213" cy="558864"/>
          </a:xfrm>
          <a:prstGeom prst="rect">
            <a:avLst/>
          </a:prstGeom>
        </p:spPr>
      </p:pic>
    </p:spTree>
    <p:extLst>
      <p:ext uri="{BB962C8B-B14F-4D97-AF65-F5344CB8AC3E}">
        <p14:creationId xmlns:p14="http://schemas.microsoft.com/office/powerpoint/2010/main" val="311525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CFBBAE-278B-45A5-84F1-3E00D7C59A56}"/>
              </a:ext>
            </a:extLst>
          </p:cNvPr>
          <p:cNvSpPr>
            <a:spLocks noGrp="1"/>
          </p:cNvSpPr>
          <p:nvPr>
            <p:ph type="title"/>
          </p:nvPr>
        </p:nvSpPr>
        <p:spPr>
          <a:xfrm>
            <a:off x="863029" y="1012004"/>
            <a:ext cx="3416158" cy="4795408"/>
          </a:xfrm>
        </p:spPr>
        <p:txBody>
          <a:bodyPr>
            <a:normAutofit/>
          </a:bodyPr>
          <a:lstStyle/>
          <a:p>
            <a:r>
              <a:rPr lang="en-US" sz="4100" dirty="0">
                <a:solidFill>
                  <a:srgbClr val="FFFFFF"/>
                </a:solidFill>
                <a:cs typeface="Calibri Light"/>
              </a:rPr>
              <a:t>Requirements for Authentication: movie-</a:t>
            </a:r>
            <a:r>
              <a:rPr lang="en-US" sz="4100" dirty="0" err="1">
                <a:solidFill>
                  <a:srgbClr val="FFFFFF"/>
                </a:solidFill>
                <a:cs typeface="Calibri Light"/>
              </a:rPr>
              <a:t>api</a:t>
            </a:r>
            <a:endParaRPr lang="en-US" sz="4100" dirty="0">
              <a:solidFill>
                <a:srgbClr val="FFFFFF"/>
              </a:solidFill>
            </a:endParaRPr>
          </a:p>
        </p:txBody>
      </p:sp>
      <p:graphicFrame>
        <p:nvGraphicFramePr>
          <p:cNvPr id="7" name="Content Placeholder 2">
            <a:extLst>
              <a:ext uri="{FF2B5EF4-FFF2-40B4-BE49-F238E27FC236}">
                <a16:creationId xmlns:a16="http://schemas.microsoft.com/office/drawing/2014/main" id="{AEAE95A2-4D7D-4AA6-B8BC-4012A70BA55F}"/>
              </a:ext>
            </a:extLst>
          </p:cNvPr>
          <p:cNvGraphicFramePr>
            <a:graphicFrameLocks noGrp="1"/>
          </p:cNvGraphicFramePr>
          <p:nvPr>
            <p:ph idx="1"/>
            <p:extLst>
              <p:ext uri="{D42A27DB-BD31-4B8C-83A1-F6EECF244321}">
                <p14:modId xmlns:p14="http://schemas.microsoft.com/office/powerpoint/2010/main" val="146803608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8366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p:txBody>
          <a:bodyPr/>
          <a:lstStyle/>
          <a:p>
            <a:r>
              <a:rPr lang="en-GB" dirty="0">
                <a:latin typeface="Arial" charset="0"/>
                <a:ea typeface="ＭＳ Ｐゴシック" charset="0"/>
                <a:cs typeface="ＭＳ Ｐゴシック" charset="0"/>
              </a:rPr>
              <a:t>Web authentication – credentials</a:t>
            </a:r>
          </a:p>
        </p:txBody>
      </p:sp>
      <p:sp>
        <p:nvSpPr>
          <p:cNvPr id="44034" name="Rectangle 2"/>
          <p:cNvSpPr>
            <a:spLocks noGrp="1" noChangeArrowheads="1"/>
          </p:cNvSpPr>
          <p:nvPr>
            <p:ph type="body" idx="1"/>
          </p:nvPr>
        </p:nvSpPr>
        <p:spPr/>
        <p:txBody>
          <a:bodyPr>
            <a:normAutofit/>
          </a:bodyPr>
          <a:lstStyle/>
          <a:p>
            <a:r>
              <a:rPr lang="en-GB" sz="2400" dirty="0">
                <a:latin typeface="Arial" charset="0"/>
                <a:ea typeface="ＭＳ Ｐゴシック" charset="0"/>
                <a:cs typeface="ＭＳ Ｐゴシック" charset="0"/>
              </a:rPr>
              <a:t>Credentials should be stored securely in a centralised location</a:t>
            </a:r>
          </a:p>
          <a:p>
            <a:pPr lvl="1">
              <a:spcAft>
                <a:spcPts val="600"/>
              </a:spcAft>
            </a:pPr>
            <a:r>
              <a:rPr lang="en-GB" sz="2000" dirty="0">
                <a:latin typeface="Arial" charset="0"/>
                <a:ea typeface="ＭＳ Ｐゴシック" charset="0"/>
                <a:cs typeface="ＭＳ Ｐゴシック" charset="0"/>
              </a:rPr>
              <a:t>Should only be readable by suitably privileged users</a:t>
            </a:r>
          </a:p>
          <a:p>
            <a:pPr lvl="1">
              <a:spcAft>
                <a:spcPts val="600"/>
              </a:spcAft>
            </a:pPr>
            <a:r>
              <a:rPr lang="en-GB" sz="2000" dirty="0">
                <a:latin typeface="Arial" charset="0"/>
                <a:ea typeface="ＭＳ Ｐゴシック" charset="0"/>
                <a:cs typeface="ＭＳ Ｐゴシック" charset="0"/>
              </a:rPr>
              <a:t>Credentials should not find their way into hidden fields, headers, cookies</a:t>
            </a:r>
          </a:p>
          <a:p>
            <a:pPr lvl="1">
              <a:spcAft>
                <a:spcPts val="600"/>
              </a:spcAft>
            </a:pPr>
            <a:r>
              <a:rPr lang="en-GB" sz="2000" dirty="0">
                <a:latin typeface="Arial" charset="0"/>
                <a:ea typeface="ＭＳ Ｐゴシック" charset="0"/>
                <a:cs typeface="ＭＳ Ｐゴシック" charset="0"/>
              </a:rPr>
              <a:t>Should not be “hard coded” </a:t>
            </a:r>
          </a:p>
          <a:p>
            <a:r>
              <a:rPr lang="en-GB" sz="2400" dirty="0">
                <a:latin typeface="Arial" charset="0"/>
                <a:ea typeface="ＭＳ Ｐゴシック" charset="0"/>
                <a:cs typeface="ＭＳ Ｐゴシック" charset="0"/>
              </a:rPr>
              <a:t>Passwords should be </a:t>
            </a:r>
            <a:r>
              <a:rPr lang="en-GB" sz="2400" b="1" dirty="0">
                <a:latin typeface="Arial" charset="0"/>
                <a:ea typeface="ＭＳ Ｐゴシック" charset="0"/>
                <a:cs typeface="ＭＳ Ｐゴシック" charset="0"/>
              </a:rPr>
              <a:t>“salted”</a:t>
            </a:r>
            <a:r>
              <a:rPr lang="en-GB" sz="2400" dirty="0">
                <a:latin typeface="Arial" charset="0"/>
                <a:ea typeface="ＭＳ Ｐゴシック" charset="0"/>
                <a:cs typeface="ＭＳ Ｐゴシック" charset="0"/>
              </a:rPr>
              <a:t> and </a:t>
            </a:r>
            <a:r>
              <a:rPr lang="en-GB" sz="2400" b="1" dirty="0">
                <a:latin typeface="Arial" charset="0"/>
                <a:ea typeface="ＭＳ Ｐゴシック" charset="0"/>
                <a:cs typeface="ＭＳ Ｐゴシック" charset="0"/>
              </a:rPr>
              <a:t>“hashed”</a:t>
            </a:r>
          </a:p>
          <a:p>
            <a:pPr lvl="1"/>
            <a:r>
              <a:rPr lang="en-GB" sz="2000" dirty="0">
                <a:latin typeface="Arial" charset="0"/>
                <a:ea typeface="ＭＳ Ｐゴシック" charset="0"/>
              </a:rPr>
              <a:t>Salting involves appending random bits to each password</a:t>
            </a:r>
          </a:p>
          <a:p>
            <a:pPr lvl="1"/>
            <a:r>
              <a:rPr lang="en-GB" sz="2000" dirty="0">
                <a:latin typeface="Arial" charset="0"/>
                <a:ea typeface="ＭＳ Ｐゴシック" charset="0"/>
              </a:rPr>
              <a:t>Salted password is then hashed (i.e. one-way encrypted) for storage</a:t>
            </a:r>
          </a:p>
          <a:p>
            <a:r>
              <a:rPr lang="en-GB" sz="2400" dirty="0">
                <a:latin typeface="Arial" charset="0"/>
                <a:ea typeface="ＭＳ Ｐゴシック" charset="0"/>
              </a:rPr>
              <a:t>Objective is to store something derived from the password that allows an entered candidate password to be checked …</a:t>
            </a:r>
          </a:p>
          <a:p>
            <a:pPr lvl="1"/>
            <a:r>
              <a:rPr lang="en-GB" sz="2000" dirty="0">
                <a:latin typeface="Arial" charset="0"/>
                <a:ea typeface="ＭＳ Ｐゴシック" charset="0"/>
              </a:rPr>
              <a:t>… but such that the password cannot be retrieved (by </a:t>
            </a:r>
            <a:r>
              <a:rPr lang="en-GB" sz="2000" i="1" dirty="0">
                <a:latin typeface="Arial" charset="0"/>
                <a:ea typeface="ＭＳ Ｐゴシック" charset="0"/>
              </a:rPr>
              <a:t>anybody</a:t>
            </a:r>
            <a:r>
              <a:rPr lang="en-GB" sz="2000" dirty="0">
                <a:latin typeface="Arial" charset="0"/>
                <a:ea typeface="ＭＳ Ｐゴシック" charset="0"/>
              </a:rPr>
              <a:t>, even an administrator)</a:t>
            </a:r>
          </a:p>
          <a:p>
            <a:pPr lvl="1"/>
            <a:endParaRPr lang="en-GB" sz="2000" dirty="0">
              <a:latin typeface="Arial" charset="0"/>
              <a:ea typeface="ＭＳ Ｐゴシック" charset="0"/>
            </a:endParaRPr>
          </a:p>
          <a:p>
            <a:endParaRPr lang="en-GB" sz="2400" dirty="0">
              <a:latin typeface="Arial" charset="0"/>
              <a:ea typeface="ＭＳ Ｐゴシック" charset="0"/>
              <a:cs typeface="ＭＳ Ｐゴシック" charset="0"/>
            </a:endParaRPr>
          </a:p>
          <a:p>
            <a:endParaRPr lang="en-GB" sz="24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2761613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animEffect transition="in" filter="fade">
                                      <p:cBhvr>
                                        <p:cTn id="7" dur="500"/>
                                        <p:tgtEl>
                                          <p:spTgt spid="440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034">
                                            <p:txEl>
                                              <p:pRg st="1" end="1"/>
                                            </p:txEl>
                                          </p:spTgt>
                                        </p:tgtEl>
                                        <p:attrNameLst>
                                          <p:attrName>style.visibility</p:attrName>
                                        </p:attrNameLst>
                                      </p:cBhvr>
                                      <p:to>
                                        <p:strVal val="visible"/>
                                      </p:to>
                                    </p:set>
                                    <p:animEffect transition="in" filter="fade">
                                      <p:cBhvr>
                                        <p:cTn id="12" dur="500"/>
                                        <p:tgtEl>
                                          <p:spTgt spid="440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034">
                                            <p:txEl>
                                              <p:pRg st="2" end="2"/>
                                            </p:txEl>
                                          </p:spTgt>
                                        </p:tgtEl>
                                        <p:attrNameLst>
                                          <p:attrName>style.visibility</p:attrName>
                                        </p:attrNameLst>
                                      </p:cBhvr>
                                      <p:to>
                                        <p:strVal val="visible"/>
                                      </p:to>
                                    </p:set>
                                    <p:animEffect transition="in" filter="fade">
                                      <p:cBhvr>
                                        <p:cTn id="17" dur="500"/>
                                        <p:tgtEl>
                                          <p:spTgt spid="440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034">
                                            <p:txEl>
                                              <p:pRg st="3" end="3"/>
                                            </p:txEl>
                                          </p:spTgt>
                                        </p:tgtEl>
                                        <p:attrNameLst>
                                          <p:attrName>style.visibility</p:attrName>
                                        </p:attrNameLst>
                                      </p:cBhvr>
                                      <p:to>
                                        <p:strVal val="visible"/>
                                      </p:to>
                                    </p:set>
                                    <p:animEffect transition="in" filter="fade">
                                      <p:cBhvr>
                                        <p:cTn id="22" dur="500"/>
                                        <p:tgtEl>
                                          <p:spTgt spid="4403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4034">
                                            <p:txEl>
                                              <p:pRg st="4" end="4"/>
                                            </p:txEl>
                                          </p:spTgt>
                                        </p:tgtEl>
                                        <p:attrNameLst>
                                          <p:attrName>style.visibility</p:attrName>
                                        </p:attrNameLst>
                                      </p:cBhvr>
                                      <p:to>
                                        <p:strVal val="visible"/>
                                      </p:to>
                                    </p:set>
                                    <p:animEffect transition="in" filter="fade">
                                      <p:cBhvr>
                                        <p:cTn id="27" dur="500"/>
                                        <p:tgtEl>
                                          <p:spTgt spid="4403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4034">
                                            <p:txEl>
                                              <p:pRg st="5" end="5"/>
                                            </p:txEl>
                                          </p:spTgt>
                                        </p:tgtEl>
                                        <p:attrNameLst>
                                          <p:attrName>style.visibility</p:attrName>
                                        </p:attrNameLst>
                                      </p:cBhvr>
                                      <p:to>
                                        <p:strVal val="visible"/>
                                      </p:to>
                                    </p:set>
                                    <p:animEffect transition="in" filter="fade">
                                      <p:cBhvr>
                                        <p:cTn id="32" dur="500"/>
                                        <p:tgtEl>
                                          <p:spTgt spid="4403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4034">
                                            <p:txEl>
                                              <p:pRg st="6" end="6"/>
                                            </p:txEl>
                                          </p:spTgt>
                                        </p:tgtEl>
                                        <p:attrNameLst>
                                          <p:attrName>style.visibility</p:attrName>
                                        </p:attrNameLst>
                                      </p:cBhvr>
                                      <p:to>
                                        <p:strVal val="visible"/>
                                      </p:to>
                                    </p:set>
                                    <p:animEffect transition="in" filter="fade">
                                      <p:cBhvr>
                                        <p:cTn id="37" dur="500"/>
                                        <p:tgtEl>
                                          <p:spTgt spid="4403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4034">
                                            <p:txEl>
                                              <p:pRg st="7" end="7"/>
                                            </p:txEl>
                                          </p:spTgt>
                                        </p:tgtEl>
                                        <p:attrNameLst>
                                          <p:attrName>style.visibility</p:attrName>
                                        </p:attrNameLst>
                                      </p:cBhvr>
                                      <p:to>
                                        <p:strVal val="visible"/>
                                      </p:to>
                                    </p:set>
                                    <p:animEffect transition="in" filter="fade">
                                      <p:cBhvr>
                                        <p:cTn id="42" dur="500"/>
                                        <p:tgtEl>
                                          <p:spTgt spid="4403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4034">
                                            <p:txEl>
                                              <p:pRg st="8" end="8"/>
                                            </p:txEl>
                                          </p:spTgt>
                                        </p:tgtEl>
                                        <p:attrNameLst>
                                          <p:attrName>style.visibility</p:attrName>
                                        </p:attrNameLst>
                                      </p:cBhvr>
                                      <p:to>
                                        <p:strVal val="visible"/>
                                      </p:to>
                                    </p:set>
                                    <p:animEffect transition="in" filter="fade">
                                      <p:cBhvr>
                                        <p:cTn id="47" dur="500"/>
                                        <p:tgtEl>
                                          <p:spTgt spid="4403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5FB3-CBCB-4E67-ACEF-4527EDA9C723}"/>
              </a:ext>
            </a:extLst>
          </p:cNvPr>
          <p:cNvSpPr>
            <a:spLocks noGrp="1"/>
          </p:cNvSpPr>
          <p:nvPr>
            <p:ph type="title"/>
          </p:nvPr>
        </p:nvSpPr>
        <p:spPr>
          <a:xfrm>
            <a:off x="648929" y="629266"/>
            <a:ext cx="5127031" cy="1676603"/>
          </a:xfrm>
        </p:spPr>
        <p:txBody>
          <a:bodyPr>
            <a:normAutofit/>
          </a:bodyPr>
          <a:lstStyle/>
          <a:p>
            <a:r>
              <a:rPr lang="en-IE" dirty="0"/>
              <a:t>Agenda This Week</a:t>
            </a:r>
          </a:p>
        </p:txBody>
      </p:sp>
      <p:sp>
        <p:nvSpPr>
          <p:cNvPr id="3" name="Content Placeholder 2">
            <a:extLst>
              <a:ext uri="{FF2B5EF4-FFF2-40B4-BE49-F238E27FC236}">
                <a16:creationId xmlns:a16="http://schemas.microsoft.com/office/drawing/2014/main" id="{29AF99AD-B4F2-4D71-95ED-67145797C9E0}"/>
              </a:ext>
            </a:extLst>
          </p:cNvPr>
          <p:cNvSpPr>
            <a:spLocks noGrp="1"/>
          </p:cNvSpPr>
          <p:nvPr>
            <p:ph idx="1"/>
          </p:nvPr>
        </p:nvSpPr>
        <p:spPr>
          <a:xfrm>
            <a:off x="648930" y="2438400"/>
            <a:ext cx="5127029" cy="3785419"/>
          </a:xfrm>
        </p:spPr>
        <p:txBody>
          <a:bodyPr>
            <a:normAutofit/>
          </a:bodyPr>
          <a:lstStyle/>
          <a:p>
            <a:r>
              <a:rPr lang="en-IE" sz="2000" dirty="0"/>
              <a:t>Schema Methods and Sessions</a:t>
            </a:r>
          </a:p>
          <a:p>
            <a:r>
              <a:rPr lang="en-IE" sz="2000" dirty="0"/>
              <a:t>JSON Web Tokens (JWT)</a:t>
            </a:r>
          </a:p>
          <a:p>
            <a:r>
              <a:rPr lang="en-IE" sz="2000" dirty="0"/>
              <a:t>Authentication</a:t>
            </a:r>
          </a:p>
          <a:p>
            <a:pPr lvl="1"/>
            <a:r>
              <a:rPr lang="en-IE" sz="2000" dirty="0"/>
              <a:t>Salting with </a:t>
            </a:r>
            <a:r>
              <a:rPr lang="en-IE" sz="2000" dirty="0" err="1"/>
              <a:t>BCrypt</a:t>
            </a:r>
            <a:endParaRPr lang="en-IE" sz="2000" dirty="0"/>
          </a:p>
          <a:p>
            <a:r>
              <a:rPr lang="en-IE" sz="2000" dirty="0"/>
              <a:t>Passport</a:t>
            </a:r>
          </a:p>
          <a:p>
            <a:r>
              <a:rPr lang="en-IE" sz="2400" dirty="0"/>
              <a:t>Mongoose Middleware(hooks)</a:t>
            </a:r>
          </a:p>
          <a:p>
            <a:r>
              <a:rPr lang="en-IE" sz="2000" dirty="0"/>
              <a:t>Use Case – Login/Register for React App using JWT/Passport</a:t>
            </a:r>
          </a:p>
        </p:txBody>
      </p:sp>
      <p:pic>
        <p:nvPicPr>
          <p:cNvPr id="5" name="Picture 4" descr="A picture containing plant&#10;&#10;Description automatically generated">
            <a:extLst>
              <a:ext uri="{FF2B5EF4-FFF2-40B4-BE49-F238E27FC236}">
                <a16:creationId xmlns:a16="http://schemas.microsoft.com/office/drawing/2014/main" id="{B955742F-F2CB-455C-A932-AFEE9ADD73E1}"/>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790" r="14" b="14"/>
          <a:stretch/>
        </p:blipFill>
        <p:spPr>
          <a:xfrm>
            <a:off x="6090612" y="10"/>
            <a:ext cx="6101387" cy="6857990"/>
          </a:xfrm>
          <a:prstGeom prst="rect">
            <a:avLst/>
          </a:prstGeom>
          <a:effectLst/>
        </p:spPr>
      </p:pic>
    </p:spTree>
    <p:extLst>
      <p:ext uri="{BB962C8B-B14F-4D97-AF65-F5344CB8AC3E}">
        <p14:creationId xmlns:p14="http://schemas.microsoft.com/office/powerpoint/2010/main" val="1621964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3B366-6C2D-4EAB-81C6-48E7A03A88BB}"/>
              </a:ext>
            </a:extLst>
          </p:cNvPr>
          <p:cNvSpPr>
            <a:spLocks noGrp="1"/>
          </p:cNvSpPr>
          <p:nvPr>
            <p:ph type="title"/>
          </p:nvPr>
        </p:nvSpPr>
        <p:spPr/>
        <p:txBody>
          <a:bodyPr/>
          <a:lstStyle/>
          <a:p>
            <a:r>
              <a:rPr lang="en-IE" dirty="0"/>
              <a:t>Passwords &amp; Salting</a:t>
            </a:r>
          </a:p>
        </p:txBody>
      </p:sp>
      <p:sp>
        <p:nvSpPr>
          <p:cNvPr id="15" name="Rectangle 14">
            <a:extLst>
              <a:ext uri="{FF2B5EF4-FFF2-40B4-BE49-F238E27FC236}">
                <a16:creationId xmlns:a16="http://schemas.microsoft.com/office/drawing/2014/main" id="{9B56E83E-9EA3-4D69-B3AE-BF7C7B671C40}"/>
              </a:ext>
            </a:extLst>
          </p:cNvPr>
          <p:cNvSpPr/>
          <p:nvPr/>
        </p:nvSpPr>
        <p:spPr>
          <a:xfrm>
            <a:off x="959371" y="2510640"/>
            <a:ext cx="1888760" cy="53236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none" rtlCol="0" anchor="ctr" anchorCtr="1"/>
          <a:lstStyle/>
          <a:p>
            <a:pPr algn="ctr"/>
            <a:r>
              <a:rPr lang="en-IE" dirty="0">
                <a:solidFill>
                  <a:srgbClr val="000000"/>
                </a:solidFill>
              </a:rPr>
              <a:t>Plain Text Password</a:t>
            </a:r>
          </a:p>
        </p:txBody>
      </p:sp>
      <p:sp>
        <p:nvSpPr>
          <p:cNvPr id="17" name="Rectangle 16">
            <a:extLst>
              <a:ext uri="{FF2B5EF4-FFF2-40B4-BE49-F238E27FC236}">
                <a16:creationId xmlns:a16="http://schemas.microsoft.com/office/drawing/2014/main" id="{9379C3F8-8DE2-4B3B-ADBF-BCAF79AD1602}"/>
              </a:ext>
            </a:extLst>
          </p:cNvPr>
          <p:cNvSpPr/>
          <p:nvPr/>
        </p:nvSpPr>
        <p:spPr>
          <a:xfrm>
            <a:off x="3210120" y="2510640"/>
            <a:ext cx="1463040" cy="532363"/>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nchor="ctr" anchorCtr="1"/>
          <a:lstStyle/>
          <a:p>
            <a:pPr algn="ctr"/>
            <a:r>
              <a:rPr lang="en-IE" dirty="0">
                <a:solidFill>
                  <a:srgbClr val="000000"/>
                </a:solidFill>
              </a:rPr>
              <a:t>Salt</a:t>
            </a:r>
          </a:p>
        </p:txBody>
      </p:sp>
      <p:sp>
        <p:nvSpPr>
          <p:cNvPr id="12" name="Oval 11">
            <a:extLst>
              <a:ext uri="{FF2B5EF4-FFF2-40B4-BE49-F238E27FC236}">
                <a16:creationId xmlns:a16="http://schemas.microsoft.com/office/drawing/2014/main" id="{081AACB1-8121-438A-AD85-675B65A3BB1D}"/>
              </a:ext>
            </a:extLst>
          </p:cNvPr>
          <p:cNvSpPr/>
          <p:nvPr/>
        </p:nvSpPr>
        <p:spPr>
          <a:xfrm>
            <a:off x="1645896" y="3429000"/>
            <a:ext cx="3027264" cy="1022005"/>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nchorCtr="1"/>
          <a:lstStyle/>
          <a:p>
            <a:pPr algn="ctr"/>
            <a:r>
              <a:rPr lang="en-IE" dirty="0">
                <a:solidFill>
                  <a:srgbClr val="000000"/>
                </a:solidFill>
              </a:rPr>
              <a:t>Hashing function</a:t>
            </a:r>
          </a:p>
        </p:txBody>
      </p:sp>
      <p:sp>
        <p:nvSpPr>
          <p:cNvPr id="18" name="Straight Connector 17">
            <a:extLst>
              <a:ext uri="{FF2B5EF4-FFF2-40B4-BE49-F238E27FC236}">
                <a16:creationId xmlns:a16="http://schemas.microsoft.com/office/drawing/2014/main" id="{47D02D8F-2B79-4B1D-B72E-F916BBF7DECF}"/>
              </a:ext>
            </a:extLst>
          </p:cNvPr>
          <p:cNvSpPr/>
          <p:nvPr/>
        </p:nvSpPr>
        <p:spPr>
          <a:xfrm rot="7477650">
            <a:off x="3587000" y="3269880"/>
            <a:ext cx="54864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16" name="Straight Connector 15">
            <a:extLst>
              <a:ext uri="{FF2B5EF4-FFF2-40B4-BE49-F238E27FC236}">
                <a16:creationId xmlns:a16="http://schemas.microsoft.com/office/drawing/2014/main" id="{B31348B4-DF8A-4951-BFA6-7866CE17DD65}"/>
              </a:ext>
            </a:extLst>
          </p:cNvPr>
          <p:cNvSpPr/>
          <p:nvPr/>
        </p:nvSpPr>
        <p:spPr>
          <a:xfrm rot="3062685">
            <a:off x="2022383" y="3278340"/>
            <a:ext cx="54864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28" name="Rectangle 27">
            <a:extLst>
              <a:ext uri="{FF2B5EF4-FFF2-40B4-BE49-F238E27FC236}">
                <a16:creationId xmlns:a16="http://schemas.microsoft.com/office/drawing/2014/main" id="{C698AE24-073B-4BE1-B7F7-543B6C0633BD}"/>
              </a:ext>
            </a:extLst>
          </p:cNvPr>
          <p:cNvSpPr/>
          <p:nvPr/>
        </p:nvSpPr>
        <p:spPr>
          <a:xfrm>
            <a:off x="1681195" y="4987851"/>
            <a:ext cx="3474720" cy="1097280"/>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t" anchorCtr="1"/>
          <a:lstStyle/>
          <a:p>
            <a:r>
              <a:rPr lang="en-IE" dirty="0">
                <a:solidFill>
                  <a:srgbClr val="000000"/>
                </a:solidFill>
              </a:rPr>
              <a:t>Stored Credentials</a:t>
            </a:r>
          </a:p>
        </p:txBody>
      </p:sp>
      <p:sp>
        <p:nvSpPr>
          <p:cNvPr id="27" name="Rectangle 26">
            <a:extLst>
              <a:ext uri="{FF2B5EF4-FFF2-40B4-BE49-F238E27FC236}">
                <a16:creationId xmlns:a16="http://schemas.microsoft.com/office/drawing/2014/main" id="{C16F6DB4-78BA-4C27-9BBE-194D02AE359D}"/>
              </a:ext>
            </a:extLst>
          </p:cNvPr>
          <p:cNvSpPr/>
          <p:nvPr/>
        </p:nvSpPr>
        <p:spPr>
          <a:xfrm>
            <a:off x="2947696" y="5388480"/>
            <a:ext cx="1280160" cy="36576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none" rtlCol="0" anchor="ctr" anchorCtr="1"/>
          <a:lstStyle/>
          <a:p>
            <a:pPr algn="ctr"/>
            <a:r>
              <a:rPr lang="en-IE" dirty="0">
                <a:solidFill>
                  <a:srgbClr val="000000"/>
                </a:solidFill>
              </a:rPr>
              <a:t>Hash</a:t>
            </a:r>
          </a:p>
        </p:txBody>
      </p:sp>
      <p:sp>
        <p:nvSpPr>
          <p:cNvPr id="30" name="Rectangle 29">
            <a:extLst>
              <a:ext uri="{FF2B5EF4-FFF2-40B4-BE49-F238E27FC236}">
                <a16:creationId xmlns:a16="http://schemas.microsoft.com/office/drawing/2014/main" id="{A714AFC4-82F7-4E4A-B5DA-C721B96389AE}"/>
              </a:ext>
            </a:extLst>
          </p:cNvPr>
          <p:cNvSpPr/>
          <p:nvPr/>
        </p:nvSpPr>
        <p:spPr>
          <a:xfrm>
            <a:off x="2035332" y="5388480"/>
            <a:ext cx="914400" cy="36576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nchor="ctr" anchorCtr="1"/>
          <a:lstStyle/>
          <a:p>
            <a:pPr algn="ctr"/>
            <a:r>
              <a:rPr lang="en-IE" dirty="0">
                <a:solidFill>
                  <a:srgbClr val="000000"/>
                </a:solidFill>
              </a:rPr>
              <a:t>Salt</a:t>
            </a:r>
          </a:p>
        </p:txBody>
      </p:sp>
      <p:sp>
        <p:nvSpPr>
          <p:cNvPr id="21" name="Straight Connector 20">
            <a:extLst>
              <a:ext uri="{FF2B5EF4-FFF2-40B4-BE49-F238E27FC236}">
                <a16:creationId xmlns:a16="http://schemas.microsoft.com/office/drawing/2014/main" id="{A9840449-5723-4CCA-8A37-D98471A72C66}"/>
              </a:ext>
            </a:extLst>
          </p:cNvPr>
          <p:cNvSpPr/>
          <p:nvPr/>
        </p:nvSpPr>
        <p:spPr>
          <a:xfrm rot="5400000">
            <a:off x="2865188" y="4711270"/>
            <a:ext cx="536848" cy="16318"/>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37" name="Rectangle 36">
            <a:extLst>
              <a:ext uri="{FF2B5EF4-FFF2-40B4-BE49-F238E27FC236}">
                <a16:creationId xmlns:a16="http://schemas.microsoft.com/office/drawing/2014/main" id="{D0B78454-D74C-4916-B52C-D5AB033E07EC}"/>
              </a:ext>
            </a:extLst>
          </p:cNvPr>
          <p:cNvSpPr/>
          <p:nvPr/>
        </p:nvSpPr>
        <p:spPr>
          <a:xfrm>
            <a:off x="6401566" y="2510640"/>
            <a:ext cx="1888760" cy="53236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none" rtlCol="0" anchor="ctr" anchorCtr="1"/>
          <a:lstStyle/>
          <a:p>
            <a:pPr algn="ctr"/>
            <a:r>
              <a:rPr lang="en-IE" dirty="0">
                <a:solidFill>
                  <a:srgbClr val="000000"/>
                </a:solidFill>
              </a:rPr>
              <a:t>Plain Text Password</a:t>
            </a:r>
          </a:p>
        </p:txBody>
      </p:sp>
      <p:sp>
        <p:nvSpPr>
          <p:cNvPr id="39" name="Oval 38">
            <a:extLst>
              <a:ext uri="{FF2B5EF4-FFF2-40B4-BE49-F238E27FC236}">
                <a16:creationId xmlns:a16="http://schemas.microsoft.com/office/drawing/2014/main" id="{EBAEC93A-8D30-4955-BF20-7571BEDC9692}"/>
              </a:ext>
            </a:extLst>
          </p:cNvPr>
          <p:cNvSpPr/>
          <p:nvPr/>
        </p:nvSpPr>
        <p:spPr>
          <a:xfrm>
            <a:off x="7088091" y="3429000"/>
            <a:ext cx="3027264" cy="1022005"/>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nchorCtr="1"/>
          <a:lstStyle/>
          <a:p>
            <a:pPr algn="ctr"/>
            <a:r>
              <a:rPr lang="en-IE" dirty="0">
                <a:solidFill>
                  <a:srgbClr val="000000"/>
                </a:solidFill>
              </a:rPr>
              <a:t>Hashing function</a:t>
            </a:r>
          </a:p>
        </p:txBody>
      </p:sp>
      <p:sp>
        <p:nvSpPr>
          <p:cNvPr id="41" name="Straight Connector 40">
            <a:extLst>
              <a:ext uri="{FF2B5EF4-FFF2-40B4-BE49-F238E27FC236}">
                <a16:creationId xmlns:a16="http://schemas.microsoft.com/office/drawing/2014/main" id="{C7FAD076-8A54-41FB-B077-0368D849E7D1}"/>
              </a:ext>
            </a:extLst>
          </p:cNvPr>
          <p:cNvSpPr/>
          <p:nvPr/>
        </p:nvSpPr>
        <p:spPr>
          <a:xfrm rot="3062685">
            <a:off x="7464578" y="3278340"/>
            <a:ext cx="54864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42" name="Rectangle 41">
            <a:extLst>
              <a:ext uri="{FF2B5EF4-FFF2-40B4-BE49-F238E27FC236}">
                <a16:creationId xmlns:a16="http://schemas.microsoft.com/office/drawing/2014/main" id="{77C3D840-98C9-42AD-B877-B18E5583F525}"/>
              </a:ext>
            </a:extLst>
          </p:cNvPr>
          <p:cNvSpPr/>
          <p:nvPr/>
        </p:nvSpPr>
        <p:spPr>
          <a:xfrm>
            <a:off x="6907415" y="4957100"/>
            <a:ext cx="3474720" cy="1097280"/>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t" anchorCtr="1"/>
          <a:lstStyle/>
          <a:p>
            <a:r>
              <a:rPr lang="en-IE" dirty="0">
                <a:solidFill>
                  <a:srgbClr val="000000"/>
                </a:solidFill>
              </a:rPr>
              <a:t>Stored Credentials</a:t>
            </a:r>
          </a:p>
        </p:txBody>
      </p:sp>
      <p:sp>
        <p:nvSpPr>
          <p:cNvPr id="43" name="Rectangle 42">
            <a:extLst>
              <a:ext uri="{FF2B5EF4-FFF2-40B4-BE49-F238E27FC236}">
                <a16:creationId xmlns:a16="http://schemas.microsoft.com/office/drawing/2014/main" id="{C4AC9E97-BBB2-4796-A936-D5DC6C8C5D40}"/>
              </a:ext>
            </a:extLst>
          </p:cNvPr>
          <p:cNvSpPr/>
          <p:nvPr/>
        </p:nvSpPr>
        <p:spPr>
          <a:xfrm>
            <a:off x="8378691" y="5388480"/>
            <a:ext cx="1280160" cy="36576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none" rtlCol="0" anchor="ctr" anchorCtr="1"/>
          <a:lstStyle/>
          <a:p>
            <a:pPr algn="ctr"/>
            <a:r>
              <a:rPr lang="en-IE" dirty="0">
                <a:solidFill>
                  <a:srgbClr val="000000"/>
                </a:solidFill>
              </a:rPr>
              <a:t>Hash</a:t>
            </a:r>
          </a:p>
        </p:txBody>
      </p:sp>
      <p:sp>
        <p:nvSpPr>
          <p:cNvPr id="44" name="Rectangle 43">
            <a:extLst>
              <a:ext uri="{FF2B5EF4-FFF2-40B4-BE49-F238E27FC236}">
                <a16:creationId xmlns:a16="http://schemas.microsoft.com/office/drawing/2014/main" id="{C1E74079-EB60-4BC8-8AE8-D734588BDDB3}"/>
              </a:ext>
            </a:extLst>
          </p:cNvPr>
          <p:cNvSpPr/>
          <p:nvPr/>
        </p:nvSpPr>
        <p:spPr>
          <a:xfrm>
            <a:off x="7477527" y="5388480"/>
            <a:ext cx="914400" cy="36576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nchor="ctr" anchorCtr="1"/>
          <a:lstStyle/>
          <a:p>
            <a:pPr algn="ctr"/>
            <a:r>
              <a:rPr lang="en-IE" dirty="0">
                <a:solidFill>
                  <a:srgbClr val="000000"/>
                </a:solidFill>
              </a:rPr>
              <a:t>Salt</a:t>
            </a:r>
          </a:p>
        </p:txBody>
      </p:sp>
      <p:sp>
        <p:nvSpPr>
          <p:cNvPr id="46" name="Straight Connector 45">
            <a:extLst>
              <a:ext uri="{FF2B5EF4-FFF2-40B4-BE49-F238E27FC236}">
                <a16:creationId xmlns:a16="http://schemas.microsoft.com/office/drawing/2014/main" id="{5971CF82-E8FF-4613-95F2-A5D3B4C8A05E}"/>
              </a:ext>
            </a:extLst>
          </p:cNvPr>
          <p:cNvSpPr/>
          <p:nvPr/>
        </p:nvSpPr>
        <p:spPr>
          <a:xfrm rot="3062685" flipH="1" flipV="1">
            <a:off x="7487316" y="4500331"/>
            <a:ext cx="617696" cy="795694"/>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48" name="Rectangle 47">
            <a:extLst>
              <a:ext uri="{FF2B5EF4-FFF2-40B4-BE49-F238E27FC236}">
                <a16:creationId xmlns:a16="http://schemas.microsoft.com/office/drawing/2014/main" id="{94C6DC1F-5F2C-439A-B207-45076BA28ABC}"/>
              </a:ext>
            </a:extLst>
          </p:cNvPr>
          <p:cNvSpPr/>
          <p:nvPr/>
        </p:nvSpPr>
        <p:spPr>
          <a:xfrm>
            <a:off x="10569898" y="3821605"/>
            <a:ext cx="1567803" cy="35937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E" dirty="0"/>
              <a:t>Hash</a:t>
            </a:r>
          </a:p>
        </p:txBody>
      </p:sp>
      <p:sp>
        <p:nvSpPr>
          <p:cNvPr id="49" name="Rectangle: Rounded Corners 48">
            <a:extLst>
              <a:ext uri="{FF2B5EF4-FFF2-40B4-BE49-F238E27FC236}">
                <a16:creationId xmlns:a16="http://schemas.microsoft.com/office/drawing/2014/main" id="{E1192361-7DAE-440D-9B7B-A39F287386DC}"/>
              </a:ext>
            </a:extLst>
          </p:cNvPr>
          <p:cNvSpPr/>
          <p:nvPr/>
        </p:nvSpPr>
        <p:spPr>
          <a:xfrm>
            <a:off x="10723466" y="4773632"/>
            <a:ext cx="1379095" cy="980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Do They Match?</a:t>
            </a:r>
          </a:p>
        </p:txBody>
      </p:sp>
      <p:cxnSp>
        <p:nvCxnSpPr>
          <p:cNvPr id="51" name="Straight Arrow Connector 50">
            <a:extLst>
              <a:ext uri="{FF2B5EF4-FFF2-40B4-BE49-F238E27FC236}">
                <a16:creationId xmlns:a16="http://schemas.microsoft.com/office/drawing/2014/main" id="{899F6F04-A7CA-4F52-81DC-2FE6FFA2DFCA}"/>
              </a:ext>
            </a:extLst>
          </p:cNvPr>
          <p:cNvCxnSpPr>
            <a:cxnSpLocks/>
          </p:cNvCxnSpPr>
          <p:nvPr/>
        </p:nvCxnSpPr>
        <p:spPr>
          <a:xfrm flipV="1">
            <a:off x="9737820" y="5263936"/>
            <a:ext cx="920187" cy="2725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F23C1E03-C2F1-4F57-9541-C5DF8809BA32}"/>
              </a:ext>
            </a:extLst>
          </p:cNvPr>
          <p:cNvCxnSpPr>
            <a:cxnSpLocks/>
            <a:endCxn id="49" idx="0"/>
          </p:cNvCxnSpPr>
          <p:nvPr/>
        </p:nvCxnSpPr>
        <p:spPr>
          <a:xfrm>
            <a:off x="11413013" y="4180983"/>
            <a:ext cx="1" cy="5926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a:extLst>
              <a:ext uri="{FF2B5EF4-FFF2-40B4-BE49-F238E27FC236}">
                <a16:creationId xmlns:a16="http://schemas.microsoft.com/office/drawing/2014/main" id="{F011E16F-7CD1-445E-9E19-880D12DB0950}"/>
              </a:ext>
            </a:extLst>
          </p:cNvPr>
          <p:cNvCxnSpPr>
            <a:cxnSpLocks/>
            <a:endCxn id="48" idx="1"/>
          </p:cNvCxnSpPr>
          <p:nvPr/>
        </p:nvCxnSpPr>
        <p:spPr>
          <a:xfrm>
            <a:off x="10124715" y="3940002"/>
            <a:ext cx="445183" cy="612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7" name="TextBox 56">
            <a:extLst>
              <a:ext uri="{FF2B5EF4-FFF2-40B4-BE49-F238E27FC236}">
                <a16:creationId xmlns:a16="http://schemas.microsoft.com/office/drawing/2014/main" id="{B0077805-65FB-4449-B45A-0C9674494CEE}"/>
              </a:ext>
            </a:extLst>
          </p:cNvPr>
          <p:cNvSpPr txBox="1"/>
          <p:nvPr/>
        </p:nvSpPr>
        <p:spPr>
          <a:xfrm>
            <a:off x="838200" y="1774651"/>
            <a:ext cx="1958549" cy="369332"/>
          </a:xfrm>
          <a:prstGeom prst="rect">
            <a:avLst/>
          </a:prstGeom>
          <a:noFill/>
        </p:spPr>
        <p:txBody>
          <a:bodyPr wrap="none" rtlCol="0">
            <a:spAutoFit/>
          </a:bodyPr>
          <a:lstStyle/>
          <a:p>
            <a:r>
              <a:rPr lang="en-IE" b="1" dirty="0"/>
              <a:t>Password Creation</a:t>
            </a:r>
          </a:p>
        </p:txBody>
      </p:sp>
      <p:sp>
        <p:nvSpPr>
          <p:cNvPr id="58" name="TextBox 57">
            <a:extLst>
              <a:ext uri="{FF2B5EF4-FFF2-40B4-BE49-F238E27FC236}">
                <a16:creationId xmlns:a16="http://schemas.microsoft.com/office/drawing/2014/main" id="{17DC1B5E-A89C-4601-9BD8-92D7FDA7DF46}"/>
              </a:ext>
            </a:extLst>
          </p:cNvPr>
          <p:cNvSpPr txBox="1"/>
          <p:nvPr/>
        </p:nvSpPr>
        <p:spPr>
          <a:xfrm>
            <a:off x="6249139" y="1819879"/>
            <a:ext cx="2244461" cy="369332"/>
          </a:xfrm>
          <a:prstGeom prst="rect">
            <a:avLst/>
          </a:prstGeom>
          <a:noFill/>
        </p:spPr>
        <p:txBody>
          <a:bodyPr wrap="none" rtlCol="0">
            <a:spAutoFit/>
          </a:bodyPr>
          <a:lstStyle/>
          <a:p>
            <a:r>
              <a:rPr lang="en-IE" b="1" dirty="0"/>
              <a:t>Password Verification</a:t>
            </a:r>
          </a:p>
        </p:txBody>
      </p:sp>
    </p:spTree>
    <p:extLst>
      <p:ext uri="{BB962C8B-B14F-4D97-AF65-F5344CB8AC3E}">
        <p14:creationId xmlns:p14="http://schemas.microsoft.com/office/powerpoint/2010/main" val="275239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fade">
                                      <p:cBhvr>
                                        <p:cTn id="32" dur="500"/>
                                        <p:tgtEl>
                                          <p:spTgt spid="5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par>
                                <p:cTn id="48" presetID="1" presetClass="entr" presetSubtype="0" fill="hold" grpId="0" nodeType="withEffect">
                                  <p:stCondLst>
                                    <p:cond delay="0"/>
                                  </p:stCondLst>
                                  <p:childTnLst>
                                    <p:set>
                                      <p:cBhvr>
                                        <p:cTn id="49" dur="1" fill="hold">
                                          <p:stCondLst>
                                            <p:cond delay="0"/>
                                          </p:stCondLst>
                                        </p:cTn>
                                        <p:tgtEl>
                                          <p:spTgt spid="4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fade">
                                      <p:cBhvr>
                                        <p:cTn id="56" dur="500"/>
                                        <p:tgtEl>
                                          <p:spTgt spid="4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par>
                                <p:cTn id="60" presetID="10" presetClass="entr" presetSubtype="0" fill="hold" nodeType="with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fade">
                                      <p:cBhvr>
                                        <p:cTn id="62" dur="500"/>
                                        <p:tgtEl>
                                          <p:spTgt spid="51"/>
                                        </p:tgtEl>
                                      </p:cBhvr>
                                    </p:animEffect>
                                  </p:childTnLst>
                                </p:cTn>
                              </p:par>
                              <p:par>
                                <p:cTn id="63" presetID="10"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par>
                                <p:cTn id="66" presetID="10" presetClass="entr" presetSubtype="0" fill="hold" nodeType="with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fade">
                                      <p:cBhvr>
                                        <p:cTn id="6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16" grpId="0" animBg="1"/>
      <p:bldP spid="28" grpId="0" animBg="1"/>
      <p:bldP spid="27" grpId="0" animBg="1"/>
      <p:bldP spid="30" grpId="0" animBg="1"/>
      <p:bldP spid="21" grpId="0" animBg="1"/>
      <p:bldP spid="37" grpId="0" animBg="1"/>
      <p:bldP spid="39" grpId="0" animBg="1"/>
      <p:bldP spid="41" grpId="0" animBg="1"/>
      <p:bldP spid="42" grpId="0" animBg="1"/>
      <p:bldP spid="43" grpId="0" animBg="1"/>
      <p:bldP spid="44" grpId="0" animBg="1"/>
      <p:bldP spid="46" grpId="0" animBg="1"/>
      <p:bldP spid="48" grpId="0" animBg="1"/>
      <p:bldP spid="49" grpId="0" animBg="1"/>
      <p:bldP spid="58"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29D5-D1A6-4D6E-A52B-9CADD0EAA720}"/>
              </a:ext>
            </a:extLst>
          </p:cNvPr>
          <p:cNvSpPr>
            <a:spLocks noGrp="1"/>
          </p:cNvSpPr>
          <p:nvPr>
            <p:ph type="title"/>
          </p:nvPr>
        </p:nvSpPr>
        <p:spPr>
          <a:xfrm>
            <a:off x="648929" y="629266"/>
            <a:ext cx="5127031" cy="1676603"/>
          </a:xfrm>
        </p:spPr>
        <p:txBody>
          <a:bodyPr>
            <a:normAutofit/>
          </a:bodyPr>
          <a:lstStyle/>
          <a:p>
            <a:r>
              <a:rPr lang="en-IE" dirty="0"/>
              <a:t>Why Salt?</a:t>
            </a:r>
          </a:p>
        </p:txBody>
      </p:sp>
      <p:sp>
        <p:nvSpPr>
          <p:cNvPr id="3" name="Content Placeholder 2">
            <a:extLst>
              <a:ext uri="{FF2B5EF4-FFF2-40B4-BE49-F238E27FC236}">
                <a16:creationId xmlns:a16="http://schemas.microsoft.com/office/drawing/2014/main" id="{B332DE6E-85B6-4632-9751-47ADA62BC94D}"/>
              </a:ext>
            </a:extLst>
          </p:cNvPr>
          <p:cNvSpPr>
            <a:spLocks noGrp="1"/>
          </p:cNvSpPr>
          <p:nvPr>
            <p:ph idx="1"/>
          </p:nvPr>
        </p:nvSpPr>
        <p:spPr>
          <a:xfrm>
            <a:off x="648930" y="2438400"/>
            <a:ext cx="5127029" cy="3785419"/>
          </a:xfrm>
        </p:spPr>
        <p:txBody>
          <a:bodyPr>
            <a:normAutofit/>
          </a:bodyPr>
          <a:lstStyle/>
          <a:p>
            <a:pPr>
              <a:spcBef>
                <a:spcPts val="1175"/>
              </a:spcBef>
            </a:pPr>
            <a:r>
              <a:rPr lang="en-GB" dirty="0">
                <a:latin typeface="Arial" charset="0"/>
                <a:ea typeface="ＭＳ Ｐゴシック" charset="0"/>
              </a:rPr>
              <a:t>Frustrates dictionary attacks. </a:t>
            </a:r>
          </a:p>
          <a:p>
            <a:pPr>
              <a:spcBef>
                <a:spcPts val="1175"/>
              </a:spcBef>
            </a:pPr>
            <a:r>
              <a:rPr lang="en-GB" dirty="0">
                <a:latin typeface="Arial" charset="0"/>
                <a:ea typeface="ＭＳ Ｐゴシック" charset="0"/>
              </a:rPr>
              <a:t>Prevents duplicate passwords appearing as duplicates in password </a:t>
            </a:r>
            <a:r>
              <a:rPr lang="en-GB" dirty="0" err="1">
                <a:latin typeface="Arial" charset="0"/>
                <a:ea typeface="ＭＳ Ｐゴシック" charset="0"/>
              </a:rPr>
              <a:t>db</a:t>
            </a:r>
            <a:r>
              <a:rPr lang="en-GB" dirty="0">
                <a:latin typeface="Arial" charset="0"/>
                <a:ea typeface="ＭＳ Ｐゴシック" charset="0"/>
              </a:rPr>
              <a:t> (using different Salts)</a:t>
            </a:r>
          </a:p>
          <a:p>
            <a:pPr>
              <a:spcBef>
                <a:spcPts val="1175"/>
              </a:spcBef>
            </a:pPr>
            <a:r>
              <a:rPr lang="en-GB" dirty="0">
                <a:latin typeface="Arial" charset="0"/>
                <a:ea typeface="ＭＳ Ｐゴシック" charset="0"/>
              </a:rPr>
              <a:t>Protects users where same password is reused on different systems/sites.</a:t>
            </a:r>
          </a:p>
          <a:p>
            <a:pPr marL="0" indent="0">
              <a:buNone/>
            </a:pPr>
            <a:endParaRPr lang="en-IE" dirty="0"/>
          </a:p>
        </p:txBody>
      </p:sp>
      <p:pic>
        <p:nvPicPr>
          <p:cNvPr id="5" name="Picture 4" descr="A picture containing shaker, tableware, indoor, wall&#10;&#10;Description automatically generated">
            <a:extLst>
              <a:ext uri="{FF2B5EF4-FFF2-40B4-BE49-F238E27FC236}">
                <a16:creationId xmlns:a16="http://schemas.microsoft.com/office/drawing/2014/main" id="{B1BE59E2-75B2-40EF-A053-79EFBD6872C7}"/>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3032" r="13530" b="1"/>
          <a:stretch/>
        </p:blipFill>
        <p:spPr>
          <a:xfrm>
            <a:off x="6090613" y="640082"/>
            <a:ext cx="5461724" cy="5577837"/>
          </a:xfrm>
          <a:prstGeom prst="rect">
            <a:avLst/>
          </a:prstGeom>
          <a:effectLst/>
        </p:spPr>
      </p:pic>
      <p:sp>
        <p:nvSpPr>
          <p:cNvPr id="6" name="TextBox 5">
            <a:extLst>
              <a:ext uri="{FF2B5EF4-FFF2-40B4-BE49-F238E27FC236}">
                <a16:creationId xmlns:a16="http://schemas.microsoft.com/office/drawing/2014/main" id="{9CBA641D-E3EB-4E77-91D9-8A6AA29F5439}"/>
              </a:ext>
            </a:extLst>
          </p:cNvPr>
          <p:cNvSpPr txBox="1"/>
          <p:nvPr/>
        </p:nvSpPr>
        <p:spPr>
          <a:xfrm>
            <a:off x="9245295" y="6017864"/>
            <a:ext cx="2307042" cy="200055"/>
          </a:xfrm>
          <a:prstGeom prst="rect">
            <a:avLst/>
          </a:prstGeom>
          <a:solidFill>
            <a:srgbClr val="000000"/>
          </a:solidFill>
        </p:spPr>
        <p:txBody>
          <a:bodyPr wrap="none" rtlCol="0">
            <a:spAutoFit/>
          </a:bodyPr>
          <a:lstStyle/>
          <a:p>
            <a:pPr algn="r">
              <a:spcAft>
                <a:spcPts val="600"/>
              </a:spcAft>
            </a:pPr>
            <a:r>
              <a:rPr lang="en-IE" sz="700">
                <a:solidFill>
                  <a:srgbClr val="FFFFFF"/>
                </a:solidFill>
                <a:hlinkClick r:id="rId3" tooltip="http://commons.wikimedia.org/wiki/File:Salt_shaker_on_white_background.jpg">
                  <a:extLst>
                    <a:ext uri="{A12FA001-AC4F-418D-AE19-62706E023703}">
                      <ahyp:hlinkClr xmlns:ahyp="http://schemas.microsoft.com/office/drawing/2018/hyperlinkcolor" val="tx"/>
                    </a:ext>
                  </a:extLst>
                </a:hlinkClick>
              </a:rPr>
              <a:t>This Photo</a:t>
            </a:r>
            <a:r>
              <a:rPr lang="en-IE" sz="700">
                <a:solidFill>
                  <a:srgbClr val="FFFFFF"/>
                </a:solidFill>
              </a:rPr>
              <a:t> by Unknown Author is licensed under </a:t>
            </a:r>
            <a:r>
              <a:rPr lang="en-IE"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IE" sz="700">
              <a:solidFill>
                <a:srgbClr val="FFFFFF"/>
              </a:solidFill>
            </a:endParaRPr>
          </a:p>
        </p:txBody>
      </p:sp>
    </p:spTree>
    <p:extLst>
      <p:ext uri="{BB962C8B-B14F-4D97-AF65-F5344CB8AC3E}">
        <p14:creationId xmlns:p14="http://schemas.microsoft.com/office/powerpoint/2010/main" val="317678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1144A-9CBC-43E6-B0BB-74193A088611}"/>
              </a:ext>
            </a:extLst>
          </p:cNvPr>
          <p:cNvSpPr>
            <a:spLocks noGrp="1"/>
          </p:cNvSpPr>
          <p:nvPr>
            <p:ph type="title"/>
          </p:nvPr>
        </p:nvSpPr>
        <p:spPr/>
        <p:txBody>
          <a:bodyPr/>
          <a:lstStyle/>
          <a:p>
            <a:r>
              <a:rPr lang="en-IE" dirty="0"/>
              <a:t>Salting and Encrypting  in Node.js/Express</a:t>
            </a:r>
          </a:p>
        </p:txBody>
      </p:sp>
      <p:pic>
        <p:nvPicPr>
          <p:cNvPr id="7" name="Picture 6">
            <a:extLst>
              <a:ext uri="{FF2B5EF4-FFF2-40B4-BE49-F238E27FC236}">
                <a16:creationId xmlns:a16="http://schemas.microsoft.com/office/drawing/2014/main" id="{1928C2F2-EF03-43BC-AA06-6728AE9762BC}"/>
              </a:ext>
            </a:extLst>
          </p:cNvPr>
          <p:cNvPicPr>
            <a:picLocks noChangeAspect="1"/>
          </p:cNvPicPr>
          <p:nvPr/>
        </p:nvPicPr>
        <p:blipFill>
          <a:blip r:embed="rId2"/>
          <a:stretch>
            <a:fillRect/>
          </a:stretch>
        </p:blipFill>
        <p:spPr>
          <a:xfrm>
            <a:off x="637309" y="1307043"/>
            <a:ext cx="8638309" cy="2741869"/>
          </a:xfrm>
          <a:prstGeom prst="rect">
            <a:avLst/>
          </a:prstGeom>
        </p:spPr>
      </p:pic>
      <p:sp>
        <p:nvSpPr>
          <p:cNvPr id="8" name="Rectangle 7">
            <a:extLst>
              <a:ext uri="{FF2B5EF4-FFF2-40B4-BE49-F238E27FC236}">
                <a16:creationId xmlns:a16="http://schemas.microsoft.com/office/drawing/2014/main" id="{352C8B45-D0A7-4A3B-91D9-2331F5E27DDC}"/>
              </a:ext>
            </a:extLst>
          </p:cNvPr>
          <p:cNvSpPr/>
          <p:nvPr/>
        </p:nvSpPr>
        <p:spPr>
          <a:xfrm>
            <a:off x="893618" y="4334232"/>
            <a:ext cx="8063346" cy="677108"/>
          </a:xfrm>
          <a:prstGeom prst="rect">
            <a:avLst/>
          </a:prstGeom>
        </p:spPr>
        <p:txBody>
          <a:bodyPr wrap="square">
            <a:spAutoFit/>
          </a:bodyPr>
          <a:lstStyle/>
          <a:p>
            <a:pPr lvl="1">
              <a:spcBef>
                <a:spcPts val="700"/>
              </a:spcBef>
              <a:spcAft>
                <a:spcPts val="500"/>
              </a:spcAft>
              <a:defRPr/>
            </a:pPr>
            <a:endParaRPr lang="sv-SE" sz="1400" b="1" dirty="0">
              <a:latin typeface="Menlo" charset="0"/>
              <a:ea typeface="Menlo" charset="0"/>
              <a:cs typeface="Menlo" charset="0"/>
            </a:endParaRPr>
          </a:p>
          <a:p>
            <a:pPr lvl="1">
              <a:spcBef>
                <a:spcPts val="700"/>
              </a:spcBef>
              <a:spcAft>
                <a:spcPts val="500"/>
              </a:spcAft>
              <a:defRPr/>
            </a:pPr>
            <a:endParaRPr lang="sv-SE" sz="1400" b="1" dirty="0">
              <a:latin typeface="Menlo" charset="0"/>
              <a:ea typeface="Menlo" charset="0"/>
              <a:cs typeface="Menlo" charset="0"/>
            </a:endParaRPr>
          </a:p>
        </p:txBody>
      </p:sp>
      <p:pic>
        <p:nvPicPr>
          <p:cNvPr id="9" name="Picture 8">
            <a:extLst>
              <a:ext uri="{FF2B5EF4-FFF2-40B4-BE49-F238E27FC236}">
                <a16:creationId xmlns:a16="http://schemas.microsoft.com/office/drawing/2014/main" id="{1C67166C-392C-4B80-85A5-A87281F70C09}"/>
              </a:ext>
            </a:extLst>
          </p:cNvPr>
          <p:cNvPicPr>
            <a:picLocks noChangeAspect="1"/>
          </p:cNvPicPr>
          <p:nvPr/>
        </p:nvPicPr>
        <p:blipFill>
          <a:blip r:embed="rId3"/>
          <a:stretch>
            <a:fillRect/>
          </a:stretch>
        </p:blipFill>
        <p:spPr>
          <a:xfrm>
            <a:off x="6812107" y="4145585"/>
            <a:ext cx="5124961" cy="2546159"/>
          </a:xfrm>
          <a:prstGeom prst="rect">
            <a:avLst/>
          </a:prstGeom>
        </p:spPr>
      </p:pic>
      <p:sp>
        <p:nvSpPr>
          <p:cNvPr id="10" name="Arrow: Bent 9">
            <a:extLst>
              <a:ext uri="{FF2B5EF4-FFF2-40B4-BE49-F238E27FC236}">
                <a16:creationId xmlns:a16="http://schemas.microsoft.com/office/drawing/2014/main" id="{1D038C2D-2315-4390-B01B-F07431E1C94A}"/>
              </a:ext>
            </a:extLst>
          </p:cNvPr>
          <p:cNvSpPr/>
          <p:nvPr/>
        </p:nvSpPr>
        <p:spPr>
          <a:xfrm rot="10800000" flipH="1">
            <a:off x="4733925" y="4048912"/>
            <a:ext cx="1952587" cy="1088605"/>
          </a:xfrm>
          <a:prstGeom prst="bentArrow">
            <a:avLst>
              <a:gd name="adj1" fmla="val 25000"/>
              <a:gd name="adj2" fmla="val 21907"/>
              <a:gd name="adj3" fmla="val 25000"/>
              <a:gd name="adj4" fmla="val 241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11" name="TextBox 10">
            <a:extLst>
              <a:ext uri="{FF2B5EF4-FFF2-40B4-BE49-F238E27FC236}">
                <a16:creationId xmlns:a16="http://schemas.microsoft.com/office/drawing/2014/main" id="{EE1908EC-01FE-4484-8902-AD8EA5EE463E}"/>
              </a:ext>
            </a:extLst>
          </p:cNvPr>
          <p:cNvSpPr txBox="1"/>
          <p:nvPr/>
        </p:nvSpPr>
        <p:spPr>
          <a:xfrm>
            <a:off x="790314" y="4587983"/>
            <a:ext cx="2316480" cy="1200329"/>
          </a:xfrm>
          <a:prstGeom prst="rect">
            <a:avLst/>
          </a:prstGeom>
          <a:noFill/>
        </p:spPr>
        <p:txBody>
          <a:bodyPr wrap="square" rtlCol="0">
            <a:spAutoFit/>
          </a:bodyPr>
          <a:lstStyle/>
          <a:p>
            <a:pPr marL="285750" indent="-285750">
              <a:buFont typeface="Arial" panose="020B0604020202020204" pitchFamily="34" charset="0"/>
              <a:buChar char="•"/>
            </a:pPr>
            <a:r>
              <a:rPr lang="en-IE" dirty="0"/>
              <a:t>Several NPM packages available. </a:t>
            </a:r>
          </a:p>
          <a:p>
            <a:pPr marL="285750" indent="-285750">
              <a:buFont typeface="Arial" panose="020B0604020202020204" pitchFamily="34" charset="0"/>
              <a:buChar char="•"/>
            </a:pPr>
            <a:r>
              <a:rPr lang="en-IE" dirty="0"/>
              <a:t>Also in other languages (Java)</a:t>
            </a:r>
          </a:p>
        </p:txBody>
      </p:sp>
    </p:spTree>
    <p:extLst>
      <p:ext uri="{BB962C8B-B14F-4D97-AF65-F5344CB8AC3E}">
        <p14:creationId xmlns:p14="http://schemas.microsoft.com/office/powerpoint/2010/main" val="201010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976AA-5672-4286-81BB-14F8D4F517F3}"/>
              </a:ext>
            </a:extLst>
          </p:cNvPr>
          <p:cNvSpPr>
            <a:spLocks noGrp="1"/>
          </p:cNvSpPr>
          <p:nvPr>
            <p:ph type="title"/>
          </p:nvPr>
        </p:nvSpPr>
        <p:spPr/>
        <p:txBody>
          <a:bodyPr/>
          <a:lstStyle/>
          <a:p>
            <a:r>
              <a:rPr lang="en-IE" dirty="0"/>
              <a:t>Encrypting - Mongoose User Model</a:t>
            </a:r>
          </a:p>
        </p:txBody>
      </p:sp>
      <p:sp>
        <p:nvSpPr>
          <p:cNvPr id="3" name="Text Placeholder 2">
            <a:extLst>
              <a:ext uri="{FF2B5EF4-FFF2-40B4-BE49-F238E27FC236}">
                <a16:creationId xmlns:a16="http://schemas.microsoft.com/office/drawing/2014/main" id="{8437C5CF-FD08-4CC9-ACA3-8F9186177069}"/>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1782807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69614-A35F-4876-BF67-D000FA991756}"/>
              </a:ext>
            </a:extLst>
          </p:cNvPr>
          <p:cNvSpPr>
            <a:spLocks noGrp="1"/>
          </p:cNvSpPr>
          <p:nvPr>
            <p:ph type="title"/>
          </p:nvPr>
        </p:nvSpPr>
        <p:spPr/>
        <p:txBody>
          <a:bodyPr/>
          <a:lstStyle/>
          <a:p>
            <a:r>
              <a:rPr lang="en-IE" dirty="0"/>
              <a:t>What About </a:t>
            </a:r>
            <a:r>
              <a:rPr lang="en-IE" dirty="0">
                <a:solidFill>
                  <a:srgbClr val="FF0000"/>
                </a:solidFill>
              </a:rPr>
              <a:t>this</a:t>
            </a:r>
            <a:r>
              <a:rPr lang="en-IE" dirty="0"/>
              <a:t>?</a:t>
            </a:r>
          </a:p>
        </p:txBody>
      </p:sp>
      <p:sp>
        <p:nvSpPr>
          <p:cNvPr id="3" name="Content Placeholder 2">
            <a:extLst>
              <a:ext uri="{FF2B5EF4-FFF2-40B4-BE49-F238E27FC236}">
                <a16:creationId xmlns:a16="http://schemas.microsoft.com/office/drawing/2014/main" id="{DD8F6B9B-B18A-4814-AB1F-CFBCBAB6B917}"/>
              </a:ext>
            </a:extLst>
          </p:cNvPr>
          <p:cNvSpPr>
            <a:spLocks noGrp="1"/>
          </p:cNvSpPr>
          <p:nvPr>
            <p:ph idx="1"/>
          </p:nvPr>
        </p:nvSpPr>
        <p:spPr/>
        <p:txBody>
          <a:bodyPr/>
          <a:lstStyle/>
          <a:p>
            <a:r>
              <a:rPr lang="en-GB" dirty="0"/>
              <a:t>In regular functions the </a:t>
            </a:r>
            <a:r>
              <a:rPr lang="en-GB" b="1" dirty="0"/>
              <a:t>this</a:t>
            </a:r>
            <a:r>
              <a:rPr lang="en-GB" dirty="0"/>
              <a:t> keyword represented the object that called the function</a:t>
            </a:r>
          </a:p>
          <a:p>
            <a:r>
              <a:rPr lang="en-GB" dirty="0"/>
              <a:t>With arrow (=&gt;) functions, there are no binding of </a:t>
            </a:r>
            <a:r>
              <a:rPr lang="en-GB" b="1" dirty="0"/>
              <a:t>this</a:t>
            </a:r>
            <a:r>
              <a:rPr lang="en-GB" dirty="0"/>
              <a:t>.</a:t>
            </a:r>
          </a:p>
          <a:p>
            <a:pPr lvl="1"/>
            <a:r>
              <a:rPr lang="en-GB" dirty="0"/>
              <a:t>“this” won’t work!</a:t>
            </a:r>
          </a:p>
          <a:p>
            <a:pPr marL="0" indent="0">
              <a:buNone/>
            </a:pPr>
            <a:endParaRPr lang="en-GB" dirty="0"/>
          </a:p>
        </p:txBody>
      </p:sp>
      <p:pic>
        <p:nvPicPr>
          <p:cNvPr id="7" name="Picture 6">
            <a:extLst>
              <a:ext uri="{FF2B5EF4-FFF2-40B4-BE49-F238E27FC236}">
                <a16:creationId xmlns:a16="http://schemas.microsoft.com/office/drawing/2014/main" id="{951B26CD-E49C-4739-A178-2519B99BB851}"/>
              </a:ext>
            </a:extLst>
          </p:cNvPr>
          <p:cNvPicPr>
            <a:picLocks noChangeAspect="1"/>
          </p:cNvPicPr>
          <p:nvPr/>
        </p:nvPicPr>
        <p:blipFill>
          <a:blip r:embed="rId2"/>
          <a:stretch>
            <a:fillRect/>
          </a:stretch>
        </p:blipFill>
        <p:spPr>
          <a:xfrm>
            <a:off x="1326492" y="4558040"/>
            <a:ext cx="6578439" cy="1934835"/>
          </a:xfrm>
          <a:prstGeom prst="rect">
            <a:avLst/>
          </a:prstGeom>
        </p:spPr>
      </p:pic>
      <p:grpSp>
        <p:nvGrpSpPr>
          <p:cNvPr id="14" name="Group 13">
            <a:extLst>
              <a:ext uri="{FF2B5EF4-FFF2-40B4-BE49-F238E27FC236}">
                <a16:creationId xmlns:a16="http://schemas.microsoft.com/office/drawing/2014/main" id="{B194CB17-1209-4096-A3F1-554331336775}"/>
              </a:ext>
            </a:extLst>
          </p:cNvPr>
          <p:cNvGrpSpPr/>
          <p:nvPr/>
        </p:nvGrpSpPr>
        <p:grpSpPr>
          <a:xfrm>
            <a:off x="2293795" y="3545740"/>
            <a:ext cx="3514320" cy="1689120"/>
            <a:chOff x="2293795" y="3545740"/>
            <a:chExt cx="3514320" cy="1689120"/>
          </a:xfrm>
        </p:grpSpPr>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BACD7D68-AFD1-41A4-9F31-F73655B45024}"/>
                    </a:ext>
                  </a:extLst>
                </p14:cNvPr>
                <p14:cNvContentPartPr/>
                <p14:nvPr/>
              </p14:nvContentPartPr>
              <p14:xfrm>
                <a:off x="2293795" y="3545740"/>
                <a:ext cx="1347120" cy="816120"/>
              </p14:xfrm>
            </p:contentPart>
          </mc:Choice>
          <mc:Fallback xmlns="">
            <p:pic>
              <p:nvPicPr>
                <p:cNvPr id="8" name="Ink 7">
                  <a:extLst>
                    <a:ext uri="{FF2B5EF4-FFF2-40B4-BE49-F238E27FC236}">
                      <a16:creationId xmlns:a16="http://schemas.microsoft.com/office/drawing/2014/main" id="{BACD7D68-AFD1-41A4-9F31-F73655B45024}"/>
                    </a:ext>
                  </a:extLst>
                </p:cNvPr>
                <p:cNvPicPr/>
                <p:nvPr/>
              </p:nvPicPr>
              <p:blipFill>
                <a:blip r:embed="rId4"/>
                <a:stretch>
                  <a:fillRect/>
                </a:stretch>
              </p:blipFill>
              <p:spPr>
                <a:xfrm>
                  <a:off x="2285155" y="3536740"/>
                  <a:ext cx="1364760" cy="833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A83FE012-8849-4E71-94C7-9BF49541FA4C}"/>
                    </a:ext>
                  </a:extLst>
                </p14:cNvPr>
                <p14:cNvContentPartPr/>
                <p14:nvPr/>
              </p14:nvContentPartPr>
              <p14:xfrm>
                <a:off x="3404035" y="4092220"/>
                <a:ext cx="339120" cy="366120"/>
              </p14:xfrm>
            </p:contentPart>
          </mc:Choice>
          <mc:Fallback xmlns="">
            <p:pic>
              <p:nvPicPr>
                <p:cNvPr id="9" name="Ink 8">
                  <a:extLst>
                    <a:ext uri="{FF2B5EF4-FFF2-40B4-BE49-F238E27FC236}">
                      <a16:creationId xmlns:a16="http://schemas.microsoft.com/office/drawing/2014/main" id="{A83FE012-8849-4E71-94C7-9BF49541FA4C}"/>
                    </a:ext>
                  </a:extLst>
                </p:cNvPr>
                <p:cNvPicPr/>
                <p:nvPr/>
              </p:nvPicPr>
              <p:blipFill>
                <a:blip r:embed="rId6"/>
                <a:stretch>
                  <a:fillRect/>
                </a:stretch>
              </p:blipFill>
              <p:spPr>
                <a:xfrm>
                  <a:off x="3395395" y="4083580"/>
                  <a:ext cx="356760" cy="383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8472693A-8B5F-4C11-A42F-00E6D76874C5}"/>
                    </a:ext>
                  </a:extLst>
                </p14:cNvPr>
                <p14:cNvContentPartPr/>
                <p14:nvPr/>
              </p14:nvContentPartPr>
              <p14:xfrm>
                <a:off x="3987235" y="4141900"/>
                <a:ext cx="1820880" cy="1080720"/>
              </p14:xfrm>
            </p:contentPart>
          </mc:Choice>
          <mc:Fallback xmlns="">
            <p:pic>
              <p:nvPicPr>
                <p:cNvPr id="11" name="Ink 10">
                  <a:extLst>
                    <a:ext uri="{FF2B5EF4-FFF2-40B4-BE49-F238E27FC236}">
                      <a16:creationId xmlns:a16="http://schemas.microsoft.com/office/drawing/2014/main" id="{8472693A-8B5F-4C11-A42F-00E6D76874C5}"/>
                    </a:ext>
                  </a:extLst>
                </p:cNvPr>
                <p:cNvPicPr/>
                <p:nvPr/>
              </p:nvPicPr>
              <p:blipFill>
                <a:blip r:embed="rId8"/>
                <a:stretch>
                  <a:fillRect/>
                </a:stretch>
              </p:blipFill>
              <p:spPr>
                <a:xfrm>
                  <a:off x="3978595" y="4132900"/>
                  <a:ext cx="1838520" cy="1098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A0B68FA8-3BB1-4CB5-9ABB-623CDCE11993}"/>
                    </a:ext>
                  </a:extLst>
                </p14:cNvPr>
                <p14:cNvContentPartPr/>
                <p14:nvPr/>
              </p14:nvContentPartPr>
              <p14:xfrm>
                <a:off x="3083275" y="4612780"/>
                <a:ext cx="759240" cy="622080"/>
              </p14:xfrm>
            </p:contentPart>
          </mc:Choice>
          <mc:Fallback xmlns="">
            <p:pic>
              <p:nvPicPr>
                <p:cNvPr id="13" name="Ink 12">
                  <a:extLst>
                    <a:ext uri="{FF2B5EF4-FFF2-40B4-BE49-F238E27FC236}">
                      <a16:creationId xmlns:a16="http://schemas.microsoft.com/office/drawing/2014/main" id="{A0B68FA8-3BB1-4CB5-9ABB-623CDCE11993}"/>
                    </a:ext>
                  </a:extLst>
                </p:cNvPr>
                <p:cNvPicPr/>
                <p:nvPr/>
              </p:nvPicPr>
              <p:blipFill>
                <a:blip r:embed="rId10"/>
                <a:stretch>
                  <a:fillRect/>
                </a:stretch>
              </p:blipFill>
              <p:spPr>
                <a:xfrm>
                  <a:off x="3074275" y="4604140"/>
                  <a:ext cx="776880" cy="639720"/>
                </a:xfrm>
                <a:prstGeom prst="rect">
                  <a:avLst/>
                </a:prstGeom>
              </p:spPr>
            </p:pic>
          </mc:Fallback>
        </mc:AlternateContent>
      </p:grpSp>
      <p:pic>
        <p:nvPicPr>
          <p:cNvPr id="16" name="Picture 15">
            <a:extLst>
              <a:ext uri="{FF2B5EF4-FFF2-40B4-BE49-F238E27FC236}">
                <a16:creationId xmlns:a16="http://schemas.microsoft.com/office/drawing/2014/main" id="{5A7020C6-96C8-4263-B6C6-E07F08EFFDC4}"/>
              </a:ext>
            </a:extLst>
          </p:cNvPr>
          <p:cNvPicPr>
            <a:picLocks noChangeAspect="1"/>
          </p:cNvPicPr>
          <p:nvPr/>
        </p:nvPicPr>
        <p:blipFill>
          <a:blip r:embed="rId11"/>
          <a:stretch>
            <a:fillRect/>
          </a:stretch>
        </p:blipFill>
        <p:spPr>
          <a:xfrm>
            <a:off x="8149011" y="4582482"/>
            <a:ext cx="3905250" cy="942975"/>
          </a:xfrm>
          <a:prstGeom prst="rect">
            <a:avLst/>
          </a:prstGeom>
        </p:spPr>
      </p:pic>
      <p:grpSp>
        <p:nvGrpSpPr>
          <p:cNvPr id="19" name="Group 18">
            <a:extLst>
              <a:ext uri="{FF2B5EF4-FFF2-40B4-BE49-F238E27FC236}">
                <a16:creationId xmlns:a16="http://schemas.microsoft.com/office/drawing/2014/main" id="{7788E6F3-7EE7-405A-9F92-8C00DDC1F941}"/>
              </a:ext>
            </a:extLst>
          </p:cNvPr>
          <p:cNvGrpSpPr/>
          <p:nvPr/>
        </p:nvGrpSpPr>
        <p:grpSpPr>
          <a:xfrm>
            <a:off x="6150226" y="4674279"/>
            <a:ext cx="534960" cy="535320"/>
            <a:chOff x="6150226" y="4674279"/>
            <a:chExt cx="534960" cy="535320"/>
          </a:xfrm>
        </p:grpSpPr>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4AC5C518-7C19-4D96-98F2-E37C1A4F850D}"/>
                    </a:ext>
                  </a:extLst>
                </p14:cNvPr>
                <p14:cNvContentPartPr/>
                <p14:nvPr/>
              </p14:nvContentPartPr>
              <p14:xfrm>
                <a:off x="6378466" y="4674279"/>
                <a:ext cx="306720" cy="317880"/>
              </p14:xfrm>
            </p:contentPart>
          </mc:Choice>
          <mc:Fallback xmlns="">
            <p:pic>
              <p:nvPicPr>
                <p:cNvPr id="17" name="Ink 16">
                  <a:extLst>
                    <a:ext uri="{FF2B5EF4-FFF2-40B4-BE49-F238E27FC236}">
                      <a16:creationId xmlns:a16="http://schemas.microsoft.com/office/drawing/2014/main" id="{4AC5C518-7C19-4D96-98F2-E37C1A4F850D}"/>
                    </a:ext>
                  </a:extLst>
                </p:cNvPr>
                <p:cNvPicPr/>
                <p:nvPr/>
              </p:nvPicPr>
              <p:blipFill>
                <a:blip r:embed="rId13"/>
                <a:stretch>
                  <a:fillRect/>
                </a:stretch>
              </p:blipFill>
              <p:spPr>
                <a:xfrm>
                  <a:off x="6369466" y="4665639"/>
                  <a:ext cx="32436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88F30C7-CD3A-4728-9EE7-A31A36A2F26F}"/>
                    </a:ext>
                  </a:extLst>
                </p14:cNvPr>
                <p14:cNvContentPartPr/>
                <p14:nvPr/>
              </p14:nvContentPartPr>
              <p14:xfrm>
                <a:off x="6150226" y="4755279"/>
                <a:ext cx="496800" cy="454320"/>
              </p14:xfrm>
            </p:contentPart>
          </mc:Choice>
          <mc:Fallback xmlns="">
            <p:pic>
              <p:nvPicPr>
                <p:cNvPr id="18" name="Ink 17">
                  <a:extLst>
                    <a:ext uri="{FF2B5EF4-FFF2-40B4-BE49-F238E27FC236}">
                      <a16:creationId xmlns:a16="http://schemas.microsoft.com/office/drawing/2014/main" id="{288F30C7-CD3A-4728-9EE7-A31A36A2F26F}"/>
                    </a:ext>
                  </a:extLst>
                </p:cNvPr>
                <p:cNvPicPr/>
                <p:nvPr/>
              </p:nvPicPr>
              <p:blipFill>
                <a:blip r:embed="rId15"/>
                <a:stretch>
                  <a:fillRect/>
                </a:stretch>
              </p:blipFill>
              <p:spPr>
                <a:xfrm>
                  <a:off x="6141226" y="4746279"/>
                  <a:ext cx="514440" cy="471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20" name="Ink 19">
                <a:extLst>
                  <a:ext uri="{FF2B5EF4-FFF2-40B4-BE49-F238E27FC236}">
                    <a16:creationId xmlns:a16="http://schemas.microsoft.com/office/drawing/2014/main" id="{7FEE6A93-F38B-4B8C-8705-9B1F0D56A1A1}"/>
                  </a:ext>
                </a:extLst>
              </p14:cNvPr>
              <p14:cNvContentPartPr/>
              <p14:nvPr/>
            </p14:nvContentPartPr>
            <p14:xfrm>
              <a:off x="11255746" y="4154799"/>
              <a:ext cx="712800" cy="680760"/>
            </p14:xfrm>
          </p:contentPart>
        </mc:Choice>
        <mc:Fallback xmlns="">
          <p:pic>
            <p:nvPicPr>
              <p:cNvPr id="20" name="Ink 19">
                <a:extLst>
                  <a:ext uri="{FF2B5EF4-FFF2-40B4-BE49-F238E27FC236}">
                    <a16:creationId xmlns:a16="http://schemas.microsoft.com/office/drawing/2014/main" id="{7FEE6A93-F38B-4B8C-8705-9B1F0D56A1A1}"/>
                  </a:ext>
                </a:extLst>
              </p:cNvPr>
              <p:cNvPicPr/>
              <p:nvPr/>
            </p:nvPicPr>
            <p:blipFill>
              <a:blip r:embed="rId17"/>
              <a:stretch>
                <a:fillRect/>
              </a:stretch>
            </p:blipFill>
            <p:spPr>
              <a:xfrm>
                <a:off x="11246746" y="4146159"/>
                <a:ext cx="730440" cy="698400"/>
              </a:xfrm>
              <a:prstGeom prst="rect">
                <a:avLst/>
              </a:prstGeom>
            </p:spPr>
          </p:pic>
        </mc:Fallback>
      </mc:AlternateContent>
      <p:grpSp>
        <p:nvGrpSpPr>
          <p:cNvPr id="40" name="Group 39">
            <a:extLst>
              <a:ext uri="{FF2B5EF4-FFF2-40B4-BE49-F238E27FC236}">
                <a16:creationId xmlns:a16="http://schemas.microsoft.com/office/drawing/2014/main" id="{A39E2608-E8AD-4CAB-AB4B-A9DEFE2FC5FB}"/>
              </a:ext>
            </a:extLst>
          </p:cNvPr>
          <p:cNvGrpSpPr/>
          <p:nvPr/>
        </p:nvGrpSpPr>
        <p:grpSpPr>
          <a:xfrm>
            <a:off x="9589666" y="3757719"/>
            <a:ext cx="666720" cy="806760"/>
            <a:chOff x="9589666" y="3757719"/>
            <a:chExt cx="666720" cy="806760"/>
          </a:xfrm>
        </p:grpSpPr>
        <mc:AlternateContent xmlns:mc="http://schemas.openxmlformats.org/markup-compatibility/2006" xmlns:p14="http://schemas.microsoft.com/office/powerpoint/2010/main">
          <mc:Choice Requires="p14">
            <p:contentPart p14:bwMode="auto" r:id="rId18">
              <p14:nvContentPartPr>
                <p14:cNvPr id="34" name="Ink 33">
                  <a:extLst>
                    <a:ext uri="{FF2B5EF4-FFF2-40B4-BE49-F238E27FC236}">
                      <a16:creationId xmlns:a16="http://schemas.microsoft.com/office/drawing/2014/main" id="{6C6E97F4-8EC4-401B-BB0A-AF70600977CB}"/>
                    </a:ext>
                  </a:extLst>
                </p14:cNvPr>
                <p14:cNvContentPartPr/>
                <p14:nvPr/>
              </p14:nvContentPartPr>
              <p14:xfrm>
                <a:off x="9589666" y="3786519"/>
                <a:ext cx="196920" cy="345240"/>
              </p14:xfrm>
            </p:contentPart>
          </mc:Choice>
          <mc:Fallback xmlns="">
            <p:pic>
              <p:nvPicPr>
                <p:cNvPr id="34" name="Ink 33">
                  <a:extLst>
                    <a:ext uri="{FF2B5EF4-FFF2-40B4-BE49-F238E27FC236}">
                      <a16:creationId xmlns:a16="http://schemas.microsoft.com/office/drawing/2014/main" id="{6C6E97F4-8EC4-401B-BB0A-AF70600977CB}"/>
                    </a:ext>
                  </a:extLst>
                </p:cNvPr>
                <p:cNvPicPr/>
                <p:nvPr/>
              </p:nvPicPr>
              <p:blipFill>
                <a:blip r:embed="rId19"/>
                <a:stretch>
                  <a:fillRect/>
                </a:stretch>
              </p:blipFill>
              <p:spPr>
                <a:xfrm>
                  <a:off x="9581026" y="3777879"/>
                  <a:ext cx="21456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5" name="Ink 34">
                  <a:extLst>
                    <a:ext uri="{FF2B5EF4-FFF2-40B4-BE49-F238E27FC236}">
                      <a16:creationId xmlns:a16="http://schemas.microsoft.com/office/drawing/2014/main" id="{5A20835E-438E-4243-ACE0-CF640C459A08}"/>
                    </a:ext>
                  </a:extLst>
                </p14:cNvPr>
                <p14:cNvContentPartPr/>
                <p14:nvPr/>
              </p14:nvContentPartPr>
              <p14:xfrm>
                <a:off x="9850306" y="3757719"/>
                <a:ext cx="30240" cy="354240"/>
              </p14:xfrm>
            </p:contentPart>
          </mc:Choice>
          <mc:Fallback xmlns="">
            <p:pic>
              <p:nvPicPr>
                <p:cNvPr id="35" name="Ink 34">
                  <a:extLst>
                    <a:ext uri="{FF2B5EF4-FFF2-40B4-BE49-F238E27FC236}">
                      <a16:creationId xmlns:a16="http://schemas.microsoft.com/office/drawing/2014/main" id="{5A20835E-438E-4243-ACE0-CF640C459A08}"/>
                    </a:ext>
                  </a:extLst>
                </p:cNvPr>
                <p:cNvPicPr/>
                <p:nvPr/>
              </p:nvPicPr>
              <p:blipFill>
                <a:blip r:embed="rId21"/>
                <a:stretch>
                  <a:fillRect/>
                </a:stretch>
              </p:blipFill>
              <p:spPr>
                <a:xfrm>
                  <a:off x="9841306" y="3748719"/>
                  <a:ext cx="47880" cy="3718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6" name="Ink 35">
                  <a:extLst>
                    <a:ext uri="{FF2B5EF4-FFF2-40B4-BE49-F238E27FC236}">
                      <a16:creationId xmlns:a16="http://schemas.microsoft.com/office/drawing/2014/main" id="{FDB1DAF8-9C15-4DF7-8C58-67F724933465}"/>
                    </a:ext>
                  </a:extLst>
                </p14:cNvPr>
                <p14:cNvContentPartPr/>
                <p14:nvPr/>
              </p14:nvContentPartPr>
              <p14:xfrm>
                <a:off x="9867586" y="3887319"/>
                <a:ext cx="110520" cy="200880"/>
              </p14:xfrm>
            </p:contentPart>
          </mc:Choice>
          <mc:Fallback xmlns="">
            <p:pic>
              <p:nvPicPr>
                <p:cNvPr id="36" name="Ink 35">
                  <a:extLst>
                    <a:ext uri="{FF2B5EF4-FFF2-40B4-BE49-F238E27FC236}">
                      <a16:creationId xmlns:a16="http://schemas.microsoft.com/office/drawing/2014/main" id="{FDB1DAF8-9C15-4DF7-8C58-67F724933465}"/>
                    </a:ext>
                  </a:extLst>
                </p:cNvPr>
                <p:cNvPicPr/>
                <p:nvPr/>
              </p:nvPicPr>
              <p:blipFill>
                <a:blip r:embed="rId23"/>
                <a:stretch>
                  <a:fillRect/>
                </a:stretch>
              </p:blipFill>
              <p:spPr>
                <a:xfrm>
                  <a:off x="9858586" y="3878319"/>
                  <a:ext cx="12816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7" name="Ink 36">
                  <a:extLst>
                    <a:ext uri="{FF2B5EF4-FFF2-40B4-BE49-F238E27FC236}">
                      <a16:creationId xmlns:a16="http://schemas.microsoft.com/office/drawing/2014/main" id="{64420F0A-E202-489C-8FAD-BCE3D83F7AAF}"/>
                    </a:ext>
                  </a:extLst>
                </p14:cNvPr>
                <p14:cNvContentPartPr/>
                <p14:nvPr/>
              </p14:nvContentPartPr>
              <p14:xfrm>
                <a:off x="9903226" y="3763119"/>
                <a:ext cx="106920" cy="297000"/>
              </p14:xfrm>
            </p:contentPart>
          </mc:Choice>
          <mc:Fallback xmlns="">
            <p:pic>
              <p:nvPicPr>
                <p:cNvPr id="37" name="Ink 36">
                  <a:extLst>
                    <a:ext uri="{FF2B5EF4-FFF2-40B4-BE49-F238E27FC236}">
                      <a16:creationId xmlns:a16="http://schemas.microsoft.com/office/drawing/2014/main" id="{64420F0A-E202-489C-8FAD-BCE3D83F7AAF}"/>
                    </a:ext>
                  </a:extLst>
                </p:cNvPr>
                <p:cNvPicPr/>
                <p:nvPr/>
              </p:nvPicPr>
              <p:blipFill>
                <a:blip r:embed="rId25"/>
                <a:stretch>
                  <a:fillRect/>
                </a:stretch>
              </p:blipFill>
              <p:spPr>
                <a:xfrm>
                  <a:off x="9894226" y="3754479"/>
                  <a:ext cx="12456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8" name="Ink 37">
                  <a:extLst>
                    <a:ext uri="{FF2B5EF4-FFF2-40B4-BE49-F238E27FC236}">
                      <a16:creationId xmlns:a16="http://schemas.microsoft.com/office/drawing/2014/main" id="{914A4179-FBB4-4871-93D7-DE2768288939}"/>
                    </a:ext>
                  </a:extLst>
                </p14:cNvPr>
                <p14:cNvContentPartPr/>
                <p14:nvPr/>
              </p14:nvContentPartPr>
              <p14:xfrm>
                <a:off x="10084666" y="4142559"/>
                <a:ext cx="164880" cy="421560"/>
              </p14:xfrm>
            </p:contentPart>
          </mc:Choice>
          <mc:Fallback xmlns="">
            <p:pic>
              <p:nvPicPr>
                <p:cNvPr id="38" name="Ink 37">
                  <a:extLst>
                    <a:ext uri="{FF2B5EF4-FFF2-40B4-BE49-F238E27FC236}">
                      <a16:creationId xmlns:a16="http://schemas.microsoft.com/office/drawing/2014/main" id="{914A4179-FBB4-4871-93D7-DE2768288939}"/>
                    </a:ext>
                  </a:extLst>
                </p:cNvPr>
                <p:cNvPicPr/>
                <p:nvPr/>
              </p:nvPicPr>
              <p:blipFill>
                <a:blip r:embed="rId27"/>
                <a:stretch>
                  <a:fillRect/>
                </a:stretch>
              </p:blipFill>
              <p:spPr>
                <a:xfrm>
                  <a:off x="10076026" y="4133919"/>
                  <a:ext cx="182520" cy="439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9" name="Ink 38">
                  <a:extLst>
                    <a:ext uri="{FF2B5EF4-FFF2-40B4-BE49-F238E27FC236}">
                      <a16:creationId xmlns:a16="http://schemas.microsoft.com/office/drawing/2014/main" id="{9526EB32-16A4-47C0-94C5-B35D403B4967}"/>
                    </a:ext>
                  </a:extLst>
                </p14:cNvPr>
                <p14:cNvContentPartPr/>
                <p14:nvPr/>
              </p14:nvContentPartPr>
              <p14:xfrm>
                <a:off x="10068106" y="4339839"/>
                <a:ext cx="188280" cy="224640"/>
              </p14:xfrm>
            </p:contentPart>
          </mc:Choice>
          <mc:Fallback xmlns="">
            <p:pic>
              <p:nvPicPr>
                <p:cNvPr id="39" name="Ink 38">
                  <a:extLst>
                    <a:ext uri="{FF2B5EF4-FFF2-40B4-BE49-F238E27FC236}">
                      <a16:creationId xmlns:a16="http://schemas.microsoft.com/office/drawing/2014/main" id="{9526EB32-16A4-47C0-94C5-B35D403B4967}"/>
                    </a:ext>
                  </a:extLst>
                </p:cNvPr>
                <p:cNvPicPr/>
                <p:nvPr/>
              </p:nvPicPr>
              <p:blipFill>
                <a:blip r:embed="rId29"/>
                <a:stretch>
                  <a:fillRect/>
                </a:stretch>
              </p:blipFill>
              <p:spPr>
                <a:xfrm>
                  <a:off x="10059106" y="4330839"/>
                  <a:ext cx="205920" cy="242280"/>
                </a:xfrm>
                <a:prstGeom prst="rect">
                  <a:avLst/>
                </a:prstGeom>
              </p:spPr>
            </p:pic>
          </mc:Fallback>
        </mc:AlternateContent>
      </p:grpSp>
    </p:spTree>
    <p:extLst>
      <p:ext uri="{BB962C8B-B14F-4D97-AF65-F5344CB8AC3E}">
        <p14:creationId xmlns:p14="http://schemas.microsoft.com/office/powerpoint/2010/main" val="1555513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73FCEB7-CD02-4399-BA74-12D9191D6F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D0A4F94-1767-4A9E-9F20-A001A9B2167C}"/>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Create Mongoose User Model</a:t>
            </a:r>
          </a:p>
        </p:txBody>
      </p:sp>
      <p:sp>
        <p:nvSpPr>
          <p:cNvPr id="3" name="Content Placeholder 2">
            <a:extLst>
              <a:ext uri="{FF2B5EF4-FFF2-40B4-BE49-F238E27FC236}">
                <a16:creationId xmlns:a16="http://schemas.microsoft.com/office/drawing/2014/main" id="{EDD0A178-BA99-4243-91BF-C6806ACED1E2}"/>
              </a:ext>
            </a:extLst>
          </p:cNvPr>
          <p:cNvSpPr>
            <a:spLocks noGrp="1"/>
          </p:cNvSpPr>
          <p:nvPr>
            <p:ph idx="1"/>
          </p:nvPr>
        </p:nvSpPr>
        <p:spPr>
          <a:xfrm>
            <a:off x="674237" y="4170501"/>
            <a:ext cx="3657600" cy="1525597"/>
          </a:xfrm>
        </p:spPr>
        <p:txBody>
          <a:bodyPr vert="horz" lIns="91440" tIns="45720" rIns="91440" bIns="45720" rtlCol="0">
            <a:normAutofit/>
          </a:bodyPr>
          <a:lstStyle/>
          <a:p>
            <a:pPr marL="0" indent="0" algn="ctr">
              <a:buNone/>
            </a:pPr>
            <a:r>
              <a:rPr lang="en-US" sz="2000" kern="1200">
                <a:solidFill>
                  <a:srgbClr val="FFFFFF"/>
                </a:solidFill>
                <a:latin typeface="+mn-lt"/>
                <a:ea typeface="+mn-ea"/>
                <a:cs typeface="+mn-cs"/>
              </a:rPr>
              <a:t>Use Mongoose to specify user model:</a:t>
            </a:r>
          </a:p>
        </p:txBody>
      </p:sp>
      <p:pic>
        <p:nvPicPr>
          <p:cNvPr id="4" name="Picture 3">
            <a:extLst>
              <a:ext uri="{FF2B5EF4-FFF2-40B4-BE49-F238E27FC236}">
                <a16:creationId xmlns:a16="http://schemas.microsoft.com/office/drawing/2014/main" id="{9D0EA49D-D296-40DB-8F3C-3CA1DF70F9D1}"/>
              </a:ext>
            </a:extLst>
          </p:cNvPr>
          <p:cNvPicPr>
            <a:picLocks noChangeAspect="1"/>
          </p:cNvPicPr>
          <p:nvPr/>
        </p:nvPicPr>
        <p:blipFill>
          <a:blip r:embed="rId2"/>
          <a:stretch>
            <a:fillRect/>
          </a:stretch>
        </p:blipFill>
        <p:spPr>
          <a:xfrm>
            <a:off x="5006075" y="321177"/>
            <a:ext cx="6787692" cy="5934150"/>
          </a:xfrm>
          <a:prstGeom prst="rect">
            <a:avLst/>
          </a:prstGeom>
        </p:spPr>
      </p:pic>
    </p:spTree>
    <p:extLst>
      <p:ext uri="{BB962C8B-B14F-4D97-AF65-F5344CB8AC3E}">
        <p14:creationId xmlns:p14="http://schemas.microsoft.com/office/powerpoint/2010/main" val="2951388596"/>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Top Corners Rounded 17">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Top Corners Rounded 19">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0D0E087-F1D0-49B7-BFD6-536EC9210A34}"/>
              </a:ext>
            </a:extLst>
          </p:cNvPr>
          <p:cNvSpPr>
            <a:spLocks noGrp="1"/>
          </p:cNvSpPr>
          <p:nvPr>
            <p:ph type="title"/>
          </p:nvPr>
        </p:nvSpPr>
        <p:spPr>
          <a:xfrm>
            <a:off x="321733" y="981091"/>
            <a:ext cx="4092951" cy="1624457"/>
          </a:xfrm>
        </p:spPr>
        <p:txBody>
          <a:bodyPr>
            <a:normAutofit/>
          </a:bodyPr>
          <a:lstStyle/>
          <a:p>
            <a:r>
              <a:rPr lang="en-US" sz="3600" dirty="0">
                <a:solidFill>
                  <a:schemeClr val="bg1"/>
                </a:solidFill>
                <a:cs typeface="Calibri Light"/>
              </a:rPr>
              <a:t>Mongoose Middleware: Hash/Salt Passwords</a:t>
            </a:r>
            <a:endParaRPr lang="en-US" sz="3600" dirty="0">
              <a:solidFill>
                <a:schemeClr val="bg1"/>
              </a:solidFill>
            </a:endParaRPr>
          </a:p>
        </p:txBody>
      </p:sp>
      <p:sp>
        <p:nvSpPr>
          <p:cNvPr id="3" name="Content Placeholder 2">
            <a:extLst>
              <a:ext uri="{FF2B5EF4-FFF2-40B4-BE49-F238E27FC236}">
                <a16:creationId xmlns:a16="http://schemas.microsoft.com/office/drawing/2014/main" id="{A38D0DB6-FCE3-46E2-B652-8B41697DADEF}"/>
              </a:ext>
            </a:extLst>
          </p:cNvPr>
          <p:cNvSpPr>
            <a:spLocks noGrp="1"/>
          </p:cNvSpPr>
          <p:nvPr>
            <p:ph idx="1"/>
          </p:nvPr>
        </p:nvSpPr>
        <p:spPr>
          <a:xfrm>
            <a:off x="321733" y="2834809"/>
            <a:ext cx="4092951" cy="3042099"/>
          </a:xfrm>
        </p:spPr>
        <p:txBody>
          <a:bodyPr vert="horz" lIns="91440" tIns="45720" rIns="91440" bIns="45720" rtlCol="0" anchor="t">
            <a:normAutofit/>
          </a:bodyPr>
          <a:lstStyle/>
          <a:p>
            <a:r>
              <a:rPr lang="en-US" sz="2000" dirty="0">
                <a:solidFill>
                  <a:schemeClr val="bg1"/>
                </a:solidFill>
                <a:cs typeface="Calibri"/>
              </a:rPr>
              <a:t>Mongoose supports Middleware (also called pre and post </a:t>
            </a:r>
            <a:r>
              <a:rPr lang="en-US" sz="2000" i="1" dirty="0">
                <a:solidFill>
                  <a:schemeClr val="bg1"/>
                </a:solidFill>
                <a:cs typeface="Calibri"/>
              </a:rPr>
              <a:t>hooks</a:t>
            </a:r>
            <a:r>
              <a:rPr lang="en-US" sz="2000" dirty="0">
                <a:solidFill>
                  <a:schemeClr val="bg1"/>
                </a:solidFill>
                <a:cs typeface="Calibri"/>
              </a:rPr>
              <a:t>).</a:t>
            </a:r>
          </a:p>
          <a:p>
            <a:r>
              <a:rPr lang="en-US" sz="2000" dirty="0">
                <a:solidFill>
                  <a:schemeClr val="bg1"/>
                </a:solidFill>
                <a:cs typeface="Calibri"/>
              </a:rPr>
              <a:t>Can use, like Express middleware, to process documents</a:t>
            </a:r>
          </a:p>
          <a:p>
            <a:r>
              <a:rPr lang="en-US" sz="2000" dirty="0">
                <a:solidFill>
                  <a:schemeClr val="bg1"/>
                </a:solidFill>
                <a:cs typeface="Calibri"/>
              </a:rPr>
              <a:t>Use </a:t>
            </a:r>
            <a:r>
              <a:rPr lang="en-US" sz="2000" b="1" dirty="0" err="1">
                <a:solidFill>
                  <a:schemeClr val="bg1"/>
                </a:solidFill>
                <a:cs typeface="Calibri"/>
              </a:rPr>
              <a:t>bcrypt</a:t>
            </a:r>
            <a:r>
              <a:rPr lang="en-US" sz="2000" dirty="0">
                <a:solidFill>
                  <a:schemeClr val="bg1"/>
                </a:solidFill>
                <a:cs typeface="Calibri"/>
              </a:rPr>
              <a:t> package to hash and salt passwords</a:t>
            </a:r>
          </a:p>
        </p:txBody>
      </p:sp>
      <p:pic>
        <p:nvPicPr>
          <p:cNvPr id="5" name="Picture 4">
            <a:extLst>
              <a:ext uri="{FF2B5EF4-FFF2-40B4-BE49-F238E27FC236}">
                <a16:creationId xmlns:a16="http://schemas.microsoft.com/office/drawing/2014/main" id="{8B3EE841-C211-4801-98EA-17270C637FDF}"/>
              </a:ext>
            </a:extLst>
          </p:cNvPr>
          <p:cNvPicPr>
            <a:picLocks noChangeAspect="1"/>
          </p:cNvPicPr>
          <p:nvPr/>
        </p:nvPicPr>
        <p:blipFill>
          <a:blip r:embed="rId2"/>
          <a:stretch>
            <a:fillRect/>
          </a:stretch>
        </p:blipFill>
        <p:spPr>
          <a:xfrm>
            <a:off x="5186289" y="2079923"/>
            <a:ext cx="7562438" cy="2478327"/>
          </a:xfrm>
          <a:prstGeom prst="rect">
            <a:avLst/>
          </a:prstGeom>
        </p:spPr>
      </p:pic>
    </p:spTree>
    <p:extLst>
      <p:ext uri="{BB962C8B-B14F-4D97-AF65-F5344CB8AC3E}">
        <p14:creationId xmlns:p14="http://schemas.microsoft.com/office/powerpoint/2010/main" val="1744890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D0C81-46FF-4250-8AA9-B5C2E2AAC328}"/>
              </a:ext>
            </a:extLst>
          </p:cNvPr>
          <p:cNvSpPr>
            <a:spLocks noGrp="1"/>
          </p:cNvSpPr>
          <p:nvPr>
            <p:ph type="title"/>
          </p:nvPr>
        </p:nvSpPr>
        <p:spPr>
          <a:xfrm>
            <a:off x="838200" y="365125"/>
            <a:ext cx="10515600" cy="1325563"/>
          </a:xfrm>
        </p:spPr>
        <p:txBody>
          <a:bodyPr/>
          <a:lstStyle/>
          <a:p>
            <a:r>
              <a:rPr lang="en-US" dirty="0">
                <a:cs typeface="Calibri Light"/>
              </a:rPr>
              <a:t>Mongoose Methods: compare passwords</a:t>
            </a:r>
            <a:endParaRPr lang="en-US" dirty="0"/>
          </a:p>
        </p:txBody>
      </p:sp>
      <p:sp>
        <p:nvSpPr>
          <p:cNvPr id="3" name="Content Placeholder 2">
            <a:extLst>
              <a:ext uri="{FF2B5EF4-FFF2-40B4-BE49-F238E27FC236}">
                <a16:creationId xmlns:a16="http://schemas.microsoft.com/office/drawing/2014/main" id="{2C755849-9FA8-4267-A82A-89CA661F1AB5}"/>
              </a:ext>
            </a:extLst>
          </p:cNvPr>
          <p:cNvSpPr>
            <a:spLocks noGrp="1"/>
          </p:cNvSpPr>
          <p:nvPr>
            <p:ph idx="1"/>
          </p:nvPr>
        </p:nvSpPr>
        <p:spPr>
          <a:xfrm>
            <a:off x="838200" y="1825625"/>
            <a:ext cx="10515600" cy="4351338"/>
          </a:xfrm>
        </p:spPr>
        <p:txBody>
          <a:bodyPr vert="horz" lIns="91440" tIns="45720" rIns="91440" bIns="45720" rtlCol="0" anchor="t">
            <a:normAutofit/>
          </a:bodyPr>
          <a:lstStyle/>
          <a:p>
            <a:r>
              <a:rPr lang="en-US" dirty="0">
                <a:cs typeface="Calibri"/>
              </a:rPr>
              <a:t>You can define instance and static methods in Mongoose Schemas.</a:t>
            </a:r>
          </a:p>
          <a:p>
            <a:r>
              <a:rPr lang="en-US" dirty="0">
                <a:cs typeface="Calibri"/>
              </a:rPr>
              <a:t>For authentication, define a </a:t>
            </a:r>
            <a:r>
              <a:rPr lang="en-US" dirty="0" err="1">
                <a:cs typeface="Calibri"/>
              </a:rPr>
              <a:t>comparePassword</a:t>
            </a:r>
            <a:r>
              <a:rPr lang="en-US" dirty="0">
                <a:cs typeface="Calibri"/>
              </a:rPr>
              <a:t>(..) instance method</a:t>
            </a:r>
          </a:p>
          <a:p>
            <a:pPr lvl="1"/>
            <a:r>
              <a:rPr lang="en-US" dirty="0">
                <a:cs typeface="Calibri"/>
              </a:rPr>
              <a:t>Use this to authenticate users</a:t>
            </a:r>
          </a:p>
          <a:p>
            <a:pPr lvl="1"/>
            <a:r>
              <a:rPr lang="en-US" b="1" dirty="0" err="1">
                <a:cs typeface="Calibri"/>
              </a:rPr>
              <a:t>Bcrypt</a:t>
            </a:r>
            <a:r>
              <a:rPr lang="en-US" dirty="0">
                <a:cs typeface="Calibri"/>
              </a:rPr>
              <a:t> used to compare with hashed/salted password. </a:t>
            </a:r>
          </a:p>
        </p:txBody>
      </p:sp>
      <p:pic>
        <p:nvPicPr>
          <p:cNvPr id="5" name="Picture 4">
            <a:extLst>
              <a:ext uri="{FF2B5EF4-FFF2-40B4-BE49-F238E27FC236}">
                <a16:creationId xmlns:a16="http://schemas.microsoft.com/office/drawing/2014/main" id="{70F1FBB2-A562-46ED-93EA-8B5C1055709E}"/>
              </a:ext>
            </a:extLst>
          </p:cNvPr>
          <p:cNvPicPr>
            <a:picLocks noChangeAspect="1"/>
          </p:cNvPicPr>
          <p:nvPr/>
        </p:nvPicPr>
        <p:blipFill>
          <a:blip r:embed="rId2"/>
          <a:stretch>
            <a:fillRect/>
          </a:stretch>
        </p:blipFill>
        <p:spPr>
          <a:xfrm>
            <a:off x="1376794" y="3802424"/>
            <a:ext cx="8735231" cy="2690451"/>
          </a:xfrm>
          <a:prstGeom prst="rect">
            <a:avLst/>
          </a:prstGeom>
        </p:spPr>
      </p:pic>
    </p:spTree>
    <p:extLst>
      <p:ext uri="{BB962C8B-B14F-4D97-AF65-F5344CB8AC3E}">
        <p14:creationId xmlns:p14="http://schemas.microsoft.com/office/powerpoint/2010/main" val="2781468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B2D0-9120-4773-A3DE-A56E19E54E30}"/>
              </a:ext>
            </a:extLst>
          </p:cNvPr>
          <p:cNvSpPr>
            <a:spLocks noGrp="1"/>
          </p:cNvSpPr>
          <p:nvPr>
            <p:ph type="title"/>
          </p:nvPr>
        </p:nvSpPr>
        <p:spPr/>
        <p:txBody>
          <a:bodyPr/>
          <a:lstStyle/>
          <a:p>
            <a:r>
              <a:rPr lang="en-US" dirty="0">
                <a:cs typeface="Calibri Light"/>
              </a:rPr>
              <a:t>User API: User Routes</a:t>
            </a:r>
            <a:endParaRPr lang="en-US" dirty="0"/>
          </a:p>
        </p:txBody>
      </p:sp>
      <p:sp>
        <p:nvSpPr>
          <p:cNvPr id="3" name="Content Placeholder 2">
            <a:extLst>
              <a:ext uri="{FF2B5EF4-FFF2-40B4-BE49-F238E27FC236}">
                <a16:creationId xmlns:a16="http://schemas.microsoft.com/office/drawing/2014/main" id="{EE6FBB53-29BB-4465-ABE6-2BCF8285D7E2}"/>
              </a:ext>
            </a:extLst>
          </p:cNvPr>
          <p:cNvSpPr>
            <a:spLocks noGrp="1"/>
          </p:cNvSpPr>
          <p:nvPr>
            <p:ph idx="1"/>
          </p:nvPr>
        </p:nvSpPr>
        <p:spPr/>
        <p:txBody>
          <a:bodyPr vert="horz" lIns="91440" tIns="45720" rIns="91440" bIns="45720" rtlCol="0" anchor="t">
            <a:normAutofit/>
          </a:bodyPr>
          <a:lstStyle/>
          <a:p>
            <a:r>
              <a:rPr lang="en-US" dirty="0">
                <a:cs typeface="Calibri"/>
              </a:rPr>
              <a:t>Create new router to support following API</a:t>
            </a:r>
          </a:p>
          <a:p>
            <a:pPr marL="0" indent="0">
              <a:buNone/>
            </a:pPr>
            <a:endParaRPr lang="en-US" dirty="0">
              <a:cs typeface="Calibri"/>
            </a:endParaRPr>
          </a:p>
        </p:txBody>
      </p:sp>
      <p:graphicFrame>
        <p:nvGraphicFramePr>
          <p:cNvPr id="4" name="Table 4">
            <a:extLst>
              <a:ext uri="{FF2B5EF4-FFF2-40B4-BE49-F238E27FC236}">
                <a16:creationId xmlns:a16="http://schemas.microsoft.com/office/drawing/2014/main" id="{8DBA4EEA-2CC7-4364-97CF-699BDBDF5659}"/>
              </a:ext>
            </a:extLst>
          </p:cNvPr>
          <p:cNvGraphicFramePr>
            <a:graphicFrameLocks noGrp="1"/>
          </p:cNvGraphicFramePr>
          <p:nvPr>
            <p:extLst>
              <p:ext uri="{D42A27DB-BD31-4B8C-83A1-F6EECF244321}">
                <p14:modId xmlns:p14="http://schemas.microsoft.com/office/powerpoint/2010/main" val="1395694422"/>
              </p:ext>
            </p:extLst>
          </p:nvPr>
        </p:nvGraphicFramePr>
        <p:xfrm>
          <a:off x="1134661" y="2591432"/>
          <a:ext cx="8168640" cy="1285240"/>
        </p:xfrm>
        <a:graphic>
          <a:graphicData uri="http://schemas.openxmlformats.org/drawingml/2006/table">
            <a:tbl>
              <a:tblPr firstRow="1" bandRow="1">
                <a:tableStyleId>{5C22544A-7EE6-4342-B048-85BDC9FD1C3A}</a:tableStyleId>
              </a:tblPr>
              <a:tblGrid>
                <a:gridCol w="1633728">
                  <a:extLst>
                    <a:ext uri="{9D8B030D-6E8A-4147-A177-3AD203B41FA5}">
                      <a16:colId xmlns:a16="http://schemas.microsoft.com/office/drawing/2014/main" val="514427461"/>
                    </a:ext>
                  </a:extLst>
                </a:gridCol>
                <a:gridCol w="1633728">
                  <a:extLst>
                    <a:ext uri="{9D8B030D-6E8A-4147-A177-3AD203B41FA5}">
                      <a16:colId xmlns:a16="http://schemas.microsoft.com/office/drawing/2014/main" val="642081077"/>
                    </a:ext>
                  </a:extLst>
                </a:gridCol>
                <a:gridCol w="1633728">
                  <a:extLst>
                    <a:ext uri="{9D8B030D-6E8A-4147-A177-3AD203B41FA5}">
                      <a16:colId xmlns:a16="http://schemas.microsoft.com/office/drawing/2014/main" val="3959946617"/>
                    </a:ext>
                  </a:extLst>
                </a:gridCol>
                <a:gridCol w="1633728">
                  <a:extLst>
                    <a:ext uri="{9D8B030D-6E8A-4147-A177-3AD203B41FA5}">
                      <a16:colId xmlns:a16="http://schemas.microsoft.com/office/drawing/2014/main" val="3585771136"/>
                    </a:ext>
                  </a:extLst>
                </a:gridCol>
                <a:gridCol w="1633728">
                  <a:extLst>
                    <a:ext uri="{9D8B030D-6E8A-4147-A177-3AD203B41FA5}">
                      <a16:colId xmlns:a16="http://schemas.microsoft.com/office/drawing/2014/main" val="2673683354"/>
                    </a:ext>
                  </a:extLst>
                </a:gridCol>
              </a:tblGrid>
              <a:tr h="370840">
                <a:tc>
                  <a:txBody>
                    <a:bodyPr/>
                    <a:lstStyle/>
                    <a:p>
                      <a:pPr>
                        <a:buNone/>
                      </a:pPr>
                      <a:r>
                        <a:rPr lang="en-US" dirty="0"/>
                        <a:t>Route</a:t>
                      </a:r>
                    </a:p>
                  </a:txBody>
                  <a:tcPr/>
                </a:tc>
                <a:tc>
                  <a:txBody>
                    <a:bodyPr/>
                    <a:lstStyle/>
                    <a:p>
                      <a:pPr>
                        <a:buNone/>
                      </a:pPr>
                      <a:r>
                        <a:rPr lang="en-US" dirty="0"/>
                        <a:t>GET</a:t>
                      </a:r>
                    </a:p>
                  </a:txBody>
                  <a:tcPr/>
                </a:tc>
                <a:tc>
                  <a:txBody>
                    <a:bodyPr/>
                    <a:lstStyle/>
                    <a:p>
                      <a:pPr>
                        <a:buNone/>
                      </a:pPr>
                      <a:r>
                        <a:rPr lang="en-US" dirty="0"/>
                        <a:t>POST</a:t>
                      </a:r>
                    </a:p>
                  </a:txBody>
                  <a:tcPr/>
                </a:tc>
                <a:tc>
                  <a:txBody>
                    <a:bodyPr/>
                    <a:lstStyle/>
                    <a:p>
                      <a:pPr>
                        <a:buNone/>
                      </a:pPr>
                      <a:r>
                        <a:rPr lang="en-US" dirty="0"/>
                        <a:t>PUT</a:t>
                      </a:r>
                    </a:p>
                  </a:txBody>
                  <a:tcPr/>
                </a:tc>
                <a:tc>
                  <a:txBody>
                    <a:bodyPr/>
                    <a:lstStyle/>
                    <a:p>
                      <a:pPr>
                        <a:buNone/>
                      </a:pPr>
                      <a:r>
                        <a:rPr lang="en-US" dirty="0"/>
                        <a:t>DELETE</a:t>
                      </a:r>
                    </a:p>
                  </a:txBody>
                  <a:tcPr/>
                </a:tc>
                <a:extLst>
                  <a:ext uri="{0D108BD9-81ED-4DB2-BD59-A6C34878D82A}">
                    <a16:rowId xmlns:a16="http://schemas.microsoft.com/office/drawing/2014/main" val="3548872623"/>
                  </a:ext>
                </a:extLst>
              </a:tr>
              <a:tr h="370840">
                <a:tc>
                  <a:txBody>
                    <a:bodyPr/>
                    <a:lstStyle/>
                    <a:p>
                      <a:pPr>
                        <a:buNone/>
                      </a:pPr>
                      <a:r>
                        <a:rPr lang="en-US" dirty="0"/>
                        <a:t>/</a:t>
                      </a:r>
                      <a:r>
                        <a:rPr lang="en-US" dirty="0" err="1"/>
                        <a:t>api</a:t>
                      </a:r>
                      <a:r>
                        <a:rPr lang="en-US" dirty="0"/>
                        <a:t>/users</a:t>
                      </a:r>
                    </a:p>
                  </a:txBody>
                  <a:tcPr/>
                </a:tc>
                <a:tc>
                  <a:txBody>
                    <a:bodyPr/>
                    <a:lstStyle/>
                    <a:p>
                      <a:pPr>
                        <a:buNone/>
                      </a:pPr>
                      <a:r>
                        <a:rPr lang="en-US" dirty="0"/>
                        <a:t>List all users</a:t>
                      </a:r>
                    </a:p>
                  </a:txBody>
                  <a:tcPr/>
                </a:tc>
                <a:tc>
                  <a:txBody>
                    <a:bodyPr/>
                    <a:lstStyle/>
                    <a:p>
                      <a:pPr>
                        <a:buNone/>
                      </a:pPr>
                      <a:r>
                        <a:rPr lang="en-US" dirty="0"/>
                        <a:t>Register/ Authenticate  User</a:t>
                      </a:r>
                    </a:p>
                  </a:txBody>
                  <a:tcPr/>
                </a:tc>
                <a:tc>
                  <a:txBody>
                    <a:bodyPr/>
                    <a:lstStyle/>
                    <a:p>
                      <a:pPr>
                        <a:buNone/>
                      </a:pPr>
                      <a:r>
                        <a:rPr lang="en-US" dirty="0"/>
                        <a:t>N/A</a:t>
                      </a:r>
                    </a:p>
                  </a:txBody>
                  <a:tcPr/>
                </a:tc>
                <a:tc>
                  <a:txBody>
                    <a:bodyPr/>
                    <a:lstStyle/>
                    <a:p>
                      <a:pPr>
                        <a:buNone/>
                      </a:pPr>
                      <a:r>
                        <a:rPr lang="en-US" dirty="0"/>
                        <a:t>N/A</a:t>
                      </a:r>
                    </a:p>
                  </a:txBody>
                  <a:tcPr/>
                </a:tc>
                <a:extLst>
                  <a:ext uri="{0D108BD9-81ED-4DB2-BD59-A6C34878D82A}">
                    <a16:rowId xmlns:a16="http://schemas.microsoft.com/office/drawing/2014/main" val="1401135212"/>
                  </a:ext>
                </a:extLst>
              </a:tr>
            </a:tbl>
          </a:graphicData>
        </a:graphic>
      </p:graphicFrame>
    </p:spTree>
    <p:extLst>
      <p:ext uri="{BB962C8B-B14F-4D97-AF65-F5344CB8AC3E}">
        <p14:creationId xmlns:p14="http://schemas.microsoft.com/office/powerpoint/2010/main" val="14338456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D3E0D82-6502-4093-8B7D-1F2AC92F6610}"/>
              </a:ext>
            </a:extLst>
          </p:cNvPr>
          <p:cNvPicPr>
            <a:picLocks noChangeAspect="1"/>
          </p:cNvPicPr>
          <p:nvPr/>
        </p:nvPicPr>
        <p:blipFill>
          <a:blip r:embed="rId2"/>
          <a:stretch>
            <a:fillRect/>
          </a:stretch>
        </p:blipFill>
        <p:spPr>
          <a:xfrm>
            <a:off x="5734209" y="1319807"/>
            <a:ext cx="5743575" cy="3838575"/>
          </a:xfrm>
          <a:prstGeom prst="rect">
            <a:avLst/>
          </a:prstGeom>
        </p:spPr>
      </p:pic>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AA6204-632C-468A-A687-8F7D47F6CA7E}"/>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cs typeface="Calibri Light"/>
              </a:rPr>
              <a:t>User API: Register new user</a:t>
            </a:r>
            <a:endParaRPr lang="en-US" sz="2800">
              <a:solidFill>
                <a:schemeClr val="bg1"/>
              </a:solidFill>
            </a:endParaRPr>
          </a:p>
        </p:txBody>
      </p:sp>
      <p:sp>
        <p:nvSpPr>
          <p:cNvPr id="3" name="Content Placeholder 2">
            <a:extLst>
              <a:ext uri="{FF2B5EF4-FFF2-40B4-BE49-F238E27FC236}">
                <a16:creationId xmlns:a16="http://schemas.microsoft.com/office/drawing/2014/main" id="{3C96B86A-CAB8-4E03-9531-FB57FBE08E16}"/>
              </a:ext>
            </a:extLst>
          </p:cNvPr>
          <p:cNvSpPr>
            <a:spLocks noGrp="1"/>
          </p:cNvSpPr>
          <p:nvPr>
            <p:ph idx="1"/>
          </p:nvPr>
        </p:nvSpPr>
        <p:spPr>
          <a:xfrm>
            <a:off x="643468" y="2638044"/>
            <a:ext cx="3363974" cy="3415622"/>
          </a:xfrm>
        </p:spPr>
        <p:txBody>
          <a:bodyPr vert="horz" lIns="91440" tIns="45720" rIns="91440" bIns="45720" rtlCol="0">
            <a:normAutofit/>
          </a:bodyPr>
          <a:lstStyle/>
          <a:p>
            <a:r>
              <a:rPr lang="en-US" sz="2000" dirty="0">
                <a:solidFill>
                  <a:schemeClr val="bg1"/>
                </a:solidFill>
                <a:cs typeface="Calibri"/>
              </a:rPr>
              <a:t>Will use query string of URL to indicate action to take on resource</a:t>
            </a:r>
          </a:p>
          <a:p>
            <a:pPr lvl="1"/>
            <a:r>
              <a:rPr lang="en-US" sz="2000" b="1" dirty="0">
                <a:solidFill>
                  <a:schemeClr val="bg1"/>
                </a:solidFill>
                <a:cs typeface="Calibri"/>
              </a:rPr>
              <a:t>Action===register </a:t>
            </a:r>
            <a:r>
              <a:rPr lang="en-US" sz="2000" dirty="0">
                <a:solidFill>
                  <a:schemeClr val="bg1"/>
                </a:solidFill>
                <a:cs typeface="Calibri"/>
              </a:rPr>
              <a:t>will register new user</a:t>
            </a:r>
          </a:p>
        </p:txBody>
      </p:sp>
      <p:sp>
        <p:nvSpPr>
          <p:cNvPr id="6" name="TextBox 5">
            <a:extLst>
              <a:ext uri="{FF2B5EF4-FFF2-40B4-BE49-F238E27FC236}">
                <a16:creationId xmlns:a16="http://schemas.microsoft.com/office/drawing/2014/main" id="{E88A2F10-BA36-432B-B61A-7FDC335E7761}"/>
              </a:ext>
            </a:extLst>
          </p:cNvPr>
          <p:cNvSpPr txBox="1"/>
          <p:nvPr/>
        </p:nvSpPr>
        <p:spPr>
          <a:xfrm>
            <a:off x="58723" y="5173903"/>
            <a:ext cx="4661404" cy="369332"/>
          </a:xfrm>
          <a:prstGeom prst="rect">
            <a:avLst/>
          </a:prstGeom>
          <a:noFill/>
        </p:spPr>
        <p:txBody>
          <a:bodyPr wrap="none" rtlCol="0">
            <a:spAutoFit/>
          </a:bodyPr>
          <a:lstStyle/>
          <a:p>
            <a:r>
              <a:rPr lang="en-IE" dirty="0">
                <a:solidFill>
                  <a:schemeClr val="bg1"/>
                </a:solidFill>
              </a:rPr>
              <a:t>http://localhost:8080/api/users?action=register</a:t>
            </a:r>
          </a:p>
        </p:txBody>
      </p:sp>
      <p:sp>
        <p:nvSpPr>
          <p:cNvPr id="7" name="Rectangle 6">
            <a:extLst>
              <a:ext uri="{FF2B5EF4-FFF2-40B4-BE49-F238E27FC236}">
                <a16:creationId xmlns:a16="http://schemas.microsoft.com/office/drawing/2014/main" id="{6C3A744C-B34E-4945-8BCD-9C38170BE673}"/>
              </a:ext>
            </a:extLst>
          </p:cNvPr>
          <p:cNvSpPr/>
          <p:nvPr/>
        </p:nvSpPr>
        <p:spPr>
          <a:xfrm>
            <a:off x="3050498" y="5059180"/>
            <a:ext cx="1600412" cy="5696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0" name="Straight Arrow Connector 9">
            <a:extLst>
              <a:ext uri="{FF2B5EF4-FFF2-40B4-BE49-F238E27FC236}">
                <a16:creationId xmlns:a16="http://schemas.microsoft.com/office/drawing/2014/main" id="{D1A045E1-3946-4F47-B075-667861CD10F8}"/>
              </a:ext>
            </a:extLst>
          </p:cNvPr>
          <p:cNvCxnSpPr>
            <a:cxnSpLocks/>
            <a:stCxn id="6" idx="3"/>
          </p:cNvCxnSpPr>
          <p:nvPr/>
        </p:nvCxnSpPr>
        <p:spPr>
          <a:xfrm flipV="1">
            <a:off x="4720127" y="2934477"/>
            <a:ext cx="3593449" cy="24240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08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C39FE-CE3F-4C7A-B5A8-A8DA77312E7B}"/>
              </a:ext>
            </a:extLst>
          </p:cNvPr>
          <p:cNvSpPr>
            <a:spLocks noGrp="1"/>
          </p:cNvSpPr>
          <p:nvPr>
            <p:ph type="title"/>
          </p:nvPr>
        </p:nvSpPr>
        <p:spPr/>
        <p:txBody>
          <a:bodyPr/>
          <a:lstStyle/>
          <a:p>
            <a:r>
              <a:rPr lang="en-IE" dirty="0"/>
              <a:t>Schema Methods</a:t>
            </a:r>
          </a:p>
        </p:txBody>
      </p:sp>
      <p:sp>
        <p:nvSpPr>
          <p:cNvPr id="3" name="Text Placeholder 2">
            <a:extLst>
              <a:ext uri="{FF2B5EF4-FFF2-40B4-BE49-F238E27FC236}">
                <a16:creationId xmlns:a16="http://schemas.microsoft.com/office/drawing/2014/main" id="{BEEE69F8-B32F-42A1-A2FA-61419E85F6EB}"/>
              </a:ext>
            </a:extLst>
          </p:cNvPr>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3049473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Top Corners Rounded 17">
            <a:extLst>
              <a:ext uri="{FF2B5EF4-FFF2-40B4-BE49-F238E27FC236}">
                <a16:creationId xmlns:a16="http://schemas.microsoft.com/office/drawing/2014/main" id="{76E6212F-EB21-4328-8386-832840CB43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Top Corners Rounded 19">
            <a:extLst>
              <a:ext uri="{FF2B5EF4-FFF2-40B4-BE49-F238E27FC236}">
                <a16:creationId xmlns:a16="http://schemas.microsoft.com/office/drawing/2014/main" id="{9E74304E-CF2D-41E1-92CF-7FC508311B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21">
            <a:extLst>
              <a:ext uri="{FF2B5EF4-FFF2-40B4-BE49-F238E27FC236}">
                <a16:creationId xmlns:a16="http://schemas.microsoft.com/office/drawing/2014/main" id="{4717401F-8127-4697-8085-3D6C69B5D25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4559531"/>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DE1CE6D-5038-48FA-8355-D6F0C39AFD9B}"/>
              </a:ext>
            </a:extLst>
          </p:cNvPr>
          <p:cNvSpPr>
            <a:spLocks noGrp="1"/>
          </p:cNvSpPr>
          <p:nvPr>
            <p:ph type="title"/>
          </p:nvPr>
        </p:nvSpPr>
        <p:spPr>
          <a:xfrm flipH="1">
            <a:off x="666064" y="705420"/>
            <a:ext cx="3979458" cy="3249386"/>
          </a:xfrm>
        </p:spPr>
        <p:txBody>
          <a:bodyPr vert="horz" lIns="91440" tIns="45720" rIns="91440" bIns="45720" rtlCol="0" anchor="ctr">
            <a:normAutofit/>
          </a:bodyPr>
          <a:lstStyle/>
          <a:p>
            <a:r>
              <a:rPr lang="en-US" sz="5400" kern="1200" dirty="0">
                <a:solidFill>
                  <a:schemeClr val="bg1"/>
                </a:solidFill>
                <a:latin typeface="+mj-lt"/>
                <a:ea typeface="+mj-ea"/>
                <a:cs typeface="+mj-cs"/>
              </a:rPr>
              <a:t>User API: Authenticate User</a:t>
            </a:r>
          </a:p>
        </p:txBody>
      </p:sp>
      <p:sp>
        <p:nvSpPr>
          <p:cNvPr id="3" name="Content Placeholder 2">
            <a:extLst>
              <a:ext uri="{FF2B5EF4-FFF2-40B4-BE49-F238E27FC236}">
                <a16:creationId xmlns:a16="http://schemas.microsoft.com/office/drawing/2014/main" id="{30184CD0-F7BC-4130-AB1F-F015EA20C73F}"/>
              </a:ext>
            </a:extLst>
          </p:cNvPr>
          <p:cNvSpPr>
            <a:spLocks noGrp="1"/>
          </p:cNvSpPr>
          <p:nvPr>
            <p:ph idx="1"/>
          </p:nvPr>
        </p:nvSpPr>
        <p:spPr>
          <a:xfrm>
            <a:off x="447333" y="3622196"/>
            <a:ext cx="3971221" cy="2304727"/>
          </a:xfrm>
        </p:spPr>
        <p:txBody>
          <a:bodyPr vert="horz" lIns="91440" tIns="45720" rIns="91440" bIns="45720" rtlCol="0" anchor="t">
            <a:normAutofit fontScale="92500" lnSpcReduction="10000"/>
          </a:bodyPr>
          <a:lstStyle/>
          <a:p>
            <a:r>
              <a:rPr lang="en-US" sz="2400" dirty="0">
                <a:solidFill>
                  <a:schemeClr val="bg1"/>
                </a:solidFill>
                <a:cs typeface="Calibri"/>
              </a:rPr>
              <a:t>Find user and compare password using user model</a:t>
            </a:r>
          </a:p>
          <a:p>
            <a:r>
              <a:rPr lang="en-US" sz="2400" dirty="0">
                <a:solidFill>
                  <a:schemeClr val="bg1"/>
                </a:solidFill>
                <a:cs typeface="Calibri"/>
              </a:rPr>
              <a:t>Generate and return JWT token using username field</a:t>
            </a:r>
          </a:p>
          <a:p>
            <a:r>
              <a:rPr lang="en-US" sz="2400" b="1" dirty="0">
                <a:solidFill>
                  <a:schemeClr val="bg1"/>
                </a:solidFill>
                <a:cs typeface="Calibri"/>
              </a:rPr>
              <a:t>Client needs to keep token for subsequent messaging</a:t>
            </a:r>
          </a:p>
          <a:p>
            <a:pPr lvl="1"/>
            <a:r>
              <a:rPr lang="en-US" sz="2000" b="1" dirty="0">
                <a:solidFill>
                  <a:schemeClr val="bg1"/>
                </a:solidFill>
                <a:cs typeface="Calibri"/>
              </a:rPr>
              <a:t>store JWT in local storage. </a:t>
            </a:r>
          </a:p>
          <a:p>
            <a:endParaRPr lang="en-US" sz="2400" kern="1200" dirty="0">
              <a:solidFill>
                <a:schemeClr val="bg1"/>
              </a:solidFill>
              <a:latin typeface="+mn-lt"/>
              <a:cs typeface="Calibri"/>
            </a:endParaRPr>
          </a:p>
        </p:txBody>
      </p:sp>
      <p:pic>
        <p:nvPicPr>
          <p:cNvPr id="6" name="Picture 5">
            <a:extLst>
              <a:ext uri="{FF2B5EF4-FFF2-40B4-BE49-F238E27FC236}">
                <a16:creationId xmlns:a16="http://schemas.microsoft.com/office/drawing/2014/main" id="{E9D7B9CE-7311-427C-98A7-10471F40CBE3}"/>
              </a:ext>
            </a:extLst>
          </p:cNvPr>
          <p:cNvPicPr>
            <a:picLocks noChangeAspect="1"/>
          </p:cNvPicPr>
          <p:nvPr/>
        </p:nvPicPr>
        <p:blipFill>
          <a:blip r:embed="rId2"/>
          <a:stretch>
            <a:fillRect/>
          </a:stretch>
        </p:blipFill>
        <p:spPr>
          <a:xfrm>
            <a:off x="5268011" y="1495422"/>
            <a:ext cx="6257925" cy="3867150"/>
          </a:xfrm>
          <a:prstGeom prst="rect">
            <a:avLst/>
          </a:prstGeom>
        </p:spPr>
      </p:pic>
    </p:spTree>
    <p:extLst>
      <p:ext uri="{BB962C8B-B14F-4D97-AF65-F5344CB8AC3E}">
        <p14:creationId xmlns:p14="http://schemas.microsoft.com/office/powerpoint/2010/main" val="14127013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8193D-E070-429F-85D3-906796E694A4}"/>
              </a:ext>
            </a:extLst>
          </p:cNvPr>
          <p:cNvSpPr>
            <a:spLocks noGrp="1"/>
          </p:cNvSpPr>
          <p:nvPr>
            <p:ph type="title"/>
          </p:nvPr>
        </p:nvSpPr>
        <p:spPr/>
        <p:txBody>
          <a:bodyPr/>
          <a:lstStyle/>
          <a:p>
            <a:r>
              <a:rPr lang="en-US" dirty="0">
                <a:cs typeface="Calibri Light"/>
              </a:rPr>
              <a:t>Users API: User Collection</a:t>
            </a:r>
            <a:endParaRPr lang="en-US" dirty="0"/>
          </a:p>
        </p:txBody>
      </p:sp>
      <p:graphicFrame>
        <p:nvGraphicFramePr>
          <p:cNvPr id="5" name="Content Placeholder 4">
            <a:extLst>
              <a:ext uri="{FF2B5EF4-FFF2-40B4-BE49-F238E27FC236}">
                <a16:creationId xmlns:a16="http://schemas.microsoft.com/office/drawing/2014/main" id="{8E32C8A3-6024-4885-820F-9D06DFDCCC06}"/>
              </a:ext>
            </a:extLst>
          </p:cNvPr>
          <p:cNvGraphicFramePr>
            <a:graphicFrameLocks noGrp="1"/>
          </p:cNvGraphicFramePr>
          <p:nvPr>
            <p:ph idx="1"/>
            <p:extLst>
              <p:ext uri="{D42A27DB-BD31-4B8C-83A1-F6EECF244321}">
                <p14:modId xmlns:p14="http://schemas.microsoft.com/office/powerpoint/2010/main" val="3866906084"/>
              </p:ext>
            </p:extLst>
          </p:nvPr>
        </p:nvGraphicFramePr>
        <p:xfrm>
          <a:off x="838200" y="1825625"/>
          <a:ext cx="10515600" cy="32918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137719568"/>
                    </a:ext>
                  </a:extLst>
                </a:gridCol>
                <a:gridCol w="5257800">
                  <a:extLst>
                    <a:ext uri="{9D8B030D-6E8A-4147-A177-3AD203B41FA5}">
                      <a16:colId xmlns:a16="http://schemas.microsoft.com/office/drawing/2014/main" val="1204740666"/>
                    </a:ext>
                  </a:extLst>
                </a:gridCol>
              </a:tblGrid>
              <a:tr h="0">
                <a:tc>
                  <a:txBody>
                    <a:bodyPr/>
                    <a:lstStyle/>
                    <a:p>
                      <a:pPr>
                        <a:buNone/>
                      </a:pPr>
                      <a:r>
                        <a:rPr lang="en-US" dirty="0">
                          <a:effectLst/>
                        </a:rPr>
                        <a:t>Users Collection</a:t>
                      </a:r>
                    </a:p>
                  </a:txBody>
                  <a:tcPr marL="0" marR="0" marT="0" marB="0" anchor="ctr"/>
                </a:tc>
                <a:tc>
                  <a:txBody>
                    <a:bodyPr/>
                    <a:lstStyle/>
                    <a:p>
                      <a:endParaRPr lang="en-US"/>
                    </a:p>
                  </a:txBody>
                  <a:tcPr marL="0" marR="0" marT="0" marB="0" anchor="ctr"/>
                </a:tc>
                <a:extLst>
                  <a:ext uri="{0D108BD9-81ED-4DB2-BD59-A6C34878D82A}">
                    <a16:rowId xmlns:a16="http://schemas.microsoft.com/office/drawing/2014/main" val="2195467978"/>
                  </a:ext>
                </a:extLst>
              </a:tr>
              <a:tr h="0">
                <a:tc>
                  <a:txBody>
                    <a:bodyPr/>
                    <a:lstStyle/>
                    <a:p>
                      <a:pPr>
                        <a:buNone/>
                      </a:pPr>
                      <a:r>
                        <a:rPr lang="en-US" dirty="0">
                          <a:effectLst/>
                        </a:rPr>
                        <a:t>_id</a:t>
                      </a:r>
                    </a:p>
                  </a:txBody>
                  <a:tcPr marL="0" marR="0" marT="0" marB="0" anchor="ctr"/>
                </a:tc>
                <a:tc>
                  <a:txBody>
                    <a:bodyPr/>
                    <a:lstStyle/>
                    <a:p>
                      <a:pPr>
                        <a:buNone/>
                      </a:pPr>
                      <a:r>
                        <a:rPr lang="en-US" dirty="0"/>
                        <a:t>"5ad46fccada1ab2d67b349ec"</a:t>
                      </a:r>
                    </a:p>
                  </a:txBody>
                  <a:tcPr marL="0" marR="0" marT="0" marB="0" anchor="ctr"/>
                </a:tc>
                <a:extLst>
                  <a:ext uri="{0D108BD9-81ED-4DB2-BD59-A6C34878D82A}">
                    <a16:rowId xmlns:a16="http://schemas.microsoft.com/office/drawing/2014/main" val="3738463842"/>
                  </a:ext>
                </a:extLst>
              </a:tr>
              <a:tr h="0">
                <a:tc>
                  <a:txBody>
                    <a:bodyPr/>
                    <a:lstStyle/>
                    <a:p>
                      <a:pPr>
                        <a:buNone/>
                      </a:pPr>
                      <a:r>
                        <a:rPr lang="en-US" dirty="0">
                          <a:effectLst/>
                        </a:rPr>
                        <a:t>username</a:t>
                      </a:r>
                    </a:p>
                  </a:txBody>
                  <a:tcPr marL="0" marR="0" marT="0" marB="0" anchor="ctr"/>
                </a:tc>
                <a:tc>
                  <a:txBody>
                    <a:bodyPr/>
                    <a:lstStyle/>
                    <a:p>
                      <a:pPr>
                        <a:buNone/>
                      </a:pPr>
                      <a:r>
                        <a:rPr lang="en-US" dirty="0"/>
                        <a:t>"user1"</a:t>
                      </a:r>
                    </a:p>
                  </a:txBody>
                  <a:tcPr marL="0" marR="0" marT="0" marB="0" anchor="ctr"/>
                </a:tc>
                <a:extLst>
                  <a:ext uri="{0D108BD9-81ED-4DB2-BD59-A6C34878D82A}">
                    <a16:rowId xmlns:a16="http://schemas.microsoft.com/office/drawing/2014/main" val="3396670412"/>
                  </a:ext>
                </a:extLst>
              </a:tr>
              <a:tr h="0">
                <a:tc>
                  <a:txBody>
                    <a:bodyPr/>
                    <a:lstStyle/>
                    <a:p>
                      <a:pPr>
                        <a:buNone/>
                      </a:pPr>
                      <a:r>
                        <a:rPr lang="en-US" dirty="0">
                          <a:effectLst/>
                        </a:rPr>
                        <a:t>password</a:t>
                      </a:r>
                    </a:p>
                  </a:txBody>
                  <a:tcPr marL="0" marR="0" marT="0" marB="0" anchor="ctr"/>
                </a:tc>
                <a:tc>
                  <a:txBody>
                    <a:bodyPr/>
                    <a:lstStyle/>
                    <a:p>
                      <a:pPr>
                        <a:buNone/>
                      </a:pPr>
                      <a:r>
                        <a:rPr lang="en-US" dirty="0"/>
                        <a:t>"$2a$10$9r3v12AvPPSkcpJXiohGgehGY50gvgWFV9AAABi37caggsPmxBdwW"</a:t>
                      </a:r>
                    </a:p>
                  </a:txBody>
                  <a:tcPr marL="0" marR="0" marT="0" marB="0" anchor="ctr"/>
                </a:tc>
                <a:extLst>
                  <a:ext uri="{0D108BD9-81ED-4DB2-BD59-A6C34878D82A}">
                    <a16:rowId xmlns:a16="http://schemas.microsoft.com/office/drawing/2014/main" val="2417939312"/>
                  </a:ext>
                </a:extLst>
              </a:tr>
              <a:tr h="0">
                <a:tc>
                  <a:txBody>
                    <a:bodyPr/>
                    <a:lstStyle/>
                    <a:p>
                      <a:pPr>
                        <a:buNone/>
                      </a:pPr>
                      <a:r>
                        <a:rPr lang="en-US" dirty="0">
                          <a:effectLst/>
                        </a:rPr>
                        <a:t>__v</a:t>
                      </a:r>
                    </a:p>
                  </a:txBody>
                  <a:tcPr marL="0" marR="0" marT="0" marB="0" anchor="ctr"/>
                </a:tc>
                <a:tc>
                  <a:txBody>
                    <a:bodyPr/>
                    <a:lstStyle/>
                    <a:p>
                      <a:pPr>
                        <a:buNone/>
                      </a:pPr>
                      <a:r>
                        <a:rPr lang="en-US" dirty="0"/>
                        <a:t>0</a:t>
                      </a:r>
                    </a:p>
                  </a:txBody>
                  <a:tcPr marL="0" marR="0" marT="0" marB="0" anchor="ctr"/>
                </a:tc>
                <a:extLst>
                  <a:ext uri="{0D108BD9-81ED-4DB2-BD59-A6C34878D82A}">
                    <a16:rowId xmlns:a16="http://schemas.microsoft.com/office/drawing/2014/main" val="2664165258"/>
                  </a:ext>
                </a:extLst>
              </a:tr>
              <a:tr h="0">
                <a:tc>
                  <a:txBody>
                    <a:bodyPr/>
                    <a:lstStyle/>
                    <a:p>
                      <a:pPr>
                        <a:buNone/>
                      </a:pPr>
                      <a:r>
                        <a:rPr lang="en-US" dirty="0">
                          <a:effectLst/>
                        </a:rPr>
                        <a:t>1</a:t>
                      </a:r>
                    </a:p>
                  </a:txBody>
                  <a:tcPr marL="0" marR="0" marT="0" marB="0" anchor="ctr"/>
                </a:tc>
                <a:tc>
                  <a:txBody>
                    <a:bodyPr/>
                    <a:lstStyle/>
                    <a:p>
                      <a:endParaRPr lang="en-US"/>
                    </a:p>
                  </a:txBody>
                  <a:tcPr marL="0" marR="0" marT="0" marB="0" anchor="ctr"/>
                </a:tc>
                <a:extLst>
                  <a:ext uri="{0D108BD9-81ED-4DB2-BD59-A6C34878D82A}">
                    <a16:rowId xmlns:a16="http://schemas.microsoft.com/office/drawing/2014/main" val="1575753025"/>
                  </a:ext>
                </a:extLst>
              </a:tr>
              <a:tr h="0">
                <a:tc>
                  <a:txBody>
                    <a:bodyPr/>
                    <a:lstStyle/>
                    <a:p>
                      <a:pPr>
                        <a:buNone/>
                      </a:pPr>
                      <a:r>
                        <a:rPr lang="en-US" dirty="0">
                          <a:effectLst/>
                        </a:rPr>
                        <a:t>_id</a:t>
                      </a:r>
                    </a:p>
                  </a:txBody>
                  <a:tcPr marL="0" marR="0" marT="0" marB="0" anchor="ctr"/>
                </a:tc>
                <a:tc>
                  <a:txBody>
                    <a:bodyPr/>
                    <a:lstStyle/>
                    <a:p>
                      <a:pPr>
                        <a:buNone/>
                      </a:pPr>
                      <a:r>
                        <a:rPr lang="en-US" dirty="0"/>
                        <a:t>"5ad46fccada1ab2d67b349ed"</a:t>
                      </a:r>
                    </a:p>
                  </a:txBody>
                  <a:tcPr marL="0" marR="0" marT="0" marB="0" anchor="ctr"/>
                </a:tc>
                <a:extLst>
                  <a:ext uri="{0D108BD9-81ED-4DB2-BD59-A6C34878D82A}">
                    <a16:rowId xmlns:a16="http://schemas.microsoft.com/office/drawing/2014/main" val="939856710"/>
                  </a:ext>
                </a:extLst>
              </a:tr>
              <a:tr h="0">
                <a:tc>
                  <a:txBody>
                    <a:bodyPr/>
                    <a:lstStyle/>
                    <a:p>
                      <a:pPr>
                        <a:buNone/>
                      </a:pPr>
                      <a:r>
                        <a:rPr lang="en-US" dirty="0">
                          <a:effectLst/>
                        </a:rPr>
                        <a:t>username</a:t>
                      </a:r>
                    </a:p>
                  </a:txBody>
                  <a:tcPr marL="0" marR="0" marT="0" marB="0" anchor="ctr"/>
                </a:tc>
                <a:tc>
                  <a:txBody>
                    <a:bodyPr/>
                    <a:lstStyle/>
                    <a:p>
                      <a:pPr>
                        <a:buNone/>
                      </a:pPr>
                      <a:r>
                        <a:rPr lang="en-US" dirty="0"/>
                        <a:t>"user2"</a:t>
                      </a:r>
                    </a:p>
                  </a:txBody>
                  <a:tcPr marL="0" marR="0" marT="0" marB="0" anchor="ctr"/>
                </a:tc>
                <a:extLst>
                  <a:ext uri="{0D108BD9-81ED-4DB2-BD59-A6C34878D82A}">
                    <a16:rowId xmlns:a16="http://schemas.microsoft.com/office/drawing/2014/main" val="3268870975"/>
                  </a:ext>
                </a:extLst>
              </a:tr>
              <a:tr h="0">
                <a:tc>
                  <a:txBody>
                    <a:bodyPr/>
                    <a:lstStyle/>
                    <a:p>
                      <a:pPr>
                        <a:buNone/>
                      </a:pPr>
                      <a:r>
                        <a:rPr lang="en-US" dirty="0">
                          <a:effectLst/>
                        </a:rPr>
                        <a:t>password</a:t>
                      </a:r>
                    </a:p>
                  </a:txBody>
                  <a:tcPr marL="0" marR="0" marT="0" marB="0" anchor="ctr"/>
                </a:tc>
                <a:tc>
                  <a:txBody>
                    <a:bodyPr/>
                    <a:lstStyle/>
                    <a:p>
                      <a:pPr>
                        <a:buNone/>
                      </a:pPr>
                      <a:r>
                        <a:rPr lang="en-US" dirty="0"/>
                        <a:t>"$2a$10$YZlmbnUSZhBq9FAsAqKTyOJk8uXEweC7XtTNY/ozu8aMGXDW07Xxa"</a:t>
                      </a:r>
                    </a:p>
                  </a:txBody>
                  <a:tcPr marL="0" marR="0" marT="0" marB="0" anchor="ctr"/>
                </a:tc>
                <a:extLst>
                  <a:ext uri="{0D108BD9-81ED-4DB2-BD59-A6C34878D82A}">
                    <a16:rowId xmlns:a16="http://schemas.microsoft.com/office/drawing/2014/main" val="1629831404"/>
                  </a:ext>
                </a:extLst>
              </a:tr>
              <a:tr h="0">
                <a:tc>
                  <a:txBody>
                    <a:bodyPr/>
                    <a:lstStyle/>
                    <a:p>
                      <a:pPr>
                        <a:buNone/>
                      </a:pPr>
                      <a:r>
                        <a:rPr lang="en-US" dirty="0">
                          <a:effectLst/>
                        </a:rPr>
                        <a:t>__v</a:t>
                      </a:r>
                    </a:p>
                  </a:txBody>
                  <a:tcPr marL="0" marR="0" marT="0" marB="0" anchor="ctr"/>
                </a:tc>
                <a:tc>
                  <a:txBody>
                    <a:bodyPr/>
                    <a:lstStyle/>
                    <a:p>
                      <a:pPr>
                        <a:buNone/>
                      </a:pPr>
                      <a:r>
                        <a:rPr lang="en-US" dirty="0"/>
                        <a:t>0</a:t>
                      </a:r>
                    </a:p>
                  </a:txBody>
                  <a:tcPr marL="0" marR="0" marT="0" marB="0" anchor="ctr"/>
                </a:tc>
                <a:extLst>
                  <a:ext uri="{0D108BD9-81ED-4DB2-BD59-A6C34878D82A}">
                    <a16:rowId xmlns:a16="http://schemas.microsoft.com/office/drawing/2014/main" val="4056169942"/>
                  </a:ext>
                </a:extLst>
              </a:tr>
            </a:tbl>
          </a:graphicData>
        </a:graphic>
      </p:graphicFrame>
      <p:sp>
        <p:nvSpPr>
          <p:cNvPr id="7" name="Rectangle: Rounded Corners 6">
            <a:extLst>
              <a:ext uri="{FF2B5EF4-FFF2-40B4-BE49-F238E27FC236}">
                <a16:creationId xmlns:a16="http://schemas.microsoft.com/office/drawing/2014/main" id="{3B0114A1-3B88-47AA-B119-BC9ABB042201}"/>
              </a:ext>
            </a:extLst>
          </p:cNvPr>
          <p:cNvSpPr/>
          <p:nvPr/>
        </p:nvSpPr>
        <p:spPr>
          <a:xfrm>
            <a:off x="1354346" y="5595667"/>
            <a:ext cx="5702060" cy="9144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C0C0C"/>
                </a:solidFill>
                <a:cs typeface="Calibri"/>
              </a:rPr>
              <a:t>Hashed/Salted value for password "test1"</a:t>
            </a:r>
            <a:endParaRPr lang="en-US" dirty="0">
              <a:solidFill>
                <a:srgbClr val="0C0C0C"/>
              </a:solidFill>
            </a:endParaRPr>
          </a:p>
        </p:txBody>
      </p:sp>
      <p:cxnSp>
        <p:nvCxnSpPr>
          <p:cNvPr id="8" name="Straight Arrow Connector 7">
            <a:extLst>
              <a:ext uri="{FF2B5EF4-FFF2-40B4-BE49-F238E27FC236}">
                <a16:creationId xmlns:a16="http://schemas.microsoft.com/office/drawing/2014/main" id="{3ED89FA1-D821-4478-8C66-B0C209C6172A}"/>
              </a:ext>
            </a:extLst>
          </p:cNvPr>
          <p:cNvCxnSpPr/>
          <p:nvPr/>
        </p:nvCxnSpPr>
        <p:spPr>
          <a:xfrm flipV="1">
            <a:off x="5121214" y="2958861"/>
            <a:ext cx="1532627" cy="260805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4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3A5B-38C5-48CC-B6A3-94E07E9AD74B}"/>
              </a:ext>
            </a:extLst>
          </p:cNvPr>
          <p:cNvSpPr>
            <a:spLocks noGrp="1"/>
          </p:cNvSpPr>
          <p:nvPr>
            <p:ph type="title"/>
          </p:nvPr>
        </p:nvSpPr>
        <p:spPr/>
        <p:txBody>
          <a:bodyPr/>
          <a:lstStyle/>
          <a:p>
            <a:r>
              <a:rPr lang="en-IE" dirty="0"/>
              <a:t>Protecting Routes with Passport</a:t>
            </a:r>
          </a:p>
        </p:txBody>
      </p:sp>
      <p:sp>
        <p:nvSpPr>
          <p:cNvPr id="3" name="Text Placeholder 2">
            <a:extLst>
              <a:ext uri="{FF2B5EF4-FFF2-40B4-BE49-F238E27FC236}">
                <a16:creationId xmlns:a16="http://schemas.microsoft.com/office/drawing/2014/main" id="{A6CFB6E2-3AE1-4D30-AA7E-53C9EF838A04}"/>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20202820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Top Corners Rounded 8">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Top Corners Rounded 10">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CAC9B0F-86C3-4EBF-8BF0-D15336E7B8F2}"/>
              </a:ext>
            </a:extLst>
          </p:cNvPr>
          <p:cNvSpPr>
            <a:spLocks noGrp="1"/>
          </p:cNvSpPr>
          <p:nvPr>
            <p:ph type="title"/>
          </p:nvPr>
        </p:nvSpPr>
        <p:spPr>
          <a:xfrm>
            <a:off x="321733" y="981091"/>
            <a:ext cx="4092951" cy="1624457"/>
          </a:xfrm>
        </p:spPr>
        <p:txBody>
          <a:bodyPr>
            <a:normAutofit/>
          </a:bodyPr>
          <a:lstStyle/>
          <a:p>
            <a:r>
              <a:rPr lang="en-US" sz="3600" dirty="0">
                <a:solidFill>
                  <a:schemeClr val="bg1"/>
                </a:solidFill>
              </a:rPr>
              <a:t>Protecting API Routes: Passport</a:t>
            </a:r>
            <a:r>
              <a:rPr lang="en-US" sz="3600" dirty="0">
                <a:solidFill>
                  <a:schemeClr val="bg1"/>
                </a:solidFill>
                <a:cs typeface="Calibri Light"/>
              </a:rPr>
              <a:t> JWT Policy</a:t>
            </a:r>
          </a:p>
        </p:txBody>
      </p:sp>
      <p:sp>
        <p:nvSpPr>
          <p:cNvPr id="3" name="Content Placeholder 2">
            <a:extLst>
              <a:ext uri="{FF2B5EF4-FFF2-40B4-BE49-F238E27FC236}">
                <a16:creationId xmlns:a16="http://schemas.microsoft.com/office/drawing/2014/main" id="{4F3054A4-4BD3-4FF6-BF03-16C3EA7C5648}"/>
              </a:ext>
            </a:extLst>
          </p:cNvPr>
          <p:cNvSpPr>
            <a:spLocks noGrp="1"/>
          </p:cNvSpPr>
          <p:nvPr>
            <p:ph idx="1"/>
          </p:nvPr>
        </p:nvSpPr>
        <p:spPr>
          <a:xfrm>
            <a:off x="321733" y="2834809"/>
            <a:ext cx="4092951" cy="3042099"/>
          </a:xfrm>
        </p:spPr>
        <p:txBody>
          <a:bodyPr vert="horz" lIns="91440" tIns="45720" rIns="91440" bIns="45720" rtlCol="0" anchor="t">
            <a:normAutofit/>
          </a:bodyPr>
          <a:lstStyle/>
          <a:p>
            <a:r>
              <a:rPr lang="en-US" sz="1900" dirty="0">
                <a:solidFill>
                  <a:schemeClr val="bg1"/>
                </a:solidFill>
                <a:cs typeface="Calibri"/>
              </a:rPr>
              <a:t>Passport strategies are a middleware functions that a requests runs through before getting to the actual route.</a:t>
            </a:r>
          </a:p>
          <a:p>
            <a:r>
              <a:rPr lang="en-US" sz="1900" dirty="0">
                <a:solidFill>
                  <a:schemeClr val="bg1"/>
                </a:solidFill>
                <a:cs typeface="Calibri"/>
              </a:rPr>
              <a:t>If the authentication strategy fails, </a:t>
            </a:r>
          </a:p>
          <a:p>
            <a:pPr lvl="1"/>
            <a:r>
              <a:rPr lang="en-US" sz="1900" dirty="0">
                <a:solidFill>
                  <a:schemeClr val="bg1"/>
                </a:solidFill>
                <a:cs typeface="Calibri"/>
              </a:rPr>
              <a:t>callback will be called with an error </a:t>
            </a:r>
          </a:p>
          <a:p>
            <a:pPr lvl="1"/>
            <a:r>
              <a:rPr lang="en-US" sz="1900" dirty="0">
                <a:solidFill>
                  <a:schemeClr val="bg1"/>
                </a:solidFill>
                <a:cs typeface="Calibri"/>
              </a:rPr>
              <a:t>the route will not be called and a 401 Unauthorized response will be sent.</a:t>
            </a:r>
          </a:p>
        </p:txBody>
      </p:sp>
      <p:sp>
        <p:nvSpPr>
          <p:cNvPr id="6" name="TextBox 5">
            <a:extLst>
              <a:ext uri="{FF2B5EF4-FFF2-40B4-BE49-F238E27FC236}">
                <a16:creationId xmlns:a16="http://schemas.microsoft.com/office/drawing/2014/main" id="{7F0160DE-9042-4EE9-9E93-3338D044CFAD}"/>
              </a:ext>
            </a:extLst>
          </p:cNvPr>
          <p:cNvSpPr txBox="1"/>
          <p:nvPr/>
        </p:nvSpPr>
        <p:spPr>
          <a:xfrm>
            <a:off x="5516380" y="163702"/>
            <a:ext cx="1501117" cy="369332"/>
          </a:xfrm>
          <a:prstGeom prst="rect">
            <a:avLst/>
          </a:prstGeom>
          <a:noFill/>
        </p:spPr>
        <p:txBody>
          <a:bodyPr wrap="none" rtlCol="0">
            <a:spAutoFit/>
          </a:bodyPr>
          <a:lstStyle/>
          <a:p>
            <a:r>
              <a:rPr lang="en-IE" dirty="0"/>
              <a:t>/auth/index.js</a:t>
            </a:r>
          </a:p>
        </p:txBody>
      </p:sp>
      <p:pic>
        <p:nvPicPr>
          <p:cNvPr id="7" name="Picture 6">
            <a:extLst>
              <a:ext uri="{FF2B5EF4-FFF2-40B4-BE49-F238E27FC236}">
                <a16:creationId xmlns:a16="http://schemas.microsoft.com/office/drawing/2014/main" id="{64B10F8F-DBE5-454B-8BBE-D3363E237983}"/>
              </a:ext>
            </a:extLst>
          </p:cNvPr>
          <p:cNvPicPr>
            <a:picLocks noChangeAspect="1"/>
          </p:cNvPicPr>
          <p:nvPr/>
        </p:nvPicPr>
        <p:blipFill>
          <a:blip r:embed="rId2"/>
          <a:stretch>
            <a:fillRect/>
          </a:stretch>
        </p:blipFill>
        <p:spPr>
          <a:xfrm>
            <a:off x="5047760" y="624298"/>
            <a:ext cx="6536571" cy="5609398"/>
          </a:xfrm>
          <a:prstGeom prst="rect">
            <a:avLst/>
          </a:prstGeom>
        </p:spPr>
      </p:pic>
    </p:spTree>
    <p:extLst>
      <p:ext uri="{BB962C8B-B14F-4D97-AF65-F5344CB8AC3E}">
        <p14:creationId xmlns:p14="http://schemas.microsoft.com/office/powerpoint/2010/main" val="70896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C9990-7F2E-42C3-8C1F-EC90F2F4D7C3}"/>
              </a:ext>
            </a:extLst>
          </p:cNvPr>
          <p:cNvSpPr>
            <a:spLocks noGrp="1"/>
          </p:cNvSpPr>
          <p:nvPr>
            <p:ph type="title"/>
          </p:nvPr>
        </p:nvSpPr>
        <p:spPr/>
        <p:txBody>
          <a:bodyPr/>
          <a:lstStyle/>
          <a:p>
            <a:r>
              <a:rPr lang="en-US" dirty="0">
                <a:cs typeface="Calibri Light"/>
              </a:rPr>
              <a:t>Protecting API Routes: </a:t>
            </a:r>
            <a:r>
              <a:rPr lang="en-US" dirty="0" err="1">
                <a:cs typeface="Calibri Light"/>
              </a:rPr>
              <a:t>initialise</a:t>
            </a:r>
            <a:r>
              <a:rPr lang="en-US" dirty="0">
                <a:cs typeface="Calibri Light"/>
              </a:rPr>
              <a:t> and add Middleware</a:t>
            </a:r>
            <a:endParaRPr lang="en-US" dirty="0"/>
          </a:p>
        </p:txBody>
      </p:sp>
      <p:sp>
        <p:nvSpPr>
          <p:cNvPr id="3" name="Content Placeholder 2">
            <a:extLst>
              <a:ext uri="{FF2B5EF4-FFF2-40B4-BE49-F238E27FC236}">
                <a16:creationId xmlns:a16="http://schemas.microsoft.com/office/drawing/2014/main" id="{CE7E83BC-D6F7-4004-A0A8-9642E7C0E9D5}"/>
              </a:ext>
            </a:extLst>
          </p:cNvPr>
          <p:cNvSpPr>
            <a:spLocks noGrp="1"/>
          </p:cNvSpPr>
          <p:nvPr>
            <p:ph idx="1"/>
          </p:nvPr>
        </p:nvSpPr>
        <p:spPr/>
        <p:txBody>
          <a:bodyPr vert="horz" lIns="91440" tIns="45720" rIns="91440" bIns="45720" rtlCol="0" anchor="t">
            <a:normAutofit/>
          </a:bodyPr>
          <a:lstStyle/>
          <a:p>
            <a:pPr>
              <a:buNone/>
            </a:pPr>
            <a:r>
              <a:rPr lang="en-US" dirty="0">
                <a:cs typeface="Calibri"/>
              </a:rPr>
              <a:t>In </a:t>
            </a:r>
            <a:r>
              <a:rPr lang="en-US" b="1" i="1" dirty="0">
                <a:cs typeface="Calibri"/>
              </a:rPr>
              <a:t>/index.js </a:t>
            </a:r>
            <a:r>
              <a:rPr lang="en-US" dirty="0">
                <a:cs typeface="Calibri"/>
              </a:rPr>
              <a:t>of express app</a:t>
            </a:r>
            <a:br>
              <a:rPr lang="en-US" dirty="0">
                <a:cs typeface="Calibri"/>
              </a:rPr>
            </a:br>
            <a:endParaRPr lang="en-US" sz="1800" dirty="0">
              <a:cs typeface="Calibri"/>
            </a:endParaRPr>
          </a:p>
          <a:p>
            <a:pPr>
              <a:buNone/>
            </a:pPr>
            <a:r>
              <a:rPr lang="en-US" sz="1800" dirty="0">
                <a:latin typeface="Courier New"/>
                <a:cs typeface="Courier New"/>
              </a:rPr>
              <a:t>// import passport configured with JWT strategy</a:t>
            </a:r>
          </a:p>
          <a:p>
            <a:pPr>
              <a:buNone/>
            </a:pPr>
            <a:endParaRPr lang="en-US" sz="1800" dirty="0">
              <a:latin typeface="Courier New"/>
              <a:cs typeface="Courier New"/>
            </a:endParaRPr>
          </a:p>
          <a:p>
            <a:pPr>
              <a:buNone/>
            </a:pPr>
            <a:r>
              <a:rPr lang="en-US" sz="1800" dirty="0">
                <a:latin typeface="Courier New"/>
                <a:cs typeface="Courier New"/>
              </a:rPr>
              <a:t>…</a:t>
            </a:r>
          </a:p>
          <a:p>
            <a:pPr>
              <a:buNone/>
            </a:pPr>
            <a:r>
              <a:rPr lang="en-US" sz="1800" dirty="0">
                <a:latin typeface="Courier New"/>
                <a:cs typeface="Courier New"/>
              </a:rPr>
              <a:t>// </a:t>
            </a:r>
            <a:r>
              <a:rPr lang="en-US" sz="1800" dirty="0" err="1">
                <a:latin typeface="Courier New"/>
                <a:cs typeface="Courier New"/>
              </a:rPr>
              <a:t>initialise</a:t>
            </a:r>
            <a:r>
              <a:rPr lang="en-US" sz="1800" dirty="0">
                <a:latin typeface="Courier New"/>
                <a:cs typeface="Courier New"/>
              </a:rPr>
              <a:t> passport</a:t>
            </a:r>
          </a:p>
          <a:p>
            <a:pPr>
              <a:buNone/>
            </a:pPr>
            <a:endParaRPr lang="en-US" sz="1800" dirty="0">
              <a:latin typeface="Courier New"/>
              <a:cs typeface="Courier New"/>
            </a:endParaRPr>
          </a:p>
          <a:p>
            <a:pPr>
              <a:buNone/>
            </a:pPr>
            <a:endParaRPr lang="en-US" sz="1800" dirty="0">
              <a:latin typeface="Courier New"/>
              <a:cs typeface="Courier New"/>
            </a:endParaRPr>
          </a:p>
          <a:p>
            <a:pPr>
              <a:buNone/>
            </a:pPr>
            <a:r>
              <a:rPr lang="en-US" sz="1800" dirty="0">
                <a:latin typeface="Courier New"/>
                <a:cs typeface="Courier New"/>
              </a:rPr>
              <a:t>// Add </a:t>
            </a:r>
            <a:r>
              <a:rPr lang="en-US" sz="1800" dirty="0" err="1">
                <a:latin typeface="Courier New"/>
                <a:cs typeface="Courier New"/>
              </a:rPr>
              <a:t>passport.authenticate</a:t>
            </a:r>
            <a:r>
              <a:rPr lang="en-US" sz="1800" dirty="0">
                <a:latin typeface="Courier New"/>
                <a:cs typeface="Courier New"/>
              </a:rPr>
              <a:t>(..)  to middleware stack for protected routes</a:t>
            </a:r>
          </a:p>
          <a:p>
            <a:pPr>
              <a:buNone/>
            </a:pPr>
            <a:endParaRPr lang="en-US" sz="1800" dirty="0">
              <a:latin typeface="Courier New"/>
              <a:cs typeface="Courier New"/>
            </a:endParaRPr>
          </a:p>
        </p:txBody>
      </p:sp>
      <p:pic>
        <p:nvPicPr>
          <p:cNvPr id="5" name="Picture 4">
            <a:extLst>
              <a:ext uri="{FF2B5EF4-FFF2-40B4-BE49-F238E27FC236}">
                <a16:creationId xmlns:a16="http://schemas.microsoft.com/office/drawing/2014/main" id="{F79AF627-51D3-49FC-8010-8BBEC67BFE0C}"/>
              </a:ext>
            </a:extLst>
          </p:cNvPr>
          <p:cNvPicPr>
            <a:picLocks noChangeAspect="1"/>
          </p:cNvPicPr>
          <p:nvPr/>
        </p:nvPicPr>
        <p:blipFill>
          <a:blip r:embed="rId2"/>
          <a:stretch>
            <a:fillRect/>
          </a:stretch>
        </p:blipFill>
        <p:spPr>
          <a:xfrm>
            <a:off x="911745" y="4198414"/>
            <a:ext cx="5810909" cy="318803"/>
          </a:xfrm>
          <a:prstGeom prst="rect">
            <a:avLst/>
          </a:prstGeom>
        </p:spPr>
      </p:pic>
      <p:pic>
        <p:nvPicPr>
          <p:cNvPr id="8" name="Picture 7">
            <a:extLst>
              <a:ext uri="{FF2B5EF4-FFF2-40B4-BE49-F238E27FC236}">
                <a16:creationId xmlns:a16="http://schemas.microsoft.com/office/drawing/2014/main" id="{FB6028D7-1673-4F5E-BDB5-DEF690A1F8F4}"/>
              </a:ext>
            </a:extLst>
          </p:cNvPr>
          <p:cNvPicPr>
            <a:picLocks noChangeAspect="1"/>
          </p:cNvPicPr>
          <p:nvPr/>
        </p:nvPicPr>
        <p:blipFill>
          <a:blip r:embed="rId3"/>
          <a:stretch>
            <a:fillRect/>
          </a:stretch>
        </p:blipFill>
        <p:spPr>
          <a:xfrm>
            <a:off x="838199" y="2936321"/>
            <a:ext cx="4674715" cy="432844"/>
          </a:xfrm>
          <a:prstGeom prst="rect">
            <a:avLst/>
          </a:prstGeom>
        </p:spPr>
      </p:pic>
      <p:pic>
        <p:nvPicPr>
          <p:cNvPr id="10" name="Picture 9">
            <a:extLst>
              <a:ext uri="{FF2B5EF4-FFF2-40B4-BE49-F238E27FC236}">
                <a16:creationId xmlns:a16="http://schemas.microsoft.com/office/drawing/2014/main" id="{79BCB246-3275-4AE2-A9A7-EC69A68FBE44}"/>
              </a:ext>
            </a:extLst>
          </p:cNvPr>
          <p:cNvPicPr>
            <a:picLocks noChangeAspect="1"/>
          </p:cNvPicPr>
          <p:nvPr/>
        </p:nvPicPr>
        <p:blipFill>
          <a:blip r:embed="rId4"/>
          <a:stretch>
            <a:fillRect/>
          </a:stretch>
        </p:blipFill>
        <p:spPr>
          <a:xfrm>
            <a:off x="776351" y="5196064"/>
            <a:ext cx="9830045" cy="480580"/>
          </a:xfrm>
          <a:prstGeom prst="rect">
            <a:avLst/>
          </a:prstGeom>
        </p:spPr>
      </p:pic>
    </p:spTree>
    <p:extLst>
      <p:ext uri="{BB962C8B-B14F-4D97-AF65-F5344CB8AC3E}">
        <p14:creationId xmlns:p14="http://schemas.microsoft.com/office/powerpoint/2010/main" val="2621684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4AA12-6932-4CE3-A038-FB32F3745835}"/>
              </a:ext>
            </a:extLst>
          </p:cNvPr>
          <p:cNvSpPr>
            <a:spLocks noGrp="1"/>
          </p:cNvSpPr>
          <p:nvPr>
            <p:ph type="title"/>
          </p:nvPr>
        </p:nvSpPr>
        <p:spPr/>
        <p:txBody>
          <a:bodyPr/>
          <a:lstStyle/>
          <a:p>
            <a:r>
              <a:rPr lang="en-US" dirty="0">
                <a:cs typeface="Calibri Light"/>
              </a:rPr>
              <a:t>React Apps and JWT</a:t>
            </a:r>
            <a:endParaRPr lang="en-US" dirty="0"/>
          </a:p>
        </p:txBody>
      </p:sp>
      <p:sp>
        <p:nvSpPr>
          <p:cNvPr id="3" name="Text Placeholder 2">
            <a:extLst>
              <a:ext uri="{FF2B5EF4-FFF2-40B4-BE49-F238E27FC236}">
                <a16:creationId xmlns:a16="http://schemas.microsoft.com/office/drawing/2014/main" id="{16F928F7-7464-4680-9447-DAEDCAE2BB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072965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FA812C-2D00-4BE0-8C48-79D8C06EE0F4}"/>
              </a:ext>
            </a:extLst>
          </p:cNvPr>
          <p:cNvSpPr>
            <a:spLocks noGrp="1"/>
          </p:cNvSpPr>
          <p:nvPr>
            <p:ph type="title"/>
          </p:nvPr>
        </p:nvSpPr>
        <p:spPr>
          <a:xfrm>
            <a:off x="535353" y="716817"/>
            <a:ext cx="3363974" cy="1597315"/>
          </a:xfrm>
          <a:noFill/>
          <a:ln w="19050">
            <a:solidFill>
              <a:schemeClr val="bg1"/>
            </a:solidFill>
          </a:ln>
        </p:spPr>
        <p:txBody>
          <a:bodyPr wrap="square">
            <a:normAutofit/>
          </a:bodyPr>
          <a:lstStyle/>
          <a:p>
            <a:pPr algn="ctr"/>
            <a:r>
              <a:rPr lang="en-US" sz="2800" dirty="0" err="1">
                <a:solidFill>
                  <a:schemeClr val="bg1"/>
                </a:solidFill>
                <a:cs typeface="Calibri Light"/>
              </a:rPr>
              <a:t>MovieDB</a:t>
            </a:r>
            <a:r>
              <a:rPr lang="en-US" sz="2800" dirty="0">
                <a:solidFill>
                  <a:schemeClr val="bg1"/>
                </a:solidFill>
                <a:cs typeface="Calibri Light"/>
              </a:rPr>
              <a:t> App</a:t>
            </a:r>
            <a:endParaRPr lang="en-US" sz="2800" dirty="0">
              <a:solidFill>
                <a:schemeClr val="bg1"/>
              </a:solidFill>
            </a:endParaRPr>
          </a:p>
        </p:txBody>
      </p:sp>
      <p:sp>
        <p:nvSpPr>
          <p:cNvPr id="3" name="Content Placeholder 2">
            <a:extLst>
              <a:ext uri="{FF2B5EF4-FFF2-40B4-BE49-F238E27FC236}">
                <a16:creationId xmlns:a16="http://schemas.microsoft.com/office/drawing/2014/main" id="{67A0CE4F-60D7-42D3-8C83-69223CB3270D}"/>
              </a:ext>
            </a:extLst>
          </p:cNvPr>
          <p:cNvSpPr>
            <a:spLocks noGrp="1"/>
          </p:cNvSpPr>
          <p:nvPr>
            <p:ph idx="1"/>
          </p:nvPr>
        </p:nvSpPr>
        <p:spPr>
          <a:xfrm>
            <a:off x="643468" y="2638044"/>
            <a:ext cx="3363974" cy="3415622"/>
          </a:xfrm>
        </p:spPr>
        <p:txBody>
          <a:bodyPr vert="horz" lIns="91440" tIns="45720" rIns="91440" bIns="45720" rtlCol="0">
            <a:normAutofit/>
          </a:bodyPr>
          <a:lstStyle/>
          <a:p>
            <a:r>
              <a:rPr lang="en-US" sz="2000" dirty="0">
                <a:solidFill>
                  <a:schemeClr val="bg1"/>
                </a:solidFill>
                <a:cs typeface="Calibri"/>
              </a:rPr>
              <a:t>We want to:</a:t>
            </a:r>
          </a:p>
          <a:p>
            <a:pPr lvl="1"/>
            <a:r>
              <a:rPr lang="en-US" sz="2000" dirty="0">
                <a:solidFill>
                  <a:schemeClr val="bg1"/>
                </a:solidFill>
                <a:cs typeface="Calibri"/>
              </a:rPr>
              <a:t>Replace with calls to </a:t>
            </a:r>
            <a:r>
              <a:rPr lang="en-US" sz="2000" dirty="0" err="1">
                <a:solidFill>
                  <a:schemeClr val="bg1"/>
                </a:solidFill>
                <a:cs typeface="Calibri"/>
              </a:rPr>
              <a:t>MovieDB</a:t>
            </a:r>
            <a:r>
              <a:rPr lang="en-US" sz="2000" dirty="0">
                <a:solidFill>
                  <a:schemeClr val="bg1"/>
                </a:solidFill>
                <a:cs typeface="Calibri"/>
              </a:rPr>
              <a:t> API</a:t>
            </a:r>
          </a:p>
          <a:p>
            <a:pPr lvl="1"/>
            <a:r>
              <a:rPr lang="en-US" sz="2000" dirty="0">
                <a:solidFill>
                  <a:schemeClr val="bg1"/>
                </a:solidFill>
                <a:cs typeface="Calibri"/>
              </a:rPr>
              <a:t>Provide login/</a:t>
            </a:r>
            <a:r>
              <a:rPr lang="en-US" sz="2000" dirty="0" err="1">
                <a:solidFill>
                  <a:schemeClr val="bg1"/>
                </a:solidFill>
                <a:cs typeface="Calibri"/>
              </a:rPr>
              <a:t>signin</a:t>
            </a:r>
            <a:r>
              <a:rPr lang="en-US" sz="2000" dirty="0">
                <a:solidFill>
                  <a:schemeClr val="bg1"/>
                </a:solidFill>
                <a:cs typeface="Calibri"/>
              </a:rPr>
              <a:t> capabilities.</a:t>
            </a:r>
          </a:p>
          <a:p>
            <a:pPr lvl="1"/>
            <a:r>
              <a:rPr lang="en-US" sz="2000" dirty="0">
                <a:solidFill>
                  <a:schemeClr val="bg1"/>
                </a:solidFill>
                <a:cs typeface="Calibri"/>
              </a:rPr>
              <a:t>Only allow signed in users to see Movies and add stuff</a:t>
            </a:r>
          </a:p>
        </p:txBody>
      </p:sp>
      <p:pic>
        <p:nvPicPr>
          <p:cNvPr id="7" name="Picture 6">
            <a:extLst>
              <a:ext uri="{FF2B5EF4-FFF2-40B4-BE49-F238E27FC236}">
                <a16:creationId xmlns:a16="http://schemas.microsoft.com/office/drawing/2014/main" id="{12D1DD3F-DA30-4C98-9D42-DED706C5EBE2}"/>
              </a:ext>
            </a:extLst>
          </p:cNvPr>
          <p:cNvPicPr>
            <a:picLocks noChangeAspect="1"/>
          </p:cNvPicPr>
          <p:nvPr/>
        </p:nvPicPr>
        <p:blipFill rotWithShape="1">
          <a:blip r:embed="rId3"/>
          <a:srcRect b="24591"/>
          <a:stretch/>
        </p:blipFill>
        <p:spPr>
          <a:xfrm>
            <a:off x="4933146" y="1439389"/>
            <a:ext cx="6515100" cy="3979222"/>
          </a:xfrm>
          <a:prstGeom prst="rect">
            <a:avLst/>
          </a:prstGeom>
        </p:spPr>
      </p:pic>
    </p:spTree>
    <p:extLst>
      <p:ext uri="{BB962C8B-B14F-4D97-AF65-F5344CB8AC3E}">
        <p14:creationId xmlns:p14="http://schemas.microsoft.com/office/powerpoint/2010/main" val="280907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62C51-0735-4C5A-8632-2BCB5617309F}"/>
              </a:ext>
            </a:extLst>
          </p:cNvPr>
          <p:cNvSpPr>
            <a:spLocks noGrp="1"/>
          </p:cNvSpPr>
          <p:nvPr>
            <p:ph type="title"/>
          </p:nvPr>
        </p:nvSpPr>
        <p:spPr/>
        <p:txBody>
          <a:bodyPr/>
          <a:lstStyle/>
          <a:p>
            <a:r>
              <a:rPr lang="en-US">
                <a:cs typeface="Calibri Light"/>
              </a:rPr>
              <a:t>Proposed Architecture</a:t>
            </a:r>
            <a:endParaRPr lang="en-US" dirty="0"/>
          </a:p>
        </p:txBody>
      </p:sp>
      <p:sp>
        <p:nvSpPr>
          <p:cNvPr id="3" name="Content Placeholder 2">
            <a:extLst>
              <a:ext uri="{FF2B5EF4-FFF2-40B4-BE49-F238E27FC236}">
                <a16:creationId xmlns:a16="http://schemas.microsoft.com/office/drawing/2014/main" id="{1392A760-247B-45E9-B88D-68FB3FFB129E}"/>
              </a:ext>
            </a:extLst>
          </p:cNvPr>
          <p:cNvSpPr>
            <a:spLocks noGrp="1"/>
          </p:cNvSpPr>
          <p:nvPr>
            <p:ph idx="1"/>
          </p:nvPr>
        </p:nvSpPr>
        <p:spPr/>
        <p:txBody>
          <a:bodyPr vert="horz" lIns="91440" tIns="45720" rIns="91440" bIns="45720" rtlCol="0" anchor="t">
            <a:normAutofit/>
          </a:bodyPr>
          <a:lstStyle/>
          <a:p>
            <a:r>
              <a:rPr lang="en-US" dirty="0">
                <a:cs typeface="Calibri"/>
              </a:rPr>
              <a:t>Create-React-app uses Webpack development server.</a:t>
            </a:r>
          </a:p>
          <a:p>
            <a:r>
              <a:rPr lang="en-US" dirty="0" err="1">
                <a:cs typeface="Calibri"/>
              </a:rPr>
              <a:t>MovieDB</a:t>
            </a:r>
            <a:r>
              <a:rPr lang="en-US" dirty="0">
                <a:cs typeface="Calibri"/>
              </a:rPr>
              <a:t> API is an Express.js app.</a:t>
            </a:r>
          </a:p>
          <a:p>
            <a:r>
              <a:rPr lang="en-US" dirty="0">
                <a:cs typeface="Calibri"/>
              </a:rPr>
              <a:t>Configure Webpack server to "proxy" any unknown requests to Express app</a:t>
            </a:r>
          </a:p>
          <a:p>
            <a:pPr lvl="1"/>
            <a:r>
              <a:rPr lang="en-US" dirty="0">
                <a:cs typeface="Calibri"/>
              </a:rPr>
              <a:t>Just need "</a:t>
            </a:r>
            <a:r>
              <a:rPr lang="en-US" b="1" dirty="0" err="1">
                <a:cs typeface="Calibri"/>
              </a:rPr>
              <a:t>proxy":"http</a:t>
            </a:r>
            <a:r>
              <a:rPr lang="en-US" b="1" dirty="0">
                <a:cs typeface="Calibri"/>
              </a:rPr>
              <a:t>://localhost:8080" </a:t>
            </a:r>
            <a:r>
              <a:rPr lang="en-US" dirty="0">
                <a:cs typeface="Calibri"/>
              </a:rPr>
              <a:t>entry in </a:t>
            </a:r>
            <a:r>
              <a:rPr lang="en-US" dirty="0" err="1">
                <a:cs typeface="Calibri"/>
              </a:rPr>
              <a:t>package.json</a:t>
            </a:r>
            <a:r>
              <a:rPr lang="en-US" dirty="0">
                <a:cs typeface="Calibri"/>
              </a:rPr>
              <a:t>.</a:t>
            </a:r>
          </a:p>
          <a:p>
            <a:r>
              <a:rPr lang="en-US" dirty="0">
                <a:cs typeface="Calibri"/>
              </a:rPr>
              <a:t>Removes Cross-Origin-Resource-Sharing (CORS) issues with the browser</a:t>
            </a:r>
          </a:p>
        </p:txBody>
      </p:sp>
      <p:pic>
        <p:nvPicPr>
          <p:cNvPr id="4" name="Picture 4">
            <a:extLst>
              <a:ext uri="{FF2B5EF4-FFF2-40B4-BE49-F238E27FC236}">
                <a16:creationId xmlns:a16="http://schemas.microsoft.com/office/drawing/2014/main" id="{CEC6DFC5-9D5B-455A-8494-199BA71DDE43}"/>
              </a:ext>
            </a:extLst>
          </p:cNvPr>
          <p:cNvPicPr>
            <a:picLocks noChangeAspect="1"/>
          </p:cNvPicPr>
          <p:nvPr/>
        </p:nvPicPr>
        <p:blipFill>
          <a:blip r:embed="rId2"/>
          <a:stretch>
            <a:fillRect/>
          </a:stretch>
        </p:blipFill>
        <p:spPr>
          <a:xfrm>
            <a:off x="2954374" y="4907286"/>
            <a:ext cx="6846276" cy="1514180"/>
          </a:xfrm>
          <a:prstGeom prst="rect">
            <a:avLst/>
          </a:prstGeom>
        </p:spPr>
      </p:pic>
    </p:spTree>
    <p:extLst>
      <p:ext uri="{BB962C8B-B14F-4D97-AF65-F5344CB8AC3E}">
        <p14:creationId xmlns:p14="http://schemas.microsoft.com/office/powerpoint/2010/main" val="3883064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0081B-0359-45B1-A517-82CFA3EF0849}"/>
              </a:ext>
            </a:extLst>
          </p:cNvPr>
          <p:cNvSpPr>
            <a:spLocks noGrp="1"/>
          </p:cNvSpPr>
          <p:nvPr>
            <p:ph type="title"/>
          </p:nvPr>
        </p:nvSpPr>
        <p:spPr/>
        <p:txBody>
          <a:bodyPr/>
          <a:lstStyle/>
          <a:p>
            <a:r>
              <a:rPr lang="en-US" dirty="0" err="1">
                <a:cs typeface="Calibri Light"/>
              </a:rPr>
              <a:t>JavaWebToken</a:t>
            </a:r>
            <a:r>
              <a:rPr lang="en-US" dirty="0">
                <a:cs typeface="Calibri Light"/>
              </a:rPr>
              <a:t> Storage</a:t>
            </a:r>
            <a:endParaRPr lang="en-US" dirty="0"/>
          </a:p>
        </p:txBody>
      </p:sp>
      <p:sp>
        <p:nvSpPr>
          <p:cNvPr id="3" name="Content Placeholder 2">
            <a:extLst>
              <a:ext uri="{FF2B5EF4-FFF2-40B4-BE49-F238E27FC236}">
                <a16:creationId xmlns:a16="http://schemas.microsoft.com/office/drawing/2014/main" id="{F6189031-B3BD-49B8-A447-27D8173F4092}"/>
              </a:ext>
            </a:extLst>
          </p:cNvPr>
          <p:cNvSpPr>
            <a:spLocks noGrp="1"/>
          </p:cNvSpPr>
          <p:nvPr>
            <p:ph idx="1"/>
          </p:nvPr>
        </p:nvSpPr>
        <p:spPr/>
        <p:txBody>
          <a:bodyPr vert="horz" lIns="91440" tIns="45720" rIns="91440" bIns="45720" rtlCol="0" anchor="t">
            <a:normAutofit/>
          </a:bodyPr>
          <a:lstStyle/>
          <a:p>
            <a:r>
              <a:rPr lang="en-US" dirty="0">
                <a:cs typeface="Calibri"/>
              </a:rPr>
              <a:t>Most browsers/devices have </a:t>
            </a:r>
            <a:r>
              <a:rPr lang="en-US" b="1" dirty="0">
                <a:cs typeface="Calibri"/>
              </a:rPr>
              <a:t>local storage</a:t>
            </a:r>
            <a:r>
              <a:rPr lang="en-US" dirty="0">
                <a:cs typeface="Calibri"/>
              </a:rPr>
              <a:t> .Can access using </a:t>
            </a:r>
            <a:r>
              <a:rPr lang="en-US" b="1" dirty="0" err="1">
                <a:cs typeface="Calibri"/>
              </a:rPr>
              <a:t>localStorage</a:t>
            </a:r>
            <a:r>
              <a:rPr lang="en-US" dirty="0">
                <a:cs typeface="Calibri"/>
              </a:rPr>
              <a:t> object.</a:t>
            </a:r>
            <a:endParaRPr lang="en-US" dirty="0"/>
          </a:p>
          <a:p>
            <a:endParaRPr lang="en-US" dirty="0">
              <a:cs typeface="Calibri"/>
            </a:endParaRPr>
          </a:p>
          <a:p>
            <a:pPr marL="0" indent="0">
              <a:buNone/>
            </a:pPr>
            <a:r>
              <a:rPr lang="en-US" sz="1600" b="1" dirty="0" err="1">
                <a:latin typeface="Courier New"/>
                <a:cs typeface="Courier New"/>
              </a:rPr>
              <a:t>localStorage.setItem</a:t>
            </a:r>
            <a:r>
              <a:rPr lang="en-US" sz="1600" b="1" dirty="0">
                <a:latin typeface="Courier New"/>
                <a:cs typeface="Courier New"/>
              </a:rPr>
              <a:t>('token', token);</a:t>
            </a:r>
          </a:p>
          <a:p>
            <a:endParaRPr lang="en-US" sz="1600" dirty="0">
              <a:latin typeface="Courier New"/>
              <a:cs typeface="Courier New"/>
            </a:endParaRPr>
          </a:p>
          <a:p>
            <a:pPr>
              <a:buNone/>
            </a:pPr>
            <a:r>
              <a:rPr lang="en-US" sz="1600" dirty="0">
                <a:latin typeface="Courier New"/>
                <a:cs typeface="Courier New"/>
              </a:rPr>
              <a:t> </a:t>
            </a:r>
            <a:r>
              <a:rPr lang="en-US" sz="1600" b="1" dirty="0" err="1">
                <a:latin typeface="Courier New"/>
                <a:cs typeface="Courier New"/>
              </a:rPr>
              <a:t>const</a:t>
            </a:r>
            <a:r>
              <a:rPr lang="en-US" sz="1600" b="1" dirty="0">
                <a:latin typeface="Courier New"/>
                <a:cs typeface="Courier New"/>
              </a:rPr>
              <a:t> token =     </a:t>
            </a:r>
            <a:r>
              <a:rPr lang="en-US" sz="1600" b="1" dirty="0" err="1">
                <a:latin typeface="Courier New"/>
                <a:cs typeface="Courier New"/>
              </a:rPr>
              <a:t>localStorage.getItem</a:t>
            </a:r>
            <a:r>
              <a:rPr lang="en-US" sz="1600" b="1" dirty="0">
                <a:latin typeface="Courier New"/>
                <a:cs typeface="Courier New"/>
              </a:rPr>
              <a:t>('token');</a:t>
            </a:r>
          </a:p>
          <a:p>
            <a:pPr>
              <a:buNone/>
            </a:pPr>
            <a:r>
              <a:rPr lang="en-US" b="1" dirty="0">
                <a:cs typeface="Calibri"/>
              </a:rPr>
              <a:t>  </a:t>
            </a:r>
            <a:endParaRPr lang="en-US" b="1" dirty="0"/>
          </a:p>
        </p:txBody>
      </p:sp>
      <p:pic>
        <p:nvPicPr>
          <p:cNvPr id="4" name="Picture 4" descr="A screenshot of a cell phone&#10;&#10;Description generated with very high confidence">
            <a:extLst>
              <a:ext uri="{FF2B5EF4-FFF2-40B4-BE49-F238E27FC236}">
                <a16:creationId xmlns:a16="http://schemas.microsoft.com/office/drawing/2014/main" id="{CD720AF2-FAFC-40A5-A577-206DF9820680}"/>
              </a:ext>
            </a:extLst>
          </p:cNvPr>
          <p:cNvPicPr>
            <a:picLocks noChangeAspect="1"/>
          </p:cNvPicPr>
          <p:nvPr/>
        </p:nvPicPr>
        <p:blipFill>
          <a:blip r:embed="rId2"/>
          <a:stretch>
            <a:fillRect/>
          </a:stretch>
        </p:blipFill>
        <p:spPr>
          <a:xfrm>
            <a:off x="838200" y="4519581"/>
            <a:ext cx="7959969" cy="2093885"/>
          </a:xfrm>
          <a:prstGeom prst="rect">
            <a:avLst/>
          </a:prstGeom>
        </p:spPr>
      </p:pic>
    </p:spTree>
    <p:extLst>
      <p:ext uri="{BB962C8B-B14F-4D97-AF65-F5344CB8AC3E}">
        <p14:creationId xmlns:p14="http://schemas.microsoft.com/office/powerpoint/2010/main" val="20491594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736600-2E14-49D6-A139-F5ABC740F163}"/>
              </a:ext>
            </a:extLst>
          </p:cNvPr>
          <p:cNvSpPr>
            <a:spLocks noGrp="1"/>
          </p:cNvSpPr>
          <p:nvPr>
            <p:ph type="title"/>
          </p:nvPr>
        </p:nvSpPr>
        <p:spPr>
          <a:xfrm>
            <a:off x="589560" y="856180"/>
            <a:ext cx="4560584" cy="1128068"/>
          </a:xfrm>
        </p:spPr>
        <p:txBody>
          <a:bodyPr anchor="ctr">
            <a:normAutofit/>
          </a:bodyPr>
          <a:lstStyle/>
          <a:p>
            <a:r>
              <a:rPr lang="en-US" sz="4000" dirty="0">
                <a:cs typeface="Calibri Light"/>
              </a:rPr>
              <a:t>Contexts</a:t>
            </a:r>
            <a:endParaRPr lang="en-US" sz="4000" dirty="0"/>
          </a:p>
        </p:txBody>
      </p:sp>
      <p:grpSp>
        <p:nvGrpSpPr>
          <p:cNvPr id="35" name="Group 3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6" name="Rectangle 3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E54E75-3315-473B-ACB3-73F802051869}"/>
              </a:ext>
            </a:extLst>
          </p:cNvPr>
          <p:cNvSpPr>
            <a:spLocks noGrp="1"/>
          </p:cNvSpPr>
          <p:nvPr>
            <p:ph idx="1"/>
          </p:nvPr>
        </p:nvSpPr>
        <p:spPr>
          <a:xfrm>
            <a:off x="590719" y="2330505"/>
            <a:ext cx="4559425" cy="3979585"/>
          </a:xfrm>
        </p:spPr>
        <p:txBody>
          <a:bodyPr vert="horz" lIns="91440" tIns="45720" rIns="91440" bIns="45720" rtlCol="0" anchor="ctr">
            <a:normAutofit/>
          </a:bodyPr>
          <a:lstStyle/>
          <a:p>
            <a:r>
              <a:rPr lang="en-US" sz="2000">
                <a:cs typeface="Calibri"/>
              </a:rPr>
              <a:t>Create a Authentication Context in MovieDB React App.</a:t>
            </a:r>
          </a:p>
          <a:p>
            <a:r>
              <a:rPr lang="en-US" sz="2000">
                <a:cs typeface="Calibri"/>
              </a:rPr>
              <a:t>As with Movie and Genre contexts, use it to pass data through the component tree </a:t>
            </a:r>
          </a:p>
          <a:p>
            <a:r>
              <a:rPr lang="en-US" sz="2000">
                <a:cs typeface="Calibri"/>
              </a:rPr>
              <a:t>Share authentication details between components</a:t>
            </a:r>
          </a:p>
          <a:p>
            <a:pPr lvl="1"/>
            <a:endParaRPr lang="en-US" sz="2000">
              <a:cs typeface="Calibri"/>
            </a:endParaRPr>
          </a:p>
        </p:txBody>
      </p:sp>
      <p:sp>
        <p:nvSpPr>
          <p:cNvPr id="41" name="Rectangle 4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82E279F-29E2-4B37-9F80-B11F8F4AAEBB}"/>
              </a:ext>
            </a:extLst>
          </p:cNvPr>
          <p:cNvPicPr>
            <a:picLocks noChangeAspect="1"/>
          </p:cNvPicPr>
          <p:nvPr/>
        </p:nvPicPr>
        <p:blipFill rotWithShape="1">
          <a:blip r:embed="rId2"/>
          <a:srcRect l="2851" r="13088" b="1"/>
          <a:stretch/>
        </p:blipFill>
        <p:spPr>
          <a:xfrm>
            <a:off x="5977788" y="799352"/>
            <a:ext cx="5425410" cy="5259296"/>
          </a:xfrm>
          <a:prstGeom prst="rect">
            <a:avLst/>
          </a:prstGeom>
        </p:spPr>
      </p:pic>
    </p:spTree>
    <p:extLst>
      <p:ext uri="{BB962C8B-B14F-4D97-AF65-F5344CB8AC3E}">
        <p14:creationId xmlns:p14="http://schemas.microsoft.com/office/powerpoint/2010/main" val="2709865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1F791-5ADE-4D13-BC78-84BD80A580A0}"/>
              </a:ext>
            </a:extLst>
          </p:cNvPr>
          <p:cNvSpPr>
            <a:spLocks noGrp="1"/>
          </p:cNvSpPr>
          <p:nvPr>
            <p:ph type="title"/>
          </p:nvPr>
        </p:nvSpPr>
        <p:spPr/>
        <p:txBody>
          <a:bodyPr>
            <a:normAutofit/>
          </a:bodyPr>
          <a:lstStyle/>
          <a:p>
            <a:r>
              <a:rPr lang="en-IE" dirty="0"/>
              <a:t>Example: Using Schema Methods for Simple Authentication</a:t>
            </a:r>
          </a:p>
        </p:txBody>
      </p:sp>
      <p:sp>
        <p:nvSpPr>
          <p:cNvPr id="3" name="Content Placeholder 2">
            <a:extLst>
              <a:ext uri="{FF2B5EF4-FFF2-40B4-BE49-F238E27FC236}">
                <a16:creationId xmlns:a16="http://schemas.microsoft.com/office/drawing/2014/main" id="{0765EDC5-4F0F-45EA-B752-E7F84CE835CA}"/>
              </a:ext>
            </a:extLst>
          </p:cNvPr>
          <p:cNvSpPr>
            <a:spLocks noGrp="1"/>
          </p:cNvSpPr>
          <p:nvPr>
            <p:ph idx="1"/>
          </p:nvPr>
        </p:nvSpPr>
        <p:spPr/>
        <p:txBody>
          <a:bodyPr/>
          <a:lstStyle/>
          <a:p>
            <a:r>
              <a:rPr lang="en-IE" dirty="0"/>
              <a:t>Restrict access to API (require authentication):</a:t>
            </a:r>
          </a:p>
          <a:p>
            <a:pPr lvl="1"/>
            <a:r>
              <a:rPr lang="en-IE" dirty="0"/>
              <a:t>Create users schema with methods for</a:t>
            </a:r>
          </a:p>
          <a:p>
            <a:pPr lvl="2"/>
            <a:r>
              <a:rPr lang="en-IE" dirty="0"/>
              <a:t>Finding users</a:t>
            </a:r>
          </a:p>
          <a:p>
            <a:pPr lvl="2"/>
            <a:r>
              <a:rPr lang="en-IE" dirty="0"/>
              <a:t>Checking password</a:t>
            </a:r>
          </a:p>
          <a:p>
            <a:pPr lvl="1"/>
            <a:r>
              <a:rPr lang="en-IE" dirty="0"/>
              <a:t>Use </a:t>
            </a:r>
            <a:r>
              <a:rPr lang="en-IE" b="1" dirty="0"/>
              <a:t>express-session</a:t>
            </a:r>
            <a:r>
              <a:rPr lang="en-IE" dirty="0"/>
              <a:t> middleware to create and manage user session (using cookies)</a:t>
            </a:r>
          </a:p>
          <a:p>
            <a:pPr lvl="1"/>
            <a:r>
              <a:rPr lang="en-IE" dirty="0"/>
              <a:t>Create an authentication route to set up “session”</a:t>
            </a:r>
          </a:p>
          <a:p>
            <a:pPr lvl="1"/>
            <a:r>
              <a:rPr lang="en-IE" dirty="0"/>
              <a:t>Create your own authentication middleware and place it on /</a:t>
            </a:r>
            <a:r>
              <a:rPr lang="en-IE" dirty="0" err="1"/>
              <a:t>api</a:t>
            </a:r>
            <a:r>
              <a:rPr lang="en-IE" dirty="0"/>
              <a:t>/movies route</a:t>
            </a:r>
          </a:p>
        </p:txBody>
      </p:sp>
    </p:spTree>
    <p:extLst>
      <p:ext uri="{BB962C8B-B14F-4D97-AF65-F5344CB8AC3E}">
        <p14:creationId xmlns:p14="http://schemas.microsoft.com/office/powerpoint/2010/main" val="4257590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75BC8-00B9-4232-A836-8936A6769930}"/>
              </a:ext>
            </a:extLst>
          </p:cNvPr>
          <p:cNvSpPr>
            <a:spLocks noGrp="1"/>
          </p:cNvSpPr>
          <p:nvPr>
            <p:ph type="title"/>
          </p:nvPr>
        </p:nvSpPr>
        <p:spPr/>
        <p:txBody>
          <a:bodyPr/>
          <a:lstStyle/>
          <a:p>
            <a:r>
              <a:rPr lang="en-IE" dirty="0"/>
              <a:t>Use Context Provider in React App</a:t>
            </a:r>
          </a:p>
        </p:txBody>
      </p:sp>
      <p:sp>
        <p:nvSpPr>
          <p:cNvPr id="3" name="Content Placeholder 2">
            <a:extLst>
              <a:ext uri="{FF2B5EF4-FFF2-40B4-BE49-F238E27FC236}">
                <a16:creationId xmlns:a16="http://schemas.microsoft.com/office/drawing/2014/main" id="{C48AF6A5-C25C-44FF-BE8B-73B43AAA3DBE}"/>
              </a:ext>
            </a:extLst>
          </p:cNvPr>
          <p:cNvSpPr>
            <a:spLocks noGrp="1"/>
          </p:cNvSpPr>
          <p:nvPr>
            <p:ph idx="1"/>
          </p:nvPr>
        </p:nvSpPr>
        <p:spPr/>
        <p:txBody>
          <a:bodyPr/>
          <a:lstStyle/>
          <a:p>
            <a:endParaRPr lang="en-IE"/>
          </a:p>
        </p:txBody>
      </p:sp>
      <p:pic>
        <p:nvPicPr>
          <p:cNvPr id="4" name="Picture 3">
            <a:extLst>
              <a:ext uri="{FF2B5EF4-FFF2-40B4-BE49-F238E27FC236}">
                <a16:creationId xmlns:a16="http://schemas.microsoft.com/office/drawing/2014/main" id="{48027086-F1DB-48CD-91B0-6D5385F932FB}"/>
              </a:ext>
            </a:extLst>
          </p:cNvPr>
          <p:cNvPicPr>
            <a:picLocks noChangeAspect="1"/>
          </p:cNvPicPr>
          <p:nvPr/>
        </p:nvPicPr>
        <p:blipFill>
          <a:blip r:embed="rId2"/>
          <a:stretch>
            <a:fillRect/>
          </a:stretch>
        </p:blipFill>
        <p:spPr>
          <a:xfrm>
            <a:off x="256592" y="1424507"/>
            <a:ext cx="6136885" cy="4211281"/>
          </a:xfrm>
          <a:prstGeom prst="rect">
            <a:avLst/>
          </a:prstGeom>
        </p:spPr>
      </p:pic>
      <p:pic>
        <p:nvPicPr>
          <p:cNvPr id="5" name="Picture 4">
            <a:extLst>
              <a:ext uri="{FF2B5EF4-FFF2-40B4-BE49-F238E27FC236}">
                <a16:creationId xmlns:a16="http://schemas.microsoft.com/office/drawing/2014/main" id="{434F632B-87EF-4987-A7B0-FE6B9513D581}"/>
              </a:ext>
            </a:extLst>
          </p:cNvPr>
          <p:cNvPicPr>
            <a:picLocks noChangeAspect="1"/>
          </p:cNvPicPr>
          <p:nvPr/>
        </p:nvPicPr>
        <p:blipFill>
          <a:blip r:embed="rId3"/>
          <a:stretch>
            <a:fillRect/>
          </a:stretch>
        </p:blipFill>
        <p:spPr>
          <a:xfrm>
            <a:off x="4953583" y="2111375"/>
            <a:ext cx="6981825" cy="4381500"/>
          </a:xfrm>
          <a:prstGeom prst="rect">
            <a:avLst/>
          </a:prstGeom>
        </p:spPr>
      </p:pic>
      <p:sp>
        <p:nvSpPr>
          <p:cNvPr id="6" name="Callout: Line 5">
            <a:extLst>
              <a:ext uri="{FF2B5EF4-FFF2-40B4-BE49-F238E27FC236}">
                <a16:creationId xmlns:a16="http://schemas.microsoft.com/office/drawing/2014/main" id="{AA870C2B-AAD8-4DB5-B638-76B8CDDF8231}"/>
              </a:ext>
            </a:extLst>
          </p:cNvPr>
          <p:cNvSpPr/>
          <p:nvPr/>
        </p:nvSpPr>
        <p:spPr>
          <a:xfrm>
            <a:off x="2381444" y="2937604"/>
            <a:ext cx="1917018" cy="2127380"/>
          </a:xfrm>
          <a:prstGeom prst="borderCallout1">
            <a:avLst>
              <a:gd name="adj1" fmla="val 9933"/>
              <a:gd name="adj2" fmla="val 108392"/>
              <a:gd name="adj3" fmla="val -27468"/>
              <a:gd name="adj4" fmla="val 2621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Import context and use it to check authentication status</a:t>
            </a:r>
          </a:p>
        </p:txBody>
      </p:sp>
    </p:spTree>
    <p:extLst>
      <p:ext uri="{BB962C8B-B14F-4D97-AF65-F5344CB8AC3E}">
        <p14:creationId xmlns:p14="http://schemas.microsoft.com/office/powerpoint/2010/main" val="26838331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76ADF63-742F-404B-8DE1-DA2663190C14}"/>
              </a:ext>
            </a:extLst>
          </p:cNvPr>
          <p:cNvPicPr>
            <a:picLocks noChangeAspect="1"/>
          </p:cNvPicPr>
          <p:nvPr/>
        </p:nvPicPr>
        <p:blipFill>
          <a:blip r:embed="rId3"/>
          <a:stretch>
            <a:fillRect/>
          </a:stretch>
        </p:blipFill>
        <p:spPr>
          <a:xfrm>
            <a:off x="336883" y="4947921"/>
            <a:ext cx="5362575" cy="1104900"/>
          </a:xfrm>
          <a:prstGeom prst="rect">
            <a:avLst/>
          </a:prstGeom>
        </p:spPr>
      </p:pic>
      <p:sp>
        <p:nvSpPr>
          <p:cNvPr id="15" name="Rectangle 16">
            <a:extLst>
              <a:ext uri="{FF2B5EF4-FFF2-40B4-BE49-F238E27FC236}">
                <a16:creationId xmlns:a16="http://schemas.microsoft.com/office/drawing/2014/main" id="{E02F3C71-C981-4614-98EA-D6C494F809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3473974"/>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420261-C22D-4536-8587-F743AC4691DE}"/>
              </a:ext>
            </a:extLst>
          </p:cNvPr>
          <p:cNvSpPr>
            <a:spLocks noGrp="1"/>
          </p:cNvSpPr>
          <p:nvPr>
            <p:ph type="title"/>
          </p:nvPr>
        </p:nvSpPr>
        <p:spPr>
          <a:xfrm>
            <a:off x="821516" y="640263"/>
            <a:ext cx="6204984" cy="1344975"/>
          </a:xfrm>
        </p:spPr>
        <p:txBody>
          <a:bodyPr>
            <a:normAutofit/>
          </a:bodyPr>
          <a:lstStyle/>
          <a:p>
            <a:r>
              <a:rPr lang="en-US" sz="4000" dirty="0"/>
              <a:t>Login/Register Component</a:t>
            </a:r>
          </a:p>
        </p:txBody>
      </p:sp>
      <p:sp>
        <p:nvSpPr>
          <p:cNvPr id="3" name="Content Placeholder 2">
            <a:extLst>
              <a:ext uri="{FF2B5EF4-FFF2-40B4-BE49-F238E27FC236}">
                <a16:creationId xmlns:a16="http://schemas.microsoft.com/office/drawing/2014/main" id="{BCCF9D73-17A1-4DDD-88D3-3D556D7A203A}"/>
              </a:ext>
            </a:extLst>
          </p:cNvPr>
          <p:cNvSpPr>
            <a:spLocks noGrp="1"/>
          </p:cNvSpPr>
          <p:nvPr>
            <p:ph idx="1"/>
          </p:nvPr>
        </p:nvSpPr>
        <p:spPr>
          <a:xfrm>
            <a:off x="821515" y="2121762"/>
            <a:ext cx="6498060" cy="3626917"/>
          </a:xfrm>
        </p:spPr>
        <p:txBody>
          <a:bodyPr vert="horz" lIns="91440" tIns="45720" rIns="91440" bIns="45720" rtlCol="0" anchor="t">
            <a:normAutofit/>
          </a:bodyPr>
          <a:lstStyle/>
          <a:p>
            <a:r>
              <a:rPr lang="en-US" sz="2400" dirty="0">
                <a:cs typeface="Calibri"/>
              </a:rPr>
              <a:t>Add to App router (in index.js)</a:t>
            </a:r>
            <a:endParaRPr lang="en-US" dirty="0">
              <a:cs typeface="Calibri"/>
            </a:endParaRPr>
          </a:p>
          <a:p>
            <a:endParaRPr lang="en-US" sz="2400" dirty="0">
              <a:cs typeface="Calibri"/>
            </a:endParaRPr>
          </a:p>
        </p:txBody>
      </p:sp>
      <p:sp>
        <p:nvSpPr>
          <p:cNvPr id="18" name="Rectangle: Rounded Corners 17">
            <a:extLst>
              <a:ext uri="{FF2B5EF4-FFF2-40B4-BE49-F238E27FC236}">
                <a16:creationId xmlns:a16="http://schemas.microsoft.com/office/drawing/2014/main" id="{DDB29987-D745-4492-B76E-6F9D37EBCC16}"/>
              </a:ext>
            </a:extLst>
          </p:cNvPr>
          <p:cNvSpPr/>
          <p:nvPr/>
        </p:nvSpPr>
        <p:spPr>
          <a:xfrm>
            <a:off x="336883" y="5370439"/>
            <a:ext cx="4706200" cy="51476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25F1D0C1-B976-45E8-825D-5352D80C5DC3}"/>
              </a:ext>
            </a:extLst>
          </p:cNvPr>
          <p:cNvSpPr/>
          <p:nvPr/>
        </p:nvSpPr>
        <p:spPr>
          <a:xfrm>
            <a:off x="9431676" y="3543337"/>
            <a:ext cx="588818" cy="2978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Arrow: Down 13">
            <a:extLst>
              <a:ext uri="{FF2B5EF4-FFF2-40B4-BE49-F238E27FC236}">
                <a16:creationId xmlns:a16="http://schemas.microsoft.com/office/drawing/2014/main" id="{1365E3FB-906E-4B1F-9530-BF1121C8D262}"/>
              </a:ext>
            </a:extLst>
          </p:cNvPr>
          <p:cNvSpPr/>
          <p:nvPr/>
        </p:nvSpPr>
        <p:spPr>
          <a:xfrm rot="16200000">
            <a:off x="6678282" y="4652345"/>
            <a:ext cx="588818" cy="12979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5" name="Picture 4">
            <a:extLst>
              <a:ext uri="{FF2B5EF4-FFF2-40B4-BE49-F238E27FC236}">
                <a16:creationId xmlns:a16="http://schemas.microsoft.com/office/drawing/2014/main" id="{25D0F621-A48C-44AF-99F6-C36000410D40}"/>
              </a:ext>
            </a:extLst>
          </p:cNvPr>
          <p:cNvPicPr>
            <a:picLocks noChangeAspect="1"/>
          </p:cNvPicPr>
          <p:nvPr/>
        </p:nvPicPr>
        <p:blipFill>
          <a:blip r:embed="rId4"/>
          <a:stretch>
            <a:fillRect/>
          </a:stretch>
        </p:blipFill>
        <p:spPr>
          <a:xfrm>
            <a:off x="8278047" y="3854611"/>
            <a:ext cx="3092438" cy="3003389"/>
          </a:xfrm>
          <a:prstGeom prst="rect">
            <a:avLst/>
          </a:prstGeom>
        </p:spPr>
      </p:pic>
      <p:pic>
        <p:nvPicPr>
          <p:cNvPr id="7" name="Picture 6">
            <a:extLst>
              <a:ext uri="{FF2B5EF4-FFF2-40B4-BE49-F238E27FC236}">
                <a16:creationId xmlns:a16="http://schemas.microsoft.com/office/drawing/2014/main" id="{E9EA660F-E9BD-4E02-B605-B79560149E48}"/>
              </a:ext>
            </a:extLst>
          </p:cNvPr>
          <p:cNvPicPr>
            <a:picLocks noChangeAspect="1"/>
          </p:cNvPicPr>
          <p:nvPr/>
        </p:nvPicPr>
        <p:blipFill>
          <a:blip r:embed="rId5"/>
          <a:stretch>
            <a:fillRect/>
          </a:stretch>
        </p:blipFill>
        <p:spPr>
          <a:xfrm>
            <a:off x="8208239" y="147559"/>
            <a:ext cx="3232053" cy="3395778"/>
          </a:xfrm>
          <a:prstGeom prst="rect">
            <a:avLst/>
          </a:prstGeom>
        </p:spPr>
      </p:pic>
      <p:pic>
        <p:nvPicPr>
          <p:cNvPr id="9" name="Picture 8">
            <a:extLst>
              <a:ext uri="{FF2B5EF4-FFF2-40B4-BE49-F238E27FC236}">
                <a16:creationId xmlns:a16="http://schemas.microsoft.com/office/drawing/2014/main" id="{A91D59F6-EFCD-4980-97E9-0992CE249291}"/>
              </a:ext>
            </a:extLst>
          </p:cNvPr>
          <p:cNvPicPr>
            <a:picLocks noChangeAspect="1"/>
          </p:cNvPicPr>
          <p:nvPr/>
        </p:nvPicPr>
        <p:blipFill>
          <a:blip r:embed="rId6"/>
          <a:stretch>
            <a:fillRect/>
          </a:stretch>
        </p:blipFill>
        <p:spPr>
          <a:xfrm>
            <a:off x="518708" y="4177127"/>
            <a:ext cx="4524375" cy="476250"/>
          </a:xfrm>
          <a:prstGeom prst="rect">
            <a:avLst/>
          </a:prstGeom>
        </p:spPr>
      </p:pic>
    </p:spTree>
    <p:extLst>
      <p:ext uri="{BB962C8B-B14F-4D97-AF65-F5344CB8AC3E}">
        <p14:creationId xmlns:p14="http://schemas.microsoft.com/office/powerpoint/2010/main" val="271029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1" grpId="0" animBg="1"/>
      <p:bldP spid="1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CF428-D647-490D-B590-F0BCBAA3128C}"/>
              </a:ext>
            </a:extLst>
          </p:cNvPr>
          <p:cNvSpPr>
            <a:spLocks noGrp="1"/>
          </p:cNvSpPr>
          <p:nvPr>
            <p:ph type="title"/>
          </p:nvPr>
        </p:nvSpPr>
        <p:spPr/>
        <p:txBody>
          <a:bodyPr/>
          <a:lstStyle/>
          <a:p>
            <a:r>
              <a:rPr lang="en-US" dirty="0">
                <a:cs typeface="Calibri Light"/>
              </a:rPr>
              <a:t>Summary</a:t>
            </a:r>
            <a:endParaRPr lang="en-US" dirty="0"/>
          </a:p>
        </p:txBody>
      </p:sp>
      <p:sp>
        <p:nvSpPr>
          <p:cNvPr id="3" name="Content Placeholder 2">
            <a:extLst>
              <a:ext uri="{FF2B5EF4-FFF2-40B4-BE49-F238E27FC236}">
                <a16:creationId xmlns:a16="http://schemas.microsoft.com/office/drawing/2014/main" id="{C296720B-914A-4DFD-8B20-FFF463258671}"/>
              </a:ext>
            </a:extLst>
          </p:cNvPr>
          <p:cNvSpPr>
            <a:spLocks noGrp="1"/>
          </p:cNvSpPr>
          <p:nvPr>
            <p:ph idx="1"/>
          </p:nvPr>
        </p:nvSpPr>
        <p:spPr/>
        <p:txBody>
          <a:bodyPr vert="horz" lIns="91440" tIns="45720" rIns="91440" bIns="45720" rtlCol="0" anchor="t">
            <a:normAutofit/>
          </a:bodyPr>
          <a:lstStyle/>
          <a:p>
            <a:r>
              <a:rPr lang="en-US" dirty="0">
                <a:cs typeface="Calibri"/>
              </a:rPr>
              <a:t>Create User model with Mongoose</a:t>
            </a:r>
          </a:p>
          <a:p>
            <a:pPr lvl="1"/>
            <a:r>
              <a:rPr lang="en-US" dirty="0">
                <a:cs typeface="Calibri"/>
              </a:rPr>
              <a:t>Pre-save hook to salt/hash passwords</a:t>
            </a:r>
          </a:p>
          <a:p>
            <a:pPr lvl="1"/>
            <a:r>
              <a:rPr lang="en-US" dirty="0">
                <a:cs typeface="Calibri"/>
              </a:rPr>
              <a:t>Instance method to compare passwords</a:t>
            </a:r>
          </a:p>
          <a:p>
            <a:r>
              <a:rPr lang="en-US" dirty="0">
                <a:cs typeface="Calibri"/>
              </a:rPr>
              <a:t>Implement user API to authenticate/signup users</a:t>
            </a:r>
          </a:p>
          <a:p>
            <a:pPr lvl="1"/>
            <a:r>
              <a:rPr lang="en-US" dirty="0">
                <a:cs typeface="Calibri"/>
              </a:rPr>
              <a:t>Sign JWT tokens with user name</a:t>
            </a:r>
          </a:p>
          <a:p>
            <a:r>
              <a:rPr lang="en-US" dirty="0">
                <a:cs typeface="Calibri"/>
              </a:rPr>
              <a:t>Add a JWT Strategy to Passport.js </a:t>
            </a:r>
          </a:p>
          <a:p>
            <a:r>
              <a:rPr lang="en-US" dirty="0">
                <a:cs typeface="Calibri"/>
              </a:rPr>
              <a:t>Use </a:t>
            </a:r>
            <a:r>
              <a:rPr lang="en-US" dirty="0" err="1">
                <a:cs typeface="Calibri"/>
              </a:rPr>
              <a:t>passport.authenticate</a:t>
            </a:r>
            <a:r>
              <a:rPr lang="en-US" dirty="0">
                <a:cs typeface="Calibri"/>
              </a:rPr>
              <a:t>(…) to secure server-side routes</a:t>
            </a:r>
          </a:p>
          <a:p>
            <a:pPr lvl="1"/>
            <a:r>
              <a:rPr lang="en-US" dirty="0">
                <a:cs typeface="Calibri"/>
              </a:rPr>
              <a:t>Add to middleware stack.</a:t>
            </a:r>
          </a:p>
        </p:txBody>
      </p:sp>
    </p:spTree>
    <p:extLst>
      <p:ext uri="{BB962C8B-B14F-4D97-AF65-F5344CB8AC3E}">
        <p14:creationId xmlns:p14="http://schemas.microsoft.com/office/powerpoint/2010/main" val="115355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7ED65-2846-4B78-8CFC-DBB44B3B3F5C}"/>
              </a:ext>
            </a:extLst>
          </p:cNvPr>
          <p:cNvSpPr>
            <a:spLocks noGrp="1"/>
          </p:cNvSpPr>
          <p:nvPr>
            <p:ph type="title"/>
          </p:nvPr>
        </p:nvSpPr>
        <p:spPr>
          <a:xfrm>
            <a:off x="655320" y="365125"/>
            <a:ext cx="5120114" cy="1692794"/>
          </a:xfrm>
        </p:spPr>
        <p:txBody>
          <a:bodyPr>
            <a:normAutofit/>
          </a:bodyPr>
          <a:lstStyle/>
          <a:p>
            <a:r>
              <a:rPr lang="en-IE" dirty="0"/>
              <a:t>Aside: Sessions</a:t>
            </a:r>
          </a:p>
        </p:txBody>
      </p:sp>
      <p:sp>
        <p:nvSpPr>
          <p:cNvPr id="3" name="Content Placeholder 2">
            <a:extLst>
              <a:ext uri="{FF2B5EF4-FFF2-40B4-BE49-F238E27FC236}">
                <a16:creationId xmlns:a16="http://schemas.microsoft.com/office/drawing/2014/main" id="{A306E444-E842-41AA-A992-FA2F2539FDFD}"/>
              </a:ext>
            </a:extLst>
          </p:cNvPr>
          <p:cNvSpPr>
            <a:spLocks noGrp="1"/>
          </p:cNvSpPr>
          <p:nvPr>
            <p:ph idx="1"/>
          </p:nvPr>
        </p:nvSpPr>
        <p:spPr>
          <a:xfrm>
            <a:off x="655321" y="2386149"/>
            <a:ext cx="6790508" cy="4275899"/>
          </a:xfrm>
        </p:spPr>
        <p:txBody>
          <a:bodyPr>
            <a:normAutofit fontScale="92500" lnSpcReduction="20000"/>
          </a:bodyPr>
          <a:lstStyle/>
          <a:p>
            <a:pPr>
              <a:lnSpc>
                <a:spcPct val="90000"/>
              </a:lnSpc>
            </a:pPr>
            <a:r>
              <a:rPr lang="en-GB" sz="2000" dirty="0"/>
              <a:t>Requests to Express apps are stand-alone by default</a:t>
            </a:r>
          </a:p>
          <a:p>
            <a:pPr lvl="1">
              <a:lnSpc>
                <a:spcPct val="90000"/>
              </a:lnSpc>
            </a:pPr>
            <a:r>
              <a:rPr lang="en-GB" sz="2000" dirty="0"/>
              <a:t>no request can be linked to another. </a:t>
            </a:r>
          </a:p>
          <a:p>
            <a:pPr lvl="1">
              <a:lnSpc>
                <a:spcPct val="90000"/>
              </a:lnSpc>
            </a:pPr>
            <a:r>
              <a:rPr lang="en-GB" sz="2000" dirty="0"/>
              <a:t>By default, no way to know if this request comes from a client that already performed a request previously.</a:t>
            </a:r>
          </a:p>
          <a:p>
            <a:pPr>
              <a:lnSpc>
                <a:spcPct val="90000"/>
              </a:lnSpc>
            </a:pPr>
            <a:endParaRPr lang="en-GB" sz="2000" dirty="0"/>
          </a:p>
          <a:p>
            <a:pPr>
              <a:lnSpc>
                <a:spcPct val="90000"/>
              </a:lnSpc>
            </a:pPr>
            <a:r>
              <a:rPr lang="en-GB" sz="2000" dirty="0"/>
              <a:t>Sessions are a mechanism that makes it possible to “know” who sent the request and to associate requests.</a:t>
            </a:r>
          </a:p>
          <a:p>
            <a:pPr>
              <a:lnSpc>
                <a:spcPct val="90000"/>
              </a:lnSpc>
            </a:pPr>
            <a:endParaRPr lang="en-GB" sz="2000" dirty="0"/>
          </a:p>
          <a:p>
            <a:pPr>
              <a:lnSpc>
                <a:spcPct val="90000"/>
              </a:lnSpc>
            </a:pPr>
            <a:r>
              <a:rPr lang="en-GB" sz="2000" dirty="0"/>
              <a:t>Using Sessions, every user of you API is assigned a unique session:</a:t>
            </a:r>
          </a:p>
          <a:p>
            <a:pPr lvl="1">
              <a:lnSpc>
                <a:spcPct val="90000"/>
              </a:lnSpc>
            </a:pPr>
            <a:r>
              <a:rPr lang="en-GB" sz="2000" dirty="0"/>
              <a:t>Allows you to store state.</a:t>
            </a:r>
          </a:p>
          <a:p>
            <a:pPr>
              <a:lnSpc>
                <a:spcPct val="90000"/>
              </a:lnSpc>
            </a:pPr>
            <a:endParaRPr lang="en-GB" sz="2000" dirty="0"/>
          </a:p>
          <a:p>
            <a:pPr>
              <a:lnSpc>
                <a:spcPct val="90000"/>
              </a:lnSpc>
            </a:pPr>
            <a:r>
              <a:rPr lang="en-GB" sz="2000" dirty="0"/>
              <a:t>The express-session module is middleware that provides sessions for Express apps.</a:t>
            </a:r>
            <a:endParaRPr lang="en-IE" sz="2000" dirty="0"/>
          </a:p>
        </p:txBody>
      </p:sp>
      <p:pic>
        <p:nvPicPr>
          <p:cNvPr id="5" name="Picture 4">
            <a:extLst>
              <a:ext uri="{FF2B5EF4-FFF2-40B4-BE49-F238E27FC236}">
                <a16:creationId xmlns:a16="http://schemas.microsoft.com/office/drawing/2014/main" id="{A1028318-B8AE-4AF1-86D3-414A0DADEC9A}"/>
              </a:ext>
            </a:extLst>
          </p:cNvPr>
          <p:cNvPicPr>
            <a:picLocks noChangeAspect="1"/>
          </p:cNvPicPr>
          <p:nvPr/>
        </p:nvPicPr>
        <p:blipFill rotWithShape="1">
          <a:blip r:embed="rId2"/>
          <a:srcRect l="1811" r="40193" b="-1"/>
          <a:stretch/>
        </p:blipFill>
        <p:spPr>
          <a:xfrm>
            <a:off x="6912999" y="1123409"/>
            <a:ext cx="5279000" cy="5734588"/>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259805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6947B8-2AF4-4377-881B-681653BB8691}"/>
              </a:ext>
            </a:extLst>
          </p:cNvPr>
          <p:cNvPicPr>
            <a:picLocks noChangeAspect="1"/>
          </p:cNvPicPr>
          <p:nvPr/>
        </p:nvPicPr>
        <p:blipFill>
          <a:blip r:embed="rId3"/>
          <a:stretch>
            <a:fillRect/>
          </a:stretch>
        </p:blipFill>
        <p:spPr>
          <a:xfrm>
            <a:off x="47625" y="1276523"/>
            <a:ext cx="8337146" cy="5367328"/>
          </a:xfrm>
          <a:prstGeom prst="rect">
            <a:avLst/>
          </a:prstGeom>
        </p:spPr>
      </p:pic>
      <p:sp>
        <p:nvSpPr>
          <p:cNvPr id="2" name="Title 1">
            <a:extLst>
              <a:ext uri="{FF2B5EF4-FFF2-40B4-BE49-F238E27FC236}">
                <a16:creationId xmlns:a16="http://schemas.microsoft.com/office/drawing/2014/main" id="{2384A8DD-27F8-4D38-AB30-BF15E737BF38}"/>
              </a:ext>
            </a:extLst>
          </p:cNvPr>
          <p:cNvSpPr>
            <a:spLocks noGrp="1"/>
          </p:cNvSpPr>
          <p:nvPr>
            <p:ph type="title"/>
          </p:nvPr>
        </p:nvSpPr>
        <p:spPr>
          <a:xfrm>
            <a:off x="458637" y="77577"/>
            <a:ext cx="10515600" cy="1325563"/>
          </a:xfrm>
        </p:spPr>
        <p:txBody>
          <a:bodyPr/>
          <a:lstStyle/>
          <a:p>
            <a:r>
              <a:rPr lang="en-IE" dirty="0"/>
              <a:t>1. User Schema with Static &amp; Instance Methods</a:t>
            </a:r>
          </a:p>
        </p:txBody>
      </p:sp>
      <p:sp>
        <p:nvSpPr>
          <p:cNvPr id="5" name="Callout: Line with Border and Accent Bar 4">
            <a:extLst>
              <a:ext uri="{FF2B5EF4-FFF2-40B4-BE49-F238E27FC236}">
                <a16:creationId xmlns:a16="http://schemas.microsoft.com/office/drawing/2014/main" id="{C8C9550F-12F5-4A36-8CEE-836859FA6A2C}"/>
              </a:ext>
            </a:extLst>
          </p:cNvPr>
          <p:cNvSpPr/>
          <p:nvPr/>
        </p:nvSpPr>
        <p:spPr>
          <a:xfrm>
            <a:off x="8797636" y="2694709"/>
            <a:ext cx="2784764" cy="1226127"/>
          </a:xfrm>
          <a:prstGeom prst="accentBorderCallout1">
            <a:avLst>
              <a:gd name="adj1" fmla="val 18750"/>
              <a:gd name="adj2" fmla="val -8333"/>
              <a:gd name="adj3" fmla="val 18363"/>
              <a:gd name="adj4" fmla="val -70092"/>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Static Method:  belongs to schema. Independent of any document instance</a:t>
            </a:r>
          </a:p>
        </p:txBody>
      </p:sp>
      <p:sp>
        <p:nvSpPr>
          <p:cNvPr id="8" name="Callout: Line with Border and Accent Bar 7">
            <a:extLst>
              <a:ext uri="{FF2B5EF4-FFF2-40B4-BE49-F238E27FC236}">
                <a16:creationId xmlns:a16="http://schemas.microsoft.com/office/drawing/2014/main" id="{4A9A1738-AA41-422E-A1A0-2F05CEFA6C40}"/>
              </a:ext>
            </a:extLst>
          </p:cNvPr>
          <p:cNvSpPr/>
          <p:nvPr/>
        </p:nvSpPr>
        <p:spPr>
          <a:xfrm>
            <a:off x="8695112" y="4319847"/>
            <a:ext cx="2784764" cy="1226127"/>
          </a:xfrm>
          <a:prstGeom prst="accentBorderCallout1">
            <a:avLst>
              <a:gd name="adj1" fmla="val 18750"/>
              <a:gd name="adj2" fmla="val -8333"/>
              <a:gd name="adj3" fmla="val 18974"/>
              <a:gd name="adj4" fmla="val -23261"/>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Instance Method:  belongs to a specific document instance.</a:t>
            </a:r>
          </a:p>
        </p:txBody>
      </p:sp>
    </p:spTree>
    <p:extLst>
      <p:ext uri="{BB962C8B-B14F-4D97-AF65-F5344CB8AC3E}">
        <p14:creationId xmlns:p14="http://schemas.microsoft.com/office/powerpoint/2010/main" val="328878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52D18-B177-48E6-8C75-62BA219AAAEF}"/>
              </a:ext>
            </a:extLst>
          </p:cNvPr>
          <p:cNvSpPr>
            <a:spLocks noGrp="1"/>
          </p:cNvSpPr>
          <p:nvPr>
            <p:ph type="title"/>
          </p:nvPr>
        </p:nvSpPr>
        <p:spPr/>
        <p:txBody>
          <a:bodyPr/>
          <a:lstStyle/>
          <a:p>
            <a:r>
              <a:rPr lang="en-IE" dirty="0"/>
              <a:t>2. express-session middleware</a:t>
            </a:r>
          </a:p>
        </p:txBody>
      </p:sp>
      <p:sp>
        <p:nvSpPr>
          <p:cNvPr id="3" name="Content Placeholder 2">
            <a:extLst>
              <a:ext uri="{FF2B5EF4-FFF2-40B4-BE49-F238E27FC236}">
                <a16:creationId xmlns:a16="http://schemas.microsoft.com/office/drawing/2014/main" id="{290E1AB1-2A4C-41BD-A37F-3D28D48B934E}"/>
              </a:ext>
            </a:extLst>
          </p:cNvPr>
          <p:cNvSpPr>
            <a:spLocks noGrp="1"/>
          </p:cNvSpPr>
          <p:nvPr>
            <p:ph idx="1"/>
          </p:nvPr>
        </p:nvSpPr>
        <p:spPr/>
        <p:txBody>
          <a:bodyPr/>
          <a:lstStyle/>
          <a:p>
            <a:r>
              <a:rPr lang="en-IE" dirty="0"/>
              <a:t>Session middleware that stores </a:t>
            </a:r>
            <a:r>
              <a:rPr lang="en-GB" dirty="0"/>
              <a:t>session data on server-side</a:t>
            </a:r>
          </a:p>
          <a:p>
            <a:pPr lvl="1"/>
            <a:r>
              <a:rPr lang="en-GB" dirty="0"/>
              <a:t>Puts a unique ID on client</a:t>
            </a:r>
          </a:p>
          <a:p>
            <a:pPr lvl="1"/>
            <a:endParaRPr lang="en-GB" dirty="0"/>
          </a:p>
          <a:p>
            <a:r>
              <a:rPr lang="en-GB" dirty="0"/>
              <a:t>Add to Express App middleware stack:</a:t>
            </a:r>
          </a:p>
          <a:p>
            <a:endParaRPr lang="en-IE" dirty="0"/>
          </a:p>
        </p:txBody>
      </p:sp>
      <p:pic>
        <p:nvPicPr>
          <p:cNvPr id="4" name="Picture 3">
            <a:extLst>
              <a:ext uri="{FF2B5EF4-FFF2-40B4-BE49-F238E27FC236}">
                <a16:creationId xmlns:a16="http://schemas.microsoft.com/office/drawing/2014/main" id="{FDB31A76-0E2E-458B-9019-40EEA4A1F2A0}"/>
              </a:ext>
            </a:extLst>
          </p:cNvPr>
          <p:cNvPicPr>
            <a:picLocks noChangeAspect="1"/>
          </p:cNvPicPr>
          <p:nvPr/>
        </p:nvPicPr>
        <p:blipFill>
          <a:blip r:embed="rId2"/>
          <a:stretch>
            <a:fillRect/>
          </a:stretch>
        </p:blipFill>
        <p:spPr>
          <a:xfrm>
            <a:off x="1974272" y="2787793"/>
            <a:ext cx="5277056" cy="371043"/>
          </a:xfrm>
          <a:prstGeom prst="rect">
            <a:avLst/>
          </a:prstGeom>
        </p:spPr>
      </p:pic>
      <p:pic>
        <p:nvPicPr>
          <p:cNvPr id="5" name="Picture 4">
            <a:extLst>
              <a:ext uri="{FF2B5EF4-FFF2-40B4-BE49-F238E27FC236}">
                <a16:creationId xmlns:a16="http://schemas.microsoft.com/office/drawing/2014/main" id="{FC7DE224-3AE1-46D8-98E2-89305E4CC941}"/>
              </a:ext>
            </a:extLst>
          </p:cNvPr>
          <p:cNvPicPr>
            <a:picLocks noChangeAspect="1"/>
          </p:cNvPicPr>
          <p:nvPr/>
        </p:nvPicPr>
        <p:blipFill>
          <a:blip r:embed="rId3"/>
          <a:stretch>
            <a:fillRect/>
          </a:stretch>
        </p:blipFill>
        <p:spPr>
          <a:xfrm>
            <a:off x="1974272" y="4105274"/>
            <a:ext cx="5362575" cy="2305050"/>
          </a:xfrm>
          <a:prstGeom prst="rect">
            <a:avLst/>
          </a:prstGeom>
        </p:spPr>
      </p:pic>
    </p:spTree>
    <p:extLst>
      <p:ext uri="{BB962C8B-B14F-4D97-AF65-F5344CB8AC3E}">
        <p14:creationId xmlns:p14="http://schemas.microsoft.com/office/powerpoint/2010/main" val="140424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40627DA-0411-44F5-9F0E-7BB19A9824E9}"/>
              </a:ext>
            </a:extLst>
          </p:cNvPr>
          <p:cNvPicPr>
            <a:picLocks noChangeAspect="1"/>
          </p:cNvPicPr>
          <p:nvPr/>
        </p:nvPicPr>
        <p:blipFill>
          <a:blip r:embed="rId3"/>
          <a:stretch>
            <a:fillRect/>
          </a:stretch>
        </p:blipFill>
        <p:spPr>
          <a:xfrm>
            <a:off x="887133" y="2660255"/>
            <a:ext cx="4972050" cy="4029075"/>
          </a:xfrm>
          <a:prstGeom prst="rect">
            <a:avLst/>
          </a:prstGeom>
        </p:spPr>
      </p:pic>
      <p:sp>
        <p:nvSpPr>
          <p:cNvPr id="2" name="Title 1">
            <a:extLst>
              <a:ext uri="{FF2B5EF4-FFF2-40B4-BE49-F238E27FC236}">
                <a16:creationId xmlns:a16="http://schemas.microsoft.com/office/drawing/2014/main" id="{F20AF0F3-B2D4-4CC2-AF99-1BF235806B4D}"/>
              </a:ext>
            </a:extLst>
          </p:cNvPr>
          <p:cNvSpPr>
            <a:spLocks noGrp="1"/>
          </p:cNvSpPr>
          <p:nvPr>
            <p:ph type="title"/>
          </p:nvPr>
        </p:nvSpPr>
        <p:spPr/>
        <p:txBody>
          <a:bodyPr/>
          <a:lstStyle/>
          <a:p>
            <a:r>
              <a:rPr lang="en-IE" dirty="0"/>
              <a:t>3. Use User Route to authenticate</a:t>
            </a:r>
          </a:p>
        </p:txBody>
      </p:sp>
      <p:sp>
        <p:nvSpPr>
          <p:cNvPr id="3" name="Content Placeholder 2">
            <a:extLst>
              <a:ext uri="{FF2B5EF4-FFF2-40B4-BE49-F238E27FC236}">
                <a16:creationId xmlns:a16="http://schemas.microsoft.com/office/drawing/2014/main" id="{14B5DEF0-14EC-42AC-9590-43DF1E30DF28}"/>
              </a:ext>
            </a:extLst>
          </p:cNvPr>
          <p:cNvSpPr>
            <a:spLocks noGrp="1"/>
          </p:cNvSpPr>
          <p:nvPr>
            <p:ph idx="1"/>
          </p:nvPr>
        </p:nvSpPr>
        <p:spPr>
          <a:xfrm>
            <a:off x="613716" y="1469684"/>
            <a:ext cx="10515600" cy="4351338"/>
          </a:xfrm>
        </p:spPr>
        <p:txBody>
          <a:bodyPr/>
          <a:lstStyle/>
          <a:p>
            <a:r>
              <a:rPr lang="en-IE" dirty="0"/>
              <a:t>Use </a:t>
            </a:r>
            <a:r>
              <a:rPr lang="en-IE" b="1" dirty="0"/>
              <a:t>/</a:t>
            </a:r>
            <a:r>
              <a:rPr lang="en-IE" b="1" dirty="0" err="1"/>
              <a:t>api</a:t>
            </a:r>
            <a:r>
              <a:rPr lang="en-IE" b="1" dirty="0"/>
              <a:t>/user </a:t>
            </a:r>
            <a:r>
              <a:rPr lang="en-IE" dirty="0"/>
              <a:t>to authenticate, passing username and password in HTTP body</a:t>
            </a:r>
          </a:p>
          <a:p>
            <a:endParaRPr lang="en-IE" dirty="0"/>
          </a:p>
        </p:txBody>
      </p:sp>
      <p:sp>
        <p:nvSpPr>
          <p:cNvPr id="5" name="TextBox 4">
            <a:extLst>
              <a:ext uri="{FF2B5EF4-FFF2-40B4-BE49-F238E27FC236}">
                <a16:creationId xmlns:a16="http://schemas.microsoft.com/office/drawing/2014/main" id="{400C97FF-4C71-47CB-AB3D-44556CA2DC72}"/>
              </a:ext>
            </a:extLst>
          </p:cNvPr>
          <p:cNvSpPr txBox="1"/>
          <p:nvPr/>
        </p:nvSpPr>
        <p:spPr>
          <a:xfrm>
            <a:off x="3000488" y="2290923"/>
            <a:ext cx="2003241" cy="369332"/>
          </a:xfrm>
          <a:prstGeom prst="rect">
            <a:avLst/>
          </a:prstGeom>
          <a:noFill/>
        </p:spPr>
        <p:txBody>
          <a:bodyPr wrap="none" rtlCol="0">
            <a:spAutoFit/>
          </a:bodyPr>
          <a:lstStyle/>
          <a:p>
            <a:r>
              <a:rPr lang="en-IE" b="1" dirty="0"/>
              <a:t>/</a:t>
            </a:r>
            <a:r>
              <a:rPr lang="en-IE" b="1" dirty="0" err="1"/>
              <a:t>api</a:t>
            </a:r>
            <a:r>
              <a:rPr lang="en-IE" b="1" dirty="0"/>
              <a:t>/users/index.js</a:t>
            </a:r>
          </a:p>
        </p:txBody>
      </p:sp>
      <p:sp>
        <p:nvSpPr>
          <p:cNvPr id="6" name="Callout: Line 5">
            <a:extLst>
              <a:ext uri="{FF2B5EF4-FFF2-40B4-BE49-F238E27FC236}">
                <a16:creationId xmlns:a16="http://schemas.microsoft.com/office/drawing/2014/main" id="{97C10921-AB65-4BB7-87C1-6DD43D8F23DC}"/>
              </a:ext>
            </a:extLst>
          </p:cNvPr>
          <p:cNvSpPr/>
          <p:nvPr/>
        </p:nvSpPr>
        <p:spPr>
          <a:xfrm>
            <a:off x="7896403" y="2860254"/>
            <a:ext cx="3553905" cy="1300899"/>
          </a:xfrm>
          <a:prstGeom prst="borderCallout1">
            <a:avLst>
              <a:gd name="adj1" fmla="val 18750"/>
              <a:gd name="adj2" fmla="val -8333"/>
              <a:gd name="adj3" fmla="val 112159"/>
              <a:gd name="adj4" fmla="val -12359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Using static method to find User document</a:t>
            </a:r>
          </a:p>
        </p:txBody>
      </p:sp>
      <p:sp>
        <p:nvSpPr>
          <p:cNvPr id="7" name="Callout: Line 6">
            <a:extLst>
              <a:ext uri="{FF2B5EF4-FFF2-40B4-BE49-F238E27FC236}">
                <a16:creationId xmlns:a16="http://schemas.microsoft.com/office/drawing/2014/main" id="{B5DD50ED-2CA8-4074-B126-7B5C56618020}"/>
              </a:ext>
            </a:extLst>
          </p:cNvPr>
          <p:cNvSpPr/>
          <p:nvPr/>
        </p:nvSpPr>
        <p:spPr>
          <a:xfrm>
            <a:off x="7575411" y="4278344"/>
            <a:ext cx="3553905" cy="1300899"/>
          </a:xfrm>
          <a:prstGeom prst="borderCallout1">
            <a:avLst>
              <a:gd name="adj1" fmla="val 18750"/>
              <a:gd name="adj2" fmla="val -8333"/>
              <a:gd name="adj3" fmla="val 23952"/>
              <a:gd name="adj4" fmla="val -75447"/>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Using instance method to check password</a:t>
            </a:r>
          </a:p>
        </p:txBody>
      </p:sp>
      <p:pic>
        <p:nvPicPr>
          <p:cNvPr id="8" name="Picture 7">
            <a:extLst>
              <a:ext uri="{FF2B5EF4-FFF2-40B4-BE49-F238E27FC236}">
                <a16:creationId xmlns:a16="http://schemas.microsoft.com/office/drawing/2014/main" id="{98F42EFD-8038-4A9F-8B0B-11CBA7BE5B2F}"/>
              </a:ext>
            </a:extLst>
          </p:cNvPr>
          <p:cNvPicPr>
            <a:picLocks noChangeAspect="1"/>
          </p:cNvPicPr>
          <p:nvPr/>
        </p:nvPicPr>
        <p:blipFill>
          <a:blip r:embed="rId4"/>
          <a:stretch>
            <a:fillRect/>
          </a:stretch>
        </p:blipFill>
        <p:spPr>
          <a:xfrm>
            <a:off x="8542508" y="6261322"/>
            <a:ext cx="3258608" cy="322040"/>
          </a:xfrm>
          <a:prstGeom prst="rect">
            <a:avLst/>
          </a:prstGeom>
        </p:spPr>
      </p:pic>
      <p:sp>
        <p:nvSpPr>
          <p:cNvPr id="9" name="TextBox 8">
            <a:extLst>
              <a:ext uri="{FF2B5EF4-FFF2-40B4-BE49-F238E27FC236}">
                <a16:creationId xmlns:a16="http://schemas.microsoft.com/office/drawing/2014/main" id="{CBC77CCB-5110-40F7-9ECB-B916BABFBAF6}"/>
              </a:ext>
            </a:extLst>
          </p:cNvPr>
          <p:cNvSpPr txBox="1"/>
          <p:nvPr/>
        </p:nvSpPr>
        <p:spPr>
          <a:xfrm>
            <a:off x="8779588" y="5908457"/>
            <a:ext cx="984308" cy="369332"/>
          </a:xfrm>
          <a:prstGeom prst="rect">
            <a:avLst/>
          </a:prstGeom>
          <a:noFill/>
        </p:spPr>
        <p:txBody>
          <a:bodyPr wrap="none" rtlCol="0">
            <a:spAutoFit/>
          </a:bodyPr>
          <a:lstStyle/>
          <a:p>
            <a:r>
              <a:rPr lang="en-IE" dirty="0"/>
              <a:t>/index.js</a:t>
            </a:r>
          </a:p>
        </p:txBody>
      </p:sp>
    </p:spTree>
    <p:extLst>
      <p:ext uri="{BB962C8B-B14F-4D97-AF65-F5344CB8AC3E}">
        <p14:creationId xmlns:p14="http://schemas.microsoft.com/office/powerpoint/2010/main" val="339140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F25AA0-1298-413D-8A73-95F6D79CB401}"/>
              </a:ext>
            </a:extLst>
          </p:cNvPr>
          <p:cNvPicPr>
            <a:picLocks noChangeAspect="1"/>
          </p:cNvPicPr>
          <p:nvPr/>
        </p:nvPicPr>
        <p:blipFill>
          <a:blip r:embed="rId2"/>
          <a:stretch>
            <a:fillRect/>
          </a:stretch>
        </p:blipFill>
        <p:spPr>
          <a:xfrm>
            <a:off x="939539" y="5558771"/>
            <a:ext cx="7619458" cy="426393"/>
          </a:xfrm>
          <a:prstGeom prst="rect">
            <a:avLst/>
          </a:prstGeom>
        </p:spPr>
      </p:pic>
      <p:sp>
        <p:nvSpPr>
          <p:cNvPr id="2" name="Title 1">
            <a:extLst>
              <a:ext uri="{FF2B5EF4-FFF2-40B4-BE49-F238E27FC236}">
                <a16:creationId xmlns:a16="http://schemas.microsoft.com/office/drawing/2014/main" id="{E1B66BB1-BAB6-4DDB-B3C3-A2BDC8760C6A}"/>
              </a:ext>
            </a:extLst>
          </p:cNvPr>
          <p:cNvSpPr>
            <a:spLocks noGrp="1"/>
          </p:cNvSpPr>
          <p:nvPr>
            <p:ph type="title"/>
          </p:nvPr>
        </p:nvSpPr>
        <p:spPr/>
        <p:txBody>
          <a:bodyPr/>
          <a:lstStyle/>
          <a:p>
            <a:r>
              <a:rPr lang="en-IE" dirty="0"/>
              <a:t>4. Add Authentication Middleware</a:t>
            </a:r>
          </a:p>
        </p:txBody>
      </p:sp>
      <p:pic>
        <p:nvPicPr>
          <p:cNvPr id="4" name="Content Placeholder 3">
            <a:extLst>
              <a:ext uri="{FF2B5EF4-FFF2-40B4-BE49-F238E27FC236}">
                <a16:creationId xmlns:a16="http://schemas.microsoft.com/office/drawing/2014/main" id="{8B65D523-CD74-4C68-9358-28894F2E10BF}"/>
              </a:ext>
            </a:extLst>
          </p:cNvPr>
          <p:cNvPicPr>
            <a:picLocks noGrp="1" noChangeAspect="1"/>
          </p:cNvPicPr>
          <p:nvPr>
            <p:ph idx="1"/>
          </p:nvPr>
        </p:nvPicPr>
        <p:blipFill>
          <a:blip r:embed="rId3"/>
          <a:stretch>
            <a:fillRect/>
          </a:stretch>
        </p:blipFill>
        <p:spPr>
          <a:xfrm>
            <a:off x="939539" y="1417638"/>
            <a:ext cx="5366994" cy="2707918"/>
          </a:xfrm>
          <a:prstGeom prst="rect">
            <a:avLst/>
          </a:prstGeom>
        </p:spPr>
      </p:pic>
      <p:sp>
        <p:nvSpPr>
          <p:cNvPr id="5" name="Callout: Line 4">
            <a:extLst>
              <a:ext uri="{FF2B5EF4-FFF2-40B4-BE49-F238E27FC236}">
                <a16:creationId xmlns:a16="http://schemas.microsoft.com/office/drawing/2014/main" id="{713FFE3B-1D5D-455C-8E3C-AE540AE1DBEA}"/>
              </a:ext>
            </a:extLst>
          </p:cNvPr>
          <p:cNvSpPr/>
          <p:nvPr/>
        </p:nvSpPr>
        <p:spPr>
          <a:xfrm>
            <a:off x="7732622" y="1417638"/>
            <a:ext cx="2762054" cy="1781666"/>
          </a:xfrm>
          <a:prstGeom prst="borderCallout1">
            <a:avLst>
              <a:gd name="adj1" fmla="val 18750"/>
              <a:gd name="adj2" fmla="val -8333"/>
              <a:gd name="adj3" fmla="val 50679"/>
              <a:gd name="adj4" fmla="val -60404"/>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Checks for user ID in session object. </a:t>
            </a:r>
            <a:br>
              <a:rPr lang="en-IE" dirty="0"/>
            </a:br>
            <a:r>
              <a:rPr lang="en-IE" dirty="0"/>
              <a:t>If exists, called next middleware function, otherwise end </a:t>
            </a:r>
            <a:r>
              <a:rPr lang="en-IE" dirty="0" err="1"/>
              <a:t>req</a:t>
            </a:r>
            <a:r>
              <a:rPr lang="en-IE" dirty="0"/>
              <a:t>/res cycle with 401</a:t>
            </a:r>
          </a:p>
        </p:txBody>
      </p:sp>
      <p:pic>
        <p:nvPicPr>
          <p:cNvPr id="6" name="Picture 5">
            <a:extLst>
              <a:ext uri="{FF2B5EF4-FFF2-40B4-BE49-F238E27FC236}">
                <a16:creationId xmlns:a16="http://schemas.microsoft.com/office/drawing/2014/main" id="{5102E9F2-3DCB-486E-B7F5-56157CF48821}"/>
              </a:ext>
            </a:extLst>
          </p:cNvPr>
          <p:cNvPicPr>
            <a:picLocks noChangeAspect="1"/>
          </p:cNvPicPr>
          <p:nvPr/>
        </p:nvPicPr>
        <p:blipFill>
          <a:blip r:embed="rId4"/>
          <a:stretch>
            <a:fillRect/>
          </a:stretch>
        </p:blipFill>
        <p:spPr>
          <a:xfrm>
            <a:off x="939539" y="4897437"/>
            <a:ext cx="6657975" cy="542925"/>
          </a:xfrm>
          <a:prstGeom prst="rect">
            <a:avLst/>
          </a:prstGeom>
        </p:spPr>
      </p:pic>
      <p:sp>
        <p:nvSpPr>
          <p:cNvPr id="8" name="TextBox 7">
            <a:extLst>
              <a:ext uri="{FF2B5EF4-FFF2-40B4-BE49-F238E27FC236}">
                <a16:creationId xmlns:a16="http://schemas.microsoft.com/office/drawing/2014/main" id="{8BDA3EC1-DBFC-46D5-8737-81CE69DBC9F4}"/>
              </a:ext>
            </a:extLst>
          </p:cNvPr>
          <p:cNvSpPr txBox="1"/>
          <p:nvPr/>
        </p:nvSpPr>
        <p:spPr>
          <a:xfrm>
            <a:off x="1697324" y="1048306"/>
            <a:ext cx="1577035" cy="369332"/>
          </a:xfrm>
          <a:prstGeom prst="rect">
            <a:avLst/>
          </a:prstGeom>
          <a:noFill/>
        </p:spPr>
        <p:txBody>
          <a:bodyPr wrap="none" rtlCol="0">
            <a:spAutoFit/>
          </a:bodyPr>
          <a:lstStyle/>
          <a:p>
            <a:r>
              <a:rPr lang="en-IE" dirty="0"/>
              <a:t>authenticate.js</a:t>
            </a:r>
          </a:p>
        </p:txBody>
      </p:sp>
      <p:sp>
        <p:nvSpPr>
          <p:cNvPr id="9" name="TextBox 8">
            <a:extLst>
              <a:ext uri="{FF2B5EF4-FFF2-40B4-BE49-F238E27FC236}">
                <a16:creationId xmlns:a16="http://schemas.microsoft.com/office/drawing/2014/main" id="{6A64EA2D-7FB2-4424-81DE-A84FB093AE0D}"/>
              </a:ext>
            </a:extLst>
          </p:cNvPr>
          <p:cNvSpPr txBox="1"/>
          <p:nvPr/>
        </p:nvSpPr>
        <p:spPr>
          <a:xfrm>
            <a:off x="1143142" y="4494888"/>
            <a:ext cx="894540" cy="369332"/>
          </a:xfrm>
          <a:prstGeom prst="rect">
            <a:avLst/>
          </a:prstGeom>
          <a:noFill/>
        </p:spPr>
        <p:txBody>
          <a:bodyPr wrap="none" rtlCol="0">
            <a:spAutoFit/>
          </a:bodyPr>
          <a:lstStyle/>
          <a:p>
            <a:r>
              <a:rPr lang="en-IE" dirty="0"/>
              <a:t>index.js</a:t>
            </a:r>
          </a:p>
        </p:txBody>
      </p:sp>
      <p:sp>
        <p:nvSpPr>
          <p:cNvPr id="10" name="Rectangle 9">
            <a:extLst>
              <a:ext uri="{FF2B5EF4-FFF2-40B4-BE49-F238E27FC236}">
                <a16:creationId xmlns:a16="http://schemas.microsoft.com/office/drawing/2014/main" id="{D52F84E0-840D-4347-A1F3-85B6B8B04FAB}"/>
              </a:ext>
            </a:extLst>
          </p:cNvPr>
          <p:cNvSpPr/>
          <p:nvPr/>
        </p:nvSpPr>
        <p:spPr>
          <a:xfrm>
            <a:off x="4268526" y="5558771"/>
            <a:ext cx="1972947" cy="426393"/>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E"/>
          </a:p>
        </p:txBody>
      </p:sp>
      <p:sp>
        <p:nvSpPr>
          <p:cNvPr id="11" name="Callout: Line 10">
            <a:extLst>
              <a:ext uri="{FF2B5EF4-FFF2-40B4-BE49-F238E27FC236}">
                <a16:creationId xmlns:a16="http://schemas.microsoft.com/office/drawing/2014/main" id="{C252A6BF-6D7D-4BEF-A4E7-54D53CC84B55}"/>
              </a:ext>
            </a:extLst>
          </p:cNvPr>
          <p:cNvSpPr/>
          <p:nvPr/>
        </p:nvSpPr>
        <p:spPr>
          <a:xfrm>
            <a:off x="8820346" y="4549529"/>
            <a:ext cx="2762054" cy="1781666"/>
          </a:xfrm>
          <a:prstGeom prst="borderCallout1">
            <a:avLst>
              <a:gd name="adj1" fmla="val 18750"/>
              <a:gd name="adj2" fmla="val -8333"/>
              <a:gd name="adj3" fmla="val 58844"/>
              <a:gd name="adj4" fmla="val -94262"/>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Authentication middleware applied  on /</a:t>
            </a:r>
            <a:r>
              <a:rPr lang="en-IE" dirty="0" err="1"/>
              <a:t>api</a:t>
            </a:r>
            <a:r>
              <a:rPr lang="en-IE" dirty="0"/>
              <a:t>/movies route.</a:t>
            </a:r>
          </a:p>
        </p:txBody>
      </p:sp>
    </p:spTree>
    <p:extLst>
      <p:ext uri="{BB962C8B-B14F-4D97-AF65-F5344CB8AC3E}">
        <p14:creationId xmlns:p14="http://schemas.microsoft.com/office/powerpoint/2010/main" val="411395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1817</Words>
  <Application>Microsoft Office PowerPoint</Application>
  <PresentationFormat>Widescreen</PresentationFormat>
  <Paragraphs>269</Paragraphs>
  <Slides>42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charter</vt:lpstr>
      <vt:lpstr>Courier New</vt:lpstr>
      <vt:lpstr>Menlo</vt:lpstr>
      <vt:lpstr>office theme</vt:lpstr>
      <vt:lpstr>Authentication for Web APIs using JSON Web Tokens and Passport</vt:lpstr>
      <vt:lpstr>Agenda This Week</vt:lpstr>
      <vt:lpstr>Schema Methods</vt:lpstr>
      <vt:lpstr>Example: Using Schema Methods for Simple Authentication</vt:lpstr>
      <vt:lpstr>Aside: Sessions</vt:lpstr>
      <vt:lpstr>1. User Schema with Static &amp; Instance Methods</vt:lpstr>
      <vt:lpstr>2. express-session middleware</vt:lpstr>
      <vt:lpstr>3. Use User Route to authenticate</vt:lpstr>
      <vt:lpstr>4. Add Authentication Middleware</vt:lpstr>
      <vt:lpstr>Javascript Web Tokens</vt:lpstr>
      <vt:lpstr>Authentication options</vt:lpstr>
      <vt:lpstr>JSON Web Tokens</vt:lpstr>
      <vt:lpstr>Username and Password Scenario</vt:lpstr>
      <vt:lpstr>Authentication Middleware</vt:lpstr>
      <vt:lpstr>Passport</vt:lpstr>
      <vt:lpstr>PowerPoint Presentation</vt:lpstr>
      <vt:lpstr>Passport Overview</vt:lpstr>
      <vt:lpstr>Requirements for Authentication: movie-api</vt:lpstr>
      <vt:lpstr>Web authentication – credentials</vt:lpstr>
      <vt:lpstr>Passwords &amp; Salting</vt:lpstr>
      <vt:lpstr>Why Salt?</vt:lpstr>
      <vt:lpstr>Salting and Encrypting  in Node.js/Express</vt:lpstr>
      <vt:lpstr>Encrypting - Mongoose User Model</vt:lpstr>
      <vt:lpstr>What About this?</vt:lpstr>
      <vt:lpstr>Create Mongoose User Model</vt:lpstr>
      <vt:lpstr>Mongoose Middleware: Hash/Salt Passwords</vt:lpstr>
      <vt:lpstr>Mongoose Methods: compare passwords</vt:lpstr>
      <vt:lpstr>User API: User Routes</vt:lpstr>
      <vt:lpstr>User API: Register new user</vt:lpstr>
      <vt:lpstr>User API: Authenticate User</vt:lpstr>
      <vt:lpstr>Users API: User Collection</vt:lpstr>
      <vt:lpstr>Protecting Routes with Passport</vt:lpstr>
      <vt:lpstr>Protecting API Routes: Passport JWT Policy</vt:lpstr>
      <vt:lpstr>Protecting API Routes: initialise and add Middleware</vt:lpstr>
      <vt:lpstr>React Apps and JWT</vt:lpstr>
      <vt:lpstr>MovieDB App</vt:lpstr>
      <vt:lpstr>Proposed Architecture</vt:lpstr>
      <vt:lpstr>JavaWebToken Storage</vt:lpstr>
      <vt:lpstr>Contexts</vt:lpstr>
      <vt:lpstr>Use Context Provider in React App</vt:lpstr>
      <vt:lpstr>Login/Register Component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Authentication for Web APIs using JSON Web Tokens and Passport</dc:title>
  <dc:creator>Frank X Walsh</dc:creator>
  <cp:lastModifiedBy>Frank X Walsh</cp:lastModifiedBy>
  <cp:revision>2</cp:revision>
  <dcterms:created xsi:type="dcterms:W3CDTF">2020-12-10T15:54:34Z</dcterms:created>
  <dcterms:modified xsi:type="dcterms:W3CDTF">2021-11-24T15:54:59Z</dcterms:modified>
</cp:coreProperties>
</file>