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2" r:id="rId11"/>
    <p:sldId id="266" r:id="rId12"/>
    <p:sldId id="267" r:id="rId13"/>
    <p:sldId id="268" r:id="rId14"/>
    <p:sldId id="269" r:id="rId15"/>
    <p:sldId id="283" r:id="rId16"/>
    <p:sldId id="284" r:id="rId17"/>
    <p:sldId id="285" r:id="rId18"/>
    <p:sldId id="270" r:id="rId19"/>
    <p:sldId id="286" r:id="rId20"/>
    <p:sldId id="271" r:id="rId21"/>
    <p:sldId id="272" r:id="rId22"/>
    <p:sldId id="273" r:id="rId23"/>
    <p:sldId id="274" r:id="rId24"/>
    <p:sldId id="275" r:id="rId25"/>
    <p:sldId id="277" r:id="rId26"/>
    <p:sldId id="276" r:id="rId27"/>
    <p:sldId id="278" r:id="rId28"/>
    <p:sldId id="279" r:id="rId29"/>
    <p:sldId id="281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2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Req.Param is an abstraction layer for picking up information about a request – it automatically searches: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Query strings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Posted form values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Route 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2000">
                <a:latin typeface="Arial"/>
              </a:rPr>
              <a:t>And will let you pick from what’s available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lph_Waldo_Emers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worlduk.com/it-business/rentokil-on-iot-rat-traps-cash-for-apps-incentives-apis-3612866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body-pars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Web API Design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CB3A176-6790-4030-9E8F-F6E332B0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8" r="14417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E9E6F-00C3-4F8B-B329-88972E83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Example: APIs in the Internet of Things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251B-B87E-4087-BE7A-0261F910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Many new IoT devices being released. </a:t>
            </a:r>
            <a:endParaRPr lang="en-US" sz="1500" dirty="0"/>
          </a:p>
          <a:p>
            <a:r>
              <a:rPr lang="en-US" sz="1500" dirty="0">
                <a:cs typeface="Calibri"/>
              </a:rPr>
              <a:t>Devices are limited on their own</a:t>
            </a:r>
          </a:p>
          <a:p>
            <a:pPr lvl="1"/>
            <a:r>
              <a:rPr lang="en-US" sz="1500" dirty="0">
                <a:cs typeface="Calibri"/>
              </a:rPr>
              <a:t>It's the innovative use of those devices with accompanying APIs that generate value</a:t>
            </a:r>
          </a:p>
          <a:p>
            <a:r>
              <a:rPr lang="en-US" sz="1500" dirty="0">
                <a:cs typeface="Calibri"/>
              </a:rPr>
              <a:t>"</a:t>
            </a:r>
            <a:r>
              <a:rPr lang="en" sz="1500" dirty="0"/>
              <a:t>Build a better mousetrap, and the world will beat a path to your door</a:t>
            </a:r>
            <a:r>
              <a:rPr lang="en" sz="1500" dirty="0">
                <a:cs typeface="Calibri"/>
              </a:rPr>
              <a:t>" - </a:t>
            </a:r>
            <a:r>
              <a:rPr lang="en" sz="1500" dirty="0">
                <a:cs typeface="Calibri"/>
                <a:hlinkClick r:id="rId3"/>
              </a:rPr>
              <a:t>Ralph Waldo Emerson</a:t>
            </a:r>
          </a:p>
          <a:p>
            <a:pPr lvl="1"/>
            <a:r>
              <a:rPr lang="en" sz="1500" dirty="0">
                <a:cs typeface="Calibri"/>
              </a:rPr>
              <a:t>Rentokil believe they have using APIs( </a:t>
            </a:r>
            <a:br>
              <a:rPr lang="en" sz="1500" dirty="0">
                <a:ea typeface="+mn-lt"/>
                <a:cs typeface="+mn-lt"/>
              </a:rPr>
            </a:br>
            <a:r>
              <a:rPr lang="en" sz="1500" dirty="0">
                <a:cs typeface="Calibri"/>
                <a:hlinkClick r:id="rId4"/>
              </a:rPr>
              <a:t>https://www.computerworlduk.com/it-business/rentokil-on-iot-rat-traps-cash-for-apps-incentives-apis-3612866/</a:t>
            </a:r>
            <a:r>
              <a:rPr lang="en" sz="1500" dirty="0">
                <a:cs typeface="Calibri"/>
              </a:rPr>
              <a:t>) </a:t>
            </a:r>
            <a:endParaRPr lang="en" dirty="0">
              <a:cs typeface="Calibri"/>
            </a:endParaRPr>
          </a:p>
          <a:p>
            <a:pPr lvl="1"/>
            <a:r>
              <a:rPr lang="en" sz="1500" dirty="0">
                <a:cs typeface="Calibri"/>
              </a:rPr>
              <a:t>Rentokil increased operational efficiency through the automatic notifications of a caught animal and its size</a:t>
            </a:r>
          </a:p>
        </p:txBody>
      </p:sp>
    </p:spTree>
    <p:extLst>
      <p:ext uri="{BB962C8B-B14F-4D97-AF65-F5344CB8AC3E}">
        <p14:creationId xmlns:p14="http://schemas.microsoft.com/office/powerpoint/2010/main" val="9829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developer-first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Take a grammatical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r>
              <a:rPr lang="en-IE" dirty="0"/>
              <a:t>Can use a Interface Description Language &amp; Tools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914090" cy="273533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 dirty="0"/>
              <a:t>In Rest, everything is based around resources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the “things” you’re working with are modelled as resources described by URI paths--like /users, /groups, /dogs</a:t>
            </a:r>
            <a:endParaRPr lang="en-IE" sz="5400" dirty="0">
              <a:cs typeface="Calibri"/>
            </a:endParaRPr>
          </a:p>
          <a:p>
            <a:pPr lvl="1"/>
            <a:r>
              <a:rPr lang="en-IE" sz="5400" dirty="0"/>
              <a:t>Notice they are </a:t>
            </a:r>
            <a:r>
              <a:rPr lang="en-IE" sz="7200" b="1" dirty="0"/>
              <a:t>nouns</a:t>
            </a:r>
            <a:r>
              <a:rPr lang="en-IE" sz="5400" dirty="0"/>
              <a:t> </a:t>
            </a:r>
            <a:r>
              <a:rPr lang="en-IE" sz="5400" b="1" dirty="0"/>
              <a:t>. </a:t>
            </a:r>
            <a:endParaRPr lang="en-IE" sz="5400" b="1" dirty="0">
              <a:cs typeface="Calibri"/>
            </a:endParaRPr>
          </a:p>
          <a:p>
            <a:pPr lvl="1"/>
            <a:r>
              <a:rPr lang="en-IE" sz="5400" b="1" u="sng" dirty="0"/>
              <a:t>Verbs in URLs are BAD</a:t>
            </a:r>
            <a:endParaRPr lang="en-IE" sz="5400" b="1" u="sng" dirty="0">
              <a:cs typeface="Calibri"/>
            </a:endParaRPr>
          </a:p>
          <a:p>
            <a:r>
              <a:rPr lang="en-IE" sz="6000" dirty="0"/>
              <a:t>The things that you do on these things (or nouns) are characterised by the fixed set of  HTTP methods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What GET,POST,PUT does is something that the designer/developer gets to put into the model.</a:t>
            </a:r>
            <a:endParaRPr lang="en-IE" sz="5400" dirty="0">
              <a:cs typeface="Calibri"/>
            </a:endParaRPr>
          </a:p>
          <a:p>
            <a:r>
              <a:rPr lang="en-IE" sz="6000" dirty="0"/>
              <a:t>The metadata (the adjectives) is usually encoded in HTTP headers, although sometimes in the payload.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The responses are the pre-established HTTP status codes and body. (200, 404, 500 etc.)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91" y="4396065"/>
            <a:ext cx="6124887" cy="22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550" y="320675"/>
            <a:ext cx="4098995" cy="589756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B2E2D5-7F38-40BD-82DF-A59F69D6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4171950"/>
            <a:ext cx="2057815" cy="2073653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5C9CC120-B3D2-44FC-B1E2-97841ACC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381000"/>
            <a:ext cx="6237801" cy="3435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3714C-3583-4473-AC1D-F649A13A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8" y="639763"/>
            <a:ext cx="3559244" cy="134620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API Design - Containment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789-4EAA-4904-AF13-236E500B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8" y="2122488"/>
            <a:ext cx="3447429" cy="3625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cs typeface="Calibri"/>
              </a:rPr>
              <a:t>URIs embed ids of “child” resources</a:t>
            </a:r>
          </a:p>
          <a:p>
            <a:r>
              <a:rPr lang="en-US" sz="2400" dirty="0">
                <a:cs typeface="Calibri"/>
              </a:rPr>
              <a:t>Post creates child resources</a:t>
            </a:r>
            <a:endParaRPr lang="en-US" sz="2400" dirty="0"/>
          </a:p>
          <a:p>
            <a:r>
              <a:rPr lang="en-US" sz="2400" dirty="0">
                <a:cs typeface="Calibri"/>
              </a:rPr>
              <a:t>Put/Delete for updating /removing 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3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Express Middleware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Express is a Routing and Middleware framework.</a:t>
            </a:r>
          </a:p>
          <a:p>
            <a:pPr lvl="1"/>
            <a:r>
              <a:rPr lang="en-US" sz="1500" dirty="0">
                <a:cs typeface="Calibri"/>
              </a:rPr>
              <a:t>You've seen the routing in the previous lab</a:t>
            </a:r>
          </a:p>
          <a:p>
            <a:r>
              <a:rPr lang="en-US" sz="1500" dirty="0">
                <a:cs typeface="Calibri"/>
              </a:rPr>
              <a:t>Middleware functions have access to the </a:t>
            </a:r>
            <a:r>
              <a:rPr lang="en-US" sz="1500" dirty="0" err="1">
                <a:cs typeface="Calibri"/>
              </a:rPr>
              <a:t>Request,Response</a:t>
            </a:r>
            <a:r>
              <a:rPr lang="en-US" sz="1500" dirty="0">
                <a:cs typeface="Calibri"/>
              </a:rPr>
              <a:t> and the </a:t>
            </a:r>
            <a:r>
              <a:rPr lang="en-US" sz="1500" b="1" dirty="0">
                <a:cs typeface="Calibri"/>
              </a:rPr>
              <a:t>next() </a:t>
            </a:r>
            <a:r>
              <a:rPr lang="en-US" sz="1500" dirty="0">
                <a:cs typeface="Calibri"/>
              </a:rPr>
              <a:t>function</a:t>
            </a:r>
          </a:p>
          <a:p>
            <a:pPr lvl="1"/>
            <a:r>
              <a:rPr lang="en-US" sz="1500" dirty="0">
                <a:cs typeface="Calibri"/>
              </a:rPr>
              <a:t>The next function calls the next middleware function.</a:t>
            </a:r>
          </a:p>
          <a:p>
            <a:r>
              <a:rPr lang="en-US" sz="1500" dirty="0">
                <a:cs typeface="Calibri"/>
              </a:rPr>
              <a:t>Use middleware to</a:t>
            </a:r>
          </a:p>
          <a:p>
            <a:pPr lvl="1"/>
            <a:r>
              <a:rPr lang="en-US" sz="1500" dirty="0">
                <a:cs typeface="Calibri"/>
              </a:rPr>
              <a:t>Change the request/response</a:t>
            </a:r>
          </a:p>
          <a:p>
            <a:pPr lvl="1"/>
            <a:r>
              <a:rPr lang="en-US" sz="1500" dirty="0">
                <a:cs typeface="Calibri"/>
              </a:rPr>
              <a:t>End the request/response cycle</a:t>
            </a:r>
          </a:p>
          <a:p>
            <a:pPr lvl="1"/>
            <a:r>
              <a:rPr lang="en-US" sz="1500" dirty="0">
                <a:cs typeface="Calibri"/>
              </a:rPr>
              <a:t>Call the next middleware in the stack.</a:t>
            </a:r>
          </a:p>
          <a:p>
            <a:r>
              <a:rPr lang="en-US" sz="1500" dirty="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 dirty="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108983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F43-C97A-4A83-848F-E6F1CA6A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6B1BE-FC0D-42BC-B829-C49BD6B23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730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581-1CF9-4C8B-BF4D-26026B7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9DE-DAD4-49E5-ABCC-4EBF3D37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Middleware functions have access to the request object (</a:t>
            </a:r>
            <a:r>
              <a:rPr lang="en-GB" dirty="0" err="1"/>
              <a:t>req</a:t>
            </a:r>
            <a:r>
              <a:rPr lang="en-GB" dirty="0"/>
              <a:t>), the response object (res), and the next middleware function in an express application’s request-response cycle.</a:t>
            </a:r>
          </a:p>
          <a:p>
            <a:r>
              <a:rPr lang="en-GB" dirty="0"/>
              <a:t>Your express app will have a ‘stack’ of middleware functions that can</a:t>
            </a:r>
          </a:p>
          <a:p>
            <a:pPr lvl="1"/>
            <a:r>
              <a:rPr lang="en-GB" dirty="0"/>
              <a:t>Execute any code.</a:t>
            </a:r>
          </a:p>
          <a:p>
            <a:pPr lvl="1"/>
            <a:r>
              <a:rPr lang="en-GB" dirty="0"/>
              <a:t>Make changes to the request and the response objects.</a:t>
            </a:r>
          </a:p>
          <a:p>
            <a:pPr lvl="1"/>
            <a:r>
              <a:rPr lang="en-GB" dirty="0"/>
              <a:t>End the request-response cycle.</a:t>
            </a:r>
          </a:p>
          <a:p>
            <a:pPr lvl="1"/>
            <a:r>
              <a:rPr lang="en-GB" dirty="0"/>
              <a:t>Call the next middleware function in the stack.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417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E0A-79B0-4DBD-8480-06899242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0B5-BEEE-4A4F-9F25-D9BE60AF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HTTP request (also the response) passes through a pipeline/stack of middleware functions, where on each step a task is made: check request is authenticated, parse body and “inject” as an extra param in the request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710BB-F6EF-483C-A976-751848D943A1}"/>
              </a:ext>
            </a:extLst>
          </p:cNvPr>
          <p:cNvSpPr/>
          <p:nvPr/>
        </p:nvSpPr>
        <p:spPr>
          <a:xfrm>
            <a:off x="3697332" y="3221182"/>
            <a:ext cx="5918530" cy="2618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AFC79-570D-426E-B4A9-C1026F509C21}"/>
              </a:ext>
            </a:extLst>
          </p:cNvPr>
          <p:cNvSpPr/>
          <p:nvPr/>
        </p:nvSpPr>
        <p:spPr>
          <a:xfrm>
            <a:off x="4247326" y="3764575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Authenticate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4F59C6-9EB7-4185-A336-1A559A610CC0}"/>
              </a:ext>
            </a:extLst>
          </p:cNvPr>
          <p:cNvSpPr/>
          <p:nvPr/>
        </p:nvSpPr>
        <p:spPr>
          <a:xfrm>
            <a:off x="5989535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Parse Body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2E47F7-E89B-4780-83DD-D4D4055A847F}"/>
              </a:ext>
            </a:extLst>
          </p:cNvPr>
          <p:cNvSpPr/>
          <p:nvPr/>
        </p:nvSpPr>
        <p:spPr>
          <a:xfrm>
            <a:off x="7771690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Main Task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24F3B8-7A13-4E27-ACBD-132914FDBB87}"/>
              </a:ext>
            </a:extLst>
          </p:cNvPr>
          <p:cNvSpPr/>
          <p:nvPr/>
        </p:nvSpPr>
        <p:spPr>
          <a:xfrm>
            <a:off x="1783913" y="3896748"/>
            <a:ext cx="1668934" cy="156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HTTP 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250209-B24C-4120-9A0C-AE0EC07C9521}"/>
              </a:ext>
            </a:extLst>
          </p:cNvPr>
          <p:cNvSpPr/>
          <p:nvPr/>
        </p:nvSpPr>
        <p:spPr>
          <a:xfrm>
            <a:off x="3737279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FFD1F9-107E-4353-BB87-551180B1495E}"/>
              </a:ext>
            </a:extLst>
          </p:cNvPr>
          <p:cNvSpPr/>
          <p:nvPr/>
        </p:nvSpPr>
        <p:spPr>
          <a:xfrm>
            <a:off x="5561280" y="4571372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B7FEB1-417E-42F5-9544-40C5B48CD8A6}"/>
              </a:ext>
            </a:extLst>
          </p:cNvPr>
          <p:cNvSpPr/>
          <p:nvPr/>
        </p:nvSpPr>
        <p:spPr>
          <a:xfrm>
            <a:off x="7323660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D0EBDA0-84D9-4B30-BCB0-476C4ED8E9F2}"/>
              </a:ext>
            </a:extLst>
          </p:cNvPr>
          <p:cNvSpPr/>
          <p:nvPr/>
        </p:nvSpPr>
        <p:spPr>
          <a:xfrm rot="10800000">
            <a:off x="1880754" y="5630104"/>
            <a:ext cx="6758577" cy="977033"/>
          </a:xfrm>
          <a:prstGeom prst="bentArrow">
            <a:avLst>
              <a:gd name="adj1" fmla="val 25000"/>
              <a:gd name="adj2" fmla="val 30318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3D464F-76DF-4524-A560-8F64470FB5E8}"/>
              </a:ext>
            </a:extLst>
          </p:cNvPr>
          <p:cNvSpPr/>
          <p:nvPr/>
        </p:nvSpPr>
        <p:spPr>
          <a:xfrm>
            <a:off x="6535881" y="5593375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54EF5-4009-495D-8F1E-51B72A44CD74}"/>
              </a:ext>
            </a:extLst>
          </p:cNvPr>
          <p:cNvSpPr/>
          <p:nvPr/>
        </p:nvSpPr>
        <p:spPr>
          <a:xfrm>
            <a:off x="4784749" y="5593374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7DD5A-2A2B-41CB-981A-6650CC9A7CE0}"/>
              </a:ext>
            </a:extLst>
          </p:cNvPr>
          <p:cNvSpPr txBox="1"/>
          <p:nvPr/>
        </p:nvSpPr>
        <p:spPr>
          <a:xfrm>
            <a:off x="3377045" y="6118621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8947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3rd Party (e.g. </a:t>
            </a:r>
            <a:r>
              <a:rPr lang="en-US" dirty="0">
                <a:cs typeface="Calibri"/>
                <a:hlinkClick r:id="rId4"/>
              </a:rPr>
              <a:t>body-parser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Router level (more later)</a:t>
            </a:r>
          </a:p>
          <a:p>
            <a:r>
              <a:rPr lang="en-US" dirty="0">
                <a:cs typeface="Calibri"/>
              </a:rPr>
              <a:t>App level (</a:t>
            </a:r>
            <a:r>
              <a:rPr lang="en-US" dirty="0" err="1">
                <a:cs typeface="Calibri"/>
              </a:rPr>
              <a:t>app.use</a:t>
            </a:r>
            <a:r>
              <a:rPr lang="en-US" dirty="0">
                <a:cs typeface="Calibri"/>
              </a:rPr>
              <a:t>(…) in last lab)</a:t>
            </a:r>
          </a:p>
          <a:p>
            <a:pPr lvl="2"/>
            <a:r>
              <a:rPr lang="en-US" dirty="0">
                <a:cs typeface="Calibri"/>
              </a:rPr>
              <a:t>Every request is handled</a:t>
            </a:r>
          </a:p>
          <a:p>
            <a:r>
              <a:rPr lang="en-US" dirty="0">
                <a:cs typeface="Calibri"/>
              </a:rPr>
              <a:t>Error handlers</a:t>
            </a:r>
          </a:p>
          <a:p>
            <a:pPr lvl="1"/>
            <a:r>
              <a:rPr lang="en-US" dirty="0">
                <a:cs typeface="Calibri"/>
              </a:rPr>
              <a:t>Takes error as first parameter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err,req,res,next</a:t>
            </a:r>
            <a:r>
              <a:rPr lang="en-US" dirty="0">
                <a:cs typeface="Calibri"/>
              </a:rPr>
              <a:t>) =&gt; { …. }</a:t>
            </a:r>
          </a:p>
          <a:p>
            <a:r>
              <a:rPr lang="en-US" dirty="0">
                <a:cs typeface="Calibri"/>
              </a:rPr>
              <a:t>Baked in</a:t>
            </a:r>
          </a:p>
          <a:p>
            <a:pPr lvl="2"/>
            <a:r>
              <a:rPr lang="en-US" dirty="0" err="1">
                <a:cs typeface="Calibri"/>
              </a:rPr>
              <a:t>Express.static</a:t>
            </a:r>
            <a:r>
              <a:rPr lang="en-US" dirty="0">
                <a:cs typeface="Calibri"/>
              </a:rPr>
              <a:t>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E3C7-EF6E-444D-B707-D5F1E69F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Middleware Function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6122-61C8-4BB2-B573-CF3D803B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 level, 3</a:t>
            </a:r>
            <a:r>
              <a:rPr lang="en-IE" baseline="30000" dirty="0"/>
              <a:t>rd</a:t>
            </a:r>
            <a:r>
              <a:rPr lang="en-IE" dirty="0"/>
              <a:t> party receive 3 arguments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Error Handling  middleware receive 4 arguments(error first)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95B4-F00B-4AAF-9563-34C5425E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96" y="2427143"/>
            <a:ext cx="6674269" cy="167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8EA8B-C6CD-4ECB-BC03-0CA09701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96" y="4931179"/>
            <a:ext cx="6629380" cy="1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REST</a:t>
            </a:r>
          </a:p>
          <a:p>
            <a:r>
              <a:rPr lang="en-US" sz="2400" dirty="0">
                <a:cs typeface="Calibri"/>
              </a:rPr>
              <a:t>API Value</a:t>
            </a:r>
          </a:p>
          <a:p>
            <a:r>
              <a:rPr lang="en-US" sz="2400" dirty="0">
                <a:cs typeface="Calibri"/>
              </a:rPr>
              <a:t>API Design</a:t>
            </a:r>
          </a:p>
          <a:p>
            <a:r>
              <a:rPr lang="en-US" sz="2400" dirty="0">
                <a:cs typeface="Calibri"/>
              </a:rPr>
              <a:t>Express Middleware</a:t>
            </a:r>
          </a:p>
          <a:p>
            <a:r>
              <a:rPr lang="en-US" sz="2400" dirty="0">
                <a:cs typeface="Calibri"/>
              </a:rPr>
              <a:t>Routing in Express</a:t>
            </a:r>
          </a:p>
          <a:p>
            <a:r>
              <a:rPr lang="en-US" sz="2400" dirty="0">
                <a:cs typeface="Calibri"/>
              </a:rPr>
              <a:t>The Request and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Express Middleware – Error Middleware</a:t>
            </a:r>
            <a:endParaRPr lang="en-US" dirty="0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Raise error and pass on to next error  handling middleware in middleware stack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D98ED81-742F-4E60-B81A-A3EB50AB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1190625"/>
            <a:ext cx="4042409" cy="144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Can have several "routers" to  implement your APIs.</a:t>
            </a:r>
          </a:p>
          <a:p>
            <a:r>
              <a:rPr lang="en-US" sz="2400" dirty="0">
                <a:cs typeface="Calibri"/>
              </a:rPr>
              <a:t>Router can have its own routing and middleware</a:t>
            </a:r>
          </a:p>
          <a:p>
            <a:pPr lvl="1"/>
            <a:r>
              <a:rPr lang="en-US" dirty="0">
                <a:cs typeface="Calibri"/>
              </a:rPr>
              <a:t>Good for multiple APIs/ versioning</a:t>
            </a:r>
          </a:p>
          <a:p>
            <a:r>
              <a:rPr lang="en-US" sz="2400" dirty="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511185" y="730550"/>
            <a:ext cx="4457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200650" y="730550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Mount router to URL.</a:t>
            </a:r>
          </a:p>
          <a:p>
            <a:pPr algn="ctr"/>
            <a:r>
              <a:rPr lang="en-US" dirty="0">
                <a:cs typeface="Calibri"/>
              </a:rPr>
              <a:t>/</a:t>
            </a:r>
            <a:r>
              <a:rPr lang="en-US" b="1" dirty="0" err="1">
                <a:cs typeface="Calibri"/>
              </a:rPr>
              <a:t>api</a:t>
            </a:r>
            <a:r>
              <a:rPr lang="en-US" b="1" dirty="0">
                <a:cs typeface="Calibri"/>
              </a:rPr>
              <a:t>/contacts</a:t>
            </a:r>
            <a:r>
              <a:rPr lang="en-US" dirty="0">
                <a:cs typeface="Calibri"/>
              </a:rPr>
              <a:t> becomes </a:t>
            </a:r>
            <a:r>
              <a:rPr lang="en-US" b="1" dirty="0">
                <a:cs typeface="Calibri"/>
              </a:rPr>
              <a:t>Base Route </a:t>
            </a:r>
            <a:r>
              <a:rPr lang="en-US" dirty="0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181850" y="1123950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/>
          </a:p>
          <a:p>
            <a:pPr lvl="1" algn="just">
              <a:buSzPct val="45000"/>
              <a:buFont typeface="StarSymbol"/>
              <a:buChar char="l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by convention, the object is referred to as '</a:t>
            </a:r>
            <a:r>
              <a:rPr lang="en-IE" sz="2800" b="1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Parameterised URL. Access using req.params.id</a:t>
            </a:r>
          </a:p>
        </p:txBody>
      </p:sp>
    </p:spTree>
    <p:extLst>
      <p:ext uri="{BB962C8B-B14F-4D97-AF65-F5344CB8AC3E}">
        <p14:creationId xmlns:p14="http://schemas.microsoft.com/office/powerpoint/2010/main" val="173406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charRg st="0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dirty="0"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822888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Need body-parsing middleware such as </a:t>
            </a:r>
            <a:r>
              <a:rPr lang="en-IE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body-parser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example shows how to use body-parsing middleware to populate </a:t>
            </a:r>
            <a:r>
              <a:rPr lang="en-IE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req.body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08" y="3152171"/>
            <a:ext cx="4470297" cy="29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Response Object</a:t>
            </a:r>
            <a:endParaRPr lang="en-US" dirty="0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 res object represents the HTTP response that an Express app sends when it gets an HTTP request.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2" y="3449235"/>
            <a:ext cx="7153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Sends a JSON response. This method is identical to 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 with an object or array as the parameter. 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</a:rPr>
            </a:br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' }) 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 dirty="0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(object)</a:t>
            </a:r>
            <a:endParaRPr lang="en-US" sz="3600" dirty="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 dirty="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61" y="1492738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 dirty="0"/>
              <a:t>If you want to authenticate for access to resources you can use multiple </a:t>
            </a:r>
            <a:r>
              <a:rPr lang="en-IE" dirty="0" err="1"/>
              <a:t>callbacks</a:t>
            </a:r>
            <a:r>
              <a:rPr lang="en-IE" dirty="0"/>
              <a:t> built into express routing</a:t>
            </a:r>
            <a:r>
              <a:rPr lang="en-IE" sz="2800" dirty="0"/>
              <a:t>. </a:t>
            </a:r>
            <a:endParaRPr lang="en-US" sz="2800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C4D8-B119-40E7-A2AF-D2292237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Middleware with </a:t>
            </a:r>
            <a:r>
              <a:rPr lang="en-US" dirty="0" err="1">
                <a:cs typeface="Calibri Light"/>
              </a:rPr>
              <a:t>Async</a:t>
            </a:r>
            <a:r>
              <a:rPr lang="en-US" dirty="0">
                <a:cs typeface="Calibri Light"/>
              </a:rPr>
              <a:t> await/promises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16C6-9F62-48D3-BB86-D5EBDF5D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7" y="189308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Express will not detect rejected promise automatically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Error handling middleware will not be called – causes app to hang.</a:t>
            </a:r>
          </a:p>
          <a:p>
            <a:r>
              <a:rPr lang="en-US" dirty="0">
                <a:cs typeface="Calibri"/>
              </a:rPr>
              <a:t>Couple of ways to address this</a:t>
            </a:r>
          </a:p>
          <a:p>
            <a:pPr lvl="1"/>
            <a:r>
              <a:rPr lang="en-US" dirty="0">
                <a:cs typeface="Calibri"/>
              </a:rPr>
              <a:t>Use try/catch in each </a:t>
            </a:r>
            <a:r>
              <a:rPr lang="en-US" dirty="0" err="1">
                <a:cs typeface="Calibri"/>
              </a:rPr>
              <a:t>async</a:t>
            </a:r>
            <a:r>
              <a:rPr lang="en-US" dirty="0">
                <a:cs typeface="Calibri"/>
              </a:rPr>
              <a:t> function/promise (lots of repetitive code)</a:t>
            </a:r>
          </a:p>
          <a:p>
            <a:pPr lvl="1"/>
            <a:r>
              <a:rPr lang="en-US" dirty="0"/>
              <a:t>Use a helper function</a:t>
            </a:r>
            <a:r>
              <a:rPr lang="en-US" dirty="0">
                <a:cs typeface="Calibri"/>
              </a:rPr>
              <a:t> that wraps our express routes to handle rejected promises. 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Handy: someone has published a NPM package: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     </a:t>
            </a:r>
            <a:r>
              <a:rPr lang="en-US" dirty="0" err="1">
                <a:cs typeface="Calibri"/>
              </a:rPr>
              <a:t>npm</a:t>
            </a:r>
            <a:r>
              <a:rPr lang="en-US" dirty="0">
                <a:cs typeface="Calibri"/>
              </a:rPr>
              <a:t> install --save express-</a:t>
            </a:r>
            <a:r>
              <a:rPr lang="en-US" dirty="0" err="1">
                <a:cs typeface="Calibri"/>
              </a:rPr>
              <a:t>async</a:t>
            </a:r>
            <a:r>
              <a:rPr lang="en-US" dirty="0">
                <a:cs typeface="Calibri"/>
              </a:rPr>
              <a:t>-handler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5E7E77B-2B72-473B-938C-899D27569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9" t="54190" r="49862" b="35754"/>
          <a:stretch/>
        </p:blipFill>
        <p:spPr>
          <a:xfrm>
            <a:off x="7536281" y="3762914"/>
            <a:ext cx="4981521" cy="15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6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40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3478"/>
            <a:ext cx="1462088" cy="7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Short for Representational State Transfer</a:t>
            </a:r>
          </a:p>
          <a:p>
            <a:r>
              <a:rPr lang="en-US" sz="2400" dirty="0">
                <a:cs typeface="Calibri"/>
              </a:rPr>
              <a:t>Set of Principles for how web should be used</a:t>
            </a:r>
          </a:p>
          <a:p>
            <a:r>
              <a:rPr lang="en-US" sz="2400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400" dirty="0">
                <a:cs typeface="Calibri"/>
              </a:rPr>
              <a:t>A set of principles that define how Web standards(HTTP and URIs) can be used.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Further Reference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ExpressJS.com</a:t>
            </a: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 - Official Express Homepage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Node and Express Tutorial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7084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CD9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2988546"/>
            <a:ext cx="1462088" cy="880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Every “thing” has an identity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Link things together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Use standard set of methods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Resources can have multiple representations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JSON/XML/</a:t>
            </a:r>
            <a:r>
              <a:rPr lang="en-IE" sz="2000" dirty="0" err="1">
                <a:cs typeface="Calibri"/>
              </a:rPr>
              <a:t>png</a:t>
            </a:r>
            <a:r>
              <a:rPr lang="en-IE" sz="2000" dirty="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Communicate stateless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Should </a:t>
            </a:r>
            <a:r>
              <a:rPr lang="en-IE" sz="2000" b="1" dirty="0">
                <a:cs typeface="Calibri"/>
              </a:rPr>
              <a:t>not</a:t>
            </a:r>
            <a:r>
              <a:rPr lang="en-IE" sz="2000" dirty="0">
                <a:cs typeface="Calibri"/>
              </a:rPr>
              <a:t> depend on server state. </a:t>
            </a:r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Programmatic interface exposed via the web</a:t>
            </a:r>
          </a:p>
          <a:p>
            <a:r>
              <a:rPr lang="en-IE" dirty="0"/>
              <a:t>Uses open standards typically with request-response messaging.</a:t>
            </a:r>
          </a:p>
          <a:p>
            <a:pPr lvl="1"/>
            <a:r>
              <a:rPr lang="en-IE" dirty="0" err="1"/>
              <a:t>E.g</a:t>
            </a:r>
            <a:r>
              <a:rPr lang="en-IE" dirty="0"/>
              <a:t> messages in JSON or XML</a:t>
            </a:r>
          </a:p>
          <a:p>
            <a:pPr lvl="1"/>
            <a:r>
              <a:rPr lang="en-IE" dirty="0"/>
              <a:t>HTTP as transport</a:t>
            </a:r>
          </a:p>
          <a:p>
            <a:pPr lvl="1"/>
            <a:r>
              <a:rPr lang="en-IE" dirty="0"/>
              <a:t>URIs</a:t>
            </a:r>
          </a:p>
          <a:p>
            <a:r>
              <a:rPr lang="en-IE" dirty="0"/>
              <a:t>Example would be Restful web service described in previous lectures.</a:t>
            </a:r>
          </a:p>
          <a:p>
            <a:r>
              <a:rPr lang="en-IE" dirty="0"/>
              <a:t>Typical use:</a:t>
            </a:r>
          </a:p>
          <a:p>
            <a:pPr lvl="1"/>
            <a:r>
              <a:rPr lang="en-IE" dirty="0"/>
              <a:t>Expose application functionality via the web</a:t>
            </a:r>
          </a:p>
          <a:p>
            <a:pPr lvl="1"/>
            <a:r>
              <a:rPr lang="en-IE" dirty="0"/>
              <a:t>Machine to machine communication</a:t>
            </a:r>
          </a:p>
          <a:p>
            <a:pPr lvl="1"/>
            <a:r>
              <a:rPr lang="en-IE" dirty="0"/>
              <a:t>Distributed systems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51" y="1690688"/>
            <a:ext cx="6415944" cy="39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3650" cy="4351338"/>
          </a:xfrm>
        </p:spPr>
        <p:txBody>
          <a:bodyPr>
            <a:normAutofit/>
          </a:bodyPr>
          <a:lstStyle/>
          <a:p>
            <a:r>
              <a:rPr lang="en-IE" dirty="0"/>
              <a:t>Collaboratively design, </a:t>
            </a:r>
            <a:r>
              <a:rPr lang="en-IE" dirty="0" err="1"/>
              <a:t>mockup</a:t>
            </a:r>
            <a:r>
              <a:rPr lang="en-IE" dirty="0"/>
              <a:t>, implement and document an API </a:t>
            </a:r>
            <a:r>
              <a:rPr lang="en-IE" b="1" dirty="0"/>
              <a:t>before</a:t>
            </a:r>
            <a:r>
              <a:rPr lang="en-IE" dirty="0"/>
              <a:t> the application or other channels that will use it even exist.</a:t>
            </a:r>
          </a:p>
          <a:p>
            <a:r>
              <a:rPr lang="en-IE" dirty="0"/>
              <a:t>Uses “clean-room” approach.</a:t>
            </a:r>
          </a:p>
          <a:p>
            <a:pPr lvl="1"/>
            <a:r>
              <a:rPr lang="en-IE" dirty="0"/>
              <a:t>the API is designed with little consideration for the existing IT landscape in organisation.</a:t>
            </a:r>
          </a:p>
          <a:p>
            <a:pPr lvl="1"/>
            <a:r>
              <a:rPr lang="en-IE" dirty="0"/>
              <a:t>the API is designed as though there are no constraints. 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50" y="1825625"/>
            <a:ext cx="5007033" cy="39221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source: http://www.programmableweb.com/news/introduction-to-api-first-design/analysis/2016/10/31</a:t>
            </a:r>
          </a:p>
        </p:txBody>
      </p:sp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557" cy="4351338"/>
          </a:xfrm>
        </p:spPr>
        <p:txBody>
          <a:bodyPr/>
          <a:lstStyle/>
          <a:p>
            <a:r>
              <a:rPr lang="en-IE" dirty="0"/>
              <a:t>API design happens after the release of some a data-rich application</a:t>
            </a:r>
          </a:p>
          <a:p>
            <a:pPr lvl="1"/>
            <a:r>
              <a:rPr lang="en-IE" dirty="0"/>
              <a:t>Existing application “wrapped” in API</a:t>
            </a:r>
          </a:p>
          <a:p>
            <a:r>
              <a:rPr lang="en-IE" dirty="0"/>
              <a:t>Created as an afterthought.</a:t>
            </a:r>
          </a:p>
          <a:p>
            <a:pPr lvl="1"/>
            <a:r>
              <a:rPr lang="en-IE" dirty="0"/>
              <a:t>Tightly bound application needs data/function exposed as API.</a:t>
            </a:r>
          </a:p>
          <a:p>
            <a:pPr lvl="1"/>
            <a:r>
              <a:rPr lang="en-IE" dirty="0"/>
              <a:t>Shoe-horned in as a separate entity.</a:t>
            </a:r>
          </a:p>
          <a:p>
            <a:endParaRPr lang="en-IE" dirty="0"/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14" y="2799982"/>
            <a:ext cx="4618486" cy="20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351338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Suits multi-device environment of today.</a:t>
            </a:r>
          </a:p>
          <a:p>
            <a:r>
              <a:rPr lang="en-IE" dirty="0"/>
              <a:t>An API layer can serve multiple channels/devices.</a:t>
            </a:r>
          </a:p>
          <a:p>
            <a:pPr lvl="1"/>
            <a:r>
              <a:rPr lang="en-IE" dirty="0"/>
              <a:t>Mobile/tablet/IoT device</a:t>
            </a:r>
          </a:p>
          <a:p>
            <a:r>
              <a:rPr lang="en-IE" dirty="0"/>
              <a:t>Scalable, modular, cohesive and composable</a:t>
            </a:r>
          </a:p>
          <a:p>
            <a:pPr lvl="1"/>
            <a:r>
              <a:rPr lang="en-IE" dirty="0"/>
              <a:t>If designed properly(e.g. microservice architecture)</a:t>
            </a:r>
          </a:p>
          <a:p>
            <a:pPr lvl="1"/>
            <a:r>
              <a:rPr lang="en-IE" dirty="0"/>
              <a:t>See later slides</a:t>
            </a:r>
          </a:p>
          <a:p>
            <a:r>
              <a:rPr lang="en-IE" dirty="0"/>
              <a:t>Concentrate on function first rather than data</a:t>
            </a:r>
          </a:p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5" y="2947096"/>
            <a:ext cx="4685587" cy="29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1441</Words>
  <Application>Microsoft Office PowerPoint</Application>
  <PresentationFormat>Widescreen</PresentationFormat>
  <Paragraphs>196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StarSymbol</vt:lpstr>
      <vt:lpstr>office theme</vt:lpstr>
      <vt:lpstr>Web API Design</vt:lpstr>
      <vt:lpstr>Agenda</vt:lpstr>
      <vt:lpstr>REST</vt:lpstr>
      <vt:lpstr>Key REST Principles</vt:lpstr>
      <vt:lpstr>Web APIs</vt:lpstr>
      <vt:lpstr>Web APIs</vt:lpstr>
      <vt:lpstr>“API First” approach</vt:lpstr>
      <vt:lpstr>Traditional API Design</vt:lpstr>
      <vt:lpstr>Advantages of API First</vt:lpstr>
      <vt:lpstr>Example: APIs in the Internet of Things</vt:lpstr>
      <vt:lpstr>API Design</vt:lpstr>
      <vt:lpstr>API Design</vt:lpstr>
      <vt:lpstr>API Design - Containment</vt:lpstr>
      <vt:lpstr>Express Middleware</vt:lpstr>
      <vt:lpstr>Express Middleware</vt:lpstr>
      <vt:lpstr>Express Middleware</vt:lpstr>
      <vt:lpstr>Express Middleware stack</vt:lpstr>
      <vt:lpstr>Express Middleware Types</vt:lpstr>
      <vt:lpstr>Middleware Function Signature</vt:lpstr>
      <vt:lpstr>Express Middleware – Error Middleware</vt:lpstr>
      <vt:lpstr>Express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  <vt:lpstr>Middleware with Async await/promises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dc:creator>Frank</dc:creator>
  <cp:lastModifiedBy>Frank X Walsh</cp:lastModifiedBy>
  <cp:revision>14</cp:revision>
  <dcterms:modified xsi:type="dcterms:W3CDTF">2019-11-20T10:40:48Z</dcterms:modified>
</cp:coreProperties>
</file>