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26" r:id="rId6"/>
    <p:sldId id="3837" r:id="rId7"/>
    <p:sldId id="3827" r:id="rId8"/>
    <p:sldId id="3840" r:id="rId9"/>
    <p:sldId id="3838" r:id="rId10"/>
    <p:sldId id="3841" r:id="rId11"/>
    <p:sldId id="3842" r:id="rId12"/>
    <p:sldId id="3846" r:id="rId13"/>
    <p:sldId id="3847" r:id="rId14"/>
    <p:sldId id="3844" r:id="rId15"/>
    <p:sldId id="3845" r:id="rId16"/>
    <p:sldId id="3843" r:id="rId17"/>
    <p:sldId id="38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census bureau estimates that there are 2.7 million people living in Chicago</a:t>
            </a:r>
          </a:p>
          <a:p>
            <a:r>
              <a:rPr lang="en-US" dirty="0"/>
              <a:t>The Chicago Transit Authority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5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itchicago.com/airpor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40f4ba.a2cdn1.secureserver.net/wp-content/uploads/2022/05/2022_Chicago-Bike-Ma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Are Chicagoans Going?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Diarra Fall – DDA9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540-DE77-9A92-97EB-DE55A1E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Transit</a:t>
            </a:r>
          </a:p>
        </p:txBody>
      </p:sp>
      <p:pic>
        <p:nvPicPr>
          <p:cNvPr id="9" name="Picture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7F76D6F-0B67-3B54-71BC-0721DFE7C4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" t="-33" r="32" b="33"/>
          <a:stretch/>
        </p:blipFill>
        <p:spPr>
          <a:xfrm>
            <a:off x="4958500" y="2384981"/>
            <a:ext cx="6919087" cy="2533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47A5-818B-1FEF-7727-C971A306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bus route from the airport into downtown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FDA0-6906-C477-8C97-A5E42F95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C396B-CFC4-CDB4-B84E-F777EE4ED566}"/>
              </a:ext>
            </a:extLst>
          </p:cNvPr>
          <p:cNvSpPr txBox="1"/>
          <p:nvPr/>
        </p:nvSpPr>
        <p:spPr>
          <a:xfrm>
            <a:off x="5448693" y="5043339"/>
            <a:ext cx="5410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Chicago Transit Authority </a:t>
            </a:r>
          </a:p>
          <a:p>
            <a:pPr algn="ctr"/>
            <a:r>
              <a:rPr lang="en-US" sz="1100" dirty="0">
                <a:hlinkClick r:id="rId3"/>
              </a:rPr>
              <a:t>https://www.transitchicago.com/airports/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7756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277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69F7F-9912-7D88-571E-F92BA38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for Consideration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C0770-32D4-88A0-0101-63B84B21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Ridership data from public transportation</a:t>
            </a:r>
          </a:p>
          <a:p>
            <a:r>
              <a:rPr lang="en-US" dirty="0"/>
              <a:t>Time of day </a:t>
            </a:r>
          </a:p>
          <a:p>
            <a:r>
              <a:rPr lang="en-US" dirty="0"/>
              <a:t>Trips within the same zip code</a:t>
            </a:r>
          </a:p>
          <a:p>
            <a:r>
              <a:rPr lang="en-US" dirty="0"/>
              <a:t>Demographic data </a:t>
            </a:r>
          </a:p>
        </p:txBody>
      </p:sp>
    </p:spTree>
    <p:extLst>
      <p:ext uri="{BB962C8B-B14F-4D97-AF65-F5344CB8AC3E}">
        <p14:creationId xmlns:p14="http://schemas.microsoft.com/office/powerpoint/2010/main" val="14614604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A826F-4AD1-1F87-1499-E58BD6D9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1399032"/>
            <a:ext cx="4796287" cy="406908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78E41-9956-196F-78BB-937687A0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I’d like to send a huge thank you to my instructors: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Chris Wright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Monica Weiss-Sharp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Sobiya</a:t>
            </a:r>
            <a:r>
              <a:rPr lang="en-US" dirty="0"/>
              <a:t> Uddin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171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796" y="3165893"/>
            <a:ext cx="2587924" cy="103517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/>
              <a:t>More About Me</a:t>
            </a:r>
          </a:p>
          <a:p>
            <a:pPr algn="ctr">
              <a:lnSpc>
                <a:spcPct val="110000"/>
              </a:lnSpc>
            </a:pPr>
            <a:r>
              <a:rPr lang="en-US" sz="1600" dirty="0"/>
              <a:t>linkedin.com/in/diarrafall/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3B821-4DA0-72D5-FB89-720C7B4DFDDE}"/>
              </a:ext>
            </a:extLst>
          </p:cNvPr>
          <p:cNvSpPr txBox="1">
            <a:spLocks/>
          </p:cNvSpPr>
          <p:nvPr/>
        </p:nvSpPr>
        <p:spPr>
          <a:xfrm>
            <a:off x="8390626" y="3165893"/>
            <a:ext cx="3332672" cy="103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b="1" dirty="0"/>
              <a:t>More About this Project</a:t>
            </a:r>
          </a:p>
          <a:p>
            <a:pPr algn="ctr">
              <a:lnSpc>
                <a:spcPct val="110000"/>
              </a:lnSpc>
            </a:pPr>
            <a:r>
              <a:rPr lang="en-US" sz="1600" dirty="0"/>
              <a:t>github.com/diarra-fall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CF85EF-34C0-B798-E9C6-5CE845CD0142}"/>
              </a:ext>
            </a:extLst>
          </p:cNvPr>
          <p:cNvSpPr txBox="1">
            <a:spLocks/>
          </p:cNvSpPr>
          <p:nvPr/>
        </p:nvSpPr>
        <p:spPr>
          <a:xfrm>
            <a:off x="7030528" y="2044728"/>
            <a:ext cx="2587924" cy="794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3800" b="1" dirty="0"/>
              <a:t>Diarra Fall</a:t>
            </a:r>
          </a:p>
          <a:p>
            <a:pPr algn="ctr">
              <a:lnSpc>
                <a:spcPct val="110000"/>
              </a:lnSpc>
            </a:pPr>
            <a:r>
              <a:rPr lang="en-US" sz="1800" dirty="0"/>
              <a:t>Diarra.fall@outlook.com</a:t>
            </a:r>
          </a:p>
          <a:p>
            <a:pPr algn="ctr">
              <a:lnSpc>
                <a:spcPct val="110000"/>
              </a:lnSpc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Context</a:t>
            </a:r>
          </a:p>
          <a:p>
            <a:pPr marL="0" indent="0">
              <a:buNone/>
            </a:pPr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0" indent="0">
              <a:buNone/>
            </a:pPr>
            <a:r>
              <a:rPr lang="en-US" dirty="0"/>
              <a:t>Further Study</a:t>
            </a:r>
          </a:p>
          <a:p>
            <a:pPr marL="0" indent="0">
              <a:buNone/>
            </a:pPr>
            <a:r>
              <a:rPr lang="en-US" dirty="0"/>
              <a:t>Questions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924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6808361" cy="1325880"/>
          </a:xfrm>
        </p:spPr>
        <p:txBody>
          <a:bodyPr/>
          <a:lstStyle/>
          <a:p>
            <a:r>
              <a:rPr lang="en-US" dirty="0"/>
              <a:t>Chicago Transportation Stats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~2.7 million residents in Chicago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nation’s second largest public transportation system (L-Rail + Buses)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Commuter Rail (Metra)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6,382,425 documented taxi trips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69,109,780 documented rideshare trips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5,667,717 documented rental bicycle trips in 2022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42" b="2242"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 preferRelativeResize="0"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243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C271-7E73-A9FF-44CD-6C2928D3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59729"/>
            <a:ext cx="5157787" cy="823912"/>
          </a:xfrm>
        </p:spPr>
        <p:txBody>
          <a:bodyPr/>
          <a:lstStyle/>
          <a:p>
            <a:r>
              <a:rPr lang="en-US" dirty="0"/>
              <a:t>Where did the data come from?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D2F000-0310-ACFC-D54C-5ABC32C9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09623"/>
            <a:ext cx="5157787" cy="4680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Rental Bicycle Data from Divvy </a:t>
            </a:r>
          </a:p>
          <a:p>
            <a:r>
              <a:rPr lang="en-US" dirty="0"/>
              <a:t>Chicago’s Open Data Site</a:t>
            </a:r>
          </a:p>
          <a:p>
            <a:r>
              <a:rPr lang="en-US" dirty="0"/>
              <a:t>Private Transportation Datasets:</a:t>
            </a:r>
          </a:p>
          <a:p>
            <a:pPr lvl="1"/>
            <a:r>
              <a:rPr lang="en-US" dirty="0"/>
              <a:t>Transportation Network Providers (Rideshare) </a:t>
            </a:r>
          </a:p>
          <a:p>
            <a:pPr lvl="1"/>
            <a:r>
              <a:rPr lang="en-US" dirty="0"/>
              <a:t>Taxis</a:t>
            </a:r>
          </a:p>
          <a:p>
            <a:r>
              <a:rPr lang="en-US" dirty="0"/>
              <a:t>Public Transportation Datasets:</a:t>
            </a:r>
          </a:p>
          <a:p>
            <a:pPr lvl="1"/>
            <a:r>
              <a:rPr lang="en-US" dirty="0"/>
              <a:t>Bus Routes</a:t>
            </a:r>
          </a:p>
          <a:p>
            <a:pPr lvl="1"/>
            <a:r>
              <a:rPr lang="en-US" dirty="0"/>
              <a:t>Bus Stops</a:t>
            </a:r>
          </a:p>
          <a:p>
            <a:pPr lvl="1"/>
            <a:r>
              <a:rPr lang="en-US" dirty="0"/>
              <a:t>L-Rail Lines</a:t>
            </a:r>
          </a:p>
          <a:p>
            <a:pPr lvl="1"/>
            <a:r>
              <a:rPr lang="en-US" dirty="0"/>
              <a:t>L-Rail Stations</a:t>
            </a:r>
          </a:p>
          <a:p>
            <a:pPr lvl="1"/>
            <a:r>
              <a:rPr lang="en-US" dirty="0"/>
              <a:t>Metra Lines</a:t>
            </a:r>
          </a:p>
          <a:p>
            <a:pPr lvl="1"/>
            <a:r>
              <a:rPr lang="en-US" dirty="0"/>
              <a:t>Metra Stations</a:t>
            </a:r>
          </a:p>
          <a:p>
            <a:r>
              <a:rPr lang="en-US" dirty="0"/>
              <a:t>Zip Code Boundaries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982B9E-8D26-BB4B-5193-2210A53A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59729"/>
            <a:ext cx="5183188" cy="823912"/>
          </a:xfrm>
        </p:spPr>
        <p:txBody>
          <a:bodyPr/>
          <a:lstStyle/>
          <a:p>
            <a:r>
              <a:rPr lang="en-US" dirty="0"/>
              <a:t>What trips were considered?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F426B9-5782-53A1-136E-29768E31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09623"/>
            <a:ext cx="5183188" cy="4680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Beginning in 2022</a:t>
            </a:r>
          </a:p>
          <a:p>
            <a:r>
              <a:rPr lang="en-US" dirty="0"/>
              <a:t>Over 2 Miles</a:t>
            </a:r>
          </a:p>
          <a:p>
            <a:r>
              <a:rPr lang="en-US" dirty="0"/>
              <a:t>Under 1 Day</a:t>
            </a:r>
          </a:p>
          <a:p>
            <a:r>
              <a:rPr lang="en-US" dirty="0"/>
              <a:t>Between Zip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13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118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24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F6716-DC2E-EC25-48D0-8509EF46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Cycling</a:t>
            </a:r>
          </a:p>
        </p:txBody>
      </p:sp>
      <p:pic>
        <p:nvPicPr>
          <p:cNvPr id="10" name="Picture Placeholder 9" descr="Map&#10;&#10;Description automatically generated">
            <a:extLst>
              <a:ext uri="{FF2B5EF4-FFF2-40B4-BE49-F238E27FC236}">
                <a16:creationId xmlns:a16="http://schemas.microsoft.com/office/drawing/2014/main" id="{88F68FA1-D208-98E4-5F63-4F22F93B15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65" b="-71"/>
          <a:stretch/>
        </p:blipFill>
        <p:spPr>
          <a:xfrm>
            <a:off x="5183188" y="649224"/>
            <a:ext cx="6172200" cy="55504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C9F79-1B27-559D-1B0A-AEEAE624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More protected bike lanes in zip codes that are likely to be biked between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103C6-13EB-9546-6040-E2DAB7774375}"/>
              </a:ext>
            </a:extLst>
          </p:cNvPr>
          <p:cNvSpPr/>
          <p:nvPr/>
        </p:nvSpPr>
        <p:spPr>
          <a:xfrm>
            <a:off x="5971032" y="1124712"/>
            <a:ext cx="4517136" cy="427939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6DDD7-948F-9F3F-1EF5-4A0BC4997C33}"/>
              </a:ext>
            </a:extLst>
          </p:cNvPr>
          <p:cNvSpPr/>
          <p:nvPr/>
        </p:nvSpPr>
        <p:spPr>
          <a:xfrm>
            <a:off x="5971032" y="2880360"/>
            <a:ext cx="4517136" cy="2523744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16F6AF-1525-0622-2AF8-017798F8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6" y="740986"/>
            <a:ext cx="2269497" cy="277945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6D22DD-3ADF-D580-1E63-B80305EC5B94}"/>
              </a:ext>
            </a:extLst>
          </p:cNvPr>
          <p:cNvSpPr txBox="1"/>
          <p:nvPr/>
        </p:nvSpPr>
        <p:spPr>
          <a:xfrm>
            <a:off x="5119180" y="6291072"/>
            <a:ext cx="627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2022 Chicago Bike Map</a:t>
            </a:r>
          </a:p>
          <a:p>
            <a:pPr algn="ctr"/>
            <a:r>
              <a:rPr lang="en-US" sz="1000" dirty="0">
                <a:hlinkClick r:id="rId4"/>
              </a:rPr>
              <a:t>https://40f4ba.a2cdn1.secureserver.net/wp-content/uploads/2022/05/2022_Chicago-Bike-Map.pdf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01920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{D29781BA-2747-41B4-B75E-143E3CC1E865}tf78504181_win32</Template>
  <TotalTime>3206</TotalTime>
  <Words>341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Where Are Chicagoans Going?</vt:lpstr>
      <vt:lpstr>Agenda</vt:lpstr>
      <vt:lpstr>Context</vt:lpstr>
      <vt:lpstr>Chicago Transportation Stats</vt:lpstr>
      <vt:lpstr>Data</vt:lpstr>
      <vt:lpstr>PowerPoint Presentation</vt:lpstr>
      <vt:lpstr>Findings</vt:lpstr>
      <vt:lpstr>Recommendations</vt:lpstr>
      <vt:lpstr>Cycling</vt:lpstr>
      <vt:lpstr>Airport Transit</vt:lpstr>
      <vt:lpstr>Further Study</vt:lpstr>
      <vt:lpstr>Additional Data for Consideration</vt:lpstr>
      <vt:lpstr>Acknowledgements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Chicagoans Going?</dc:title>
  <dc:creator>Diarra Fall</dc:creator>
  <cp:lastModifiedBy>Diarra Fall</cp:lastModifiedBy>
  <cp:revision>19</cp:revision>
  <dcterms:created xsi:type="dcterms:W3CDTF">2023-04-24T13:12:22Z</dcterms:created>
  <dcterms:modified xsi:type="dcterms:W3CDTF">2023-04-26T21:01:00Z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