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9"/>
  </p:notesMasterIdLst>
  <p:sldIdLst>
    <p:sldId id="3825" r:id="rId5"/>
    <p:sldId id="3826" r:id="rId6"/>
    <p:sldId id="3837" r:id="rId7"/>
    <p:sldId id="3827" r:id="rId8"/>
    <p:sldId id="3840" r:id="rId9"/>
    <p:sldId id="3838" r:id="rId10"/>
    <p:sldId id="3848" r:id="rId11"/>
    <p:sldId id="3842" r:id="rId12"/>
    <p:sldId id="3846" r:id="rId13"/>
    <p:sldId id="3847" r:id="rId14"/>
    <p:sldId id="3844" r:id="rId15"/>
    <p:sldId id="3845" r:id="rId16"/>
    <p:sldId id="3843" r:id="rId17"/>
    <p:sldId id="383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census bureau estimates that there are 2.7 million people living </a:t>
            </a:r>
            <a:r>
              <a:rPr lang="en-US"/>
              <a:t>in Chicago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5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itchicago.com/airport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WhereAreChicagoansGoing/Story1?:language=en-US&amp;publish=yes&amp;:display_count=n&amp;:origin=viz_share_link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40f4ba.a2cdn1.secureserver.net/wp-content/uploads/2022/05/2022_Chicago-Bike-Map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Where Are Chicagoans Going?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Diarra Fall – DDA9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D540-DE77-9A92-97EB-DE55A1E8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Airport Transit</a:t>
            </a:r>
          </a:p>
        </p:txBody>
      </p:sp>
      <p:pic>
        <p:nvPicPr>
          <p:cNvPr id="9" name="Picture Placeholder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7F76D6F-0B67-3B54-71BC-0721DFE7C41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" t="-33" r="32" b="33"/>
          <a:stretch/>
        </p:blipFill>
        <p:spPr>
          <a:xfrm>
            <a:off x="4958500" y="2384981"/>
            <a:ext cx="6919087" cy="25333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D47A5-818B-1FEF-7727-C971A3061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bus route from the airport into downtown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CFDA0-6906-C477-8C97-A5E42F95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C396B-CFC4-CDB4-B84E-F777EE4ED566}"/>
              </a:ext>
            </a:extLst>
          </p:cNvPr>
          <p:cNvSpPr txBox="1"/>
          <p:nvPr/>
        </p:nvSpPr>
        <p:spPr>
          <a:xfrm>
            <a:off x="5448693" y="5043339"/>
            <a:ext cx="5410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Source: Chicago Transit Authority </a:t>
            </a:r>
          </a:p>
          <a:p>
            <a:pPr algn="ctr"/>
            <a:r>
              <a:rPr lang="en-US" sz="1100" dirty="0">
                <a:hlinkClick r:id="rId3"/>
              </a:rPr>
              <a:t>https://www.transitchicago.com/airports/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697756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B855B-3330-B5A6-47F8-9B927E29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88EE4-5C1A-51B6-FCB7-E6D22C71207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9015-AA75-CF1A-D1BA-13C2DCC04E1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Chicagoans Going?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EB30-B485-476C-E6AF-EA012476F1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2770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669F7F-9912-7D88-571E-F92BA387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Data for Consideration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CC0770-32D4-88A0-0101-63B84B218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Ridership data from public transportation</a:t>
            </a:r>
          </a:p>
          <a:p>
            <a:r>
              <a:rPr lang="en-US" dirty="0"/>
              <a:t>Time of day </a:t>
            </a:r>
          </a:p>
          <a:p>
            <a:r>
              <a:rPr lang="en-US" dirty="0"/>
              <a:t>Trips within the same zip code</a:t>
            </a:r>
          </a:p>
          <a:p>
            <a:r>
              <a:rPr lang="en-US" dirty="0"/>
              <a:t>Demographic data </a:t>
            </a:r>
          </a:p>
        </p:txBody>
      </p:sp>
    </p:spTree>
    <p:extLst>
      <p:ext uri="{BB962C8B-B14F-4D97-AF65-F5344CB8AC3E}">
        <p14:creationId xmlns:p14="http://schemas.microsoft.com/office/powerpoint/2010/main" val="14614604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7A826F-4AD1-1F87-1499-E58BD6D9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1399032"/>
            <a:ext cx="4796287" cy="4069080"/>
          </a:xfrm>
        </p:spPr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978E41-9956-196F-78BB-937687A07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I’d like to send a huge thank you to my instructors: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Chris Wright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Monica Weiss-Sharp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Sobiya</a:t>
            </a:r>
            <a:r>
              <a:rPr lang="en-US" dirty="0"/>
              <a:t> Uddin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6171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Where Are Chicagoans Going?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14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796" y="3165893"/>
            <a:ext cx="2587924" cy="1035172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800" b="1" dirty="0"/>
              <a:t>More About Me</a:t>
            </a:r>
          </a:p>
          <a:p>
            <a:pPr algn="ctr">
              <a:lnSpc>
                <a:spcPct val="110000"/>
              </a:lnSpc>
            </a:pPr>
            <a:r>
              <a:rPr lang="en-US" sz="1600" dirty="0"/>
              <a:t>linkedin.com/in/diarrafall/</a:t>
            </a:r>
          </a:p>
          <a:p>
            <a:pPr>
              <a:spcBef>
                <a:spcPts val="3000"/>
              </a:spcBef>
            </a:pPr>
            <a:endParaRPr lang="en-US" sz="1800" dirty="0"/>
          </a:p>
          <a:p>
            <a:pPr>
              <a:spcBef>
                <a:spcPts val="3000"/>
              </a:spcBef>
            </a:pPr>
            <a:endParaRPr lang="en-US" sz="1800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93B821-4DA0-72D5-FB89-720C7B4DFDDE}"/>
              </a:ext>
            </a:extLst>
          </p:cNvPr>
          <p:cNvSpPr txBox="1">
            <a:spLocks/>
          </p:cNvSpPr>
          <p:nvPr/>
        </p:nvSpPr>
        <p:spPr>
          <a:xfrm>
            <a:off x="8390626" y="3165893"/>
            <a:ext cx="3332672" cy="103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b="1" dirty="0"/>
              <a:t>More About this Project</a:t>
            </a:r>
          </a:p>
          <a:p>
            <a:pPr algn="ctr">
              <a:lnSpc>
                <a:spcPct val="110000"/>
              </a:lnSpc>
            </a:pPr>
            <a:r>
              <a:rPr lang="en-US" sz="1600" dirty="0"/>
              <a:t>github.com/diarra-fall</a:t>
            </a:r>
          </a:p>
          <a:p>
            <a:pPr>
              <a:spcBef>
                <a:spcPts val="3000"/>
              </a:spcBef>
            </a:pPr>
            <a:endParaRPr lang="en-US" sz="1800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CF85EF-34C0-B798-E9C6-5CE845CD0142}"/>
              </a:ext>
            </a:extLst>
          </p:cNvPr>
          <p:cNvSpPr txBox="1">
            <a:spLocks/>
          </p:cNvSpPr>
          <p:nvPr/>
        </p:nvSpPr>
        <p:spPr>
          <a:xfrm>
            <a:off x="7030528" y="2044728"/>
            <a:ext cx="2587924" cy="794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3800" b="1" dirty="0"/>
              <a:t>Diarra Fall</a:t>
            </a:r>
          </a:p>
          <a:p>
            <a:pPr algn="ctr">
              <a:lnSpc>
                <a:spcPct val="110000"/>
              </a:lnSpc>
            </a:pPr>
            <a:r>
              <a:rPr lang="en-US" sz="1800" dirty="0"/>
              <a:t>Diarra.fall@outlook.com</a:t>
            </a:r>
          </a:p>
          <a:p>
            <a:pPr algn="ctr">
              <a:lnSpc>
                <a:spcPct val="110000"/>
              </a:lnSpc>
            </a:pPr>
            <a:endParaRPr lang="en-US" sz="1800" dirty="0"/>
          </a:p>
          <a:p>
            <a:pPr>
              <a:spcBef>
                <a:spcPts val="3000"/>
              </a:spcBef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Context</a:t>
            </a:r>
          </a:p>
          <a:p>
            <a:pPr marL="0" indent="0">
              <a:buNone/>
            </a:pPr>
            <a:r>
              <a:rPr lang="en-US" dirty="0"/>
              <a:t>Data </a:t>
            </a:r>
          </a:p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r>
              <a:rPr lang="en-US" dirty="0"/>
              <a:t>Recommendations</a:t>
            </a:r>
          </a:p>
          <a:p>
            <a:pPr marL="0" indent="0">
              <a:buNone/>
            </a:pPr>
            <a:r>
              <a:rPr lang="en-US" dirty="0"/>
              <a:t>Further Study</a:t>
            </a:r>
          </a:p>
          <a:p>
            <a:pPr marL="0" indent="0">
              <a:buNone/>
            </a:pPr>
            <a:r>
              <a:rPr lang="en-US" dirty="0"/>
              <a:t>Questions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Chicagoans Going?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B855B-3330-B5A6-47F8-9B927E29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88EE4-5C1A-51B6-FCB7-E6D22C71207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9015-AA75-CF1A-D1BA-13C2DCC04E1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Chicagoans Going?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EB30-B485-476C-E6AF-EA012476F1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89243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65124"/>
            <a:ext cx="6808361" cy="1325880"/>
          </a:xfrm>
        </p:spPr>
        <p:txBody>
          <a:bodyPr/>
          <a:lstStyle/>
          <a:p>
            <a:r>
              <a:rPr lang="en-US" dirty="0"/>
              <a:t>Chicago Transportation Stats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~2.7 million residents in Chicago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nation’s second largest public transportation system (L-Rail + Buses)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Commuter Rail (Metra)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6,382,425 documented taxi trips in 2022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69,109,780 documented rideshare trips in 2022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5,667,717 documented rental bicycle trips in 2022</a:t>
            </a:r>
          </a:p>
          <a:p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242" b="2242"/>
          <a:stretch/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 preferRelativeResize="0"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/>
        </p:blipFill>
        <p:spPr/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4/28/2023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Chicagoans Going?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B855B-3330-B5A6-47F8-9B927E29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88EE4-5C1A-51B6-FCB7-E6D22C71207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9015-AA75-CF1A-D1BA-13C2DCC04E1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Chicagoans Going?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EB30-B485-476C-E6AF-EA012476F1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2432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88C271-7E73-A9FF-44CD-6C2928D3D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59729"/>
            <a:ext cx="5157787" cy="823912"/>
          </a:xfrm>
        </p:spPr>
        <p:txBody>
          <a:bodyPr/>
          <a:lstStyle/>
          <a:p>
            <a:r>
              <a:rPr lang="en-US" dirty="0"/>
              <a:t>Where did the data come from?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D2F000-0310-ACFC-D54C-5ABC32C9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09623"/>
            <a:ext cx="5157787" cy="46800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Rental Bicycle Data from Divvy </a:t>
            </a:r>
          </a:p>
          <a:p>
            <a:r>
              <a:rPr lang="en-US" dirty="0"/>
              <a:t>Chicago’s Open Data Site</a:t>
            </a:r>
          </a:p>
          <a:p>
            <a:r>
              <a:rPr lang="en-US" dirty="0"/>
              <a:t>Private Transportation Datasets:</a:t>
            </a:r>
          </a:p>
          <a:p>
            <a:pPr lvl="1"/>
            <a:r>
              <a:rPr lang="en-US" dirty="0"/>
              <a:t>Transportation Network Providers (Rideshare) </a:t>
            </a:r>
          </a:p>
          <a:p>
            <a:pPr lvl="1"/>
            <a:r>
              <a:rPr lang="en-US" dirty="0"/>
              <a:t>Taxis</a:t>
            </a:r>
          </a:p>
          <a:p>
            <a:r>
              <a:rPr lang="en-US" dirty="0"/>
              <a:t>Public Transportation Datasets:</a:t>
            </a:r>
          </a:p>
          <a:p>
            <a:pPr lvl="1"/>
            <a:r>
              <a:rPr lang="en-US" dirty="0"/>
              <a:t>Bus Routes</a:t>
            </a:r>
          </a:p>
          <a:p>
            <a:pPr lvl="1"/>
            <a:r>
              <a:rPr lang="en-US" dirty="0"/>
              <a:t>Bus Stops</a:t>
            </a:r>
          </a:p>
          <a:p>
            <a:pPr lvl="1"/>
            <a:r>
              <a:rPr lang="en-US" dirty="0"/>
              <a:t>L-Rail Lines</a:t>
            </a:r>
          </a:p>
          <a:p>
            <a:pPr lvl="1"/>
            <a:r>
              <a:rPr lang="en-US" dirty="0"/>
              <a:t>L-Rail Stations</a:t>
            </a:r>
          </a:p>
          <a:p>
            <a:pPr lvl="1"/>
            <a:r>
              <a:rPr lang="en-US" dirty="0"/>
              <a:t>Metra Lines</a:t>
            </a:r>
          </a:p>
          <a:p>
            <a:pPr lvl="1"/>
            <a:r>
              <a:rPr lang="en-US" dirty="0"/>
              <a:t>Metra Stations</a:t>
            </a:r>
          </a:p>
          <a:p>
            <a:r>
              <a:rPr lang="en-US" dirty="0"/>
              <a:t>Zip Code Boundaries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982B9E-8D26-BB4B-5193-2210A53AF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59729"/>
            <a:ext cx="5183188" cy="823912"/>
          </a:xfrm>
        </p:spPr>
        <p:txBody>
          <a:bodyPr/>
          <a:lstStyle/>
          <a:p>
            <a:r>
              <a:rPr lang="en-US" dirty="0"/>
              <a:t>What trips were considered?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AF426B9-5782-53A1-136E-29768E319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09623"/>
            <a:ext cx="5183188" cy="46800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Beginning in 2022</a:t>
            </a:r>
          </a:p>
          <a:p>
            <a:r>
              <a:rPr lang="en-US" dirty="0"/>
              <a:t>Over 2 Miles</a:t>
            </a:r>
          </a:p>
          <a:p>
            <a:r>
              <a:rPr lang="en-US" dirty="0"/>
              <a:t>Under 1 Day</a:t>
            </a:r>
          </a:p>
          <a:p>
            <a:r>
              <a:rPr lang="en-US" dirty="0"/>
              <a:t>Between Zip Codes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5139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9DC5-E3CF-E38F-578C-F162FF2E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C6CB7-AC05-CB87-BF1E-9E991ED07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Click Here to See the Dashboard!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9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B855B-3330-B5A6-47F8-9B927E29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88EE4-5C1A-51B6-FCB7-E6D22C71207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9015-AA75-CF1A-D1BA-13C2DCC04E1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Chicagoans Going?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EB30-B485-476C-E6AF-EA012476F1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4248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4F6716-DC2E-EC25-48D0-8509EF46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Cycling</a:t>
            </a:r>
          </a:p>
        </p:txBody>
      </p:sp>
      <p:pic>
        <p:nvPicPr>
          <p:cNvPr id="10" name="Picture Placeholder 9" descr="Map&#10;&#10;Description automatically generated">
            <a:extLst>
              <a:ext uri="{FF2B5EF4-FFF2-40B4-BE49-F238E27FC236}">
                <a16:creationId xmlns:a16="http://schemas.microsoft.com/office/drawing/2014/main" id="{88F68FA1-D208-98E4-5F63-4F22F93B157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65" b="-71"/>
          <a:stretch/>
        </p:blipFill>
        <p:spPr>
          <a:xfrm>
            <a:off x="5183188" y="649224"/>
            <a:ext cx="6172200" cy="555040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4C9F79-1B27-559D-1B0A-AEEAE624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More protected bike lanes in zip codes that are likely to be biked between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3103C6-13EB-9546-6040-E2DAB7774375}"/>
              </a:ext>
            </a:extLst>
          </p:cNvPr>
          <p:cNvSpPr/>
          <p:nvPr/>
        </p:nvSpPr>
        <p:spPr>
          <a:xfrm>
            <a:off x="5971032" y="1124712"/>
            <a:ext cx="4517136" cy="4279392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6DDD7-948F-9F3F-1EF5-4A0BC4997C33}"/>
              </a:ext>
            </a:extLst>
          </p:cNvPr>
          <p:cNvSpPr/>
          <p:nvPr/>
        </p:nvSpPr>
        <p:spPr>
          <a:xfrm>
            <a:off x="5971032" y="2880360"/>
            <a:ext cx="4517136" cy="2523744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16F6AF-1525-0622-2AF8-017798F8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896" y="740986"/>
            <a:ext cx="2269497" cy="2779453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6D22DD-3ADF-D580-1E63-B80305EC5B94}"/>
              </a:ext>
            </a:extLst>
          </p:cNvPr>
          <p:cNvSpPr txBox="1"/>
          <p:nvPr/>
        </p:nvSpPr>
        <p:spPr>
          <a:xfrm>
            <a:off x="5119180" y="6291072"/>
            <a:ext cx="627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Source: 2022 Chicago Bike Map</a:t>
            </a:r>
          </a:p>
          <a:p>
            <a:pPr algn="ctr"/>
            <a:r>
              <a:rPr lang="en-US" sz="1000" dirty="0">
                <a:hlinkClick r:id="rId4"/>
              </a:rPr>
              <a:t>https://40f4ba.a2cdn1.secureserver.net/wp-content/uploads/2022/05/2022_Chicago-Bike-Map.pdf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019208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{D29781BA-2747-41B4-B75E-143E3CC1E865}tf78504181_win32</Template>
  <TotalTime>4172</TotalTime>
  <Words>337</Words>
  <Application>Microsoft Office PowerPoint</Application>
  <PresentationFormat>Widescreen</PresentationFormat>
  <Paragraphs>92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Tw Cen MT</vt:lpstr>
      <vt:lpstr>ShapesVTI</vt:lpstr>
      <vt:lpstr>Where Are Chicagoans Going?</vt:lpstr>
      <vt:lpstr>Agenda</vt:lpstr>
      <vt:lpstr>Context</vt:lpstr>
      <vt:lpstr>Chicago Transportation Stats</vt:lpstr>
      <vt:lpstr>Data</vt:lpstr>
      <vt:lpstr>PowerPoint Presentation</vt:lpstr>
      <vt:lpstr>Findings</vt:lpstr>
      <vt:lpstr>Recommendations</vt:lpstr>
      <vt:lpstr>Cycling</vt:lpstr>
      <vt:lpstr>Airport Transit</vt:lpstr>
      <vt:lpstr>Further Study</vt:lpstr>
      <vt:lpstr>Additional Data for Consideration</vt:lpstr>
      <vt:lpstr>Acknowledgements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Chicagoans Going?</dc:title>
  <dc:creator>Diarra Fall</dc:creator>
  <cp:lastModifiedBy>Diarra Fall</cp:lastModifiedBy>
  <cp:revision>21</cp:revision>
  <dcterms:created xsi:type="dcterms:W3CDTF">2023-04-24T13:12:22Z</dcterms:created>
  <dcterms:modified xsi:type="dcterms:W3CDTF">2023-04-28T17:00:53Z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