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B9F6C-8538-47D5-90AD-9ED667618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ATAQUE DE WIENER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07C7B7-B5FF-4890-8848-33D380EAB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>
                <a:latin typeface="Agency FB" panose="020B0503020202020204" pitchFamily="34" charset="0"/>
              </a:rPr>
              <a:t>João Pedro Dias</a:t>
            </a:r>
          </a:p>
          <a:p>
            <a:r>
              <a:rPr lang="pt-PT" sz="2400" dirty="0">
                <a:latin typeface="Agency FB" panose="020B0503020202020204" pitchFamily="34" charset="0"/>
                <a:cs typeface="Aharoni" panose="020B0604020202020204" pitchFamily="2" charset="-79"/>
              </a:rPr>
              <a:t>m42055</a:t>
            </a:r>
          </a:p>
        </p:txBody>
      </p:sp>
    </p:spTree>
    <p:extLst>
      <p:ext uri="{BB962C8B-B14F-4D97-AF65-F5344CB8AC3E}">
        <p14:creationId xmlns:p14="http://schemas.microsoft.com/office/powerpoint/2010/main" val="9802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64AE0-C2AB-42E4-B3C0-746FF4FD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5182"/>
          </a:xfrm>
        </p:spPr>
        <p:txBody>
          <a:bodyPr/>
          <a:lstStyle/>
          <a:p>
            <a:r>
              <a:rPr lang="pt-PT" dirty="0"/>
              <a:t>Sistema de Encriptação RSA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EE0B0-FDAF-4A9E-8381-567954A8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0983"/>
            <a:ext cx="10018713" cy="3349777"/>
          </a:xfrm>
        </p:spPr>
        <p:txBody>
          <a:bodyPr/>
          <a:lstStyle/>
          <a:p>
            <a:r>
              <a:rPr lang="pt-PT" dirty="0"/>
              <a:t>O sistema RSA consiste em encriptar uma mensagem utilizando uma chave publica (n, e) e desencriptar um cripto texto utilizando uma chave privada (n, d).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sz="2400" dirty="0"/>
              <a:t>Gerar modulo RSA -&gt; n = p * q;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sz="2400" dirty="0"/>
              <a:t>Gerar expoente de encriptação (e), implicando que </a:t>
            </a:r>
            <a:r>
              <a:rPr lang="pt-PT" sz="2400" dirty="0" err="1"/>
              <a:t>gcd</a:t>
            </a:r>
            <a:r>
              <a:rPr lang="pt-PT" sz="2400" dirty="0"/>
              <a:t>(e, </a:t>
            </a:r>
            <a:r>
              <a:rPr lang="el-GR" sz="2400" dirty="0"/>
              <a:t>φ</a:t>
            </a:r>
            <a:r>
              <a:rPr lang="pt-PT" sz="2400" dirty="0"/>
              <a:t>(n)) = 1;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sz="2400" dirty="0"/>
              <a:t>Gerar expoente de decriptação (d), implicando que e*d = 1 </a:t>
            </a:r>
            <a:r>
              <a:rPr lang="pt-PT" sz="2400" dirty="0" err="1"/>
              <a:t>mod</a:t>
            </a:r>
            <a:r>
              <a:rPr lang="pt-PT" sz="2400" dirty="0"/>
              <a:t> </a:t>
            </a:r>
            <a:r>
              <a:rPr lang="el-GR" sz="2400" dirty="0"/>
              <a:t>φ</a:t>
            </a:r>
            <a:r>
              <a:rPr lang="pt-PT" sz="2400" dirty="0"/>
              <a:t>(n)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D761EA-2A18-4DD3-8EFB-A0BB5A8D0225}"/>
              </a:ext>
            </a:extLst>
          </p:cNvPr>
          <p:cNvSpPr txBox="1"/>
          <p:nvPr/>
        </p:nvSpPr>
        <p:spPr>
          <a:xfrm>
            <a:off x="4952842" y="5070765"/>
            <a:ext cx="3081647" cy="1077218"/>
          </a:xfrm>
          <a:prstGeom prst="rect">
            <a:avLst/>
          </a:prstGeom>
          <a:noFill/>
          <a:ln w="12700" cap="rnd" cmpd="dbl">
            <a:solidFill>
              <a:schemeClr val="accent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PT" sz="3200" dirty="0"/>
              <a:t>c = m * e </a:t>
            </a:r>
            <a:r>
              <a:rPr lang="pt-PT" sz="3200" dirty="0" err="1"/>
              <a:t>mod</a:t>
            </a:r>
            <a:r>
              <a:rPr lang="pt-PT" sz="3200" dirty="0"/>
              <a:t> n</a:t>
            </a:r>
          </a:p>
          <a:p>
            <a:pPr algn="ctr"/>
            <a:r>
              <a:rPr lang="pt-PT" sz="3200" dirty="0"/>
              <a:t>m = c * d </a:t>
            </a:r>
            <a:r>
              <a:rPr lang="pt-PT" sz="3200" dirty="0" err="1"/>
              <a:t>mod</a:t>
            </a:r>
            <a:r>
              <a:rPr lang="pt-PT" sz="3200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52235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533D0-304A-4EEE-9D1C-16444310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08624"/>
          </a:xfrm>
        </p:spPr>
        <p:txBody>
          <a:bodyPr/>
          <a:lstStyle/>
          <a:p>
            <a:r>
              <a:rPr lang="pt-PT" dirty="0"/>
              <a:t>Ataque de </a:t>
            </a:r>
            <a:r>
              <a:rPr lang="pt-PT" dirty="0" err="1"/>
              <a:t>Wiener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251BE5F-2FFA-47F5-9739-7C80FA625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98171"/>
                <a:ext cx="10018713" cy="4093029"/>
              </a:xfrm>
            </p:spPr>
            <p:txBody>
              <a:bodyPr/>
              <a:lstStyle/>
              <a:p>
                <a:r>
                  <a:rPr lang="pt-PT" dirty="0"/>
                  <a:t>Este ataque ao RSA, denominado segundo o </a:t>
                </a:r>
                <a:r>
                  <a:rPr lang="pt-PT" dirty="0" err="1"/>
                  <a:t>criptologista</a:t>
                </a:r>
                <a:r>
                  <a:rPr lang="pt-PT" dirty="0"/>
                  <a:t> Michael J. </a:t>
                </a:r>
                <a:r>
                  <a:rPr lang="pt-PT" dirty="0" err="1"/>
                  <a:t>Wiener</a:t>
                </a:r>
                <a:r>
                  <a:rPr lang="pt-PT" dirty="0"/>
                  <a:t>, utiliza funções contínuas para tentar expor a chave privada (d), quando esta tem um valor baixo.</a:t>
                </a:r>
              </a:p>
              <a:p>
                <a:pPr lvl="1"/>
                <a:r>
                  <a:rPr lang="pt-PT" dirty="0"/>
                  <a:t>Um sistema RSA vulnerável pressupõe que: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D251BE5F-2FFA-47F5-9739-7C80FA625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98171"/>
                <a:ext cx="10018713" cy="4093029"/>
              </a:xfrm>
              <a:blipFill>
                <a:blip r:embed="rId2"/>
                <a:stretch>
                  <a:fillRect l="-1521" r="-12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68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B8A0B-EA81-4919-98BC-699B2120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5496"/>
          </a:xfrm>
        </p:spPr>
        <p:txBody>
          <a:bodyPr/>
          <a:lstStyle/>
          <a:p>
            <a:r>
              <a:rPr lang="pt-PT" dirty="0"/>
              <a:t>Como funciona o ataque?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AC2DD24-198A-44D0-8400-C1476DE01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91297"/>
                <a:ext cx="10018713" cy="40999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PT" dirty="0"/>
                  <a:t>Para quebrar o sistema é essencial descobrir </a:t>
                </a:r>
                <a:r>
                  <a:rPr lang="el-GR" dirty="0"/>
                  <a:t>φ</a:t>
                </a:r>
                <a:r>
                  <a:rPr lang="pt-PT" dirty="0"/>
                  <a:t>(n).</a:t>
                </a:r>
              </a:p>
              <a:p>
                <a:pPr marL="0" indent="0" algn="ctr">
                  <a:buNone/>
                </a:pPr>
                <a:r>
                  <a:rPr lang="el-GR" sz="2200" dirty="0"/>
                  <a:t>φ</a:t>
                </a:r>
                <a:r>
                  <a:rPr lang="pt-PT" sz="2200" dirty="0"/>
                  <a:t>(n) = (p - 1)(q - 1) = </a:t>
                </a:r>
                <a:r>
                  <a:rPr lang="pt-PT" sz="2200" dirty="0" err="1"/>
                  <a:t>pq</a:t>
                </a:r>
                <a:r>
                  <a:rPr lang="pt-PT" sz="2200" dirty="0"/>
                  <a:t> – (p + q) + 1 ≈ n</a:t>
                </a:r>
              </a:p>
              <a:p>
                <a:r>
                  <a:rPr lang="pt-PT" dirty="0"/>
                  <a:t>Sabendo que ed = k * </a:t>
                </a:r>
                <a:r>
                  <a:rPr lang="el-GR" dirty="0"/>
                  <a:t>φ</a:t>
                </a:r>
                <a:r>
                  <a:rPr lang="pt-PT" dirty="0"/>
                  <a:t>(n) + 1, podemos assumir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l-GR" dirty="0"/>
                        <m:t>φ</m:t>
                      </m:r>
                      <m:r>
                        <m:rPr>
                          <m:nor/>
                        </m:rPr>
                        <a:rPr lang="pt-PT" dirty="0"/>
                        <m:t>(</m:t>
                      </m:r>
                      <m:r>
                        <m:rPr>
                          <m:nor/>
                        </m:rPr>
                        <a:rPr lang="pt-PT" dirty="0"/>
                        <m:t>n</m:t>
                      </m:r>
                      <m:r>
                        <m:rPr>
                          <m:nor/>
                        </m:rPr>
                        <a:rPr lang="pt-PT" dirty="0"/>
                        <m:t>)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dirty="0"/>
                            <m:t>φ</m:t>
                          </m:r>
                          <m:r>
                            <m:rPr>
                              <m:nor/>
                            </m:rPr>
                            <a:rPr lang="pt-PT" dirty="0"/>
                            <m:t>(</m:t>
                          </m:r>
                          <m:r>
                            <m:rPr>
                              <m:nor/>
                            </m:rPr>
                            <a:rPr lang="pt-PT" dirty="0"/>
                            <m:t>n</m:t>
                          </m:r>
                          <m:r>
                            <m:rPr>
                              <m:nor/>
                            </m:rPr>
                            <a:rPr lang="pt-PT" dirty="0"/>
                            <m:t>)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/>
                            <m:t>φ</m:t>
                          </m:r>
                          <m:r>
                            <m:rPr>
                              <m:nor/>
                            </m:rPr>
                            <a:rPr lang="pt-PT" dirty="0"/>
                            <m:t>(</m:t>
                          </m:r>
                          <m:r>
                            <m:rPr>
                              <m:nor/>
                            </m:rPr>
                            <a:rPr lang="pt-PT" dirty="0"/>
                            <m:t>n</m:t>
                          </m:r>
                          <m:r>
                            <m:rPr>
                              <m:nor/>
                            </m:rPr>
                            <a:rPr lang="pt-PT" dirty="0"/>
                            <m:t>)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P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P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P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r>
                  <a:rPr lang="pt-PT" dirty="0"/>
                  <a:t>Utilizando a teoria das funções continuas podemos encontrar um conjunto de frações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pt-PT" dirty="0"/>
                  <a:t> que se aproximem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PT" dirty="0"/>
                  <a:t> .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AC2DD24-198A-44D0-8400-C1476DE01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91297"/>
                <a:ext cx="10018713" cy="4099903"/>
              </a:xfrm>
              <a:blipFill>
                <a:blip r:embed="rId2"/>
                <a:stretch>
                  <a:fillRect l="-1338" t="-356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02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8A1-79B8-4FCF-803A-CBC325B6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3617"/>
          </a:xfrm>
        </p:spPr>
        <p:txBody>
          <a:bodyPr/>
          <a:lstStyle/>
          <a:p>
            <a:r>
              <a:rPr lang="pt-PT" dirty="0"/>
              <a:t>Como funciona o ataque?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BE76426-CB06-4B89-8B8F-CA0DE9775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63795"/>
                <a:ext cx="10018713" cy="4127405"/>
              </a:xfrm>
            </p:spPr>
            <p:txBody>
              <a:bodyPr/>
              <a:lstStyle/>
              <a:p>
                <a:r>
                  <a:rPr lang="pt-PT" dirty="0"/>
                  <a:t>Observações: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PT" dirty="0"/>
                  <a:t>Expoente d terá de ser impar sabendo que ed = 1 </a:t>
                </a:r>
                <a:r>
                  <a:rPr lang="pt-PT" dirty="0" err="1"/>
                  <a:t>mod</a:t>
                </a:r>
                <a:r>
                  <a:rPr lang="pt-PT" dirty="0"/>
                  <a:t> </a:t>
                </a:r>
                <a:r>
                  <a:rPr lang="el-GR" dirty="0"/>
                  <a:t>φ</a:t>
                </a:r>
                <a:r>
                  <a:rPr lang="pt-PT" dirty="0"/>
                  <a:t>(n) e </a:t>
                </a:r>
                <a:r>
                  <a:rPr lang="el-GR" dirty="0"/>
                  <a:t>φ</a:t>
                </a:r>
                <a:r>
                  <a:rPr lang="pt-PT" dirty="0"/>
                  <a:t>(n) é par;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l-GR" dirty="0"/>
                  <a:t>φ</a:t>
                </a:r>
                <a:r>
                  <a:rPr lang="pt-PT" dirty="0"/>
                  <a:t>(n) terá de ser inteiro, logo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𝑒𝑑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também terá que ser inteiro;</a:t>
                </a:r>
              </a:p>
              <a:p>
                <a:r>
                  <a:rPr lang="pt-PT" dirty="0"/>
                  <a:t>Por último resolve-se a equação quadrática (x – p)(x – q) = 0 para se encontrar a factorização de 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dirty="0"/>
                            <m:t>φ</m:t>
                          </m:r>
                          <m:r>
                            <m:rPr>
                              <m:nor/>
                            </m:rPr>
                            <a:rPr lang="pt-PT" dirty="0"/>
                            <m:t>(</m:t>
                          </m:r>
                          <m:r>
                            <m:rPr>
                              <m:nor/>
                            </m:rPr>
                            <a:rPr lang="pt-PT" dirty="0"/>
                            <m:t>n</m:t>
                          </m:r>
                          <m:r>
                            <m:rPr>
                              <m:nor/>
                            </m:rPr>
                            <a:rPr lang="pt-PT" dirty="0"/>
                            <m:t>)</m:t>
                          </m:r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BE76426-CB06-4B89-8B8F-CA0DE9775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63795"/>
                <a:ext cx="10018713" cy="4127405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18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A0828D7-F428-402F-81B8-F6A280FFE6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84311" y="685800"/>
                <a:ext cx="10018713" cy="895493"/>
              </a:xfrm>
            </p:spPr>
            <p:txBody>
              <a:bodyPr/>
              <a:lstStyle/>
              <a:p>
                <a:r>
                  <a:rPr lang="pt-PT" dirty="0"/>
                  <a:t>Exemplo  </a:t>
                </a:r>
                <a14:m>
                  <m:oMath xmlns:m="http://schemas.openxmlformats.org/officeDocument/2006/math">
                    <m:r>
                      <a:rPr lang="pt-PT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=64741 ,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=42667)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A0828D7-F428-402F-81B8-F6A280FFE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4311" y="685800"/>
                <a:ext cx="10018713" cy="895493"/>
              </a:xfrm>
              <a:blipFill>
                <a:blip r:embed="rId2"/>
                <a:stretch>
                  <a:fillRect t="-2055" b="-184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9E4BF39-CF0E-44EF-9900-67ECAA8F7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81293"/>
                <a:ext cx="10018713" cy="42099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42667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÷64741=0</m:t>
                    </m:r>
                  </m:oMath>
                </a14:m>
                <a:r>
                  <a:rPr lang="pt-PT" dirty="0"/>
                  <a:t>  ,  resto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42667</m:t>
                    </m:r>
                  </m:oMath>
                </a14:m>
                <a:endParaRPr lang="pt-PT" dirty="0"/>
              </a:p>
              <a:p>
                <a:pPr marL="0" indent="0" algn="ctr">
                  <a:buNone/>
                </a:pPr>
                <a:r>
                  <a:rPr lang="pt-PT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PT" dirty="0"/>
                  <a:t>  ,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=0    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64741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42667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PT" dirty="0"/>
                  <a:t>  ,  resto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22074</m:t>
                    </m:r>
                  </m:oMath>
                </a14:m>
                <a:endParaRPr lang="pt-PT" dirty="0"/>
              </a:p>
              <a:p>
                <a:pPr marL="0" indent="0" algn="ctr">
                  <a:buNone/>
                </a:pPr>
                <a:r>
                  <a:rPr lang="pt-PT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pt-PT" dirty="0"/>
                  <a:t>  ,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=1  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42667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22074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PT" dirty="0"/>
                  <a:t>  ,  resto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20593</m:t>
                    </m:r>
                  </m:oMath>
                </a14:m>
                <a:endParaRPr lang="pt-PT" dirty="0"/>
              </a:p>
              <a:p>
                <a:pPr marL="0" indent="0" algn="ctr">
                  <a:buNone/>
                </a:pPr>
                <a:r>
                  <a:rPr lang="pt-PT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den>
                    </m:f>
                    <m:r>
                      <a:rPr lang="pt-P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PT" dirty="0"/>
                  <a:t>  ,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=1  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9E4BF39-CF0E-44EF-9900-67ECAA8F7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81293"/>
                <a:ext cx="10018713" cy="4209907"/>
              </a:xfrm>
              <a:blipFill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1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03823BF-7673-4793-93FC-3A2D8A07A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81293"/>
                <a:ext cx="10018713" cy="45909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22074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20593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dirty="0"/>
                  <a:t>  ,  resto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</a:rPr>
                      <m:t>1481</m:t>
                    </m:r>
                  </m:oMath>
                </a14:m>
                <a:endParaRPr lang="pt-PT" dirty="0"/>
              </a:p>
              <a:p>
                <a:pPr marL="0" indent="0" algn="ctr">
                  <a:buNone/>
                </a:pPr>
                <a:r>
                  <a:rPr lang="pt-PT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pt-P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t-P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den>
                        </m:f>
                      </m:den>
                    </m:f>
                    <m:r>
                      <a:rPr lang="pt-P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P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PT" sz="2000" dirty="0"/>
                  <a:t>  	, 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=2   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pt-PT" sz="2000" b="0" dirty="0"/>
              </a:p>
              <a:p>
                <a:pPr marL="0" indent="0" algn="ctr">
                  <a:buNone/>
                </a:pPr>
                <a:endParaRPr lang="pt-PT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42667</m:t>
                          </m:r>
                          <m:d>
                            <m:d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=64000</m:t>
                      </m:r>
                    </m:oMath>
                  </m:oMathPara>
                </a14:m>
                <a:endParaRPr lang="pt-PT" sz="2000" dirty="0"/>
              </a:p>
              <a:p>
                <a:pPr marL="0" indent="0">
                  <a:buNone/>
                </a:pPr>
                <a:endParaRPr lang="pt-P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dirty="0"/>
                            <m:t>φ</m:t>
                          </m:r>
                          <m:r>
                            <m:rPr>
                              <m:nor/>
                            </m:rPr>
                            <a:rPr lang="pt-PT" dirty="0"/>
                            <m:t>(</m:t>
                          </m:r>
                          <m:r>
                            <m:rPr>
                              <m:nor/>
                            </m:rPr>
                            <a:rPr lang="pt-PT" dirty="0"/>
                            <m:t>n</m:t>
                          </m:r>
                          <m:r>
                            <m:rPr>
                              <m:nor/>
                            </m:rPr>
                            <a:rPr lang="pt-PT" dirty="0"/>
                            <m:t>)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64741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6400</m:t>
                          </m:r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+6474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1=0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. ={641;101}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03823BF-7673-4793-93FC-3A2D8A07A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81293"/>
                <a:ext cx="10018713" cy="4590907"/>
              </a:xfrm>
              <a:blipFill>
                <a:blip r:embed="rId2"/>
                <a:stretch>
                  <a:fillRect l="-1521" t="-9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3BED0498-7764-41D1-A0D3-0207E7DF18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84311" y="685800"/>
                <a:ext cx="10018713" cy="895493"/>
              </a:xfrm>
            </p:spPr>
            <p:txBody>
              <a:bodyPr/>
              <a:lstStyle/>
              <a:p>
                <a:r>
                  <a:rPr lang="pt-PT" dirty="0"/>
                  <a:t>Exemplo  </a:t>
                </a:r>
                <a14:m>
                  <m:oMath xmlns:m="http://schemas.openxmlformats.org/officeDocument/2006/math">
                    <m:r>
                      <a:rPr lang="pt-PT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=64741 ,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=42667)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Título 1">
                <a:extLst>
                  <a:ext uri="{FF2B5EF4-FFF2-40B4-BE49-F238E27FC236}">
                    <a16:creationId xmlns:a16="http://schemas.microsoft.com/office/drawing/2014/main" id="{3BED0498-7764-41D1-A0D3-0207E7DF1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4311" y="685800"/>
                <a:ext cx="10018713" cy="895493"/>
              </a:xfrm>
              <a:blipFill>
                <a:blip r:embed="rId3"/>
                <a:stretch>
                  <a:fillRect t="-2055" b="-184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040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88</TotalTime>
  <Words>377</Words>
  <Application>Microsoft Office PowerPoint</Application>
  <PresentationFormat>Ecrã Panorâmico</PresentationFormat>
  <Paragraphs>46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Cambria Math</vt:lpstr>
      <vt:lpstr>Corbel</vt:lpstr>
      <vt:lpstr>Paralaxe</vt:lpstr>
      <vt:lpstr>ATAQUE DE WIENER</vt:lpstr>
      <vt:lpstr>Sistema de Encriptação RSA</vt:lpstr>
      <vt:lpstr>Ataque de Wiener</vt:lpstr>
      <vt:lpstr>Como funciona o ataque?</vt:lpstr>
      <vt:lpstr>Como funciona o ataque?</vt:lpstr>
      <vt:lpstr>Exemplo  (n=64741 , e=42667)</vt:lpstr>
      <vt:lpstr>Exemplo  (n=64741 , e=42667)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ATAQUE DE WIENER</dc:title>
  <dc:creator>João Dias</dc:creator>
  <cp:lastModifiedBy>João Dias</cp:lastModifiedBy>
  <cp:revision>8</cp:revision>
  <dcterms:created xsi:type="dcterms:W3CDTF">2020-02-27T18:24:04Z</dcterms:created>
  <dcterms:modified xsi:type="dcterms:W3CDTF">2020-02-27T19:52:42Z</dcterms:modified>
</cp:coreProperties>
</file>