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97" r:id="rId2"/>
    <p:sldId id="261" r:id="rId3"/>
    <p:sldId id="259" r:id="rId4"/>
    <p:sldId id="262" r:id="rId5"/>
    <p:sldId id="260" r:id="rId6"/>
    <p:sldId id="257" r:id="rId7"/>
    <p:sldId id="281" r:id="rId8"/>
    <p:sldId id="264" r:id="rId9"/>
    <p:sldId id="268" r:id="rId10"/>
    <p:sldId id="269" r:id="rId11"/>
    <p:sldId id="280" r:id="rId12"/>
    <p:sldId id="265" r:id="rId13"/>
    <p:sldId id="270" r:id="rId14"/>
    <p:sldId id="272" r:id="rId15"/>
    <p:sldId id="283" r:id="rId16"/>
    <p:sldId id="284" r:id="rId17"/>
    <p:sldId id="285" r:id="rId18"/>
    <p:sldId id="286" r:id="rId19"/>
    <p:sldId id="287" r:id="rId20"/>
    <p:sldId id="289" r:id="rId21"/>
    <p:sldId id="288" r:id="rId22"/>
    <p:sldId id="290" r:id="rId23"/>
    <p:sldId id="291" r:id="rId24"/>
    <p:sldId id="292" r:id="rId25"/>
    <p:sldId id="293" r:id="rId26"/>
    <p:sldId id="294" r:id="rId27"/>
    <p:sldId id="295" r:id="rId28"/>
    <p:sldId id="279" r:id="rId29"/>
    <p:sldId id="296" r:id="rId30"/>
    <p:sldId id="282"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488F256-0019-458B-9825-C07BC4D91FB2}"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EB7FB-66A7-4EBB-9EC5-B71EC1AC80C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8F256-0019-458B-9825-C07BC4D91FB2}"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8F256-0019-458B-9825-C07BC4D91FB2}" type="datetimeFigureOut">
              <a:rPr lang="en-US" smtClean="0"/>
              <a:pPr/>
              <a:t>4/2/2015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8F256-0019-458B-9825-C07BC4D91FB2}"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88F256-0019-458B-9825-C07BC4D91FB2}"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EB7FB-66A7-4EBB-9EC5-B71EC1AC80C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88F256-0019-458B-9825-C07BC4D91FB2}"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88F256-0019-458B-9825-C07BC4D91FB2}" type="datetimeFigureOut">
              <a:rPr lang="en-US" smtClean="0"/>
              <a:pPr/>
              <a:t>4/2/2015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88F256-0019-458B-9825-C07BC4D91FB2}" type="datetimeFigureOut">
              <a:rPr lang="en-US" smtClean="0"/>
              <a:pPr/>
              <a:t>4/2/2015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8F256-0019-458B-9825-C07BC4D91FB2}" type="datetimeFigureOut">
              <a:rPr lang="en-US" smtClean="0"/>
              <a:pPr/>
              <a:t>4/2/2015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EB7FB-66A7-4EBB-9EC5-B71EC1AC80CA}" type="slidenum">
              <a:rPr lang="en-US" smtClean="0"/>
              <a:pPr/>
              <a:t>‹#›</a:t>
            </a:fld>
            <a:endParaRPr lang="en-US"/>
          </a:p>
        </p:txBody>
      </p:sp>
    </p:spTree>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88F256-0019-458B-9825-C07BC4D91FB2}"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EB7FB-66A7-4EBB-9EC5-B71EC1AC80C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newsfla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488F256-0019-458B-9825-C07BC4D91FB2}" type="datetimeFigureOut">
              <a:rPr lang="en-US" smtClean="0"/>
              <a:pPr/>
              <a:t>4/2/2015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F3EB7FB-66A7-4EBB-9EC5-B71EC1AC80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488F256-0019-458B-9825-C07BC4D91FB2}" type="datetimeFigureOut">
              <a:rPr lang="en-US" smtClean="0"/>
              <a:pPr/>
              <a:t>4/2/2015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F3EB7FB-66A7-4EBB-9EC5-B71EC1AC8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newsflash/>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Query By Image Content</a:t>
            </a:r>
            <a:endParaRPr lang="en-IN" dirty="0"/>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8" name="Picture Placeholder 7"/>
          <p:cNvSpPr>
            <a:spLocks noGrp="1"/>
          </p:cNvSpPr>
          <p:nvPr>
            <p:ph type="pic" idx="1"/>
          </p:nvPr>
        </p:nvSpPr>
        <p:spPr/>
      </p:sp>
      <p:sp>
        <p:nvSpPr>
          <p:cNvPr id="6" name="Text Placeholder 5"/>
          <p:cNvSpPr>
            <a:spLocks noGrp="1"/>
          </p:cNvSpPr>
          <p:nvPr>
            <p:ph type="body" sz="half" idx="2"/>
          </p:nvPr>
        </p:nvSpPr>
        <p:spPr/>
        <p:txBody>
          <a:bodyPr/>
          <a:lstStyle/>
          <a:p>
            <a:endParaRPr lang="en-US" dirty="0"/>
          </a:p>
        </p:txBody>
      </p:sp>
      <p:pic>
        <p:nvPicPr>
          <p:cNvPr id="2051" name="Picture 3" descr="C:\Documents and Settings\Royal.CREATIVE-150BC2\Desktop\gh.JPG"/>
          <p:cNvPicPr>
            <a:picLocks noChangeAspect="1" noChangeArrowheads="1"/>
          </p:cNvPicPr>
          <p:nvPr/>
        </p:nvPicPr>
        <p:blipFill>
          <a:blip r:embed="rId2" cstate="print"/>
          <a:srcRect/>
          <a:stretch>
            <a:fillRect/>
          </a:stretch>
        </p:blipFill>
        <p:spPr bwMode="auto">
          <a:xfrm>
            <a:off x="0" y="1447800"/>
            <a:ext cx="9144000" cy="5410200"/>
          </a:xfrm>
          <a:prstGeom prst="rect">
            <a:avLst/>
          </a:prstGeom>
          <a:noFill/>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400" decel="100000"/>
                                        <p:tgtEl>
                                          <p:spTgt spid="2051"/>
                                        </p:tgtEl>
                                      </p:cBhvr>
                                    </p:animEffect>
                                    <p:anim calcmode="lin" valueType="num">
                                      <p:cBhvr>
                                        <p:cTn id="8" dur="400" decel="100000" fill="hold"/>
                                        <p:tgtEl>
                                          <p:spTgt spid="2051"/>
                                        </p:tgtEl>
                                        <p:attrNameLst>
                                          <p:attrName>style.rotation</p:attrName>
                                        </p:attrNameLst>
                                      </p:cBhvr>
                                      <p:tavLst>
                                        <p:tav tm="0">
                                          <p:val>
                                            <p:fltVal val="-90"/>
                                          </p:val>
                                        </p:tav>
                                        <p:tav tm="100000">
                                          <p:val>
                                            <p:fltVal val="0"/>
                                          </p:val>
                                        </p:tav>
                                      </p:tavLst>
                                    </p:anim>
                                    <p:anim calcmode="lin" valueType="num">
                                      <p:cBhvr>
                                        <p:cTn id="9" dur="400" decel="100000" fill="hold"/>
                                        <p:tgtEl>
                                          <p:spTgt spid="2051"/>
                                        </p:tgtEl>
                                        <p:attrNameLst>
                                          <p:attrName>ppt_x</p:attrName>
                                        </p:attrNameLst>
                                      </p:cBhvr>
                                      <p:tavLst>
                                        <p:tav tm="0">
                                          <p:val>
                                            <p:strVal val="#ppt_x+0.4"/>
                                          </p:val>
                                        </p:tav>
                                        <p:tav tm="100000">
                                          <p:val>
                                            <p:strVal val="#ppt_x-0.05"/>
                                          </p:val>
                                        </p:tav>
                                      </p:tavLst>
                                    </p:anim>
                                    <p:anim calcmode="lin" valueType="num">
                                      <p:cBhvr>
                                        <p:cTn id="10" dur="400" decel="100000" fill="hold"/>
                                        <p:tgtEl>
                                          <p:spTgt spid="2051"/>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2051"/>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205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200400"/>
            <a:ext cx="8229600" cy="1143000"/>
          </a:xfrm>
        </p:spPr>
        <p:txBody>
          <a:bodyPr>
            <a:normAutofit/>
          </a:bodyPr>
          <a:lstStyle/>
          <a:p>
            <a:r>
              <a:rPr lang="en-US" sz="6000" dirty="0" smtClean="0">
                <a:latin typeface="Comic Sans MS" pitchFamily="66" charset="0"/>
              </a:rPr>
              <a:t>WORKING</a:t>
            </a:r>
            <a:endParaRPr lang="en-US" sz="60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24000"/>
            <a:ext cx="9144000" cy="5334000"/>
          </a:xfrm>
        </p:spPr>
        <p:txBody>
          <a:bodyPr>
            <a:noAutofit/>
          </a:bodyPr>
          <a:lstStyle/>
          <a:p>
            <a:r>
              <a:rPr lang="en-US" sz="2800" dirty="0" smtClean="0">
                <a:latin typeface="Comic Sans MS" pitchFamily="66" charset="0"/>
              </a:rPr>
              <a:t>Query By Image Content as the name goes, answers queries related to images based on image content.</a:t>
            </a:r>
          </a:p>
          <a:p>
            <a:r>
              <a:rPr lang="en-US" sz="2800" dirty="0" smtClean="0">
                <a:latin typeface="Comic Sans MS" pitchFamily="66" charset="0"/>
              </a:rPr>
              <a:t>QBIC aims to automatically extracting target images according to objective visual contents of the image itself. </a:t>
            </a:r>
          </a:p>
          <a:p>
            <a:r>
              <a:rPr lang="en-US" sz="2800" dirty="0" smtClean="0">
                <a:latin typeface="Comic Sans MS" pitchFamily="66" charset="0"/>
              </a:rPr>
              <a:t>Representation of visual features and similarity match are important issues in QBIC. </a:t>
            </a:r>
          </a:p>
          <a:p>
            <a:r>
              <a:rPr lang="en-US" sz="2800" dirty="0" smtClean="0">
                <a:latin typeface="Comic Sans MS" pitchFamily="66" charset="0"/>
              </a:rPr>
              <a:t>A novel QBIC method is proposed by exploit the wavelets which represent the visual feature. </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300" fill="hold">
                                          <p:stCondLst>
                                            <p:cond delay="0"/>
                                          </p:stCondLst>
                                        </p:cTn>
                                        <p:tgtEl>
                                          <p:spTgt spid="3">
                                            <p:txEl>
                                              <p:pRg st="0" end="0"/>
                                            </p:txEl>
                                          </p:spTgt>
                                        </p:tgtEl>
                                        <p:attrNameLst>
                                          <p:attrName>ppt_x</p:attrName>
                                        </p:attrNameLst>
                                      </p:cBhvr>
                                    </p:anim>
                                    <p:anim from="0" to="-1.0" calcmode="lin" valueType="num">
                                      <p:cBhvr>
                                        <p:cTn id="8" dur="100" decel="50000" autoRev="1" fill="hold">
                                          <p:stCondLst>
                                            <p:cond delay="300"/>
                                          </p:stCondLst>
                                        </p:cTn>
                                        <p:tgtEl>
                                          <p:spTgt spid="3">
                                            <p:txEl>
                                              <p:pRg st="0" end="0"/>
                                            </p:txEl>
                                          </p:spTgt>
                                        </p:tgtEl>
                                        <p:attrNameLst>
                                          <p:attrName>xshear</p:attrName>
                                        </p:attrNameLst>
                                      </p:cBhvr>
                                    </p:anim>
                                    <p:animScale>
                                      <p:cBhvr>
                                        <p:cTn id="9" dur="100" decel="100000" autoRev="1" fill="hold">
                                          <p:stCondLst>
                                            <p:cond delay="300"/>
                                          </p:stCondLst>
                                        </p:cTn>
                                        <p:tgtEl>
                                          <p:spTgt spid="3">
                                            <p:txEl>
                                              <p:pRg st="0" end="0"/>
                                            </p:txEl>
                                          </p:spTgt>
                                        </p:tgtEl>
                                      </p:cBhvr>
                                      <p:from x="100000" y="100000"/>
                                      <p:to x="80000" y="100000"/>
                                    </p:animScale>
                                    <p:anim by="(#ppt_h/3+#ppt_w*0.1)" calcmode="lin" valueType="num">
                                      <p:cBhvr additive="sum">
                                        <p:cTn id="10" dur="100" decel="100000" autoRev="1" fill="hold">
                                          <p:stCondLst>
                                            <p:cond delay="300"/>
                                          </p:stCondLst>
                                        </p:cTn>
                                        <p:tgtEl>
                                          <p:spTgt spid="3">
                                            <p:txEl>
                                              <p:pRg st="0" end="0"/>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from="(-#ppt_w/2)" to="(#ppt_x)" calcmode="lin" valueType="num">
                                      <p:cBhvr>
                                        <p:cTn id="13" dur="300" fill="hold">
                                          <p:stCondLst>
                                            <p:cond delay="0"/>
                                          </p:stCondLst>
                                        </p:cTn>
                                        <p:tgtEl>
                                          <p:spTgt spid="3">
                                            <p:txEl>
                                              <p:pRg st="1" end="1"/>
                                            </p:txEl>
                                          </p:spTgt>
                                        </p:tgtEl>
                                        <p:attrNameLst>
                                          <p:attrName>ppt_x</p:attrName>
                                        </p:attrNameLst>
                                      </p:cBhvr>
                                    </p:anim>
                                    <p:anim from="0" to="-1.0" calcmode="lin" valueType="num">
                                      <p:cBhvr>
                                        <p:cTn id="14" dur="100" decel="50000" autoRev="1" fill="hold">
                                          <p:stCondLst>
                                            <p:cond delay="300"/>
                                          </p:stCondLst>
                                        </p:cTn>
                                        <p:tgtEl>
                                          <p:spTgt spid="3">
                                            <p:txEl>
                                              <p:pRg st="1" end="1"/>
                                            </p:txEl>
                                          </p:spTgt>
                                        </p:tgtEl>
                                        <p:attrNameLst>
                                          <p:attrName>xshear</p:attrName>
                                        </p:attrNameLst>
                                      </p:cBhvr>
                                    </p:anim>
                                    <p:animScale>
                                      <p:cBhvr>
                                        <p:cTn id="15" dur="100" decel="100000" autoRev="1" fill="hold">
                                          <p:stCondLst>
                                            <p:cond delay="300"/>
                                          </p:stCondLst>
                                        </p:cTn>
                                        <p:tgtEl>
                                          <p:spTgt spid="3">
                                            <p:txEl>
                                              <p:pRg st="1" end="1"/>
                                            </p:txEl>
                                          </p:spTgt>
                                        </p:tgtEl>
                                      </p:cBhvr>
                                      <p:from x="100000" y="100000"/>
                                      <p:to x="80000" y="100000"/>
                                    </p:animScale>
                                    <p:anim by="(#ppt_h/3+#ppt_w*0.1)" calcmode="lin" valueType="num">
                                      <p:cBhvr additive="sum">
                                        <p:cTn id="16" dur="100" decel="100000" autoRev="1" fill="hold">
                                          <p:stCondLst>
                                            <p:cond delay="300"/>
                                          </p:stCondLst>
                                        </p:cTn>
                                        <p:tgtEl>
                                          <p:spTgt spid="3">
                                            <p:txEl>
                                              <p:pRg st="1" end="1"/>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from="(-#ppt_w/2)" to="(#ppt_x)" calcmode="lin" valueType="num">
                                      <p:cBhvr>
                                        <p:cTn id="19" dur="300" fill="hold">
                                          <p:stCondLst>
                                            <p:cond delay="0"/>
                                          </p:stCondLst>
                                        </p:cTn>
                                        <p:tgtEl>
                                          <p:spTgt spid="3">
                                            <p:txEl>
                                              <p:pRg st="2" end="2"/>
                                            </p:txEl>
                                          </p:spTgt>
                                        </p:tgtEl>
                                        <p:attrNameLst>
                                          <p:attrName>ppt_x</p:attrName>
                                        </p:attrNameLst>
                                      </p:cBhvr>
                                    </p:anim>
                                    <p:anim from="0" to="-1.0" calcmode="lin" valueType="num">
                                      <p:cBhvr>
                                        <p:cTn id="20" dur="100" decel="50000" autoRev="1" fill="hold">
                                          <p:stCondLst>
                                            <p:cond delay="300"/>
                                          </p:stCondLst>
                                        </p:cTn>
                                        <p:tgtEl>
                                          <p:spTgt spid="3">
                                            <p:txEl>
                                              <p:pRg st="2" end="2"/>
                                            </p:txEl>
                                          </p:spTgt>
                                        </p:tgtEl>
                                        <p:attrNameLst>
                                          <p:attrName>xshear</p:attrName>
                                        </p:attrNameLst>
                                      </p:cBhvr>
                                    </p:anim>
                                    <p:animScale>
                                      <p:cBhvr>
                                        <p:cTn id="21" dur="100" decel="100000" autoRev="1" fill="hold">
                                          <p:stCondLst>
                                            <p:cond delay="300"/>
                                          </p:stCondLst>
                                        </p:cTn>
                                        <p:tgtEl>
                                          <p:spTgt spid="3">
                                            <p:txEl>
                                              <p:pRg st="2" end="2"/>
                                            </p:txEl>
                                          </p:spTgt>
                                        </p:tgtEl>
                                      </p:cBhvr>
                                      <p:from x="100000" y="100000"/>
                                      <p:to x="80000" y="100000"/>
                                    </p:animScale>
                                    <p:anim by="(#ppt_h/3+#ppt_w*0.1)" calcmode="lin" valueType="num">
                                      <p:cBhvr additive="sum">
                                        <p:cTn id="22" dur="100" decel="100000" autoRev="1" fill="hold">
                                          <p:stCondLst>
                                            <p:cond delay="300"/>
                                          </p:stCondLst>
                                        </p:cTn>
                                        <p:tgtEl>
                                          <p:spTgt spid="3">
                                            <p:txEl>
                                              <p:pRg st="2" end="2"/>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from="(-#ppt_w/2)" to="(#ppt_x)" calcmode="lin" valueType="num">
                                      <p:cBhvr>
                                        <p:cTn id="25" dur="300" fill="hold">
                                          <p:stCondLst>
                                            <p:cond delay="0"/>
                                          </p:stCondLst>
                                        </p:cTn>
                                        <p:tgtEl>
                                          <p:spTgt spid="3">
                                            <p:txEl>
                                              <p:pRg st="3" end="3"/>
                                            </p:txEl>
                                          </p:spTgt>
                                        </p:tgtEl>
                                        <p:attrNameLst>
                                          <p:attrName>ppt_x</p:attrName>
                                        </p:attrNameLst>
                                      </p:cBhvr>
                                    </p:anim>
                                    <p:anim from="0" to="-1.0" calcmode="lin" valueType="num">
                                      <p:cBhvr>
                                        <p:cTn id="26" dur="100" decel="50000" autoRev="1" fill="hold">
                                          <p:stCondLst>
                                            <p:cond delay="300"/>
                                          </p:stCondLst>
                                        </p:cTn>
                                        <p:tgtEl>
                                          <p:spTgt spid="3">
                                            <p:txEl>
                                              <p:pRg st="3" end="3"/>
                                            </p:txEl>
                                          </p:spTgt>
                                        </p:tgtEl>
                                        <p:attrNameLst>
                                          <p:attrName>xshear</p:attrName>
                                        </p:attrNameLst>
                                      </p:cBhvr>
                                    </p:anim>
                                    <p:animScale>
                                      <p:cBhvr>
                                        <p:cTn id="27" dur="100" decel="100000" autoRev="1" fill="hold">
                                          <p:stCondLst>
                                            <p:cond delay="300"/>
                                          </p:stCondLst>
                                        </p:cTn>
                                        <p:tgtEl>
                                          <p:spTgt spid="3">
                                            <p:txEl>
                                              <p:pRg st="3" end="3"/>
                                            </p:txEl>
                                          </p:spTgt>
                                        </p:tgtEl>
                                      </p:cBhvr>
                                      <p:from x="100000" y="100000"/>
                                      <p:to x="80000" y="100000"/>
                                    </p:animScale>
                                    <p:anim by="(#ppt_h/3+#ppt_w*0.1)" calcmode="lin" valueType="num">
                                      <p:cBhvr additive="sum">
                                        <p:cTn id="28" dur="100" decel="100000" autoRev="1" fill="hold">
                                          <p:stCondLst>
                                            <p:cond delay="300"/>
                                          </p:stCondLst>
                                        </p:cTn>
                                        <p:tgtEl>
                                          <p:spTgt spid="3">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7800"/>
            <a:ext cx="5486400" cy="990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STRUCTURE OF PROPOSED QBIC SYSTEM</a:t>
            </a:r>
            <a:endParaRPr lang="en-US" dirty="0"/>
          </a:p>
        </p:txBody>
      </p:sp>
      <p:pic>
        <p:nvPicPr>
          <p:cNvPr id="5" name="Picture 2" descr="C:\Documents and Settings\Royal.CREATIVE-150BC2\My Documents\My Pictures\qc.JPG"/>
          <p:cNvPicPr>
            <a:picLocks noGrp="1" noChangeAspect="1" noChangeArrowheads="1"/>
          </p:cNvPicPr>
          <p:nvPr>
            <p:ph type="pic" idx="1"/>
          </p:nvPr>
        </p:nvPicPr>
        <p:blipFill>
          <a:blip r:embed="rId2" cstate="print"/>
          <a:srcRect t="1852" b="1852"/>
          <a:stretch>
            <a:fillRect/>
          </a:stretch>
        </p:blipFill>
        <p:spPr bwMode="auto">
          <a:xfrm>
            <a:off x="0" y="1447800"/>
            <a:ext cx="9144000" cy="5410200"/>
          </a:xfrm>
          <a:prstGeom prst="rect">
            <a:avLst/>
          </a:prstGeom>
          <a:noFill/>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93" decel="100000"/>
                                        <p:tgtEl>
                                          <p:spTgt spid="5"/>
                                        </p:tgtEl>
                                      </p:cBhvr>
                                    </p:animEffect>
                                    <p:animScale>
                                      <p:cBhvr>
                                        <p:cTn id="8" dur="193" decel="100000"/>
                                        <p:tgtEl>
                                          <p:spTgt spid="5"/>
                                        </p:tgtEl>
                                      </p:cBhvr>
                                      <p:from x="10000" y="10000"/>
                                      <p:to x="200000" y="450000"/>
                                    </p:animScale>
                                    <p:animScale>
                                      <p:cBhvr>
                                        <p:cTn id="9" dur="308" accel="100000" fill="hold">
                                          <p:stCondLst>
                                            <p:cond delay="193"/>
                                          </p:stCondLst>
                                        </p:cTn>
                                        <p:tgtEl>
                                          <p:spTgt spid="5"/>
                                        </p:tgtEl>
                                      </p:cBhvr>
                                      <p:from x="200000" y="450000"/>
                                      <p:to x="100000" y="100000"/>
                                    </p:animScale>
                                    <p:set>
                                      <p:cBhvr>
                                        <p:cTn id="10" dur="193" fill="hold"/>
                                        <p:tgtEl>
                                          <p:spTgt spid="5"/>
                                        </p:tgtEl>
                                        <p:attrNameLst>
                                          <p:attrName>ppt_x</p:attrName>
                                        </p:attrNameLst>
                                      </p:cBhvr>
                                      <p:to>
                                        <p:strVal val="(0.5)"/>
                                      </p:to>
                                    </p:set>
                                    <p:anim from="(0.5)" to="(#ppt_x)" calcmode="lin" valueType="num">
                                      <p:cBhvr>
                                        <p:cTn id="11" dur="308" accel="100000" fill="hold">
                                          <p:stCondLst>
                                            <p:cond delay="193"/>
                                          </p:stCondLst>
                                        </p:cTn>
                                        <p:tgtEl>
                                          <p:spTgt spid="5"/>
                                        </p:tgtEl>
                                        <p:attrNameLst>
                                          <p:attrName>ppt_x</p:attrName>
                                        </p:attrNameLst>
                                      </p:cBhvr>
                                    </p:anim>
                                    <p:set>
                                      <p:cBhvr>
                                        <p:cTn id="12" dur="193" fill="hold"/>
                                        <p:tgtEl>
                                          <p:spTgt spid="5"/>
                                        </p:tgtEl>
                                        <p:attrNameLst>
                                          <p:attrName>ppt_y</p:attrName>
                                        </p:attrNameLst>
                                      </p:cBhvr>
                                      <p:to>
                                        <p:strVal val="(#ppt_y+0.4)"/>
                                      </p:to>
                                    </p:set>
                                    <p:anim from="(#ppt_y+0.4)" to="(#ppt_y)" calcmode="lin" valueType="num">
                                      <p:cBhvr>
                                        <p:cTn id="13" dur="308" accel="100000" fill="hold">
                                          <p:stCondLst>
                                            <p:cond delay="193"/>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Steps:</a:t>
            </a:r>
            <a:endParaRPr lang="en-US" dirty="0"/>
          </a:p>
        </p:txBody>
      </p:sp>
      <p:sp>
        <p:nvSpPr>
          <p:cNvPr id="6" name="Content Placeholder 5"/>
          <p:cNvSpPr>
            <a:spLocks noGrp="1"/>
          </p:cNvSpPr>
          <p:nvPr>
            <p:ph idx="1"/>
          </p:nvPr>
        </p:nvSpPr>
        <p:spPr>
          <a:xfrm>
            <a:off x="457200" y="1752600"/>
            <a:ext cx="8229600" cy="4525963"/>
          </a:xfrm>
        </p:spPr>
        <p:txBody>
          <a:bodyPr>
            <a:noAutofit/>
          </a:bodyPr>
          <a:lstStyle/>
          <a:p>
            <a:pPr>
              <a:buNone/>
            </a:pPr>
            <a:r>
              <a:rPr lang="en-US" sz="3200" dirty="0" smtClean="0">
                <a:latin typeface="Comic Sans MS" pitchFamily="66" charset="0"/>
              </a:rPr>
              <a:t>The procedure is divided into three</a:t>
            </a:r>
          </a:p>
          <a:p>
            <a:pPr marL="514350" indent="-514350">
              <a:buFont typeface="+mj-lt"/>
              <a:buAutoNum type="arabicPeriod"/>
            </a:pPr>
            <a:r>
              <a:rPr lang="en-US" sz="3200" b="1" dirty="0" smtClean="0">
                <a:latin typeface="Comic Sans MS" pitchFamily="66" charset="0"/>
              </a:rPr>
              <a:t>Indexing-</a:t>
            </a:r>
          </a:p>
          <a:p>
            <a:pPr marL="514350" indent="-514350">
              <a:buNone/>
            </a:pPr>
            <a:r>
              <a:rPr lang="en-US" sz="3200" dirty="0" smtClean="0">
                <a:latin typeface="Comic Sans MS" pitchFamily="66" charset="0"/>
              </a:rPr>
              <a:t> 		Transformation of images as per the algorithm and storage in indexed form</a:t>
            </a:r>
          </a:p>
          <a:p>
            <a:pPr marL="514350" indent="-514350">
              <a:buNone/>
            </a:pPr>
            <a:r>
              <a:rPr lang="en-US" sz="3200" b="1" dirty="0" smtClean="0">
                <a:latin typeface="Comic Sans MS" pitchFamily="66" charset="0"/>
              </a:rPr>
              <a:t>2. Query Image Input-</a:t>
            </a:r>
          </a:p>
          <a:p>
            <a:pPr marL="514350" indent="-514350">
              <a:buNone/>
            </a:pPr>
            <a:r>
              <a:rPr lang="en-US" sz="3200" dirty="0" smtClean="0">
                <a:latin typeface="Comic Sans MS" pitchFamily="66" charset="0"/>
              </a:rPr>
              <a:t>		Selection of a query image</a:t>
            </a:r>
          </a:p>
          <a:p>
            <a:pPr marL="514350" indent="-514350">
              <a:buNone/>
            </a:pPr>
            <a:r>
              <a:rPr lang="en-US" sz="3200" b="1" dirty="0" smtClean="0">
                <a:latin typeface="Comic Sans MS" pitchFamily="66" charset="0"/>
              </a:rPr>
              <a:t>3. Retrieval-</a:t>
            </a:r>
          </a:p>
          <a:p>
            <a:pPr marL="514350" indent="-514350">
              <a:buNone/>
            </a:pPr>
            <a:r>
              <a:rPr lang="en-US" sz="3200" dirty="0" smtClean="0">
                <a:latin typeface="Comic Sans MS" pitchFamily="66" charset="0"/>
              </a:rPr>
              <a:t>		Retrieval and display of resultant image </a:t>
            </a:r>
          </a:p>
          <a:p>
            <a:endParaRPr lang="en-US" dirty="0" smtClean="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9"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0" dur="500" fill="hold"/>
                                        <p:tgtEl>
                                          <p:spTgt spid="6">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anim calcmode="lin" valueType="num">
                                      <p:cBhvr>
                                        <p:cTn id="14" dur="500" fill="hold"/>
                                        <p:tgtEl>
                                          <p:spTgt spid="6">
                                            <p:txEl>
                                              <p:pRg st="1" end="1"/>
                                            </p:txEl>
                                          </p:spTgt>
                                        </p:tgtEl>
                                        <p:attrNameLst>
                                          <p:attrName>style.rotation</p:attrName>
                                        </p:attrNameLst>
                                      </p:cBhvr>
                                      <p:tavLst>
                                        <p:tav tm="0">
                                          <p:val>
                                            <p:fltVal val="720"/>
                                          </p:val>
                                        </p:tav>
                                        <p:tav tm="100000">
                                          <p:val>
                                            <p:fltVal val="0"/>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6">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anim calcmode="lin" valueType="num">
                                      <p:cBhvr>
                                        <p:cTn id="20" dur="500" fill="hold"/>
                                        <p:tgtEl>
                                          <p:spTgt spid="6">
                                            <p:txEl>
                                              <p:pRg st="2" end="2"/>
                                            </p:txEl>
                                          </p:spTgt>
                                        </p:tgtEl>
                                        <p:attrNameLst>
                                          <p:attrName>style.rotation</p:attrName>
                                        </p:attrNameLst>
                                      </p:cBhvr>
                                      <p:tavLst>
                                        <p:tav tm="0">
                                          <p:val>
                                            <p:fltVal val="720"/>
                                          </p:val>
                                        </p:tav>
                                        <p:tav tm="100000">
                                          <p:val>
                                            <p:fltVal val="0"/>
                                          </p:val>
                                        </p:tav>
                                      </p:tavLst>
                                    </p:anim>
                                    <p:anim calcmode="lin" valueType="num">
                                      <p:cBhvr>
                                        <p:cTn id="21" dur="5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6">
                                            <p:txEl>
                                              <p:pRg st="2" end="2"/>
                                            </p:txEl>
                                          </p:spTgt>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anim calcmode="lin" valueType="num">
                                      <p:cBhvr>
                                        <p:cTn id="26" dur="500" fill="hold"/>
                                        <p:tgtEl>
                                          <p:spTgt spid="6">
                                            <p:txEl>
                                              <p:pRg st="3" end="3"/>
                                            </p:txEl>
                                          </p:spTgt>
                                        </p:tgtEl>
                                        <p:attrNameLst>
                                          <p:attrName>style.rotation</p:attrName>
                                        </p:attrNameLst>
                                      </p:cBhvr>
                                      <p:tavLst>
                                        <p:tav tm="0">
                                          <p:val>
                                            <p:fltVal val="720"/>
                                          </p:val>
                                        </p:tav>
                                        <p:tav tm="100000">
                                          <p:val>
                                            <p:fltVal val="0"/>
                                          </p:val>
                                        </p:tav>
                                      </p:tavLst>
                                    </p:anim>
                                    <p:anim calcmode="lin" valueType="num">
                                      <p:cBhvr>
                                        <p:cTn id="27" dur="500" fill="hold"/>
                                        <p:tgtEl>
                                          <p:spTgt spid="6">
                                            <p:txEl>
                                              <p:pRg st="3" end="3"/>
                                            </p:txEl>
                                          </p:spTgt>
                                        </p:tgtEl>
                                        <p:attrNameLst>
                                          <p:attrName>ppt_h</p:attrName>
                                        </p:attrNameLst>
                                      </p:cBhvr>
                                      <p:tavLst>
                                        <p:tav tm="0">
                                          <p:val>
                                            <p:fltVal val="0"/>
                                          </p:val>
                                        </p:tav>
                                        <p:tav tm="100000">
                                          <p:val>
                                            <p:strVal val="#ppt_h"/>
                                          </p:val>
                                        </p:tav>
                                      </p:tavLst>
                                    </p:anim>
                                    <p:anim calcmode="lin" valueType="num">
                                      <p:cBhvr>
                                        <p:cTn id="28" dur="500" fill="hold"/>
                                        <p:tgtEl>
                                          <p:spTgt spid="6">
                                            <p:txEl>
                                              <p:pRg st="3" end="3"/>
                                            </p:txEl>
                                          </p:spTgt>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anim calcmode="lin" valueType="num">
                                      <p:cBhvr>
                                        <p:cTn id="32" dur="500" fill="hold"/>
                                        <p:tgtEl>
                                          <p:spTgt spid="6">
                                            <p:txEl>
                                              <p:pRg st="4" end="4"/>
                                            </p:txEl>
                                          </p:spTgt>
                                        </p:tgtEl>
                                        <p:attrNameLst>
                                          <p:attrName>style.rotation</p:attrName>
                                        </p:attrNameLst>
                                      </p:cBhvr>
                                      <p:tavLst>
                                        <p:tav tm="0">
                                          <p:val>
                                            <p:fltVal val="720"/>
                                          </p:val>
                                        </p:tav>
                                        <p:tav tm="100000">
                                          <p:val>
                                            <p:fltVal val="0"/>
                                          </p:val>
                                        </p:tav>
                                      </p:tavLst>
                                    </p:anim>
                                    <p:anim calcmode="lin" valueType="num">
                                      <p:cBhvr>
                                        <p:cTn id="33" dur="500" fill="hold"/>
                                        <p:tgtEl>
                                          <p:spTgt spid="6">
                                            <p:txEl>
                                              <p:pRg st="4" end="4"/>
                                            </p:txEl>
                                          </p:spTgt>
                                        </p:tgtEl>
                                        <p:attrNameLst>
                                          <p:attrName>ppt_h</p:attrName>
                                        </p:attrNameLst>
                                      </p:cBhvr>
                                      <p:tavLst>
                                        <p:tav tm="0">
                                          <p:val>
                                            <p:fltVal val="0"/>
                                          </p:val>
                                        </p:tav>
                                        <p:tav tm="100000">
                                          <p:val>
                                            <p:strVal val="#ppt_h"/>
                                          </p:val>
                                        </p:tav>
                                      </p:tavLst>
                                    </p:anim>
                                    <p:anim calcmode="lin" valueType="num">
                                      <p:cBhvr>
                                        <p:cTn id="34" dur="500" fill="hold"/>
                                        <p:tgtEl>
                                          <p:spTgt spid="6">
                                            <p:txEl>
                                              <p:pRg st="4" end="4"/>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anim calcmode="lin" valueType="num">
                                      <p:cBhvr>
                                        <p:cTn id="38" dur="500" fill="hold"/>
                                        <p:tgtEl>
                                          <p:spTgt spid="6">
                                            <p:txEl>
                                              <p:pRg st="5" end="5"/>
                                            </p:txEl>
                                          </p:spTgt>
                                        </p:tgtEl>
                                        <p:attrNameLst>
                                          <p:attrName>style.rotation</p:attrName>
                                        </p:attrNameLst>
                                      </p:cBhvr>
                                      <p:tavLst>
                                        <p:tav tm="0">
                                          <p:val>
                                            <p:fltVal val="720"/>
                                          </p:val>
                                        </p:tav>
                                        <p:tav tm="100000">
                                          <p:val>
                                            <p:fltVal val="0"/>
                                          </p:val>
                                        </p:tav>
                                      </p:tavLst>
                                    </p:anim>
                                    <p:anim calcmode="lin" valueType="num">
                                      <p:cBhvr>
                                        <p:cTn id="39" dur="500" fill="hold"/>
                                        <p:tgtEl>
                                          <p:spTgt spid="6">
                                            <p:txEl>
                                              <p:pRg st="5" end="5"/>
                                            </p:txEl>
                                          </p:spTgt>
                                        </p:tgtEl>
                                        <p:attrNameLst>
                                          <p:attrName>ppt_h</p:attrName>
                                        </p:attrNameLst>
                                      </p:cBhvr>
                                      <p:tavLst>
                                        <p:tav tm="0">
                                          <p:val>
                                            <p:fltVal val="0"/>
                                          </p:val>
                                        </p:tav>
                                        <p:tav tm="100000">
                                          <p:val>
                                            <p:strVal val="#ppt_h"/>
                                          </p:val>
                                        </p:tav>
                                      </p:tavLst>
                                    </p:anim>
                                    <p:anim calcmode="lin" valueType="num">
                                      <p:cBhvr>
                                        <p:cTn id="40" dur="500" fill="hold"/>
                                        <p:tgtEl>
                                          <p:spTgt spid="6">
                                            <p:txEl>
                                              <p:pRg st="5" end="5"/>
                                            </p:txEl>
                                          </p:spTgt>
                                        </p:tgtEl>
                                        <p:attrNameLst>
                                          <p:attrName>ppt_w</p:attrName>
                                        </p:attrNameLst>
                                      </p:cBhvr>
                                      <p:tavLst>
                                        <p:tav tm="0">
                                          <p:val>
                                            <p:fltVal val="0"/>
                                          </p:val>
                                        </p:tav>
                                        <p:tav tm="100000">
                                          <p:val>
                                            <p:strVal val="#ppt_w"/>
                                          </p:val>
                                        </p:tav>
                                      </p:tavLst>
                                    </p:anim>
                                  </p:childTnLst>
                                </p:cTn>
                              </p:par>
                              <p:par>
                                <p:cTn id="41" presetID="35"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500"/>
                                        <p:tgtEl>
                                          <p:spTgt spid="6">
                                            <p:txEl>
                                              <p:pRg st="6" end="6"/>
                                            </p:txEl>
                                          </p:spTgt>
                                        </p:tgtEl>
                                      </p:cBhvr>
                                    </p:animEffect>
                                    <p:anim calcmode="lin" valueType="num">
                                      <p:cBhvr>
                                        <p:cTn id="44" dur="500" fill="hold"/>
                                        <p:tgtEl>
                                          <p:spTgt spid="6">
                                            <p:txEl>
                                              <p:pRg st="6" end="6"/>
                                            </p:txEl>
                                          </p:spTgt>
                                        </p:tgtEl>
                                        <p:attrNameLst>
                                          <p:attrName>style.rotation</p:attrName>
                                        </p:attrNameLst>
                                      </p:cBhvr>
                                      <p:tavLst>
                                        <p:tav tm="0">
                                          <p:val>
                                            <p:fltVal val="720"/>
                                          </p:val>
                                        </p:tav>
                                        <p:tav tm="100000">
                                          <p:val>
                                            <p:fltVal val="0"/>
                                          </p:val>
                                        </p:tav>
                                      </p:tavLst>
                                    </p:anim>
                                    <p:anim calcmode="lin" valueType="num">
                                      <p:cBhvr>
                                        <p:cTn id="45" dur="500" fill="hold"/>
                                        <p:tgtEl>
                                          <p:spTgt spid="6">
                                            <p:txEl>
                                              <p:pRg st="6" end="6"/>
                                            </p:txEl>
                                          </p:spTgt>
                                        </p:tgtEl>
                                        <p:attrNameLst>
                                          <p:attrName>ppt_h</p:attrName>
                                        </p:attrNameLst>
                                      </p:cBhvr>
                                      <p:tavLst>
                                        <p:tav tm="0">
                                          <p:val>
                                            <p:fltVal val="0"/>
                                          </p:val>
                                        </p:tav>
                                        <p:tav tm="100000">
                                          <p:val>
                                            <p:strVal val="#ppt_h"/>
                                          </p:val>
                                        </p:tav>
                                      </p:tavLst>
                                    </p:anim>
                                    <p:anim calcmode="lin" valueType="num">
                                      <p:cBhvr>
                                        <p:cTn id="46" dur="500" fill="hold"/>
                                        <p:tgtEl>
                                          <p:spTgt spid="6">
                                            <p:txEl>
                                              <p:pRg st="6" end="6"/>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Used:</a:t>
            </a:r>
            <a:endParaRPr lang="en-IN" dirty="0"/>
          </a:p>
        </p:txBody>
      </p:sp>
      <p:sp>
        <p:nvSpPr>
          <p:cNvPr id="3" name="Content Placeholder 2"/>
          <p:cNvSpPr>
            <a:spLocks noGrp="1"/>
          </p:cNvSpPr>
          <p:nvPr>
            <p:ph idx="1"/>
          </p:nvPr>
        </p:nvSpPr>
        <p:spPr/>
        <p:txBody>
          <a:bodyPr/>
          <a:lstStyle/>
          <a:p>
            <a:r>
              <a:rPr lang="en-IN" dirty="0" smtClean="0"/>
              <a:t>Feature Extraction (Wavelet Transform)</a:t>
            </a:r>
          </a:p>
          <a:p>
            <a:pPr lvl="1"/>
            <a:r>
              <a:rPr lang="en-IN" i="1" dirty="0" err="1" smtClean="0"/>
              <a:t>Color</a:t>
            </a:r>
            <a:r>
              <a:rPr lang="en-IN" i="1" dirty="0" smtClean="0"/>
              <a:t> feature extraction</a:t>
            </a:r>
          </a:p>
          <a:p>
            <a:pPr lvl="1"/>
            <a:r>
              <a:rPr lang="en-IN" i="1" dirty="0" err="1" smtClean="0"/>
              <a:t>Color</a:t>
            </a:r>
            <a:r>
              <a:rPr lang="en-IN" i="1" dirty="0" smtClean="0"/>
              <a:t> space selection</a:t>
            </a:r>
          </a:p>
          <a:p>
            <a:pPr lvl="1"/>
            <a:r>
              <a:rPr lang="en-IN" i="1" dirty="0" smtClean="0"/>
              <a:t>Quantization of </a:t>
            </a:r>
            <a:r>
              <a:rPr lang="en-IN" i="1" dirty="0" err="1" smtClean="0"/>
              <a:t>color</a:t>
            </a:r>
            <a:r>
              <a:rPr lang="en-IN" i="1" dirty="0" smtClean="0"/>
              <a:t> space</a:t>
            </a:r>
          </a:p>
          <a:p>
            <a:pPr lvl="1"/>
            <a:r>
              <a:rPr lang="en-IN" i="1" dirty="0" err="1" smtClean="0"/>
              <a:t>Color</a:t>
            </a:r>
            <a:r>
              <a:rPr lang="en-IN" i="1" dirty="0" smtClean="0"/>
              <a:t> descriptor selection</a:t>
            </a:r>
          </a:p>
          <a:p>
            <a:pPr lvl="1"/>
            <a:r>
              <a:rPr lang="en-IN" i="1" dirty="0" smtClean="0"/>
              <a:t>Shape feature extraction</a:t>
            </a:r>
            <a:endParaRPr lang="en-IN" dirty="0" smtClean="0"/>
          </a:p>
          <a:p>
            <a:pPr>
              <a:buNone/>
            </a:pPr>
            <a:r>
              <a:rPr lang="en-IN" i="1" dirty="0" smtClean="0"/>
              <a:t>	</a:t>
            </a:r>
            <a:endParaRPr lang="en-IN" dirty="0"/>
          </a:p>
        </p:txBody>
      </p:sp>
    </p:spTree>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smtClean="0"/>
              <a:t>Clustering:</a:t>
            </a:r>
          </a:p>
          <a:p>
            <a:pPr lvl="1"/>
            <a:r>
              <a:rPr lang="en-IN" dirty="0" smtClean="0"/>
              <a:t>K-Means Clustering</a:t>
            </a:r>
          </a:p>
          <a:p>
            <a:pPr lvl="2"/>
            <a:r>
              <a:rPr lang="en-IN" dirty="0" smtClean="0"/>
              <a:t>The basic steps involved in K-means clustering is outlined as:</a:t>
            </a:r>
          </a:p>
          <a:p>
            <a:pPr lvl="3"/>
            <a:r>
              <a:rPr lang="en-IN" dirty="0" smtClean="0"/>
              <a:t>Select K-data points as the initial </a:t>
            </a:r>
            <a:r>
              <a:rPr lang="en-IN" dirty="0" err="1" smtClean="0"/>
              <a:t>centroids</a:t>
            </a:r>
            <a:r>
              <a:rPr lang="en-IN" dirty="0" smtClean="0"/>
              <a:t>.</a:t>
            </a:r>
          </a:p>
          <a:p>
            <a:pPr lvl="3"/>
            <a:r>
              <a:rPr lang="en-IN" dirty="0" smtClean="0"/>
              <a:t>(Re) assign all points to their closest </a:t>
            </a:r>
            <a:r>
              <a:rPr lang="en-IN" dirty="0" err="1" smtClean="0"/>
              <a:t>centroids</a:t>
            </a:r>
            <a:r>
              <a:rPr lang="en-IN" dirty="0" smtClean="0"/>
              <a:t>.</a:t>
            </a:r>
          </a:p>
          <a:p>
            <a:pPr lvl="3"/>
            <a:r>
              <a:rPr lang="en-IN" dirty="0" err="1" smtClean="0"/>
              <a:t>Recompute</a:t>
            </a:r>
            <a:r>
              <a:rPr lang="en-IN" dirty="0" smtClean="0"/>
              <a:t> the </a:t>
            </a:r>
            <a:r>
              <a:rPr lang="en-IN" dirty="0" err="1" smtClean="0"/>
              <a:t>centroid</a:t>
            </a:r>
            <a:r>
              <a:rPr lang="en-IN" dirty="0" smtClean="0"/>
              <a:t> of each newly assembled cluster.</a:t>
            </a:r>
          </a:p>
          <a:p>
            <a:pPr lvl="3"/>
            <a:r>
              <a:rPr lang="en-IN" dirty="0" smtClean="0"/>
              <a:t>Repeat steps 2 and 3 until the </a:t>
            </a:r>
            <a:r>
              <a:rPr lang="en-IN" dirty="0" err="1" smtClean="0"/>
              <a:t>centroids</a:t>
            </a:r>
            <a:r>
              <a:rPr lang="en-IN" dirty="0" smtClean="0"/>
              <a:t> do not change.</a:t>
            </a:r>
          </a:p>
          <a:p>
            <a:pPr lvl="3"/>
            <a:endParaRPr lang="en-IN" dirty="0"/>
          </a:p>
        </p:txBody>
      </p:sp>
    </p:spTree>
  </p:cSld>
  <p:clrMapOvr>
    <a:masterClrMapping/>
  </p:clrMapOvr>
  <p:transition>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Matching:</a:t>
            </a:r>
            <a:endParaRPr lang="en-IN" dirty="0"/>
          </a:p>
        </p:txBody>
      </p:sp>
      <p:sp>
        <p:nvSpPr>
          <p:cNvPr id="3" name="Content Placeholder 2"/>
          <p:cNvSpPr>
            <a:spLocks noGrp="1"/>
          </p:cNvSpPr>
          <p:nvPr>
            <p:ph idx="1"/>
          </p:nvPr>
        </p:nvSpPr>
        <p:spPr/>
        <p:txBody>
          <a:bodyPr>
            <a:normAutofit lnSpcReduction="10000"/>
          </a:bodyPr>
          <a:lstStyle/>
          <a:p>
            <a:r>
              <a:rPr lang="en-IN" dirty="0" smtClean="0"/>
              <a:t>Euclidean Distance:</a:t>
            </a:r>
          </a:p>
          <a:p>
            <a:pPr lvl="1"/>
            <a:r>
              <a:rPr lang="en-IN" u="sng" dirty="0" smtClean="0"/>
              <a:t>Step 1: </a:t>
            </a:r>
            <a:r>
              <a:rPr lang="en-IN" dirty="0" smtClean="0"/>
              <a:t>Compute the Euclidean distance for one dimension. The distance between two points in one dimension is simply the absolute value of the difference between their coordinates. Mathematically, this is shown as |p1 - q1| where p1 is the first coordinate of the first point and q1 is the first coordinate of the second point. We use the absolute value of this difference since distance is normally considered to have only a non-negative value.</a:t>
            </a:r>
          </a:p>
          <a:p>
            <a:pPr lvl="1"/>
            <a:endParaRPr lang="en-IN" dirty="0" smtClean="0"/>
          </a:p>
          <a:p>
            <a:endParaRPr lang="en-IN" dirty="0"/>
          </a:p>
        </p:txBody>
      </p:sp>
    </p:spTree>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Euclidean Distance:</a:t>
            </a:r>
          </a:p>
          <a:p>
            <a:pPr lvl="1"/>
            <a:r>
              <a:rPr lang="en-IN" u="sng" dirty="0" smtClean="0"/>
              <a:t>Step 2: </a:t>
            </a:r>
            <a:r>
              <a:rPr lang="en-IN" dirty="0" smtClean="0"/>
              <a:t>Take two points P and Q in two dimensional Euclidean space. We will describe P with the coordinates (p1,p2) and Q with the coordinates (q1,q2). Now construct a line segment with the endpoints of P and Q. This line segment will form the hypotenuse of a right triangle. Extending the results obtained in Step 1, we note that the lengths of the legs of this triangle are given by |p1 - q1| and |p2 - q2|. The distance between the two points will then be given as the length of the hypotenuse.</a:t>
            </a:r>
          </a:p>
          <a:p>
            <a:pPr lvl="1"/>
            <a:endParaRPr lang="en-IN" dirty="0" smtClean="0"/>
          </a:p>
          <a:p>
            <a:endParaRPr lang="en-IN" dirty="0"/>
          </a:p>
        </p:txBody>
      </p:sp>
    </p:spTree>
  </p:cSld>
  <p:clrMapOvr>
    <a:masterClrMapping/>
  </p:clrMapOvr>
  <p:transition>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Euclidean Distance:</a:t>
            </a:r>
          </a:p>
          <a:p>
            <a:pPr lvl="1"/>
            <a:r>
              <a:rPr lang="en-IN" u="sng" dirty="0" smtClean="0"/>
              <a:t>Step 3: </a:t>
            </a:r>
            <a:r>
              <a:rPr lang="en-IN" dirty="0" smtClean="0"/>
              <a:t>Use the Pythagorean theorem to determine the length of the hypotenuse in Step 2. This theorem states that c^2 = a^2 + b^2 where c is the length of a right triangle's hypotenuse and </a:t>
            </a:r>
            <a:r>
              <a:rPr lang="en-IN" dirty="0" err="1" smtClean="0"/>
              <a:t>a,b</a:t>
            </a:r>
            <a:r>
              <a:rPr lang="en-IN" dirty="0" smtClean="0"/>
              <a:t> are the lengths of the other two legs. This gives us c = (a^2 + b^2)^(1/2) = ((p1 - q1)^2 + (p2 - q2)^2)^(1/2). The distance between 2 points P = (p1,p2) and Q = (q1,q2) in two dimensional space is therefore ((p1 - q1)^2 + (p2 - q2)^2)^(1/2).</a:t>
            </a:r>
          </a:p>
          <a:p>
            <a:pPr lvl="1"/>
            <a:endParaRPr lang="en-IN" dirty="0" smtClean="0"/>
          </a:p>
          <a:p>
            <a:endParaRPr lang="en-IN" dirty="0"/>
          </a:p>
        </p:txBody>
      </p:sp>
    </p:spTree>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0"/>
            <a:ext cx="8229600" cy="1143000"/>
          </a:xfrm>
        </p:spPr>
        <p:txBody>
          <a:bodyPr>
            <a:noAutofit/>
          </a:bodyPr>
          <a:lstStyle/>
          <a:p>
            <a:r>
              <a:rPr lang="en-US" sz="6000" dirty="0" smtClean="0">
                <a:latin typeface="Comic Sans MS" pitchFamily="66" charset="0"/>
              </a:rPr>
              <a:t/>
            </a:r>
            <a:br>
              <a:rPr lang="en-US" sz="6000" dirty="0" smtClean="0">
                <a:latin typeface="Comic Sans MS" pitchFamily="66" charset="0"/>
              </a:rPr>
            </a:br>
            <a:r>
              <a:rPr lang="en-US" sz="6000" dirty="0" smtClean="0">
                <a:latin typeface="Comic Sans MS" pitchFamily="66" charset="0"/>
              </a:rPr>
              <a:t>INTRODUCTION</a:t>
            </a:r>
            <a:br>
              <a:rPr lang="en-US" sz="6000" dirty="0" smtClean="0">
                <a:latin typeface="Comic Sans MS" pitchFamily="66" charset="0"/>
              </a:rPr>
            </a:br>
            <a:endParaRPr lang="en-US" sz="60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Euclidean Distance:</a:t>
            </a:r>
          </a:p>
          <a:p>
            <a:r>
              <a:rPr lang="en-IN" u="sng" dirty="0" smtClean="0"/>
              <a:t>Step 4: </a:t>
            </a:r>
            <a:r>
              <a:rPr lang="en-IN" dirty="0" smtClean="0"/>
              <a:t>Extend the results of Step 3 to three dimensional space. The distance between points P = (p1, p2, p3) and Q = (q1,q2,q3) can then be given as ((p1-q1)^2 + (p2-q2)^2 + (p3-q3)^2)^(1/2).</a:t>
            </a:r>
          </a:p>
          <a:p>
            <a:endParaRPr lang="en-IN" dirty="0" smtClean="0"/>
          </a:p>
          <a:p>
            <a:endParaRPr lang="en-IN" dirty="0"/>
          </a:p>
        </p:txBody>
      </p:sp>
    </p:spTree>
  </p:cSld>
  <p:clrMapOvr>
    <a:masterClrMapping/>
  </p:clrMapOvr>
  <p:transition>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Euclidean Distance:</a:t>
            </a:r>
          </a:p>
          <a:p>
            <a:pPr lvl="1"/>
            <a:r>
              <a:rPr lang="en-IN" u="sng" dirty="0" smtClean="0"/>
              <a:t>Step 5: </a:t>
            </a:r>
            <a:r>
              <a:rPr lang="en-IN" dirty="0" smtClean="0"/>
              <a:t>Generalize the solution in Step 4 for the distance between two points P = (p1, p2, ..., </a:t>
            </a:r>
            <a:r>
              <a:rPr lang="en-IN" dirty="0" err="1" smtClean="0"/>
              <a:t>pn</a:t>
            </a:r>
            <a:r>
              <a:rPr lang="en-IN" dirty="0" smtClean="0"/>
              <a:t>) and Q = (q1,q2, ..., </a:t>
            </a:r>
            <a:r>
              <a:rPr lang="en-IN" dirty="0" err="1" smtClean="0"/>
              <a:t>qn</a:t>
            </a:r>
            <a:r>
              <a:rPr lang="en-IN" dirty="0" smtClean="0"/>
              <a:t>) in n dimensions. This general solution can be given as ((p1-q1)^2 + (p2-q2)^2 + ... + (</a:t>
            </a:r>
            <a:r>
              <a:rPr lang="en-IN" dirty="0" err="1" smtClean="0"/>
              <a:t>pn-qn</a:t>
            </a:r>
            <a:r>
              <a:rPr lang="en-IN" dirty="0" smtClean="0"/>
              <a:t>)^2)^(1/2).</a:t>
            </a:r>
          </a:p>
          <a:p>
            <a:pPr lvl="1"/>
            <a:endParaRPr lang="en-IN" dirty="0" smtClean="0"/>
          </a:p>
          <a:p>
            <a:endParaRPr lang="en-IN" dirty="0"/>
          </a:p>
        </p:txBody>
      </p:sp>
    </p:spTree>
  </p:cSld>
  <p:clrMapOvr>
    <a:masterClrMapping/>
  </p:clrMapOvr>
  <p:transition>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IN" dirty="0"/>
          </a:p>
        </p:txBody>
      </p:sp>
      <p:sp>
        <p:nvSpPr>
          <p:cNvPr id="3" name="Content Placeholder 2"/>
          <p:cNvSpPr>
            <a:spLocks noGrp="1"/>
          </p:cNvSpPr>
          <p:nvPr>
            <p:ph idx="1"/>
          </p:nvPr>
        </p:nvSpPr>
        <p:spPr/>
        <p:txBody>
          <a:bodyPr/>
          <a:lstStyle/>
          <a:p>
            <a:r>
              <a:rPr lang="en-IN" dirty="0" smtClean="0"/>
              <a:t>Use-Case Diagram:</a:t>
            </a:r>
          </a:p>
          <a:p>
            <a:endParaRPr lang="en-IN" dirty="0"/>
          </a:p>
        </p:txBody>
      </p:sp>
      <p:pic>
        <p:nvPicPr>
          <p:cNvPr id="4" name="Picture 3"/>
          <p:cNvPicPr/>
          <p:nvPr/>
        </p:nvPicPr>
        <p:blipFill>
          <a:blip r:embed="rId2" cstate="print"/>
          <a:srcRect/>
          <a:stretch>
            <a:fillRect/>
          </a:stretch>
        </p:blipFill>
        <p:spPr bwMode="auto">
          <a:xfrm>
            <a:off x="1371600" y="2438400"/>
            <a:ext cx="6019800" cy="4114800"/>
          </a:xfrm>
          <a:prstGeom prst="rect">
            <a:avLst/>
          </a:prstGeom>
          <a:noFill/>
          <a:ln w="9525">
            <a:noFill/>
            <a:miter lim="800000"/>
            <a:headEnd/>
            <a:tailEnd/>
          </a:ln>
        </p:spPr>
      </p:pic>
    </p:spTree>
  </p:cSld>
  <p:clrMapOvr>
    <a:masterClrMapping/>
  </p:clrMapOvr>
  <p:transition>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Flow-Chart:</a:t>
            </a:r>
            <a:endParaRPr lang="en-IN" dirty="0"/>
          </a:p>
        </p:txBody>
      </p:sp>
      <p:pic>
        <p:nvPicPr>
          <p:cNvPr id="4" name="Picture 3" descr="flowjcbir"/>
          <p:cNvPicPr/>
          <p:nvPr/>
        </p:nvPicPr>
        <p:blipFill>
          <a:blip r:embed="rId2" cstate="print"/>
          <a:srcRect/>
          <a:stretch>
            <a:fillRect/>
          </a:stretch>
        </p:blipFill>
        <p:spPr bwMode="auto">
          <a:xfrm>
            <a:off x="3886200" y="1524000"/>
            <a:ext cx="2971800" cy="5334000"/>
          </a:xfrm>
          <a:prstGeom prst="rect">
            <a:avLst/>
          </a:prstGeom>
          <a:noFill/>
          <a:ln w="9525">
            <a:noFill/>
            <a:miter lim="800000"/>
            <a:headEnd/>
            <a:tailEnd/>
          </a:ln>
        </p:spPr>
      </p:pic>
    </p:spTree>
  </p:cSld>
  <p:clrMapOvr>
    <a:masterClrMapping/>
  </p:clrMapOvr>
  <p:transition>
    <p:newsfla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Activity Diagram: </a:t>
            </a:r>
            <a:endParaRPr lang="en-IN" dirty="0"/>
          </a:p>
        </p:txBody>
      </p:sp>
      <p:pic>
        <p:nvPicPr>
          <p:cNvPr id="4" name="Picture 3" descr="activity"/>
          <p:cNvPicPr/>
          <p:nvPr/>
        </p:nvPicPr>
        <p:blipFill>
          <a:blip r:embed="rId2" cstate="print"/>
          <a:srcRect/>
          <a:stretch>
            <a:fillRect/>
          </a:stretch>
        </p:blipFill>
        <p:spPr bwMode="auto">
          <a:xfrm>
            <a:off x="3810000" y="1447800"/>
            <a:ext cx="5334000" cy="5410200"/>
          </a:xfrm>
          <a:prstGeom prst="rect">
            <a:avLst/>
          </a:prstGeom>
          <a:noFill/>
          <a:ln w="9525">
            <a:noFill/>
            <a:miter lim="800000"/>
            <a:headEnd/>
            <a:tailEnd/>
          </a:ln>
        </p:spPr>
      </p:pic>
    </p:spTree>
  </p:cSld>
  <p:clrMapOvr>
    <a:masterClrMapping/>
  </p:clrMapOvr>
  <p:transition>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a:t>
            </a:r>
            <a:endParaRPr lang="en-IN" dirty="0"/>
          </a:p>
        </p:txBody>
      </p:sp>
      <p:sp>
        <p:nvSpPr>
          <p:cNvPr id="6" name="Content Placeholder 5"/>
          <p:cNvSpPr>
            <a:spLocks noGrp="1"/>
          </p:cNvSpPr>
          <p:nvPr>
            <p:ph idx="1"/>
          </p:nvPr>
        </p:nvSpPr>
        <p:spPr/>
        <p:txBody>
          <a:bodyPr/>
          <a:lstStyle/>
          <a:p>
            <a:r>
              <a:rPr lang="en-IN" dirty="0" smtClean="0"/>
              <a:t>DFD 1:</a:t>
            </a:r>
          </a:p>
          <a:p>
            <a:endParaRPr lang="en-IN" dirty="0"/>
          </a:p>
        </p:txBody>
      </p:sp>
      <p:pic>
        <p:nvPicPr>
          <p:cNvPr id="7" name="Picture 6"/>
          <p:cNvPicPr/>
          <p:nvPr/>
        </p:nvPicPr>
        <p:blipFill>
          <a:blip r:embed="rId2" cstate="print"/>
          <a:srcRect/>
          <a:stretch>
            <a:fillRect/>
          </a:stretch>
        </p:blipFill>
        <p:spPr bwMode="auto">
          <a:xfrm>
            <a:off x="304800" y="2667000"/>
            <a:ext cx="8382000" cy="3962400"/>
          </a:xfrm>
          <a:prstGeom prst="rect">
            <a:avLst/>
          </a:prstGeom>
          <a:noFill/>
          <a:ln w="9525">
            <a:noFill/>
            <a:miter lim="800000"/>
            <a:headEnd/>
            <a:tailEnd/>
          </a:ln>
        </p:spPr>
      </p:pic>
    </p:spTree>
  </p:cSld>
  <p:clrMapOvr>
    <a:masterClrMapping/>
  </p:clrMapOvr>
  <p:transition>
    <p:newsfla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DFD-2:</a:t>
            </a:r>
          </a:p>
          <a:p>
            <a:endParaRPr lang="en-IN" dirty="0"/>
          </a:p>
        </p:txBody>
      </p:sp>
      <p:pic>
        <p:nvPicPr>
          <p:cNvPr id="4" name="Picture 3"/>
          <p:cNvPicPr/>
          <p:nvPr/>
        </p:nvPicPr>
        <p:blipFill>
          <a:blip r:embed="rId2" cstate="print"/>
          <a:srcRect/>
          <a:stretch>
            <a:fillRect/>
          </a:stretch>
        </p:blipFill>
        <p:spPr bwMode="auto">
          <a:xfrm>
            <a:off x="152400" y="2743200"/>
            <a:ext cx="8305800" cy="3886200"/>
          </a:xfrm>
          <a:prstGeom prst="rect">
            <a:avLst/>
          </a:prstGeom>
          <a:noFill/>
          <a:ln w="9525">
            <a:noFill/>
            <a:miter lim="800000"/>
            <a:headEnd/>
            <a:tailEnd/>
          </a:ln>
        </p:spPr>
      </p:pic>
    </p:spTree>
  </p:cSld>
  <p:clrMapOvr>
    <a:masterClrMapping/>
  </p:clrMapOvr>
  <p:transition>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DFD-3:</a:t>
            </a:r>
          </a:p>
          <a:p>
            <a:endParaRPr lang="en-IN" dirty="0"/>
          </a:p>
        </p:txBody>
      </p:sp>
      <p:pic>
        <p:nvPicPr>
          <p:cNvPr id="4" name="Picture 3"/>
          <p:cNvPicPr/>
          <p:nvPr/>
        </p:nvPicPr>
        <p:blipFill>
          <a:blip r:embed="rId2" cstate="print"/>
          <a:srcRect/>
          <a:stretch>
            <a:fillRect/>
          </a:stretch>
        </p:blipFill>
        <p:spPr bwMode="auto">
          <a:xfrm>
            <a:off x="457200" y="2667000"/>
            <a:ext cx="8001000" cy="4038600"/>
          </a:xfrm>
          <a:prstGeom prst="rect">
            <a:avLst/>
          </a:prstGeom>
          <a:noFill/>
          <a:ln w="9525">
            <a:noFill/>
            <a:miter lim="800000"/>
            <a:headEnd/>
            <a:tailEnd/>
          </a:ln>
        </p:spPr>
      </p:pic>
    </p:spTree>
  </p:cSld>
  <p:clrMapOvr>
    <a:masterClrMapping/>
  </p:clrMapOvr>
  <p:transition>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3429000"/>
            <a:ext cx="5715000" cy="1143000"/>
          </a:xfrm>
        </p:spPr>
        <p:txBody>
          <a:bodyPr>
            <a:normAutofit/>
          </a:bodyPr>
          <a:lstStyle/>
          <a:p>
            <a:r>
              <a:rPr lang="en-US" sz="6000" dirty="0" smtClean="0">
                <a:latin typeface="Comic Sans MS" pitchFamily="66" charset="0"/>
              </a:rPr>
              <a:t>EXAMPLES</a:t>
            </a:r>
            <a:endParaRPr lang="en-US" sz="60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5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9" dur="500" fill="hold"/>
                                        <p:tgtEl>
                                          <p:spTgt spid="4"/>
                                        </p:tgtEl>
                                        <p:attrNameLst>
                                          <p:attrName>ppt_y</p:attrName>
                                        </p:attrNameLst>
                                      </p:cBhvr>
                                      <p:tavLst>
                                        <p:tav tm="0">
                                          <p:val>
                                            <p:strVal val="#ppt_y"/>
                                          </p:val>
                                        </p:tav>
                                        <p:tav tm="100000">
                                          <p:val>
                                            <p:strVal val="#ppt_y"/>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251062"/>
          </a:xfrm>
        </p:spPr>
        <p:txBody>
          <a:bodyPr>
            <a:normAutofit fontScale="90000"/>
          </a:bodyPr>
          <a:lstStyle/>
          <a:p>
            <a:pPr algn="ctr"/>
            <a:r>
              <a:rPr lang="en-US" dirty="0" smtClean="0"/>
              <a:t>WORK DONE:</a:t>
            </a:r>
            <a:r>
              <a:rPr lang="en-IN" dirty="0" smtClean="0"/>
              <a:t/>
            </a:r>
            <a:br>
              <a:rPr lang="en-IN" dirty="0" smtClean="0"/>
            </a:br>
            <a:endParaRPr lang="en-IN" dirty="0"/>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1524000"/>
            <a:ext cx="8229600" cy="4525963"/>
          </a:xfrm>
        </p:spPr>
        <p:txBody>
          <a:bodyPr>
            <a:noAutofit/>
          </a:bodyPr>
          <a:lstStyle/>
          <a:p>
            <a:r>
              <a:rPr lang="en-US" sz="3200" dirty="0" smtClean="0">
                <a:latin typeface="Comic Sans MS" pitchFamily="66" charset="0"/>
              </a:rPr>
              <a:t>The emergence of multimedia has highly revolutionized means of animation.</a:t>
            </a:r>
          </a:p>
          <a:p>
            <a:r>
              <a:rPr lang="en-US" sz="3200" dirty="0" smtClean="0">
                <a:latin typeface="Comic Sans MS" pitchFamily="66" charset="0"/>
              </a:rPr>
              <a:t> An important aspect of multimedia is image.</a:t>
            </a:r>
          </a:p>
          <a:p>
            <a:r>
              <a:rPr lang="en-US" sz="3200" dirty="0" smtClean="0">
                <a:latin typeface="Comic Sans MS" pitchFamily="66" charset="0"/>
              </a:rPr>
              <a:t>Images play a very important role in our day-to-day life. </a:t>
            </a:r>
          </a:p>
          <a:p>
            <a:endParaRPr lang="en-US" sz="3200" dirty="0" smtClean="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3200"/>
            <a:ext cx="8229600" cy="1143000"/>
          </a:xfrm>
        </p:spPr>
        <p:txBody>
          <a:bodyPr>
            <a:normAutofit/>
          </a:bodyPr>
          <a:lstStyle/>
          <a:p>
            <a:r>
              <a:rPr lang="en-US" sz="6000" dirty="0" smtClean="0">
                <a:latin typeface="Comic Sans MS" pitchFamily="66" charset="0"/>
              </a:rPr>
              <a:t>APPLICATIONS</a:t>
            </a:r>
            <a:endParaRPr lang="en-US" sz="60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fmla="#ppt_w*sin(2.5*pi*$)">
                                          <p:val>
                                            <p:fltVal val="0"/>
                                          </p:val>
                                        </p:tav>
                                        <p:tav tm="100000">
                                          <p:val>
                                            <p:fltVal val="1"/>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410200"/>
          </a:xfrm>
        </p:spPr>
        <p:txBody>
          <a:bodyPr>
            <a:noAutofit/>
          </a:bodyPr>
          <a:lstStyle/>
          <a:p>
            <a:pPr lvl="0"/>
            <a:endParaRPr lang="en-US" sz="2800" dirty="0" smtClean="0">
              <a:latin typeface="Comic Sans MS" pitchFamily="66" charset="0"/>
            </a:endParaRPr>
          </a:p>
          <a:p>
            <a:pPr lvl="0"/>
            <a:r>
              <a:rPr lang="en-US" sz="2800" dirty="0" smtClean="0">
                <a:latin typeface="Comic Sans MS" pitchFamily="66" charset="0"/>
              </a:rPr>
              <a:t>Query By Image Content allows  automatically extracting target images according to objective visual contents of the image itself.</a:t>
            </a:r>
          </a:p>
          <a:p>
            <a:pPr lvl="0"/>
            <a:r>
              <a:rPr lang="en-US" sz="2800" dirty="0" smtClean="0">
                <a:latin typeface="Comic Sans MS" pitchFamily="66" charset="0"/>
              </a:rPr>
              <a:t>It provides a regressive image retrieval strategy to achieve flexibility.</a:t>
            </a:r>
          </a:p>
          <a:p>
            <a:pPr lvl="0"/>
            <a:r>
              <a:rPr lang="en-US" sz="2800" dirty="0" smtClean="0">
                <a:latin typeface="Comic Sans MS" pitchFamily="66" charset="0"/>
              </a:rPr>
              <a:t>Query results in the display of related images matching the color and texture.</a:t>
            </a:r>
          </a:p>
          <a:p>
            <a:pPr lvl="0"/>
            <a:r>
              <a:rPr lang="en-US" sz="2800" dirty="0" smtClean="0">
                <a:latin typeface="Comic Sans MS" pitchFamily="66" charset="0"/>
              </a:rPr>
              <a:t>Image Search Engines like GOOGLE is the best example of applications of QBIC.</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3">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3">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8229600" cy="1143000"/>
          </a:xfrm>
        </p:spPr>
        <p:txBody>
          <a:bodyPr>
            <a:normAutofit/>
            <a:scene3d>
              <a:camera prst="perspectiveFront"/>
              <a:lightRig rig="soft" dir="t">
                <a:rot lat="0" lon="0" rev="16800000"/>
              </a:lightRig>
            </a:scene3d>
            <a:sp3d prstMaterial="softEdge">
              <a:bevelT w="38100" h="38100"/>
            </a:sp3d>
          </a:bodyPr>
          <a:lstStyle/>
          <a:p>
            <a:r>
              <a:rPr lang="en-US" sz="6600" dirty="0" smtClean="0">
                <a:latin typeface="Comic Sans MS" pitchFamily="66" charset="0"/>
              </a:rPr>
              <a:t>THANK YOU !</a:t>
            </a:r>
            <a:endParaRPr lang="en-US" sz="66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66800"/>
            <a:ext cx="8229600" cy="4709160"/>
          </a:xfrm>
        </p:spPr>
        <p:txBody>
          <a:bodyPr>
            <a:normAutofit/>
          </a:bodyPr>
          <a:lstStyle/>
          <a:p>
            <a:r>
              <a:rPr lang="en-US" sz="3200" dirty="0" smtClean="0">
                <a:latin typeface="Comic Sans MS" pitchFamily="66" charset="0"/>
              </a:rPr>
              <a:t>Due to introduction of Multimedia Devices like Digital- Cameras, web-cams, mobiles ,etc. we have to work with various types of images on a daily basis.</a:t>
            </a:r>
          </a:p>
          <a:p>
            <a:r>
              <a:rPr lang="en-US" sz="3200" dirty="0" smtClean="0">
                <a:latin typeface="Comic Sans MS" pitchFamily="66" charset="0"/>
              </a:rPr>
              <a:t>In answer to this problem, we are in the attempt to create a software that will reduce the overhead in searching for images in your hard disk.</a:t>
            </a:r>
          </a:p>
          <a:p>
            <a:endParaRPr lang="en-US" sz="3200" dirty="0" smtClean="0">
              <a:latin typeface="Comic Sans MS" pitchFamily="66" charset="0"/>
            </a:endParaRPr>
          </a:p>
          <a:p>
            <a:endParaRPr lang="en-US"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Autofit/>
          </a:bodyPr>
          <a:lstStyle/>
          <a:p>
            <a:r>
              <a:rPr lang="en-US" sz="3200" dirty="0" smtClean="0">
                <a:latin typeface="Comic Sans MS" pitchFamily="66" charset="0"/>
              </a:rPr>
              <a:t>Several images are stacked up in our Personal Computers.</a:t>
            </a:r>
          </a:p>
          <a:p>
            <a:r>
              <a:rPr lang="en-US" sz="3200" dirty="0" smtClean="0">
                <a:latin typeface="Comic Sans MS" pitchFamily="66" charset="0"/>
              </a:rPr>
              <a:t>While working with images, we encounter certain problems. The several images stacked up in our Personal Computers create an overhead in searching for the required images resulting in wastage of time.</a:t>
            </a:r>
          </a:p>
          <a:p>
            <a:r>
              <a:rPr lang="en-US" sz="3200" dirty="0" smtClean="0">
                <a:latin typeface="Comic Sans MS" pitchFamily="66" charset="0"/>
              </a:rPr>
              <a:t>This problem faced by almost all individuals needs a proper solution.</a:t>
            </a:r>
          </a:p>
          <a:p>
            <a:endParaRPr lang="en-US" sz="3600" dirty="0" smtClean="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25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25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250" accel="50000" fill="hold">
                                          <p:stCondLst>
                                            <p:cond delay="25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25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25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250" accel="50000" fill="hold">
                                          <p:stCondLst>
                                            <p:cond delay="25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5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25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00"/>
            <a:ext cx="8229600" cy="1143000"/>
          </a:xfrm>
        </p:spPr>
        <p:txBody>
          <a:bodyPr>
            <a:noAutofit/>
            <a:scene3d>
              <a:camera prst="perspectiveFront"/>
              <a:lightRig rig="soft" dir="t">
                <a:rot lat="0" lon="0" rev="16800000"/>
              </a:lightRig>
            </a:scene3d>
            <a:sp3d prstMaterial="softEdge">
              <a:bevelT w="38100" h="38100"/>
            </a:sp3d>
          </a:bodyPr>
          <a:lstStyle/>
          <a:p>
            <a:r>
              <a:rPr lang="en-US" sz="5400" dirty="0" smtClean="0">
                <a:latin typeface="Comic Sans MS" pitchFamily="66" charset="0"/>
              </a:rPr>
              <a:t>JAVA</a:t>
            </a:r>
            <a:r>
              <a:rPr lang="en-US" sz="5400" spc="150" dirty="0" smtClean="0">
                <a:ln w="11430"/>
                <a:effectLst>
                  <a:outerShdw blurRad="25400" algn="tl" rotWithShape="0">
                    <a:srgbClr val="000000">
                      <a:alpha val="43000"/>
                    </a:srgbClr>
                  </a:outerShdw>
                </a:effectLst>
                <a:latin typeface="Comic Sans MS" pitchFamily="66" charset="0"/>
              </a:rPr>
              <a:t> </a:t>
            </a:r>
            <a:r>
              <a:rPr lang="en-US" sz="5400" dirty="0" smtClean="0">
                <a:latin typeface="Comic Sans MS" pitchFamily="66" charset="0"/>
              </a:rPr>
              <a:t>BASED</a:t>
            </a:r>
            <a:r>
              <a:rPr lang="en-US" sz="4000" dirty="0" smtClean="0">
                <a:latin typeface="Comic Sans MS" pitchFamily="66" charset="0"/>
              </a:rPr>
              <a:t/>
            </a:r>
            <a:br>
              <a:rPr lang="en-US" sz="4000" dirty="0" smtClean="0">
                <a:latin typeface="Comic Sans MS" pitchFamily="66" charset="0"/>
              </a:rPr>
            </a:br>
            <a:r>
              <a:rPr lang="en-US" sz="6600" dirty="0" smtClean="0">
                <a:latin typeface="Comic Sans MS" pitchFamily="66" charset="0"/>
              </a:rPr>
              <a:t>QUERY</a:t>
            </a:r>
            <a:r>
              <a:rPr lang="en-US" sz="6600" spc="150" dirty="0" smtClean="0">
                <a:ln w="11430"/>
                <a:effectLst>
                  <a:outerShdw blurRad="25400" algn="tl" rotWithShape="0">
                    <a:srgbClr val="000000">
                      <a:alpha val="43000"/>
                    </a:srgbClr>
                  </a:outerShdw>
                </a:effectLst>
                <a:latin typeface="Comic Sans MS" pitchFamily="66" charset="0"/>
              </a:rPr>
              <a:t> </a:t>
            </a:r>
            <a:r>
              <a:rPr lang="en-US" sz="6600" dirty="0" smtClean="0">
                <a:latin typeface="Comic Sans MS" pitchFamily="66" charset="0"/>
              </a:rPr>
              <a:t>BY</a:t>
            </a:r>
            <a:r>
              <a:rPr lang="en-US" sz="6600" spc="150" dirty="0" smtClean="0">
                <a:ln w="11430"/>
                <a:effectLst>
                  <a:outerShdw blurRad="25400" algn="tl" rotWithShape="0">
                    <a:srgbClr val="000000">
                      <a:alpha val="43000"/>
                    </a:srgbClr>
                  </a:outerShdw>
                </a:effectLst>
                <a:latin typeface="Comic Sans MS" pitchFamily="66" charset="0"/>
              </a:rPr>
              <a:t> </a:t>
            </a:r>
            <a:r>
              <a:rPr lang="en-US" sz="6600" dirty="0" smtClean="0">
                <a:latin typeface="Comic Sans MS" pitchFamily="66" charset="0"/>
              </a:rPr>
              <a:t>IMAGE</a:t>
            </a:r>
            <a:r>
              <a:rPr lang="en-US" sz="6600" spc="150" dirty="0" smtClean="0">
                <a:ln w="11430"/>
                <a:effectLst>
                  <a:outerShdw blurRad="25400" algn="tl" rotWithShape="0">
                    <a:srgbClr val="000000">
                      <a:alpha val="43000"/>
                    </a:srgbClr>
                  </a:outerShdw>
                </a:effectLst>
                <a:latin typeface="Comic Sans MS" pitchFamily="66" charset="0"/>
              </a:rPr>
              <a:t> </a:t>
            </a:r>
            <a:r>
              <a:rPr lang="en-US" sz="6600" dirty="0" smtClean="0">
                <a:latin typeface="Comic Sans MS" pitchFamily="66" charset="0"/>
              </a:rPr>
              <a:t>CONTENT</a:t>
            </a:r>
            <a:r>
              <a:rPr lang="en-US" sz="4000" dirty="0" smtClean="0">
                <a:latin typeface="Comic Sans MS" pitchFamily="66" charset="0"/>
              </a:rPr>
              <a:t/>
            </a:r>
            <a:br>
              <a:rPr lang="en-US" sz="4000" dirty="0" smtClean="0">
                <a:latin typeface="Comic Sans MS" pitchFamily="66" charset="0"/>
              </a:rPr>
            </a:br>
            <a:endParaRPr lang="en-US"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6"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7">
                                          <p:stCondLst>
                                            <p:cond delay="163"/>
                                          </p:stCondLst>
                                        </p:cTn>
                                        <p:tgtEl>
                                          <p:spTgt spid="2"/>
                                        </p:tgtEl>
                                      </p:cBhvr>
                                      <p:to x="100000" y="60000"/>
                                    </p:animScale>
                                    <p:animScale>
                                      <p:cBhvr>
                                        <p:cTn id="14" dur="42" decel="50000">
                                          <p:stCondLst>
                                            <p:cond delay="169"/>
                                          </p:stCondLst>
                                        </p:cTn>
                                        <p:tgtEl>
                                          <p:spTgt spid="2"/>
                                        </p:tgtEl>
                                      </p:cBhvr>
                                      <p:to x="100000" y="100000"/>
                                    </p:animScale>
                                    <p:animScale>
                                      <p:cBhvr>
                                        <p:cTn id="15" dur="7">
                                          <p:stCondLst>
                                            <p:cond delay="328"/>
                                          </p:stCondLst>
                                        </p:cTn>
                                        <p:tgtEl>
                                          <p:spTgt spid="2"/>
                                        </p:tgtEl>
                                      </p:cBhvr>
                                      <p:to x="100000" y="80000"/>
                                    </p:animScale>
                                    <p:animScale>
                                      <p:cBhvr>
                                        <p:cTn id="16" dur="42" decel="50000">
                                          <p:stCondLst>
                                            <p:cond delay="335"/>
                                          </p:stCondLst>
                                        </p:cTn>
                                        <p:tgtEl>
                                          <p:spTgt spid="2"/>
                                        </p:tgtEl>
                                      </p:cBhvr>
                                      <p:to x="100000" y="100000"/>
                                    </p:animScale>
                                    <p:animScale>
                                      <p:cBhvr>
                                        <p:cTn id="17" dur="7">
                                          <p:stCondLst>
                                            <p:cond delay="411"/>
                                          </p:stCondLst>
                                        </p:cTn>
                                        <p:tgtEl>
                                          <p:spTgt spid="2"/>
                                        </p:tgtEl>
                                      </p:cBhvr>
                                      <p:to x="100000" y="90000"/>
                                    </p:animScale>
                                    <p:animScale>
                                      <p:cBhvr>
                                        <p:cTn id="18" dur="42" decel="50000">
                                          <p:stCondLst>
                                            <p:cond delay="417"/>
                                          </p:stCondLst>
                                        </p:cTn>
                                        <p:tgtEl>
                                          <p:spTgt spid="2"/>
                                        </p:tgtEl>
                                      </p:cBhvr>
                                      <p:to x="100000" y="100000"/>
                                    </p:animScale>
                                    <p:animScale>
                                      <p:cBhvr>
                                        <p:cTn id="19" dur="7">
                                          <p:stCondLst>
                                            <p:cond delay="452"/>
                                          </p:stCondLst>
                                        </p:cTn>
                                        <p:tgtEl>
                                          <p:spTgt spid="2"/>
                                        </p:tgtEl>
                                      </p:cBhvr>
                                      <p:to x="100000" y="95000"/>
                                    </p:animScale>
                                    <p:animScale>
                                      <p:cBhvr>
                                        <p:cTn id="20" dur="42" decel="50000">
                                          <p:stCondLst>
                                            <p:cond delay="459"/>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124200"/>
            <a:ext cx="8229600" cy="1143000"/>
          </a:xfrm>
        </p:spPr>
        <p:txBody>
          <a:bodyPr>
            <a:normAutofit/>
          </a:bodyPr>
          <a:lstStyle/>
          <a:p>
            <a:r>
              <a:rPr lang="en-US" sz="6000" dirty="0" smtClean="0">
                <a:latin typeface="Comic Sans MS" pitchFamily="66" charset="0"/>
              </a:rPr>
              <a:t>PROJECT DETAILS</a:t>
            </a:r>
            <a:endParaRPr lang="en-US" sz="60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pPr algn="l"/>
            <a:r>
              <a:rPr lang="en-US" sz="3600" u="sng" dirty="0" smtClean="0">
                <a:latin typeface="Comic Sans MS" pitchFamily="66" charset="0"/>
              </a:rPr>
              <a:t>Project Platform:</a:t>
            </a:r>
            <a:endParaRPr lang="en-US" sz="3600" u="sng" dirty="0">
              <a:latin typeface="Comic Sans MS" pitchFamily="66" charset="0"/>
            </a:endParaRPr>
          </a:p>
        </p:txBody>
      </p:sp>
      <p:sp>
        <p:nvSpPr>
          <p:cNvPr id="3" name="Content Placeholder 2"/>
          <p:cNvSpPr>
            <a:spLocks noGrp="1"/>
          </p:cNvSpPr>
          <p:nvPr>
            <p:ph idx="1"/>
          </p:nvPr>
        </p:nvSpPr>
        <p:spPr>
          <a:xfrm>
            <a:off x="304800" y="990600"/>
            <a:ext cx="8229600" cy="4525963"/>
          </a:xfrm>
        </p:spPr>
        <p:txBody>
          <a:bodyPr>
            <a:noAutofit/>
          </a:bodyPr>
          <a:lstStyle/>
          <a:p>
            <a:pPr>
              <a:buNone/>
            </a:pPr>
            <a:endParaRPr lang="en-US" sz="3200" dirty="0" smtClean="0">
              <a:latin typeface="Comic Sans MS" pitchFamily="66" charset="0"/>
            </a:endParaRPr>
          </a:p>
          <a:p>
            <a:r>
              <a:rPr lang="en-US" sz="3200" dirty="0" smtClean="0">
                <a:latin typeface="Comic Sans MS" pitchFamily="66" charset="0"/>
              </a:rPr>
              <a:t>This project is made in Java Programming language.</a:t>
            </a:r>
          </a:p>
          <a:p>
            <a:r>
              <a:rPr lang="en-US" sz="3200" dirty="0" smtClean="0">
                <a:latin typeface="Comic Sans MS" pitchFamily="66" charset="0"/>
              </a:rPr>
              <a:t>Java with its versatility, efficiency, and portability, Java has become invaluable to developers by enabling them to:</a:t>
            </a:r>
            <a:br>
              <a:rPr lang="en-US" sz="3200" dirty="0" smtClean="0">
                <a:latin typeface="Comic Sans MS" pitchFamily="66" charset="0"/>
              </a:rPr>
            </a:br>
            <a:r>
              <a:rPr lang="en-US" sz="3200" dirty="0" smtClean="0">
                <a:latin typeface="Comic Sans MS" pitchFamily="66" charset="0"/>
              </a:rPr>
              <a:t>	</a:t>
            </a:r>
          </a:p>
          <a:p>
            <a:pPr lvl="1">
              <a:buFont typeface="Wingdings" pitchFamily="2" charset="2"/>
              <a:buChar char="Ø"/>
            </a:pPr>
            <a:r>
              <a:rPr lang="en-US" sz="3200" dirty="0" smtClean="0">
                <a:latin typeface="Comic Sans MS" pitchFamily="66" charset="0"/>
              </a:rPr>
              <a:t>Write software on one platform and run it on virtually any other platform.</a:t>
            </a:r>
          </a:p>
          <a:p>
            <a:pPr lvl="1">
              <a:buFont typeface="Wingdings" pitchFamily="2" charset="2"/>
              <a:buChar char="Ø"/>
            </a:pPr>
            <a:r>
              <a:rPr lang="en-US" sz="3200" dirty="0" smtClean="0">
                <a:latin typeface="Comic Sans MS" pitchFamily="66" charset="0"/>
              </a:rPr>
              <a:t>It can be easily used in web.</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5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
                                        </p:tgtEl>
                                        <p:attrNameLst>
                                          <p:attrName>ppt_x</p:attrName>
                                          <p:attrName>ppt_y</p:attrName>
                                        </p:attrNameLst>
                                      </p:cBhvr>
                                    </p:animMotion>
                                    <p:animEffect transition="in" filter="fade">
                                      <p:cBhvr>
                                        <p:cTn id="9" dur="500"/>
                                        <p:tgtEl>
                                          <p:spTgt spid="2"/>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5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3">
                                            <p:txEl>
                                              <p:pRg st="1" end="1"/>
                                            </p:txEl>
                                          </p:spTgt>
                                        </p:tgtEl>
                                        <p:attrNameLst>
                                          <p:attrName>ppt_x</p:attrName>
                                          <p:attrName>ppt_y</p:attrName>
                                        </p:attrNameLst>
                                      </p:cBhvr>
                                    </p:animMotion>
                                    <p:animEffect transition="in" filter="fade">
                                      <p:cBhvr>
                                        <p:cTn id="14" dur="500"/>
                                        <p:tgtEl>
                                          <p:spTgt spid="3">
                                            <p:txEl>
                                              <p:pRg st="1" end="1"/>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5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
                                            <p:txEl>
                                              <p:pRg st="2" end="2"/>
                                            </p:txEl>
                                          </p:spTgt>
                                        </p:tgtEl>
                                        <p:attrNameLst>
                                          <p:attrName>ppt_x</p:attrName>
                                          <p:attrName>ppt_y</p:attrName>
                                        </p:attrNameLst>
                                      </p:cBhvr>
                                    </p:animMotion>
                                    <p:animEffect transition="in" filter="fade">
                                      <p:cBhvr>
                                        <p:cTn id="19" dur="500"/>
                                        <p:tgtEl>
                                          <p:spTgt spid="3">
                                            <p:txEl>
                                              <p:pRg st="2" end="2"/>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Scale>
                                      <p:cBhvr>
                                        <p:cTn id="22" dur="5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
                                            <p:txEl>
                                              <p:pRg st="3" end="3"/>
                                            </p:txEl>
                                          </p:spTgt>
                                        </p:tgtEl>
                                        <p:attrNameLst>
                                          <p:attrName>ppt_x</p:attrName>
                                          <p:attrName>ppt_y</p:attrName>
                                        </p:attrNameLst>
                                      </p:cBhvr>
                                    </p:animMotion>
                                    <p:animEffect transition="in" filter="fade">
                                      <p:cBhvr>
                                        <p:cTn id="24" dur="500"/>
                                        <p:tgtEl>
                                          <p:spTgt spid="3">
                                            <p:txEl>
                                              <p:pRg st="3" end="3"/>
                                            </p:txEl>
                                          </p:spTgt>
                                        </p:tgtEl>
                                      </p:cBhvr>
                                    </p:animEffect>
                                  </p:childTnLst>
                                </p:cTn>
                              </p:par>
                              <p:par>
                                <p:cTn id="25" presetID="5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Scale>
                                      <p:cBhvr>
                                        <p:cTn id="27" dur="5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3">
                                            <p:txEl>
                                              <p:pRg st="4" end="4"/>
                                            </p:txEl>
                                          </p:spTgt>
                                        </p:tgtEl>
                                        <p:attrNameLst>
                                          <p:attrName>ppt_x</p:attrName>
                                          <p:attrName>ppt_y</p:attrName>
                                        </p:attrNameLst>
                                      </p:cBhvr>
                                    </p:animMotion>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u="sng" dirty="0" smtClean="0">
                <a:latin typeface="Comic Sans MS" pitchFamily="66" charset="0"/>
              </a:rPr>
              <a:t>Algorithm used:</a:t>
            </a:r>
            <a:endParaRPr lang="en-US" sz="3600" u="sng" dirty="0">
              <a:latin typeface="Comic Sans MS" pitchFamily="66" charset="0"/>
            </a:endParaRPr>
          </a:p>
        </p:txBody>
      </p:sp>
      <p:sp>
        <p:nvSpPr>
          <p:cNvPr id="3" name="Content Placeholder 2"/>
          <p:cNvSpPr>
            <a:spLocks noGrp="1"/>
          </p:cNvSpPr>
          <p:nvPr>
            <p:ph idx="1"/>
          </p:nvPr>
        </p:nvSpPr>
        <p:spPr>
          <a:xfrm>
            <a:off x="381000" y="1066800"/>
            <a:ext cx="8229600" cy="4525963"/>
          </a:xfrm>
        </p:spPr>
        <p:txBody>
          <a:bodyPr>
            <a:normAutofit fontScale="25000" lnSpcReduction="20000"/>
          </a:bodyPr>
          <a:lstStyle/>
          <a:p>
            <a:pPr>
              <a:buNone/>
            </a:pPr>
            <a:endParaRPr lang="en-US" sz="12800" dirty="0" smtClean="0">
              <a:latin typeface="Comic Sans MS" pitchFamily="66" charset="0"/>
            </a:endParaRPr>
          </a:p>
          <a:p>
            <a:r>
              <a:rPr lang="en-US" sz="12800" dirty="0" smtClean="0">
                <a:latin typeface="Comic Sans MS" pitchFamily="66" charset="0"/>
              </a:rPr>
              <a:t>The algorithm to be used is Wavelet Transformation. </a:t>
            </a:r>
          </a:p>
          <a:p>
            <a:r>
              <a:rPr lang="en-US" sz="12800" dirty="0" smtClean="0">
                <a:latin typeface="Comic Sans MS" pitchFamily="66" charset="0"/>
              </a:rPr>
              <a:t>Each step of the wavelet transform applies the scaling function to the data input. </a:t>
            </a:r>
          </a:p>
          <a:p>
            <a:r>
              <a:rPr lang="en-US" sz="12800" dirty="0" smtClean="0">
                <a:latin typeface="Comic Sans MS" pitchFamily="66" charset="0"/>
              </a:rPr>
              <a:t>If the original data set has N values, the scaling function will be applied in the wavelet transform step to calculate N/2 smoothed values. </a:t>
            </a:r>
          </a:p>
          <a:p>
            <a:r>
              <a:rPr lang="en-US" sz="12800" dirty="0" smtClean="0">
                <a:latin typeface="Comic Sans MS" pitchFamily="66" charset="0"/>
              </a:rPr>
              <a:t>In the ordered wavelet transform the smoothed values are stored in the lower half of the N element input vector.</a:t>
            </a:r>
          </a:p>
          <a:p>
            <a:endParaRPr lang="en-US" sz="46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2.5"/>
                                          </p:val>
                                        </p:tav>
                                        <p:tav tm="100000">
                                          <p:val>
                                            <p:strVal val="#ppt_w"/>
                                          </p:val>
                                        </p:tav>
                                      </p:tavLst>
                                    </p:anim>
                                    <p:anim calcmode="lin" valueType="num">
                                      <p:cBhvr>
                                        <p:cTn id="8" dur="500" fill="hold"/>
                                        <p:tgtEl>
                                          <p:spTgt spid="2"/>
                                        </p:tgtEl>
                                        <p:attrNameLst>
                                          <p:attrName>ppt_h</p:attrName>
                                        </p:attrNameLst>
                                      </p:cBhvr>
                                      <p:tavLst>
                                        <p:tav tm="0">
                                          <p:val>
                                            <p:strVal val="#ppt_h*0.01"/>
                                          </p:val>
                                        </p:tav>
                                        <p:tav tm="100000">
                                          <p:val>
                                            <p:strVal val="#ppt_h"/>
                                          </p:val>
                                        </p:tav>
                                      </p:tavLst>
                                    </p:anim>
                                    <p:anim calcmode="lin" valueType="num">
                                      <p:cBhvr>
                                        <p:cTn id="9" dur="500" fill="hold"/>
                                        <p:tgtEl>
                                          <p:spTgt spid="2"/>
                                        </p:tgtEl>
                                        <p:attrNameLst>
                                          <p:attrName>ppt_x</p:attrName>
                                        </p:attrNameLst>
                                      </p:cBhvr>
                                      <p:tavLst>
                                        <p:tav tm="0">
                                          <p:val>
                                            <p:strVal val="#ppt_x"/>
                                          </p:val>
                                        </p:tav>
                                        <p:tav tm="100000">
                                          <p:val>
                                            <p:strVal val="#ppt_x"/>
                                          </p:val>
                                        </p:tav>
                                      </p:tavLst>
                                    </p:anim>
                                    <p:anim calcmode="lin" valueType="num">
                                      <p:cBhvr>
                                        <p:cTn id="10" dur="500" fill="hold"/>
                                        <p:tgtEl>
                                          <p:spTgt spid="2"/>
                                        </p:tgtEl>
                                        <p:attrNameLst>
                                          <p:attrName>ppt_y</p:attrName>
                                        </p:attrNameLst>
                                      </p:cBhvr>
                                      <p:tavLst>
                                        <p:tav tm="0">
                                          <p:val>
                                            <p:strVal val="#ppt_h+1"/>
                                          </p:val>
                                        </p:tav>
                                        <p:tav tm="100000">
                                          <p:val>
                                            <p:strVal val="#ppt_y"/>
                                          </p:val>
                                        </p:tav>
                                      </p:tavLst>
                                    </p:anim>
                                    <p:animEffect transition="in" filter="fade">
                                      <p:cBhvr>
                                        <p:cTn id="11" dur="500"/>
                                        <p:tgtEl>
                                          <p:spTgt spid="2"/>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8" dur="500"/>
                                        <p:tgtEl>
                                          <p:spTgt spid="3">
                                            <p:txEl>
                                              <p:pRg st="1" end="1"/>
                                            </p:txEl>
                                          </p:spTgt>
                                        </p:tgtEl>
                                      </p:cBhvr>
                                    </p:animEffect>
                                  </p:childTnLst>
                                </p:cTn>
                              </p:par>
                              <p:par>
                                <p:cTn id="19" presetID="58" presetClass="entr" presetSubtype="0" accel="10000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5" dur="500"/>
                                        <p:tgtEl>
                                          <p:spTgt spid="3">
                                            <p:txEl>
                                              <p:pRg st="2" end="2"/>
                                            </p:txEl>
                                          </p:spTgt>
                                        </p:tgtEl>
                                      </p:cBhvr>
                                    </p:animEffect>
                                  </p:childTnLst>
                                </p:cTn>
                              </p:par>
                              <p:par>
                                <p:cTn id="26" presetID="58" presetClass="entr" presetSubtype="0" accel="10000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3" end="3"/>
                                            </p:txEl>
                                          </p:spTgt>
                                        </p:tgtEl>
                                      </p:cBhvr>
                                    </p:animEffect>
                                  </p:childTnLst>
                                </p:cTn>
                              </p:par>
                              <p:par>
                                <p:cTn id="33" presetID="58" presetClass="entr" presetSubtype="0" accel="10000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6"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419</TotalTime>
  <Words>944</Words>
  <Application>Microsoft Office PowerPoint</Application>
  <PresentationFormat>On-screen Show (4:3)</PresentationFormat>
  <Paragraphs>81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Module</vt:lpstr>
      <vt:lpstr>Query By Image Content</vt:lpstr>
      <vt:lpstr> INTRODUCTION </vt:lpstr>
      <vt:lpstr>Slide 3</vt:lpstr>
      <vt:lpstr>Slide 4</vt:lpstr>
      <vt:lpstr>Slide 5</vt:lpstr>
      <vt:lpstr>JAVA BASED QUERY BY IMAGE CONTENT </vt:lpstr>
      <vt:lpstr>PROJECT DETAILS</vt:lpstr>
      <vt:lpstr>Project Platform:</vt:lpstr>
      <vt:lpstr>Algorithm used:</vt:lpstr>
      <vt:lpstr>Slide 10</vt:lpstr>
      <vt:lpstr>WORKING</vt:lpstr>
      <vt:lpstr>Slide 12</vt:lpstr>
      <vt:lpstr>      STRUCTURE OF PROPOSED QBIC SYSTEM</vt:lpstr>
      <vt:lpstr>Steps:</vt:lpstr>
      <vt:lpstr>Algorithms Used:</vt:lpstr>
      <vt:lpstr>Slide 16</vt:lpstr>
      <vt:lpstr>Matching:</vt:lpstr>
      <vt:lpstr>Slide 18</vt:lpstr>
      <vt:lpstr>Slide 19</vt:lpstr>
      <vt:lpstr>Slide 20</vt:lpstr>
      <vt:lpstr>Slide 21</vt:lpstr>
      <vt:lpstr>Design:</vt:lpstr>
      <vt:lpstr>Slide 23</vt:lpstr>
      <vt:lpstr>Slide 24</vt:lpstr>
      <vt:lpstr>DFD:</vt:lpstr>
      <vt:lpstr>Slide 26</vt:lpstr>
      <vt:lpstr>Slide 27</vt:lpstr>
      <vt:lpstr>EXAMPLES</vt:lpstr>
      <vt:lpstr>WORK DONE: </vt:lpstr>
      <vt:lpstr>APPLICATIONS</vt:lpstr>
      <vt:lpstr>Slide 31</vt:lpstr>
      <vt:lpstr>THANK YOU !</vt:lpstr>
    </vt:vector>
  </TitlesOfParts>
  <Company>Creative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Royal</dc:creator>
  <cp:lastModifiedBy>Royal Dias</cp:lastModifiedBy>
  <cp:revision>74</cp:revision>
  <dcterms:created xsi:type="dcterms:W3CDTF">2011-10-03T05:03:42Z</dcterms:created>
  <dcterms:modified xsi:type="dcterms:W3CDTF">2015-04-02T05:55:41Z</dcterms:modified>
</cp:coreProperties>
</file>