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74" r:id="rId3"/>
    <p:sldId id="276" r:id="rId4"/>
    <p:sldId id="277" r:id="rId5"/>
    <p:sldId id="278" r:id="rId6"/>
    <p:sldId id="285" r:id="rId7"/>
    <p:sldId id="279" r:id="rId8"/>
    <p:sldId id="280" r:id="rId9"/>
    <p:sldId id="282" r:id="rId10"/>
    <p:sldId id="283" r:id="rId11"/>
    <p:sldId id="284" r:id="rId12"/>
    <p:sldId id="257" r:id="rId13"/>
    <p:sldId id="288" r:id="rId14"/>
    <p:sldId id="286" r:id="rId15"/>
    <p:sldId id="287" r:id="rId16"/>
    <p:sldId id="275" r:id="rId17"/>
    <p:sldId id="289" r:id="rId18"/>
    <p:sldId id="290"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2" d="100"/>
          <a:sy n="92" d="100"/>
        </p:scale>
        <p:origin x="132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2017/7/21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622837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627054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669196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119678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500668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2821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892597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9479630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483867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0537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910487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227858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726878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108912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132063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771522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96342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883679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2" y="1122423"/>
            <a:ext cx="6858010" cy="2387727"/>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2" y="3602229"/>
            <a:ext cx="6858010" cy="165585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2017/7/21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1" y="365144"/>
            <a:ext cx="7886712" cy="581214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2017/7/21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2017/7/21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829"/>
            <a:ext cx="7886712" cy="2852888"/>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706"/>
            <a:ext cx="7886712" cy="150026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2017/7/21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1" y="1825722"/>
            <a:ext cx="3886206" cy="435156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7" y="1825722"/>
            <a:ext cx="3886206" cy="435156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2017/7/21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2" y="365144"/>
            <a:ext cx="7886712" cy="132563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2" y="1778532"/>
            <a:ext cx="3655186" cy="823956"/>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835" indent="0">
              <a:buNone/>
              <a:defRPr sz="1800"/>
            </a:lvl7pPr>
            <a:lvl8pPr marL="3201035" indent="0">
              <a:buNone/>
              <a:defRPr sz="1800"/>
            </a:lvl8pPr>
            <a:lvl9pPr marL="3658235"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890082" y="2665520"/>
            <a:ext cx="3655186" cy="352447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11" y="1778532"/>
            <a:ext cx="3673187" cy="823956"/>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835" indent="0">
              <a:buNone/>
              <a:defRPr sz="1800"/>
            </a:lvl7pPr>
            <a:lvl8pPr marL="3201035" indent="0">
              <a:buNone/>
              <a:defRPr sz="1800"/>
            </a:lvl8pPr>
            <a:lvl9pPr marL="3658235"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4692711" y="2665520"/>
            <a:ext cx="3673187" cy="352447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2017/7/21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2017/7/21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2017/7/21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457224"/>
            <a:ext cx="3124016" cy="1600285"/>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7" y="457225"/>
            <a:ext cx="4629157" cy="540413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endParaRPr lang="zh-CN" altLang="en-US"/>
          </a:p>
        </p:txBody>
      </p:sp>
      <p:sp>
        <p:nvSpPr>
          <p:cNvPr id="4" name="文本占位符 3"/>
          <p:cNvSpPr>
            <a:spLocks noGrp="1"/>
          </p:cNvSpPr>
          <p:nvPr>
            <p:ph type="body" sz="half" idx="2"/>
          </p:nvPr>
        </p:nvSpPr>
        <p:spPr>
          <a:xfrm>
            <a:off x="629842" y="2057509"/>
            <a:ext cx="3124016" cy="3811790"/>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835" indent="0">
              <a:buNone/>
              <a:defRPr sz="1400"/>
            </a:lvl7pPr>
            <a:lvl8pPr marL="3201035" indent="0">
              <a:buNone/>
              <a:defRPr sz="1400"/>
            </a:lvl8pPr>
            <a:lvl9pPr marL="3658235"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2017/7/21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85" y="365144"/>
            <a:ext cx="1971678" cy="581214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44"/>
            <a:ext cx="5800734" cy="581214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2017/7/21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1" y="365144"/>
            <a:ext cx="7886712" cy="132563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1" y="1825722"/>
            <a:ext cx="7886712" cy="435156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1" y="6356687"/>
            <a:ext cx="2057403" cy="365144"/>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2017/7/21</a:t>
            </a:fld>
            <a:endParaRPr lang="zh-CN" altLang="en-US"/>
          </a:p>
        </p:txBody>
      </p:sp>
      <p:sp>
        <p:nvSpPr>
          <p:cNvPr id="5" name="页脚占位符 4"/>
          <p:cNvSpPr>
            <a:spLocks noGrp="1"/>
          </p:cNvSpPr>
          <p:nvPr>
            <p:ph type="ftr" sz="quarter" idx="3"/>
          </p:nvPr>
        </p:nvSpPr>
        <p:spPr>
          <a:xfrm>
            <a:off x="3028955" y="6356687"/>
            <a:ext cx="3086105" cy="3651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60" y="6356687"/>
            <a:ext cx="2057403" cy="365144"/>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733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733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733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733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733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8082" y="-60240"/>
            <a:ext cx="9152082" cy="69182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9" name="图片 8" descr="action"/>
          <p:cNvPicPr>
            <a:picLocks noChangeAspect="1"/>
          </p:cNvPicPr>
          <p:nvPr/>
        </p:nvPicPr>
        <p:blipFill>
          <a:blip r:embed="rId2"/>
          <a:stretch>
            <a:fillRect/>
          </a:stretch>
        </p:blipFill>
        <p:spPr>
          <a:xfrm>
            <a:off x="202565" y="6144895"/>
            <a:ext cx="1987550" cy="548640"/>
          </a:xfrm>
          <a:prstGeom prst="rect">
            <a:avLst/>
          </a:prstGeom>
        </p:spPr>
      </p:pic>
      <p:pic>
        <p:nvPicPr>
          <p:cNvPr id="11" name="图片 10" descr="口号"/>
          <p:cNvPicPr>
            <a:picLocks noChangeAspect="1"/>
          </p:cNvPicPr>
          <p:nvPr/>
        </p:nvPicPr>
        <p:blipFill>
          <a:blip r:embed="rId3"/>
          <a:stretch>
            <a:fillRect/>
          </a:stretch>
        </p:blipFill>
        <p:spPr>
          <a:xfrm>
            <a:off x="5751195" y="173355"/>
            <a:ext cx="3218180" cy="368300"/>
          </a:xfrm>
          <a:prstGeom prst="rect">
            <a:avLst/>
          </a:prstGeom>
        </p:spPr>
      </p:pic>
      <p:sp>
        <p:nvSpPr>
          <p:cNvPr id="12" name="流程图: 过程 11"/>
          <p:cNvSpPr/>
          <p:nvPr/>
        </p:nvSpPr>
        <p:spPr>
          <a:xfrm>
            <a:off x="2771" y="2170430"/>
            <a:ext cx="9150350" cy="1919605"/>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4" name="文本框 13"/>
          <p:cNvSpPr txBox="1"/>
          <p:nvPr/>
        </p:nvSpPr>
        <p:spPr>
          <a:xfrm>
            <a:off x="6565900" y="4808855"/>
            <a:ext cx="2483485" cy="826135"/>
          </a:xfrm>
          <a:prstGeom prst="rect">
            <a:avLst/>
          </a:prstGeom>
          <a:noFill/>
        </p:spPr>
        <p:txBody>
          <a:bodyPr wrap="square" rtlCol="0">
            <a:spAutoFit/>
          </a:bodyPr>
          <a:lstStyle/>
          <a:p>
            <a:pPr algn="ctr"/>
            <a:r>
              <a:rPr lang="zh-CN" altLang="en-US" sz="2400" b="1" dirty="0">
                <a:solidFill>
                  <a:srgbClr val="FFC000"/>
                </a:solidFill>
              </a:rPr>
              <a:t>演讲人</a:t>
            </a:r>
            <a:r>
              <a:rPr lang="zh-CN" altLang="en-US" sz="2400" b="1" dirty="0" smtClean="0">
                <a:solidFill>
                  <a:srgbClr val="FFC000"/>
                </a:solidFill>
              </a:rPr>
              <a:t>：徐鹏</a:t>
            </a:r>
            <a:r>
              <a:rPr lang="en-US" altLang="zh-CN" sz="2400" b="1" dirty="0" smtClean="0">
                <a:solidFill>
                  <a:srgbClr val="FFC000"/>
                </a:solidFill>
              </a:rPr>
              <a:t>                    2017.07.</a:t>
            </a:r>
            <a:endParaRPr lang="en-US" altLang="zh-CN" sz="2400" b="1" dirty="0">
              <a:solidFill>
                <a:srgbClr val="FFC000"/>
              </a:solidFill>
            </a:endParaRPr>
          </a:p>
        </p:txBody>
      </p:sp>
      <p:sp>
        <p:nvSpPr>
          <p:cNvPr id="2" name="文本框 1"/>
          <p:cNvSpPr txBox="1"/>
          <p:nvPr/>
        </p:nvSpPr>
        <p:spPr>
          <a:xfrm>
            <a:off x="1196340" y="2640965"/>
            <a:ext cx="7306310" cy="938530"/>
          </a:xfrm>
          <a:prstGeom prst="rect">
            <a:avLst/>
          </a:prstGeom>
          <a:noFill/>
        </p:spPr>
        <p:txBody>
          <a:bodyPr wrap="square" rtlCol="0">
            <a:spAutoFit/>
          </a:bodyPr>
          <a:lstStyle/>
          <a:p>
            <a:r>
              <a:rPr lang="zh-CN" altLang="en-US" sz="5400" dirty="0" smtClean="0">
                <a:latin typeface="李旭科书法 v1.4" panose="02000603000000000000" pitchFamily="2" charset="-122"/>
                <a:ea typeface="李旭科书法 v1.4" panose="02000603000000000000" pitchFamily="2" charset="-122"/>
              </a:rPr>
              <a:t>你知道什么叫做</a:t>
            </a:r>
            <a:r>
              <a:rPr lang="en-US" altLang="zh-CN" sz="5400" dirty="0" smtClean="0">
                <a:latin typeface="李旭科书法 v1.4" panose="02000603000000000000" pitchFamily="2" charset="-122"/>
                <a:ea typeface="李旭科书法 v1.4" panose="02000603000000000000" pitchFamily="2" charset="-122"/>
              </a:rPr>
              <a:t>PID</a:t>
            </a:r>
            <a:r>
              <a:rPr lang="zh-CN" altLang="en-US" sz="5400" dirty="0" smtClean="0">
                <a:latin typeface="李旭科书法 v1.4" panose="02000603000000000000" pitchFamily="2" charset="-122"/>
                <a:ea typeface="李旭科书法 v1.4" panose="02000603000000000000" pitchFamily="2" charset="-122"/>
              </a:rPr>
              <a:t>吗</a:t>
            </a:r>
            <a:endParaRPr lang="zh-CN" altLang="en-US" sz="5400" dirty="0">
              <a:latin typeface="李旭科书法 v1.4" panose="02000603000000000000" pitchFamily="2" charset="-122"/>
              <a:ea typeface="李旭科书法 v1.4" panose="02000603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文档 7"/>
          <p:cNvSpPr/>
          <p:nvPr/>
        </p:nvSpPr>
        <p:spPr>
          <a:xfrm flipV="1">
            <a:off x="-2540" y="5956935"/>
            <a:ext cx="9150350" cy="910590"/>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11" name="图片 10" descr="口号"/>
          <p:cNvPicPr>
            <a:picLocks noChangeAspect="1"/>
          </p:cNvPicPr>
          <p:nvPr/>
        </p:nvPicPr>
        <p:blipFill>
          <a:blip r:embed="rId3"/>
          <a:stretch>
            <a:fillRect/>
          </a:stretch>
        </p:blipFill>
        <p:spPr>
          <a:xfrm>
            <a:off x="332105" y="6283960"/>
            <a:ext cx="3218180" cy="368300"/>
          </a:xfrm>
          <a:prstGeom prst="rect">
            <a:avLst/>
          </a:prstGeom>
        </p:spPr>
      </p:pic>
      <p:cxnSp>
        <p:nvCxnSpPr>
          <p:cNvPr id="14" name="直接连接符 13"/>
          <p:cNvCxnSpPr/>
          <p:nvPr/>
        </p:nvCxnSpPr>
        <p:spPr>
          <a:xfrm>
            <a:off x="-2540" y="910590"/>
            <a:ext cx="7932420" cy="43180"/>
          </a:xfrm>
          <a:prstGeom prst="line">
            <a:avLst/>
          </a:prstGeom>
          <a:ln w="28575">
            <a:solidFill>
              <a:schemeClr val="dk1"/>
            </a:solidFill>
          </a:ln>
        </p:spPr>
        <p:style>
          <a:lnRef idx="3">
            <a:schemeClr val="dk1"/>
          </a:lnRef>
          <a:fillRef idx="0">
            <a:schemeClr val="dk1"/>
          </a:fillRef>
          <a:effectRef idx="2">
            <a:schemeClr val="dk1"/>
          </a:effectRef>
          <a:fontRef idx="minor">
            <a:schemeClr val="tx1"/>
          </a:fontRef>
        </p:style>
      </p:cxnSp>
      <p:pic>
        <p:nvPicPr>
          <p:cNvPr id="16" name="图片 15" descr="action黑"/>
          <p:cNvPicPr>
            <a:picLocks noChangeAspect="1"/>
          </p:cNvPicPr>
          <p:nvPr/>
        </p:nvPicPr>
        <p:blipFill>
          <a:blip r:embed="rId4"/>
          <a:stretch>
            <a:fillRect/>
          </a:stretch>
        </p:blipFill>
        <p:spPr>
          <a:xfrm>
            <a:off x="7849235" y="625475"/>
            <a:ext cx="1190625" cy="328295"/>
          </a:xfrm>
          <a:prstGeom prst="rect">
            <a:avLst/>
          </a:prstGeom>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12957" y="1566525"/>
            <a:ext cx="3269933" cy="3985473"/>
          </a:xfrm>
          <a:prstGeom prst="rect">
            <a:avLst/>
          </a:prstGeom>
        </p:spPr>
      </p:pic>
      <p:sp>
        <p:nvSpPr>
          <p:cNvPr id="9" name="文本框 8"/>
          <p:cNvSpPr txBox="1"/>
          <p:nvPr/>
        </p:nvSpPr>
        <p:spPr>
          <a:xfrm>
            <a:off x="332105" y="2347533"/>
            <a:ext cx="5032147" cy="2308324"/>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当液位低于目标液位时，孟同学开始</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决定用碗来盛水，发现液面上升很缓慢。于是</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梦同学，开始用盆子来盛水，最终能趋近目标</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液位。</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如果水位高于目标液位，不加水，如果水</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位低于目标液位加水。这就是所谓的</a:t>
            </a:r>
            <a:r>
              <a:rPr lang="en-US" altLang="zh-CN" dirty="0" smtClean="0">
                <a:latin typeface="微软雅黑" panose="020B0503020204020204" pitchFamily="34" charset="-122"/>
                <a:ea typeface="微软雅黑" panose="020B0503020204020204" pitchFamily="34" charset="-122"/>
              </a:rPr>
              <a:t>P</a:t>
            </a:r>
            <a:r>
              <a:rPr lang="zh-CN" altLang="en-US" dirty="0" smtClean="0">
                <a:latin typeface="微软雅黑" panose="020B0503020204020204" pitchFamily="34" charset="-122"/>
                <a:ea typeface="微软雅黑" panose="020B0503020204020204" pitchFamily="34" charset="-122"/>
              </a:rPr>
              <a:t>调节。而</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梦同学用的碗和盆子代表了比例系数。比例系数</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越大反应越快。</a:t>
            </a:r>
            <a:endParaRPr lang="zh-CN" altLang="en-US"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93519" y="484656"/>
            <a:ext cx="4031672"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什么是</a:t>
            </a:r>
            <a:r>
              <a:rPr lang="en-US" altLang="zh-CN" b="1" dirty="0" smtClean="0">
                <a:latin typeface="微软雅黑" panose="020B0503020204020204" pitchFamily="34" charset="-122"/>
                <a:ea typeface="微软雅黑" panose="020B0503020204020204" pitchFamily="34" charset="-122"/>
              </a:rPr>
              <a:t>PID</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6729384"/>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文档 7"/>
          <p:cNvSpPr/>
          <p:nvPr/>
        </p:nvSpPr>
        <p:spPr>
          <a:xfrm flipV="1">
            <a:off x="-2540" y="5956935"/>
            <a:ext cx="9150350" cy="910590"/>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11" name="图片 10" descr="口号"/>
          <p:cNvPicPr>
            <a:picLocks noChangeAspect="1"/>
          </p:cNvPicPr>
          <p:nvPr/>
        </p:nvPicPr>
        <p:blipFill>
          <a:blip r:embed="rId3"/>
          <a:stretch>
            <a:fillRect/>
          </a:stretch>
        </p:blipFill>
        <p:spPr>
          <a:xfrm>
            <a:off x="332105" y="6283960"/>
            <a:ext cx="3218180" cy="368300"/>
          </a:xfrm>
          <a:prstGeom prst="rect">
            <a:avLst/>
          </a:prstGeom>
        </p:spPr>
      </p:pic>
      <p:cxnSp>
        <p:nvCxnSpPr>
          <p:cNvPr id="14" name="直接连接符 13"/>
          <p:cNvCxnSpPr/>
          <p:nvPr/>
        </p:nvCxnSpPr>
        <p:spPr>
          <a:xfrm>
            <a:off x="-2540" y="910590"/>
            <a:ext cx="7932420" cy="43180"/>
          </a:xfrm>
          <a:prstGeom prst="line">
            <a:avLst/>
          </a:prstGeom>
          <a:ln w="28575">
            <a:solidFill>
              <a:schemeClr val="dk1"/>
            </a:solidFill>
          </a:ln>
        </p:spPr>
        <p:style>
          <a:lnRef idx="3">
            <a:schemeClr val="dk1"/>
          </a:lnRef>
          <a:fillRef idx="0">
            <a:schemeClr val="dk1"/>
          </a:fillRef>
          <a:effectRef idx="2">
            <a:schemeClr val="dk1"/>
          </a:effectRef>
          <a:fontRef idx="minor">
            <a:schemeClr val="tx1"/>
          </a:fontRef>
        </p:style>
      </p:cxnSp>
      <p:pic>
        <p:nvPicPr>
          <p:cNvPr id="16" name="图片 15" descr="action黑"/>
          <p:cNvPicPr>
            <a:picLocks noChangeAspect="1"/>
          </p:cNvPicPr>
          <p:nvPr/>
        </p:nvPicPr>
        <p:blipFill>
          <a:blip r:embed="rId4"/>
          <a:stretch>
            <a:fillRect/>
          </a:stretch>
        </p:blipFill>
        <p:spPr>
          <a:xfrm>
            <a:off x="7849235" y="625475"/>
            <a:ext cx="1190625" cy="328295"/>
          </a:xfrm>
          <a:prstGeom prst="rect">
            <a:avLst/>
          </a:prstGeom>
        </p:spPr>
      </p:pic>
      <p:sp>
        <p:nvSpPr>
          <p:cNvPr id="7" name="文本框 6"/>
          <p:cNvSpPr txBox="1"/>
          <p:nvPr/>
        </p:nvSpPr>
        <p:spPr>
          <a:xfrm>
            <a:off x="93519" y="484656"/>
            <a:ext cx="4031672"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什么是</a:t>
            </a:r>
            <a:r>
              <a:rPr lang="en-US" altLang="zh-CN" b="1" dirty="0" smtClean="0">
                <a:latin typeface="微软雅黑" panose="020B0503020204020204" pitchFamily="34" charset="-122"/>
                <a:ea typeface="微软雅黑" panose="020B0503020204020204" pitchFamily="34" charset="-122"/>
              </a:rPr>
              <a:t>PID</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12957" y="1566525"/>
            <a:ext cx="3269933" cy="3985473"/>
          </a:xfrm>
          <a:prstGeom prst="rect">
            <a:avLst/>
          </a:prstGeom>
        </p:spPr>
      </p:pic>
      <p:sp>
        <p:nvSpPr>
          <p:cNvPr id="10" name="文本框 9"/>
          <p:cNvSpPr txBox="1"/>
          <p:nvPr/>
        </p:nvSpPr>
        <p:spPr>
          <a:xfrm>
            <a:off x="186632" y="1900724"/>
            <a:ext cx="5138010" cy="286232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孟同学慢慢开始不满意了，这么简单而频繁</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的工作，还需要我这个自动化的高才生做吗？于</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是他编了几句代码：</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PutWater</a:t>
            </a:r>
            <a:r>
              <a:rPr lang="en-US" altLang="zh-CN" dirty="0" smtClean="0">
                <a:latin typeface="微软雅黑" panose="020B0503020204020204" pitchFamily="34" charset="-122"/>
                <a:ea typeface="微软雅黑" panose="020B0503020204020204" pitchFamily="34" charset="-122"/>
              </a:rPr>
              <a:t> = ERR * </a:t>
            </a:r>
            <a:r>
              <a:rPr lang="en-US" altLang="zh-CN" dirty="0" err="1" smtClean="0">
                <a:latin typeface="微软雅黑" panose="020B0503020204020204" pitchFamily="34" charset="-122"/>
                <a:ea typeface="微软雅黑" panose="020B0503020204020204" pitchFamily="34" charset="-122"/>
              </a:rPr>
              <a:t>Kp</a:t>
            </a:r>
            <a:r>
              <a:rPr lang="en-US" altLang="zh-CN" dirty="0" smtClean="0">
                <a:latin typeface="微软雅黑" panose="020B0503020204020204" pitchFamily="34" charset="-122"/>
                <a:ea typeface="微软雅黑" panose="020B0503020204020204" pitchFamily="34" charset="-122"/>
              </a:rPr>
              <a:t>;</a:t>
            </a: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我们想想会造成什么效果，当</a:t>
            </a:r>
            <a:r>
              <a:rPr lang="en-US" altLang="zh-CN" dirty="0" smtClean="0">
                <a:latin typeface="微软雅黑" panose="020B0503020204020204" pitchFamily="34" charset="-122"/>
                <a:ea typeface="微软雅黑" panose="020B0503020204020204" pitchFamily="34" charset="-122"/>
              </a:rPr>
              <a:t>ERR</a:t>
            </a:r>
            <a:r>
              <a:rPr lang="zh-CN" altLang="en-US" dirty="0" smtClean="0">
                <a:latin typeface="微软雅黑" panose="020B0503020204020204" pitchFamily="34" charset="-122"/>
                <a:ea typeface="微软雅黑" panose="020B0503020204020204" pitchFamily="34" charset="-122"/>
              </a:rPr>
              <a:t>逐渐变小，</a:t>
            </a:r>
            <a:endParaRPr lang="en-US" altLang="zh-CN" dirty="0" smtClean="0">
              <a:latin typeface="微软雅黑" panose="020B0503020204020204" pitchFamily="34" charset="-122"/>
              <a:ea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rPr>
              <a:t>PutWater</a:t>
            </a:r>
            <a:r>
              <a:rPr lang="zh-CN" altLang="en-US" dirty="0" smtClean="0">
                <a:latin typeface="微软雅黑" panose="020B0503020204020204" pitchFamily="34" charset="-122"/>
                <a:ea typeface="微软雅黑" panose="020B0503020204020204" pitchFamily="34" charset="-122"/>
              </a:rPr>
              <a:t>会随之变小，最终等于出水量。而最终</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ERR</a:t>
            </a:r>
            <a:r>
              <a:rPr lang="zh-CN" altLang="en-US" dirty="0" smtClean="0">
                <a:latin typeface="微软雅黑" panose="020B0503020204020204" pitchFamily="34" charset="-122"/>
                <a:ea typeface="微软雅黑" panose="020B0503020204020204" pitchFamily="34" charset="-122"/>
              </a:rPr>
              <a:t>会维持一个稳定的偏差量。</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怎么办呢？</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6133586"/>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文档 7"/>
          <p:cNvSpPr/>
          <p:nvPr/>
        </p:nvSpPr>
        <p:spPr>
          <a:xfrm flipV="1">
            <a:off x="-2540" y="5956935"/>
            <a:ext cx="9150350" cy="910590"/>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11" name="图片 10" descr="口号"/>
          <p:cNvPicPr>
            <a:picLocks noChangeAspect="1"/>
          </p:cNvPicPr>
          <p:nvPr/>
        </p:nvPicPr>
        <p:blipFill>
          <a:blip r:embed="rId3"/>
          <a:stretch>
            <a:fillRect/>
          </a:stretch>
        </p:blipFill>
        <p:spPr>
          <a:xfrm>
            <a:off x="332105" y="6283960"/>
            <a:ext cx="3218180" cy="368300"/>
          </a:xfrm>
          <a:prstGeom prst="rect">
            <a:avLst/>
          </a:prstGeom>
        </p:spPr>
      </p:pic>
      <p:cxnSp>
        <p:nvCxnSpPr>
          <p:cNvPr id="14" name="直接连接符 13"/>
          <p:cNvCxnSpPr/>
          <p:nvPr/>
        </p:nvCxnSpPr>
        <p:spPr>
          <a:xfrm>
            <a:off x="-2540" y="910590"/>
            <a:ext cx="7932420" cy="43180"/>
          </a:xfrm>
          <a:prstGeom prst="line">
            <a:avLst/>
          </a:prstGeom>
          <a:ln w="28575">
            <a:solidFill>
              <a:schemeClr val="dk1"/>
            </a:solidFill>
          </a:ln>
        </p:spPr>
        <p:style>
          <a:lnRef idx="3">
            <a:schemeClr val="dk1"/>
          </a:lnRef>
          <a:fillRef idx="0">
            <a:schemeClr val="dk1"/>
          </a:fillRef>
          <a:effectRef idx="2">
            <a:schemeClr val="dk1"/>
          </a:effectRef>
          <a:fontRef idx="minor">
            <a:schemeClr val="tx1"/>
          </a:fontRef>
        </p:style>
      </p:cxnSp>
      <p:pic>
        <p:nvPicPr>
          <p:cNvPr id="16" name="图片 15" descr="action黑"/>
          <p:cNvPicPr>
            <a:picLocks noChangeAspect="1"/>
          </p:cNvPicPr>
          <p:nvPr/>
        </p:nvPicPr>
        <p:blipFill>
          <a:blip r:embed="rId4"/>
          <a:stretch>
            <a:fillRect/>
          </a:stretch>
        </p:blipFill>
        <p:spPr>
          <a:xfrm>
            <a:off x="7849235" y="625475"/>
            <a:ext cx="1190625" cy="328295"/>
          </a:xfrm>
          <a:prstGeom prst="rect">
            <a:avLst/>
          </a:prstGeom>
        </p:spPr>
      </p:pic>
      <p:sp>
        <p:nvSpPr>
          <p:cNvPr id="7" name="文本框 6"/>
          <p:cNvSpPr txBox="1"/>
          <p:nvPr/>
        </p:nvSpPr>
        <p:spPr>
          <a:xfrm>
            <a:off x="238587" y="1435050"/>
            <a:ext cx="6462025" cy="646331"/>
          </a:xfrm>
          <a:prstGeom prst="rect">
            <a:avLst/>
          </a:prstGeom>
          <a:noFill/>
        </p:spPr>
        <p:txBody>
          <a:bodyPr wrap="none" rtlCol="0">
            <a:spAutoFit/>
          </a:bodyPr>
          <a:lstStyle/>
          <a:p>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如果我们知道排水量的大小就好了，我们可以将代码改为：</a:t>
            </a:r>
            <a:endParaRPr lang="en-US" altLang="zh-CN"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PutWater</a:t>
            </a:r>
            <a:r>
              <a:rPr lang="en-US" altLang="zh-CN" dirty="0" smtClean="0">
                <a:latin typeface="微软雅黑" panose="020B0503020204020204" pitchFamily="34" charset="-122"/>
                <a:ea typeface="微软雅黑" panose="020B0503020204020204" pitchFamily="34" charset="-122"/>
              </a:rPr>
              <a:t> = ERR * </a:t>
            </a:r>
            <a:r>
              <a:rPr lang="en-US" altLang="zh-CN" dirty="0" err="1" smtClean="0">
                <a:latin typeface="微软雅黑" panose="020B0503020204020204" pitchFamily="34" charset="-122"/>
                <a:ea typeface="微软雅黑" panose="020B0503020204020204" pitchFamily="34" charset="-122"/>
              </a:rPr>
              <a:t>Kp</a:t>
            </a:r>
            <a:r>
              <a:rPr lang="en-US" altLang="zh-CN" dirty="0" smtClean="0">
                <a:latin typeface="微软雅黑" panose="020B0503020204020204" pitchFamily="34" charset="-122"/>
                <a:ea typeface="微软雅黑" panose="020B0503020204020204" pitchFamily="34" charset="-122"/>
              </a:rPr>
              <a:t> + </a:t>
            </a:r>
            <a:r>
              <a:rPr lang="en-US" altLang="zh-CN" dirty="0" err="1" smtClean="0">
                <a:latin typeface="微软雅黑" panose="020B0503020204020204" pitchFamily="34" charset="-122"/>
                <a:ea typeface="微软雅黑" panose="020B0503020204020204" pitchFamily="34" charset="-122"/>
              </a:rPr>
              <a:t>DrainWater</a:t>
            </a:r>
            <a:r>
              <a:rPr lang="en-US" altLang="zh-CN"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6700612" y="1525453"/>
            <a:ext cx="2108416" cy="465524"/>
            <a:chOff x="6700612" y="1525453"/>
            <a:chExt cx="2108416" cy="465524"/>
          </a:xfrm>
        </p:grpSpPr>
        <p:sp>
          <p:nvSpPr>
            <p:cNvPr id="2" name="矩形 1"/>
            <p:cNvSpPr/>
            <p:nvPr/>
          </p:nvSpPr>
          <p:spPr>
            <a:xfrm>
              <a:off x="7701032" y="1573549"/>
              <a:ext cx="1107996" cy="369332"/>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前馈控制</a:t>
              </a:r>
              <a:endParaRPr lang="en-US" altLang="zh-CN" dirty="0">
                <a:latin typeface="微软雅黑" panose="020B0503020204020204" pitchFamily="34" charset="-122"/>
                <a:ea typeface="微软雅黑" panose="020B0503020204020204" pitchFamily="34" charset="-122"/>
              </a:endParaRPr>
            </a:p>
          </p:txBody>
        </p:sp>
        <p:sp>
          <p:nvSpPr>
            <p:cNvPr id="4" name="右箭头 3"/>
            <p:cNvSpPr/>
            <p:nvPr/>
          </p:nvSpPr>
          <p:spPr>
            <a:xfrm>
              <a:off x="6700612" y="1525453"/>
              <a:ext cx="770452" cy="46552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10" name="矩形 9"/>
          <p:cNvSpPr/>
          <p:nvPr/>
        </p:nvSpPr>
        <p:spPr>
          <a:xfrm>
            <a:off x="507059" y="2476116"/>
            <a:ext cx="8446543" cy="646331"/>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      但是往往我们不清楚排水量的大小，而且排水量还是可变的。有没有什么好的</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办法来解决这一问题呢？</a:t>
            </a:r>
            <a:endParaRPr lang="en-US" altLang="zh-CN" dirty="0" smtClean="0">
              <a:latin typeface="微软雅黑" panose="020B0503020204020204" pitchFamily="34" charset="-122"/>
              <a:ea typeface="微软雅黑" panose="020B0503020204020204" pitchFamily="34" charset="-122"/>
            </a:endParaRPr>
          </a:p>
        </p:txBody>
      </p:sp>
      <p:sp>
        <p:nvSpPr>
          <p:cNvPr id="6" name="矩形 5"/>
          <p:cNvSpPr/>
          <p:nvPr/>
        </p:nvSpPr>
        <p:spPr>
          <a:xfrm>
            <a:off x="507058" y="3603727"/>
            <a:ext cx="8446543" cy="1477328"/>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      如果</a:t>
            </a:r>
            <a:r>
              <a:rPr lang="zh-CN" altLang="en-US" dirty="0">
                <a:latin typeface="微软雅黑" panose="020B0503020204020204" pitchFamily="34" charset="-122"/>
                <a:ea typeface="微软雅黑" panose="020B0503020204020204" pitchFamily="34" charset="-122"/>
              </a:rPr>
              <a:t>每次我们都可以将误差给积累下来，当误差极小的时候，我的积累值</a:t>
            </a:r>
            <a:r>
              <a:rPr lang="zh-CN" altLang="en-US" dirty="0" smtClean="0">
                <a:latin typeface="微软雅黑" panose="020B0503020204020204" pitchFamily="34" charset="-122"/>
                <a:ea typeface="微软雅黑" panose="020B0503020204020204" pitchFamily="34" charset="-122"/>
              </a:rPr>
              <a:t>仍然会</a:t>
            </a:r>
            <a:r>
              <a:rPr lang="zh-CN" altLang="en-US" dirty="0">
                <a:latin typeface="微软雅黑" panose="020B0503020204020204" pitchFamily="34" charset="-122"/>
                <a:ea typeface="微软雅黑" panose="020B0503020204020204" pitchFamily="34" charset="-122"/>
              </a:rPr>
              <a:t>有作用</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这将导致水面继续上升，积累两继续增加，直到液面超过设定值。</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当液面超过设定值时，积累量会慢慢减小。直到液面小于设定值。</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重复这两个过程，系统会逐渐试出一个稳定的累积量，使得液面稳定于设定值。</a:t>
            </a:r>
            <a:endParaRPr lang="en-US" altLang="zh-CN" dirty="0" smtClean="0">
              <a:latin typeface="微软雅黑" panose="020B0503020204020204" pitchFamily="34" charset="-122"/>
              <a:ea typeface="微软雅黑" panose="020B0503020204020204" pitchFamily="34" charset="-122"/>
            </a:endParaRPr>
          </a:p>
        </p:txBody>
      </p:sp>
      <p:sp>
        <p:nvSpPr>
          <p:cNvPr id="13" name="文本框 12"/>
          <p:cNvSpPr txBox="1"/>
          <p:nvPr/>
        </p:nvSpPr>
        <p:spPr>
          <a:xfrm>
            <a:off x="93519" y="484656"/>
            <a:ext cx="4031672"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什么是</a:t>
            </a:r>
            <a:r>
              <a:rPr lang="en-US" altLang="zh-CN" b="1" dirty="0" smtClean="0">
                <a:latin typeface="微软雅黑" panose="020B0503020204020204" pitchFamily="34" charset="-122"/>
                <a:ea typeface="微软雅黑" panose="020B0503020204020204" pitchFamily="34" charset="-122"/>
              </a:rPr>
              <a:t>PID</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704119" y="5334329"/>
            <a:ext cx="8104909"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        那</a:t>
            </a:r>
            <a:r>
              <a:rPr lang="en-US" altLang="zh-CN" dirty="0" smtClean="0">
                <a:latin typeface="微软雅黑" panose="020B0503020204020204" pitchFamily="34" charset="-122"/>
                <a:ea typeface="微软雅黑" panose="020B0503020204020204" pitchFamily="34" charset="-122"/>
              </a:rPr>
              <a:t>D</a:t>
            </a:r>
            <a:r>
              <a:rPr lang="zh-CN" altLang="en-US" dirty="0" smtClean="0">
                <a:latin typeface="微软雅黑" panose="020B0503020204020204" pitchFamily="34" charset="-122"/>
                <a:ea typeface="微软雅黑" panose="020B0503020204020204" pitchFamily="34" charset="-122"/>
              </a:rPr>
              <a:t>的作用是什么呢？很多人不会用</a:t>
            </a:r>
            <a:r>
              <a:rPr lang="en-US" altLang="zh-CN" dirty="0" smtClean="0">
                <a:latin typeface="微软雅黑" panose="020B0503020204020204" pitchFamily="34" charset="-122"/>
                <a:ea typeface="微软雅黑" panose="020B0503020204020204" pitchFamily="34" charset="-122"/>
              </a:rPr>
              <a:t>D</a:t>
            </a:r>
            <a:r>
              <a:rPr lang="zh-CN" altLang="en-US" dirty="0" smtClean="0">
                <a:latin typeface="微软雅黑" panose="020B0503020204020204" pitchFamily="34" charset="-122"/>
                <a:ea typeface="微软雅黑" panose="020B0503020204020204" pitchFamily="34" charset="-122"/>
              </a:rPr>
              <a:t>也不敢用</a:t>
            </a:r>
            <a:r>
              <a:rPr lang="en-US" altLang="zh-CN" dirty="0" smtClean="0">
                <a:latin typeface="微软雅黑" panose="020B0503020204020204" pitchFamily="34" charset="-122"/>
                <a:ea typeface="微软雅黑" panose="020B0503020204020204" pitchFamily="34" charset="-122"/>
              </a:rPr>
              <a:t>D</a:t>
            </a:r>
            <a:r>
              <a:rPr lang="zh-CN" altLang="en-US"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6"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文档 7"/>
          <p:cNvSpPr/>
          <p:nvPr/>
        </p:nvSpPr>
        <p:spPr>
          <a:xfrm flipV="1">
            <a:off x="-2540" y="5956935"/>
            <a:ext cx="9150350" cy="910590"/>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11" name="图片 10" descr="口号"/>
          <p:cNvPicPr>
            <a:picLocks noChangeAspect="1"/>
          </p:cNvPicPr>
          <p:nvPr/>
        </p:nvPicPr>
        <p:blipFill>
          <a:blip r:embed="rId3"/>
          <a:stretch>
            <a:fillRect/>
          </a:stretch>
        </p:blipFill>
        <p:spPr>
          <a:xfrm>
            <a:off x="332105" y="6283960"/>
            <a:ext cx="3218180" cy="368300"/>
          </a:xfrm>
          <a:prstGeom prst="rect">
            <a:avLst/>
          </a:prstGeom>
        </p:spPr>
      </p:pic>
      <p:cxnSp>
        <p:nvCxnSpPr>
          <p:cNvPr id="14" name="直接连接符 13"/>
          <p:cNvCxnSpPr/>
          <p:nvPr/>
        </p:nvCxnSpPr>
        <p:spPr>
          <a:xfrm>
            <a:off x="-2540" y="910590"/>
            <a:ext cx="7932420" cy="43180"/>
          </a:xfrm>
          <a:prstGeom prst="line">
            <a:avLst/>
          </a:prstGeom>
          <a:ln w="28575">
            <a:solidFill>
              <a:schemeClr val="dk1"/>
            </a:solidFill>
          </a:ln>
        </p:spPr>
        <p:style>
          <a:lnRef idx="3">
            <a:schemeClr val="dk1"/>
          </a:lnRef>
          <a:fillRef idx="0">
            <a:schemeClr val="dk1"/>
          </a:fillRef>
          <a:effectRef idx="2">
            <a:schemeClr val="dk1"/>
          </a:effectRef>
          <a:fontRef idx="minor">
            <a:schemeClr val="tx1"/>
          </a:fontRef>
        </p:style>
      </p:cxnSp>
      <p:pic>
        <p:nvPicPr>
          <p:cNvPr id="16" name="图片 15" descr="action黑"/>
          <p:cNvPicPr>
            <a:picLocks noChangeAspect="1"/>
          </p:cNvPicPr>
          <p:nvPr/>
        </p:nvPicPr>
        <p:blipFill>
          <a:blip r:embed="rId4"/>
          <a:stretch>
            <a:fillRect/>
          </a:stretch>
        </p:blipFill>
        <p:spPr>
          <a:xfrm>
            <a:off x="7849235" y="625475"/>
            <a:ext cx="1190625" cy="328295"/>
          </a:xfrm>
          <a:prstGeom prst="rect">
            <a:avLst/>
          </a:prstGeom>
        </p:spPr>
      </p:pic>
      <p:sp>
        <p:nvSpPr>
          <p:cNvPr id="13" name="文本框 12"/>
          <p:cNvSpPr txBox="1"/>
          <p:nvPr/>
        </p:nvSpPr>
        <p:spPr>
          <a:xfrm>
            <a:off x="93519" y="484656"/>
            <a:ext cx="4031672"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什么是</a:t>
            </a:r>
            <a:r>
              <a:rPr lang="en-US" altLang="zh-CN" b="1" dirty="0" smtClean="0">
                <a:latin typeface="微软雅黑" panose="020B0503020204020204" pitchFamily="34" charset="-122"/>
                <a:ea typeface="微软雅黑" panose="020B0503020204020204" pitchFamily="34" charset="-122"/>
              </a:rPr>
              <a:t>PID</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3" name="矩形 2"/>
          <p:cNvSpPr/>
          <p:nvPr/>
        </p:nvSpPr>
        <p:spPr>
          <a:xfrm>
            <a:off x="658350" y="1559907"/>
            <a:ext cx="7720446" cy="646331"/>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       感应电流具有</a:t>
            </a:r>
            <a:r>
              <a:rPr lang="zh-CN" altLang="en-US" dirty="0">
                <a:latin typeface="微软雅黑" panose="020B0503020204020204" pitchFamily="34" charset="-122"/>
                <a:ea typeface="微软雅黑" panose="020B0503020204020204" pitchFamily="34" charset="-122"/>
              </a:rPr>
              <a:t>这样的方向，即感应电流的</a:t>
            </a:r>
            <a:r>
              <a:rPr lang="zh-CN" altLang="en-US" dirty="0" smtClean="0">
                <a:latin typeface="微软雅黑" panose="020B0503020204020204" pitchFamily="34" charset="-122"/>
                <a:ea typeface="微软雅黑" panose="020B0503020204020204" pitchFamily="34" charset="-122"/>
              </a:rPr>
              <a:t>磁场总</a:t>
            </a:r>
            <a:r>
              <a:rPr lang="zh-CN" altLang="en-US" dirty="0">
                <a:latin typeface="微软雅黑" panose="020B0503020204020204" pitchFamily="34" charset="-122"/>
                <a:ea typeface="微软雅黑" panose="020B0503020204020204" pitchFamily="34" charset="-122"/>
              </a:rPr>
              <a:t>要阻碍引起感应电流的磁通量的</a:t>
            </a:r>
            <a:r>
              <a:rPr lang="zh-CN" altLang="en-US" dirty="0" smtClean="0">
                <a:latin typeface="微软雅黑" panose="020B0503020204020204" pitchFamily="34" charset="-122"/>
                <a:ea typeface="微软雅黑" panose="020B0503020204020204" pitchFamily="34" charset="-122"/>
              </a:rPr>
              <a:t>变化。</a:t>
            </a:r>
            <a:endParaRPr lang="zh-CN" altLang="en-US" dirty="0">
              <a:latin typeface="微软雅黑" panose="020B0503020204020204" pitchFamily="34" charset="-122"/>
              <a:ea typeface="微软雅黑" panose="020B0503020204020204" pitchFamily="34" charset="-122"/>
            </a:endParaRPr>
          </a:p>
        </p:txBody>
      </p:sp>
      <p:sp>
        <p:nvSpPr>
          <p:cNvPr id="15" name="矩形 14"/>
          <p:cNvSpPr/>
          <p:nvPr/>
        </p:nvSpPr>
        <p:spPr>
          <a:xfrm>
            <a:off x="658350" y="2709239"/>
            <a:ext cx="7720446" cy="369332"/>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        那么</a:t>
            </a:r>
            <a:r>
              <a:rPr lang="zh-CN" altLang="en-US" dirty="0" smtClean="0">
                <a:latin typeface="微软雅黑" panose="020B0503020204020204" pitchFamily="34" charset="-122"/>
                <a:ea typeface="微软雅黑" panose="020B0503020204020204" pitchFamily="34" charset="-122"/>
              </a:rPr>
              <a:t>我提出</a:t>
            </a:r>
            <a:r>
              <a:rPr lang="zh-CN" altLang="en-US" dirty="0" smtClean="0">
                <a:latin typeface="微软雅黑" panose="020B0503020204020204" pitchFamily="34" charset="-122"/>
                <a:ea typeface="微软雅黑" panose="020B0503020204020204" pitchFamily="34" charset="-122"/>
              </a:rPr>
              <a:t>一个观点，就是</a:t>
            </a:r>
            <a:r>
              <a:rPr lang="en-US" altLang="zh-CN" dirty="0" smtClean="0">
                <a:latin typeface="微软雅黑" panose="020B0503020204020204" pitchFamily="34" charset="-122"/>
                <a:ea typeface="微软雅黑" panose="020B0503020204020204" pitchFamily="34" charset="-122"/>
              </a:rPr>
              <a:t>D</a:t>
            </a:r>
            <a:r>
              <a:rPr lang="zh-CN" altLang="en-US" dirty="0" smtClean="0">
                <a:latin typeface="微软雅黑" panose="020B0503020204020204" pitchFamily="34" charset="-122"/>
                <a:ea typeface="微软雅黑" panose="020B0503020204020204" pitchFamily="34" charset="-122"/>
              </a:rPr>
              <a:t>的作用是总要阻碍控制对象的变化。</a:t>
            </a:r>
            <a:endParaRPr lang="zh-CN" altLang="en-US" dirty="0">
              <a:latin typeface="微软雅黑" panose="020B0503020204020204" pitchFamily="34" charset="-122"/>
              <a:ea typeface="微软雅黑" panose="020B0503020204020204" pitchFamily="34" charset="-122"/>
            </a:endParaRPr>
          </a:p>
        </p:txBody>
      </p:sp>
      <p:sp>
        <p:nvSpPr>
          <p:cNvPr id="17" name="矩形 16"/>
          <p:cNvSpPr/>
          <p:nvPr/>
        </p:nvSpPr>
        <p:spPr>
          <a:xfrm>
            <a:off x="724101" y="3555135"/>
            <a:ext cx="7720446" cy="1477328"/>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        举个例子：所有在意成绩的同学都会关注一个东西，叫做成绩排名。成绩排名是我们的控制对象。如果同学发现自己排名在慢慢下降，他们就会鼓劲去学习，如果成绩慢慢上升，有的同学也会放松警惕。那么</a:t>
            </a:r>
            <a:r>
              <a:rPr lang="en-US" altLang="zh-CN" dirty="0" smtClean="0">
                <a:latin typeface="微软雅黑" panose="020B0503020204020204" pitchFamily="34" charset="-122"/>
                <a:ea typeface="微软雅黑" panose="020B0503020204020204" pitchFamily="34" charset="-122"/>
              </a:rPr>
              <a:t>D</a:t>
            </a:r>
            <a:r>
              <a:rPr lang="zh-CN" altLang="en-US" dirty="0" smtClean="0">
                <a:latin typeface="微软雅黑" panose="020B0503020204020204" pitchFamily="34" charset="-122"/>
                <a:ea typeface="微软雅黑" panose="020B0503020204020204" pitchFamily="34" charset="-122"/>
              </a:rPr>
              <a:t>的作用就是，在排名下降的时候，它阻碍排名下降，这是好事儿，但是在鼓劲学习的时候，排名慢慢上升，它会阻碍排名的上升。这就是</a:t>
            </a:r>
            <a:r>
              <a:rPr lang="en-US" altLang="zh-CN" dirty="0" smtClean="0">
                <a:latin typeface="微软雅黑" panose="020B0503020204020204" pitchFamily="34" charset="-122"/>
                <a:ea typeface="微软雅黑" panose="020B0503020204020204" pitchFamily="34" charset="-122"/>
              </a:rPr>
              <a:t>D</a:t>
            </a:r>
            <a:r>
              <a:rPr lang="zh-CN" altLang="en-US" dirty="0" smtClean="0">
                <a:latin typeface="微软雅黑" panose="020B0503020204020204" pitchFamily="34" charset="-122"/>
                <a:ea typeface="微软雅黑" panose="020B0503020204020204" pitchFamily="34" charset="-122"/>
              </a:rPr>
              <a:t>的作用！ </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471906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文档 7"/>
          <p:cNvSpPr/>
          <p:nvPr/>
        </p:nvSpPr>
        <p:spPr>
          <a:xfrm flipV="1">
            <a:off x="-2540" y="5956935"/>
            <a:ext cx="9150350" cy="910590"/>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11" name="图片 10" descr="口号"/>
          <p:cNvPicPr>
            <a:picLocks noChangeAspect="1"/>
          </p:cNvPicPr>
          <p:nvPr/>
        </p:nvPicPr>
        <p:blipFill>
          <a:blip r:embed="rId3"/>
          <a:stretch>
            <a:fillRect/>
          </a:stretch>
        </p:blipFill>
        <p:spPr>
          <a:xfrm>
            <a:off x="332105" y="6283960"/>
            <a:ext cx="3218180" cy="368300"/>
          </a:xfrm>
          <a:prstGeom prst="rect">
            <a:avLst/>
          </a:prstGeom>
        </p:spPr>
      </p:pic>
      <p:cxnSp>
        <p:nvCxnSpPr>
          <p:cNvPr id="14" name="直接连接符 13"/>
          <p:cNvCxnSpPr/>
          <p:nvPr/>
        </p:nvCxnSpPr>
        <p:spPr>
          <a:xfrm>
            <a:off x="-2540" y="910590"/>
            <a:ext cx="7932420" cy="43180"/>
          </a:xfrm>
          <a:prstGeom prst="line">
            <a:avLst/>
          </a:prstGeom>
          <a:ln w="28575">
            <a:solidFill>
              <a:schemeClr val="dk1"/>
            </a:solidFill>
          </a:ln>
        </p:spPr>
        <p:style>
          <a:lnRef idx="3">
            <a:schemeClr val="dk1"/>
          </a:lnRef>
          <a:fillRef idx="0">
            <a:schemeClr val="dk1"/>
          </a:fillRef>
          <a:effectRef idx="2">
            <a:schemeClr val="dk1"/>
          </a:effectRef>
          <a:fontRef idx="minor">
            <a:schemeClr val="tx1"/>
          </a:fontRef>
        </p:style>
      </p:cxnSp>
      <p:pic>
        <p:nvPicPr>
          <p:cNvPr id="16" name="图片 15" descr="action黑"/>
          <p:cNvPicPr>
            <a:picLocks noChangeAspect="1"/>
          </p:cNvPicPr>
          <p:nvPr/>
        </p:nvPicPr>
        <p:blipFill>
          <a:blip r:embed="rId4"/>
          <a:stretch>
            <a:fillRect/>
          </a:stretch>
        </p:blipFill>
        <p:spPr>
          <a:xfrm>
            <a:off x="7849235" y="625475"/>
            <a:ext cx="1190625" cy="328295"/>
          </a:xfrm>
          <a:prstGeom prst="rect">
            <a:avLst/>
          </a:prstGeom>
        </p:spPr>
      </p:pic>
      <p:sp>
        <p:nvSpPr>
          <p:cNvPr id="13" name="文本框 12"/>
          <p:cNvSpPr txBox="1"/>
          <p:nvPr/>
        </p:nvSpPr>
        <p:spPr>
          <a:xfrm>
            <a:off x="93519" y="484656"/>
            <a:ext cx="4031672"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什么是</a:t>
            </a:r>
            <a:r>
              <a:rPr lang="en-US" altLang="zh-CN" b="1" dirty="0" smtClean="0">
                <a:latin typeface="微软雅黑" panose="020B0503020204020204" pitchFamily="34" charset="-122"/>
                <a:ea typeface="微软雅黑" panose="020B0503020204020204" pitchFamily="34" charset="-122"/>
              </a:rPr>
              <a:t>PID</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 name="文本框 4"/>
              <p:cNvSpPr txBox="1"/>
              <p:nvPr/>
            </p:nvSpPr>
            <p:spPr>
              <a:xfrm>
                <a:off x="1169029" y="2977929"/>
                <a:ext cx="7275518" cy="10877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𝑢</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𝑘</m:t>
                          </m:r>
                        </m:e>
                        <m:sub>
                          <m:r>
                            <a:rPr lang="en-US" altLang="zh-CN" sz="2400" b="0" i="1" smtClean="0">
                              <a:latin typeface="Cambria Math" panose="02040503050406030204" pitchFamily="18" charset="0"/>
                            </a:rPr>
                            <m:t>𝑝</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𝑒</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𝑘</m:t>
                          </m:r>
                        </m:e>
                      </m:d>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𝑘</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𝑘</m:t>
                          </m:r>
                        </m:sup>
                        <m:e>
                          <m:r>
                            <a:rPr lang="en-US" altLang="zh-CN" sz="2400" b="0" i="1" smtClean="0">
                              <a:latin typeface="Cambria Math" panose="02040503050406030204" pitchFamily="18" charset="0"/>
                            </a:rPr>
                            <m:t>𝑒</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𝑗</m:t>
                              </m:r>
                            </m:e>
                          </m:d>
                        </m:e>
                      </m:nary>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𝑘</m:t>
                          </m:r>
                        </m:e>
                        <m:sub>
                          <m:r>
                            <a:rPr lang="en-US" altLang="zh-CN" sz="2400" b="0" i="1" smtClean="0">
                              <a:latin typeface="Cambria Math" panose="02040503050406030204" pitchFamily="18" charset="0"/>
                            </a:rPr>
                            <m:t>𝑑</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𝑒</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𝑘</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𝑒</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oMath>
                  </m:oMathPara>
                </a14:m>
                <a:endParaRPr lang="zh-CN" altLang="en-US" sz="2400" dirty="0"/>
              </a:p>
            </p:txBody>
          </p:sp>
        </mc:Choice>
        <mc:Fallback xmlns="">
          <p:sp>
            <p:nvSpPr>
              <p:cNvPr id="5" name="文本框 4"/>
              <p:cNvSpPr txBox="1">
                <a:spLocks noRot="1" noChangeAspect="1" noMove="1" noResize="1" noEditPoints="1" noAdjustHandles="1" noChangeArrowheads="1" noChangeShapeType="1" noTextEdit="1"/>
              </p:cNvSpPr>
              <p:nvPr/>
            </p:nvSpPr>
            <p:spPr>
              <a:xfrm>
                <a:off x="1169029" y="2977929"/>
                <a:ext cx="7275518" cy="1087734"/>
              </a:xfrm>
              <a:prstGeom prst="rect">
                <a:avLst/>
              </a:prstGeom>
              <a:blipFill rotWithShape="0">
                <a:blip r:embed="rId5"/>
                <a:stretch>
                  <a:fillRect/>
                </a:stretch>
              </a:blipFill>
            </p:spPr>
            <p:txBody>
              <a:bodyPr/>
              <a:lstStyle/>
              <a:p>
                <a:r>
                  <a:rPr lang="zh-CN" altLang="en-US">
                    <a:noFill/>
                  </a:rPr>
                  <a:t> </a:t>
                </a:r>
              </a:p>
            </p:txBody>
          </p:sp>
        </mc:Fallback>
      </mc:AlternateContent>
      <p:sp>
        <p:nvSpPr>
          <p:cNvPr id="9" name="文本框 8"/>
          <p:cNvSpPr txBox="1"/>
          <p:nvPr/>
        </p:nvSpPr>
        <p:spPr>
          <a:xfrm>
            <a:off x="616639" y="1805059"/>
            <a:ext cx="149271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位置式</a:t>
            </a:r>
            <a:r>
              <a:rPr lang="en-US" altLang="zh-CN" dirty="0">
                <a:latin typeface="微软雅黑" panose="020B0503020204020204" pitchFamily="34" charset="-122"/>
                <a:ea typeface="微软雅黑" panose="020B0503020204020204" pitchFamily="34" charset="-122"/>
              </a:rPr>
              <a:t>PID</a:t>
            </a:r>
            <a:r>
              <a:rPr lang="zh-CN" altLang="en-US"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65010119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文档 7"/>
          <p:cNvSpPr/>
          <p:nvPr/>
        </p:nvSpPr>
        <p:spPr>
          <a:xfrm flipV="1">
            <a:off x="-2540" y="5956935"/>
            <a:ext cx="9150350" cy="910590"/>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11" name="图片 10" descr="口号"/>
          <p:cNvPicPr>
            <a:picLocks noChangeAspect="1"/>
          </p:cNvPicPr>
          <p:nvPr/>
        </p:nvPicPr>
        <p:blipFill>
          <a:blip r:embed="rId3"/>
          <a:stretch>
            <a:fillRect/>
          </a:stretch>
        </p:blipFill>
        <p:spPr>
          <a:xfrm>
            <a:off x="332105" y="6283960"/>
            <a:ext cx="3218180" cy="368300"/>
          </a:xfrm>
          <a:prstGeom prst="rect">
            <a:avLst/>
          </a:prstGeom>
        </p:spPr>
      </p:pic>
      <p:cxnSp>
        <p:nvCxnSpPr>
          <p:cNvPr id="14" name="直接连接符 13"/>
          <p:cNvCxnSpPr/>
          <p:nvPr/>
        </p:nvCxnSpPr>
        <p:spPr>
          <a:xfrm>
            <a:off x="-2540" y="910590"/>
            <a:ext cx="7932420" cy="43180"/>
          </a:xfrm>
          <a:prstGeom prst="line">
            <a:avLst/>
          </a:prstGeom>
          <a:ln w="28575">
            <a:solidFill>
              <a:schemeClr val="dk1"/>
            </a:solidFill>
          </a:ln>
        </p:spPr>
        <p:style>
          <a:lnRef idx="3">
            <a:schemeClr val="dk1"/>
          </a:lnRef>
          <a:fillRef idx="0">
            <a:schemeClr val="dk1"/>
          </a:fillRef>
          <a:effectRef idx="2">
            <a:schemeClr val="dk1"/>
          </a:effectRef>
          <a:fontRef idx="minor">
            <a:schemeClr val="tx1"/>
          </a:fontRef>
        </p:style>
      </p:cxnSp>
      <p:pic>
        <p:nvPicPr>
          <p:cNvPr id="16" name="图片 15" descr="action黑"/>
          <p:cNvPicPr>
            <a:picLocks noChangeAspect="1"/>
          </p:cNvPicPr>
          <p:nvPr/>
        </p:nvPicPr>
        <p:blipFill>
          <a:blip r:embed="rId4"/>
          <a:stretch>
            <a:fillRect/>
          </a:stretch>
        </p:blipFill>
        <p:spPr>
          <a:xfrm>
            <a:off x="7849235" y="625475"/>
            <a:ext cx="1190625" cy="328295"/>
          </a:xfrm>
          <a:prstGeom prst="rect">
            <a:avLst/>
          </a:prstGeom>
        </p:spPr>
      </p:pic>
      <p:sp>
        <p:nvSpPr>
          <p:cNvPr id="7" name="文本框 6"/>
          <p:cNvSpPr txBox="1"/>
          <p:nvPr/>
        </p:nvSpPr>
        <p:spPr>
          <a:xfrm>
            <a:off x="93519" y="484656"/>
            <a:ext cx="4031672"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两种典型的控制对象</a:t>
            </a:r>
            <a:endParaRPr lang="zh-CN" altLang="en-US" b="1"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539695" y="2061902"/>
            <a:ext cx="6931499" cy="3241184"/>
            <a:chOff x="539695" y="2061902"/>
            <a:chExt cx="6931499" cy="3241184"/>
          </a:xfrm>
        </p:grpSpPr>
        <p:sp>
          <p:nvSpPr>
            <p:cNvPr id="2" name="左大括号 1"/>
            <p:cNvSpPr/>
            <p:nvPr/>
          </p:nvSpPr>
          <p:spPr>
            <a:xfrm>
              <a:off x="2254195" y="2061902"/>
              <a:ext cx="301336" cy="258733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 name="文本框 2"/>
            <p:cNvSpPr txBox="1"/>
            <p:nvPr/>
          </p:nvSpPr>
          <p:spPr>
            <a:xfrm>
              <a:off x="2552125" y="2120821"/>
              <a:ext cx="4015843"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所有状态都能自己保持 ： 机器人位置</a:t>
              </a:r>
              <a:endParaRPr lang="zh-CN" altLang="en-US"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2439047" y="4279906"/>
              <a:ext cx="5032147"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大多数状态是不能自保持：电机速度，房间温度</a:t>
              </a: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539695" y="3170904"/>
              <a:ext cx="156966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对于阶跃输入</a:t>
              </a:r>
            </a:p>
          </p:txBody>
        </p:sp>
        <p:sp>
          <p:nvSpPr>
            <p:cNvPr id="5" name="文本框 4"/>
            <p:cNvSpPr txBox="1"/>
            <p:nvPr/>
          </p:nvSpPr>
          <p:spPr>
            <a:xfrm>
              <a:off x="4125191" y="2757629"/>
              <a:ext cx="180049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不</a:t>
              </a:r>
              <a:r>
                <a:rPr lang="zh-CN" altLang="en-US" dirty="0" smtClean="0">
                  <a:latin typeface="微软雅黑" panose="020B0503020204020204" pitchFamily="34" charset="-122"/>
                  <a:ea typeface="微软雅黑" panose="020B0503020204020204" pitchFamily="34" charset="-122"/>
                </a:rPr>
                <a:t>需要积分环节</a:t>
              </a:r>
              <a:endParaRPr lang="zh-CN" altLang="en-US"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4170290" y="4933754"/>
              <a:ext cx="1569660"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需要积分环节</a:t>
              </a: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473064241"/>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文档 7"/>
          <p:cNvSpPr/>
          <p:nvPr/>
        </p:nvSpPr>
        <p:spPr>
          <a:xfrm flipV="1">
            <a:off x="-2540" y="5956935"/>
            <a:ext cx="9150350" cy="910590"/>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11" name="图片 10" descr="口号"/>
          <p:cNvPicPr>
            <a:picLocks noChangeAspect="1"/>
          </p:cNvPicPr>
          <p:nvPr/>
        </p:nvPicPr>
        <p:blipFill>
          <a:blip r:embed="rId3"/>
          <a:stretch>
            <a:fillRect/>
          </a:stretch>
        </p:blipFill>
        <p:spPr>
          <a:xfrm>
            <a:off x="332105" y="6283960"/>
            <a:ext cx="3218180" cy="368300"/>
          </a:xfrm>
          <a:prstGeom prst="rect">
            <a:avLst/>
          </a:prstGeom>
        </p:spPr>
      </p:pic>
      <p:cxnSp>
        <p:nvCxnSpPr>
          <p:cNvPr id="14" name="直接连接符 13"/>
          <p:cNvCxnSpPr/>
          <p:nvPr/>
        </p:nvCxnSpPr>
        <p:spPr>
          <a:xfrm>
            <a:off x="-2540" y="910590"/>
            <a:ext cx="7932420" cy="43180"/>
          </a:xfrm>
          <a:prstGeom prst="line">
            <a:avLst/>
          </a:prstGeom>
          <a:ln w="28575">
            <a:solidFill>
              <a:schemeClr val="dk1"/>
            </a:solidFill>
          </a:ln>
        </p:spPr>
        <p:style>
          <a:lnRef idx="3">
            <a:schemeClr val="dk1"/>
          </a:lnRef>
          <a:fillRef idx="0">
            <a:schemeClr val="dk1"/>
          </a:fillRef>
          <a:effectRef idx="2">
            <a:schemeClr val="dk1"/>
          </a:effectRef>
          <a:fontRef idx="minor">
            <a:schemeClr val="tx1"/>
          </a:fontRef>
        </p:style>
      </p:cxnSp>
      <p:pic>
        <p:nvPicPr>
          <p:cNvPr id="16" name="图片 15" descr="action黑"/>
          <p:cNvPicPr>
            <a:picLocks noChangeAspect="1"/>
          </p:cNvPicPr>
          <p:nvPr/>
        </p:nvPicPr>
        <p:blipFill>
          <a:blip r:embed="rId4"/>
          <a:stretch>
            <a:fillRect/>
          </a:stretch>
        </p:blipFill>
        <p:spPr>
          <a:xfrm>
            <a:off x="7849235" y="625475"/>
            <a:ext cx="1190625" cy="328295"/>
          </a:xfrm>
          <a:prstGeom prst="rect">
            <a:avLst/>
          </a:prstGeom>
        </p:spPr>
      </p:pic>
      <p:sp>
        <p:nvSpPr>
          <p:cNvPr id="7" name="文本框 6"/>
          <p:cNvSpPr txBox="1"/>
          <p:nvPr/>
        </p:nvSpPr>
        <p:spPr>
          <a:xfrm>
            <a:off x="93519" y="484656"/>
            <a:ext cx="4031672"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三轮底盘角度闭环</a:t>
            </a:r>
          </a:p>
        </p:txBody>
      </p:sp>
      <mc:AlternateContent xmlns:mc="http://schemas.openxmlformats.org/markup-compatibility/2006" xmlns:a14="http://schemas.microsoft.com/office/drawing/2010/main">
        <mc:Choice Requires="a14">
          <p:sp>
            <p:nvSpPr>
              <p:cNvPr id="12" name="矩形 11"/>
              <p:cNvSpPr/>
              <p:nvPr/>
            </p:nvSpPr>
            <p:spPr>
              <a:xfrm>
                <a:off x="1057690" y="3517059"/>
                <a:ext cx="2872902" cy="485197"/>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电机驱动器模型：  </a:t>
                </a:r>
                <a14:m>
                  <m:oMath xmlns:m="http://schemas.openxmlformats.org/officeDocument/2006/math">
                    <m:f>
                      <m:fPr>
                        <m:ctrlPr>
                          <a:rPr lang="en-US" altLang="zh-CN" i="1" smtClean="0">
                            <a:latin typeface="Cambria Math" panose="02040503050406030204" pitchFamily="18" charset="0"/>
                            <a:ea typeface="微软雅黑" panose="020B0503020204020204" pitchFamily="34" charset="-122"/>
                          </a:rPr>
                        </m:ctrlPr>
                      </m:fPr>
                      <m:num>
                        <m:r>
                          <a:rPr lang="en-US" altLang="zh-CN" i="1">
                            <a:latin typeface="Cambria Math" panose="02040503050406030204" pitchFamily="18" charset="0"/>
                            <a:ea typeface="微软雅黑" panose="020B0503020204020204" pitchFamily="34" charset="-122"/>
                          </a:rPr>
                          <m:t>1</m:t>
                        </m:r>
                      </m:num>
                      <m:den>
                        <m:r>
                          <a:rPr lang="en-US" altLang="zh-CN" i="1">
                            <a:latin typeface="Cambria Math" panose="02040503050406030204" pitchFamily="18" charset="0"/>
                            <a:ea typeface="微软雅黑" panose="020B0503020204020204" pitchFamily="34" charset="-122"/>
                          </a:rPr>
                          <m:t>0</m:t>
                        </m:r>
                        <m:r>
                          <a:rPr lang="en-US" altLang="zh-CN" i="1" smtClean="0">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0</m:t>
                        </m:r>
                        <m:r>
                          <a:rPr lang="en-US" altLang="zh-CN" i="1" smtClean="0">
                            <a:latin typeface="Cambria Math" panose="02040503050406030204" pitchFamily="18" charset="0"/>
                            <a:ea typeface="微软雅黑" panose="020B0503020204020204" pitchFamily="34" charset="-122"/>
                          </a:rPr>
                          <m:t>5</m:t>
                        </m:r>
                        <m:r>
                          <m:rPr>
                            <m:sty m:val="p"/>
                          </m:rPr>
                          <a:rPr lang="en-US" altLang="zh-CN" i="1">
                            <a:latin typeface="Cambria Math" panose="02040503050406030204" pitchFamily="18" charset="0"/>
                            <a:ea typeface="微软雅黑" panose="020B0503020204020204" pitchFamily="34" charset="-122"/>
                          </a:rPr>
                          <m:t>s</m:t>
                        </m:r>
                        <m:r>
                          <a:rPr lang="en-US" altLang="zh-CN" b="0" i="1" smtClean="0">
                            <a:latin typeface="Cambria Math" panose="02040503050406030204" pitchFamily="18" charset="0"/>
                            <a:ea typeface="微软雅黑" panose="020B0503020204020204" pitchFamily="34" charset="-122"/>
                          </a:rPr>
                          <m:t> </m:t>
                        </m:r>
                        <m:r>
                          <a:rPr lang="en-US" altLang="zh-CN" i="1">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 </m:t>
                        </m:r>
                        <m:r>
                          <a:rPr lang="en-US" altLang="zh-CN" i="1">
                            <a:latin typeface="Cambria Math" panose="02040503050406030204" pitchFamily="18" charset="0"/>
                            <a:ea typeface="微软雅黑" panose="020B0503020204020204" pitchFamily="34" charset="-122"/>
                          </a:rPr>
                          <m:t>1</m:t>
                        </m:r>
                      </m:den>
                    </m:f>
                  </m:oMath>
                </a14:m>
                <a:endParaRPr lang="en-US" altLang="zh-CN" dirty="0">
                  <a:latin typeface="微软雅黑" panose="020B0503020204020204" pitchFamily="34" charset="-122"/>
                  <a:ea typeface="微软雅黑" panose="020B0503020204020204" pitchFamily="34" charset="-122"/>
                </a:endParaRPr>
              </a:p>
            </p:txBody>
          </p:sp>
        </mc:Choice>
        <mc:Fallback xmlns="">
          <p:sp>
            <p:nvSpPr>
              <p:cNvPr id="12" name="矩形 11"/>
              <p:cNvSpPr>
                <a:spLocks noRot="1" noChangeAspect="1" noMove="1" noResize="1" noEditPoints="1" noAdjustHandles="1" noChangeArrowheads="1" noChangeShapeType="1" noTextEdit="1"/>
              </p:cNvSpPr>
              <p:nvPr/>
            </p:nvSpPr>
            <p:spPr>
              <a:xfrm>
                <a:off x="1057690" y="3517059"/>
                <a:ext cx="2872902" cy="485197"/>
              </a:xfrm>
              <a:prstGeom prst="rect">
                <a:avLst/>
              </a:prstGeom>
              <a:blipFill rotWithShape="0">
                <a:blip r:embed="rId5"/>
                <a:stretch>
                  <a:fillRect l="-1911" b="-6250"/>
                </a:stretch>
              </a:blipFill>
            </p:spPr>
            <p:txBody>
              <a:bodyPr/>
              <a:lstStyle/>
              <a:p>
                <a:r>
                  <a:rPr lang="zh-CN" altLang="en-US">
                    <a:noFill/>
                  </a:rPr>
                  <a:t> </a:t>
                </a:r>
              </a:p>
            </p:txBody>
          </p:sp>
        </mc:Fallback>
      </mc:AlternateContent>
      <p:sp>
        <p:nvSpPr>
          <p:cNvPr id="2" name="文本框 1"/>
          <p:cNvSpPr txBox="1"/>
          <p:nvPr/>
        </p:nvSpPr>
        <p:spPr>
          <a:xfrm>
            <a:off x="997527" y="1622576"/>
            <a:ext cx="7895110" cy="646331"/>
          </a:xfrm>
          <a:prstGeom prst="rect">
            <a:avLst/>
          </a:prstGeom>
          <a:noFill/>
        </p:spPr>
        <p:txBody>
          <a:bodyPr wrap="none" rtlCol="0">
            <a:spAutoFit/>
          </a:bodyPr>
          <a:lstStyle/>
          <a:p>
            <a:r>
              <a:rPr lang="zh-CN" altLang="en-US" dirty="0" smtClean="0"/>
              <a:t>        </a:t>
            </a:r>
            <a:r>
              <a:rPr lang="zh-CN" altLang="en-US" dirty="0">
                <a:latin typeface="微软雅黑" panose="020B0503020204020204" pitchFamily="34" charset="-122"/>
                <a:ea typeface="微软雅黑" panose="020B0503020204020204" pitchFamily="34" charset="-122"/>
              </a:rPr>
              <a:t>因为我们驱动器相应速度大概在</a:t>
            </a:r>
            <a:r>
              <a:rPr lang="en-US" altLang="zh-CN" dirty="0">
                <a:latin typeface="微软雅黑" panose="020B0503020204020204" pitchFamily="34" charset="-122"/>
                <a:ea typeface="微软雅黑" panose="020B0503020204020204" pitchFamily="34" charset="-122"/>
              </a:rPr>
              <a:t>20ms</a:t>
            </a:r>
            <a:r>
              <a:rPr lang="zh-CN" altLang="en-US" dirty="0">
                <a:latin typeface="微软雅黑" panose="020B0503020204020204" pitchFamily="34" charset="-122"/>
                <a:ea typeface="微软雅黑" panose="020B0503020204020204" pitchFamily="34" charset="-122"/>
              </a:rPr>
              <a:t>左右，认为将驱动器电机整个模型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简化为一个惯性环节。</a:t>
            </a:r>
          </a:p>
        </p:txBody>
      </p:sp>
      <p:pic>
        <p:nvPicPr>
          <p:cNvPr id="3" name="图片 2"/>
          <p:cNvPicPr>
            <a:picLocks noChangeAspect="1"/>
          </p:cNvPicPr>
          <p:nvPr/>
        </p:nvPicPr>
        <p:blipFill>
          <a:blip r:embed="rId6"/>
          <a:stretch>
            <a:fillRect/>
          </a:stretch>
        </p:blipFill>
        <p:spPr>
          <a:xfrm>
            <a:off x="4902602" y="2841463"/>
            <a:ext cx="3871261" cy="2321587"/>
          </a:xfrm>
          <a:prstGeom prst="rect">
            <a:avLst/>
          </a:prstGeom>
        </p:spPr>
      </p:pic>
      <mc:AlternateContent xmlns:mc="http://schemas.openxmlformats.org/markup-compatibility/2006" xmlns:a14="http://schemas.microsoft.com/office/drawing/2010/main">
        <mc:Choice Requires="a14">
          <p:sp>
            <p:nvSpPr>
              <p:cNvPr id="13" name="矩形 12"/>
              <p:cNvSpPr/>
              <p:nvPr/>
            </p:nvSpPr>
            <p:spPr>
              <a:xfrm>
                <a:off x="1036909" y="4677853"/>
                <a:ext cx="2637517" cy="520655"/>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控制对象为：  </a:t>
                </a:r>
                <a14:m>
                  <m:oMath xmlns:m="http://schemas.openxmlformats.org/officeDocument/2006/math">
                    <m:f>
                      <m:fPr>
                        <m:ctrlPr>
                          <a:rPr lang="en-US" altLang="zh-CN" i="1" smtClean="0">
                            <a:latin typeface="Cambria Math" panose="02040503050406030204" pitchFamily="18" charset="0"/>
                            <a:ea typeface="微软雅黑" panose="020B0503020204020204" pitchFamily="34" charset="-122"/>
                          </a:rPr>
                        </m:ctrlPr>
                      </m:fPr>
                      <m:num>
                        <m:r>
                          <a:rPr lang="en-US" altLang="zh-CN" i="1">
                            <a:latin typeface="Cambria Math" panose="02040503050406030204" pitchFamily="18" charset="0"/>
                            <a:ea typeface="微软雅黑" panose="020B0503020204020204" pitchFamily="34" charset="-122"/>
                          </a:rPr>
                          <m:t>1</m:t>
                        </m:r>
                      </m:num>
                      <m:den>
                        <m:r>
                          <a:rPr lang="en-US" altLang="zh-CN" b="0" i="1" smtClean="0">
                            <a:latin typeface="Cambria Math" panose="02040503050406030204" pitchFamily="18" charset="0"/>
                            <a:ea typeface="微软雅黑" panose="020B0503020204020204" pitchFamily="34" charset="-122"/>
                          </a:rPr>
                          <m:t>𝑠</m:t>
                        </m:r>
                        <m:r>
                          <a:rPr lang="en-US" altLang="zh-CN" b="0" i="1" smtClean="0">
                            <a:latin typeface="Cambria Math" panose="02040503050406030204" pitchFamily="18" charset="0"/>
                            <a:ea typeface="微软雅黑" panose="020B0503020204020204" pitchFamily="34" charset="-122"/>
                          </a:rPr>
                          <m:t>(0.05</m:t>
                        </m:r>
                        <m:r>
                          <m:rPr>
                            <m:sty m:val="p"/>
                          </m:rPr>
                          <a:rPr lang="en-US" altLang="zh-CN" i="1">
                            <a:latin typeface="Cambria Math" panose="02040503050406030204" pitchFamily="18" charset="0"/>
                            <a:ea typeface="微软雅黑" panose="020B0503020204020204" pitchFamily="34" charset="-122"/>
                          </a:rPr>
                          <m:t>s</m:t>
                        </m:r>
                        <m:r>
                          <a:rPr lang="en-US" altLang="zh-CN" b="0" i="1" smtClean="0">
                            <a:latin typeface="Cambria Math" panose="02040503050406030204" pitchFamily="18" charset="0"/>
                            <a:ea typeface="微软雅黑" panose="020B0503020204020204" pitchFamily="34" charset="-122"/>
                          </a:rPr>
                          <m:t> </m:t>
                        </m:r>
                        <m:r>
                          <a:rPr lang="en-US" altLang="zh-CN" i="1">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 </m:t>
                        </m:r>
                        <m:r>
                          <a:rPr lang="en-US" altLang="zh-CN" i="1">
                            <a:latin typeface="Cambria Math" panose="02040503050406030204" pitchFamily="18" charset="0"/>
                            <a:ea typeface="微软雅黑" panose="020B0503020204020204" pitchFamily="34" charset="-122"/>
                          </a:rPr>
                          <m:t>1</m:t>
                        </m:r>
                        <m:r>
                          <a:rPr lang="en-US" altLang="zh-CN" b="0" i="1" smtClean="0">
                            <a:latin typeface="Cambria Math" panose="02040503050406030204" pitchFamily="18" charset="0"/>
                            <a:ea typeface="微软雅黑" panose="020B0503020204020204" pitchFamily="34" charset="-122"/>
                          </a:rPr>
                          <m:t>)</m:t>
                        </m:r>
                      </m:den>
                    </m:f>
                  </m:oMath>
                </a14:m>
                <a:endParaRPr lang="en-US" altLang="zh-CN" dirty="0">
                  <a:latin typeface="微软雅黑" panose="020B0503020204020204" pitchFamily="34" charset="-122"/>
                  <a:ea typeface="微软雅黑" panose="020B0503020204020204" pitchFamily="34" charset="-122"/>
                </a:endParaRPr>
              </a:p>
            </p:txBody>
          </p:sp>
        </mc:Choice>
        <mc:Fallback xmlns="">
          <p:sp>
            <p:nvSpPr>
              <p:cNvPr id="13" name="矩形 12"/>
              <p:cNvSpPr>
                <a:spLocks noRot="1" noChangeAspect="1" noMove="1" noResize="1" noEditPoints="1" noAdjustHandles="1" noChangeArrowheads="1" noChangeShapeType="1" noTextEdit="1"/>
              </p:cNvSpPr>
              <p:nvPr/>
            </p:nvSpPr>
            <p:spPr>
              <a:xfrm>
                <a:off x="1036909" y="4677853"/>
                <a:ext cx="2637517" cy="520655"/>
              </a:xfrm>
              <a:prstGeom prst="rect">
                <a:avLst/>
              </a:prstGeom>
              <a:blipFill rotWithShape="0">
                <a:blip r:embed="rId7"/>
                <a:stretch>
                  <a:fillRect l="-1848" b="-58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07659661"/>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文档 7"/>
          <p:cNvSpPr/>
          <p:nvPr/>
        </p:nvSpPr>
        <p:spPr>
          <a:xfrm flipV="1">
            <a:off x="-2540" y="5956935"/>
            <a:ext cx="9150350" cy="910590"/>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11" name="图片 10" descr="口号"/>
          <p:cNvPicPr>
            <a:picLocks noChangeAspect="1"/>
          </p:cNvPicPr>
          <p:nvPr/>
        </p:nvPicPr>
        <p:blipFill>
          <a:blip r:embed="rId3"/>
          <a:stretch>
            <a:fillRect/>
          </a:stretch>
        </p:blipFill>
        <p:spPr>
          <a:xfrm>
            <a:off x="332105" y="6283960"/>
            <a:ext cx="3218180" cy="368300"/>
          </a:xfrm>
          <a:prstGeom prst="rect">
            <a:avLst/>
          </a:prstGeom>
        </p:spPr>
      </p:pic>
      <p:cxnSp>
        <p:nvCxnSpPr>
          <p:cNvPr id="14" name="直接连接符 13"/>
          <p:cNvCxnSpPr/>
          <p:nvPr/>
        </p:nvCxnSpPr>
        <p:spPr>
          <a:xfrm>
            <a:off x="-2540" y="910590"/>
            <a:ext cx="7932420" cy="43180"/>
          </a:xfrm>
          <a:prstGeom prst="line">
            <a:avLst/>
          </a:prstGeom>
          <a:ln w="28575">
            <a:solidFill>
              <a:schemeClr val="dk1"/>
            </a:solidFill>
          </a:ln>
        </p:spPr>
        <p:style>
          <a:lnRef idx="3">
            <a:schemeClr val="dk1"/>
          </a:lnRef>
          <a:fillRef idx="0">
            <a:schemeClr val="dk1"/>
          </a:fillRef>
          <a:effectRef idx="2">
            <a:schemeClr val="dk1"/>
          </a:effectRef>
          <a:fontRef idx="minor">
            <a:schemeClr val="tx1"/>
          </a:fontRef>
        </p:style>
      </p:cxnSp>
      <p:pic>
        <p:nvPicPr>
          <p:cNvPr id="16" name="图片 15" descr="action黑"/>
          <p:cNvPicPr>
            <a:picLocks noChangeAspect="1"/>
          </p:cNvPicPr>
          <p:nvPr/>
        </p:nvPicPr>
        <p:blipFill>
          <a:blip r:embed="rId4"/>
          <a:stretch>
            <a:fillRect/>
          </a:stretch>
        </p:blipFill>
        <p:spPr>
          <a:xfrm>
            <a:off x="7849235" y="625475"/>
            <a:ext cx="1190625" cy="328295"/>
          </a:xfrm>
          <a:prstGeom prst="rect">
            <a:avLst/>
          </a:prstGeom>
        </p:spPr>
      </p:pic>
      <p:sp>
        <p:nvSpPr>
          <p:cNvPr id="7" name="文本框 6"/>
          <p:cNvSpPr txBox="1"/>
          <p:nvPr/>
        </p:nvSpPr>
        <p:spPr>
          <a:xfrm>
            <a:off x="93519" y="484656"/>
            <a:ext cx="4031672"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三轮底盘角度闭环</a:t>
            </a:r>
            <a:endParaRPr lang="zh-CN" altLang="en-US"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93519" y="1459385"/>
            <a:ext cx="3416320"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三轮底盘角度闭环的</a:t>
            </a:r>
            <a:r>
              <a:rPr lang="zh-CN" altLang="en-US" dirty="0">
                <a:latin typeface="微软雅黑" panose="020B0503020204020204" pitchFamily="34" charset="-122"/>
                <a:ea typeface="微软雅黑" panose="020B0503020204020204" pitchFamily="34" charset="-122"/>
              </a:rPr>
              <a:t>控制系统：</a:t>
            </a:r>
          </a:p>
        </p:txBody>
      </p:sp>
      <p:pic>
        <p:nvPicPr>
          <p:cNvPr id="4" name="图片 3"/>
          <p:cNvPicPr>
            <a:picLocks noChangeAspect="1"/>
          </p:cNvPicPr>
          <p:nvPr/>
        </p:nvPicPr>
        <p:blipFill>
          <a:blip r:embed="rId5"/>
          <a:stretch>
            <a:fillRect/>
          </a:stretch>
        </p:blipFill>
        <p:spPr>
          <a:xfrm>
            <a:off x="0" y="2334332"/>
            <a:ext cx="9147810" cy="2484683"/>
          </a:xfrm>
          <a:prstGeom prst="rect">
            <a:avLst/>
          </a:prstGeom>
        </p:spPr>
      </p:pic>
    </p:spTree>
    <p:extLst>
      <p:ext uri="{BB962C8B-B14F-4D97-AF65-F5344CB8AC3E}">
        <p14:creationId xmlns:p14="http://schemas.microsoft.com/office/powerpoint/2010/main" val="2220331169"/>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文档 7"/>
          <p:cNvSpPr/>
          <p:nvPr/>
        </p:nvSpPr>
        <p:spPr>
          <a:xfrm flipV="1">
            <a:off x="-2540" y="5956935"/>
            <a:ext cx="9150350" cy="910590"/>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11" name="图片 10" descr="口号"/>
          <p:cNvPicPr>
            <a:picLocks noChangeAspect="1"/>
          </p:cNvPicPr>
          <p:nvPr/>
        </p:nvPicPr>
        <p:blipFill>
          <a:blip r:embed="rId3"/>
          <a:stretch>
            <a:fillRect/>
          </a:stretch>
        </p:blipFill>
        <p:spPr>
          <a:xfrm>
            <a:off x="332105" y="6283960"/>
            <a:ext cx="3218180" cy="368300"/>
          </a:xfrm>
          <a:prstGeom prst="rect">
            <a:avLst/>
          </a:prstGeom>
        </p:spPr>
      </p:pic>
      <p:cxnSp>
        <p:nvCxnSpPr>
          <p:cNvPr id="14" name="直接连接符 13"/>
          <p:cNvCxnSpPr/>
          <p:nvPr/>
        </p:nvCxnSpPr>
        <p:spPr>
          <a:xfrm>
            <a:off x="-2540" y="910590"/>
            <a:ext cx="7932420" cy="43180"/>
          </a:xfrm>
          <a:prstGeom prst="line">
            <a:avLst/>
          </a:prstGeom>
          <a:ln w="28575">
            <a:solidFill>
              <a:schemeClr val="dk1"/>
            </a:solidFill>
          </a:ln>
        </p:spPr>
        <p:style>
          <a:lnRef idx="3">
            <a:schemeClr val="dk1"/>
          </a:lnRef>
          <a:fillRef idx="0">
            <a:schemeClr val="dk1"/>
          </a:fillRef>
          <a:effectRef idx="2">
            <a:schemeClr val="dk1"/>
          </a:effectRef>
          <a:fontRef idx="minor">
            <a:schemeClr val="tx1"/>
          </a:fontRef>
        </p:style>
      </p:cxnSp>
      <p:pic>
        <p:nvPicPr>
          <p:cNvPr id="16" name="图片 15" descr="action黑"/>
          <p:cNvPicPr>
            <a:picLocks noChangeAspect="1"/>
          </p:cNvPicPr>
          <p:nvPr/>
        </p:nvPicPr>
        <p:blipFill>
          <a:blip r:embed="rId4"/>
          <a:stretch>
            <a:fillRect/>
          </a:stretch>
        </p:blipFill>
        <p:spPr>
          <a:xfrm>
            <a:off x="7849235" y="625475"/>
            <a:ext cx="1190625" cy="328295"/>
          </a:xfrm>
          <a:prstGeom prst="rect">
            <a:avLst/>
          </a:prstGeom>
        </p:spPr>
      </p:pic>
      <p:sp>
        <p:nvSpPr>
          <p:cNvPr id="7" name="文本框 6"/>
          <p:cNvSpPr txBox="1"/>
          <p:nvPr/>
        </p:nvSpPr>
        <p:spPr>
          <a:xfrm>
            <a:off x="51215" y="440809"/>
            <a:ext cx="4031672"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单容水箱系统</a:t>
            </a:r>
            <a:endParaRPr lang="zh-CN" altLang="en-US"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5"/>
          <a:stretch>
            <a:fillRect/>
          </a:stretch>
        </p:blipFill>
        <p:spPr>
          <a:xfrm>
            <a:off x="-6350" y="2524732"/>
            <a:ext cx="9150350" cy="2053009"/>
          </a:xfrm>
          <a:prstGeom prst="rect">
            <a:avLst/>
          </a:prstGeom>
        </p:spPr>
      </p:pic>
      <p:sp>
        <p:nvSpPr>
          <p:cNvPr id="9" name="文本框 8"/>
          <p:cNvSpPr txBox="1"/>
          <p:nvPr/>
        </p:nvSpPr>
        <p:spPr>
          <a:xfrm>
            <a:off x="93519" y="1459385"/>
            <a:ext cx="2954655"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单容水箱闭环的</a:t>
            </a:r>
            <a:r>
              <a:rPr lang="zh-CN" altLang="en-US" dirty="0">
                <a:latin typeface="微软雅黑" panose="020B0503020204020204" pitchFamily="34" charset="-122"/>
                <a:ea typeface="微软雅黑" panose="020B0503020204020204" pitchFamily="34" charset="-122"/>
              </a:rPr>
              <a:t>控制系统：</a:t>
            </a:r>
          </a:p>
        </p:txBody>
      </p:sp>
    </p:spTree>
    <p:extLst>
      <p:ext uri="{BB962C8B-B14F-4D97-AF65-F5344CB8AC3E}">
        <p14:creationId xmlns:p14="http://schemas.microsoft.com/office/powerpoint/2010/main" val="156887713"/>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44781" y="1859626"/>
            <a:ext cx="4824730" cy="646331"/>
          </a:xfrm>
          <a:prstGeom prst="rect">
            <a:avLst/>
          </a:prstGeom>
          <a:noFill/>
        </p:spPr>
        <p:txBody>
          <a:bodyPr wrap="square" rtlCol="0">
            <a:spAutoFit/>
          </a:bodyPr>
          <a:lstStyle/>
          <a:p>
            <a:r>
              <a:rPr lang="zh-CN" altLang="en-US" sz="3600" b="1" dirty="0" smtClean="0">
                <a:latin typeface="李旭科书法 v1.4" panose="02000603000000000000" pitchFamily="2" charset="-122"/>
                <a:ea typeface="李旭科书法 v1.4" panose="02000603000000000000" pitchFamily="2" charset="-122"/>
              </a:rPr>
              <a:t>告诉你们一个好消息！</a:t>
            </a:r>
            <a:endParaRPr lang="en-US" altLang="zh-CN" sz="3600" b="1" dirty="0" smtClean="0">
              <a:latin typeface="李旭科书法 v1.4" panose="02000603000000000000" pitchFamily="2" charset="-122"/>
              <a:ea typeface="李旭科书法 v1.4" panose="02000603000000000000" pitchFamily="2" charset="-122"/>
            </a:endParaRPr>
          </a:p>
        </p:txBody>
      </p:sp>
      <p:sp>
        <p:nvSpPr>
          <p:cNvPr id="7" name="文本框 6"/>
          <p:cNvSpPr txBox="1"/>
          <p:nvPr/>
        </p:nvSpPr>
        <p:spPr>
          <a:xfrm>
            <a:off x="3096144" y="4191131"/>
            <a:ext cx="5829646" cy="1200329"/>
          </a:xfrm>
          <a:prstGeom prst="rect">
            <a:avLst/>
          </a:prstGeom>
          <a:noFill/>
        </p:spPr>
        <p:txBody>
          <a:bodyPr wrap="square" rtlCol="0">
            <a:spAutoFit/>
          </a:bodyPr>
          <a:lstStyle/>
          <a:p>
            <a:r>
              <a:rPr lang="zh-CN" altLang="en-US" sz="3600" b="1" dirty="0" smtClean="0"/>
              <a:t>       </a:t>
            </a:r>
            <a:r>
              <a:rPr lang="zh-CN" altLang="en-US" sz="3600" b="1" dirty="0" smtClean="0">
                <a:latin typeface="李旭科书法 v1.4" panose="02000603000000000000" pitchFamily="2" charset="-122"/>
                <a:ea typeface="李旭科书法 v1.4" panose="02000603000000000000" pitchFamily="2" charset="-122"/>
              </a:rPr>
              <a:t>马上你们就可以直接控制机器人了！</a:t>
            </a:r>
            <a:endParaRPr lang="en-US" altLang="zh-CN" sz="3600" b="1" dirty="0" smtClean="0">
              <a:latin typeface="李旭科书法 v1.4" panose="02000603000000000000" pitchFamily="2" charset="-122"/>
              <a:ea typeface="李旭科书法 v1.4" panose="02000603000000000000" pitchFamily="2"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文档 7"/>
          <p:cNvSpPr/>
          <p:nvPr/>
        </p:nvSpPr>
        <p:spPr>
          <a:xfrm flipV="1">
            <a:off x="-2540" y="5956935"/>
            <a:ext cx="9150350" cy="910590"/>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11" name="图片 10" descr="口号"/>
          <p:cNvPicPr>
            <a:picLocks noChangeAspect="1"/>
          </p:cNvPicPr>
          <p:nvPr/>
        </p:nvPicPr>
        <p:blipFill>
          <a:blip r:embed="rId3"/>
          <a:stretch>
            <a:fillRect/>
          </a:stretch>
        </p:blipFill>
        <p:spPr>
          <a:xfrm>
            <a:off x="332105" y="6283960"/>
            <a:ext cx="3218180" cy="368300"/>
          </a:xfrm>
          <a:prstGeom prst="rect">
            <a:avLst/>
          </a:prstGeom>
        </p:spPr>
      </p:pic>
      <p:cxnSp>
        <p:nvCxnSpPr>
          <p:cNvPr id="14" name="直接连接符 13"/>
          <p:cNvCxnSpPr/>
          <p:nvPr/>
        </p:nvCxnSpPr>
        <p:spPr>
          <a:xfrm>
            <a:off x="-2540" y="910590"/>
            <a:ext cx="7932420" cy="43180"/>
          </a:xfrm>
          <a:prstGeom prst="line">
            <a:avLst/>
          </a:prstGeom>
          <a:ln w="28575">
            <a:solidFill>
              <a:schemeClr val="dk1"/>
            </a:solidFill>
          </a:ln>
        </p:spPr>
        <p:style>
          <a:lnRef idx="3">
            <a:schemeClr val="dk1"/>
          </a:lnRef>
          <a:fillRef idx="0">
            <a:schemeClr val="dk1"/>
          </a:fillRef>
          <a:effectRef idx="2">
            <a:schemeClr val="dk1"/>
          </a:effectRef>
          <a:fontRef idx="minor">
            <a:schemeClr val="tx1"/>
          </a:fontRef>
        </p:style>
      </p:cxnSp>
      <p:pic>
        <p:nvPicPr>
          <p:cNvPr id="16" name="图片 15" descr="action黑"/>
          <p:cNvPicPr>
            <a:picLocks noChangeAspect="1"/>
          </p:cNvPicPr>
          <p:nvPr/>
        </p:nvPicPr>
        <p:blipFill>
          <a:blip r:embed="rId4"/>
          <a:stretch>
            <a:fillRect/>
          </a:stretch>
        </p:blipFill>
        <p:spPr>
          <a:xfrm>
            <a:off x="7849235" y="625475"/>
            <a:ext cx="1190625" cy="328295"/>
          </a:xfrm>
          <a:prstGeom prst="rect">
            <a:avLst/>
          </a:prstGeom>
        </p:spPr>
      </p:pic>
      <p:sp>
        <p:nvSpPr>
          <p:cNvPr id="2" name="文本框 1"/>
          <p:cNvSpPr txBox="1"/>
          <p:nvPr/>
        </p:nvSpPr>
        <p:spPr>
          <a:xfrm>
            <a:off x="93519" y="484656"/>
            <a:ext cx="4031672"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你</a:t>
            </a:r>
            <a:r>
              <a:rPr lang="zh-CN" altLang="en-US" b="1" dirty="0" smtClean="0">
                <a:latin typeface="微软雅黑" panose="020B0503020204020204" pitchFamily="34" charset="-122"/>
                <a:ea typeface="微软雅黑" panose="020B0503020204020204" pitchFamily="34" charset="-122"/>
              </a:rPr>
              <a:t>知道什么叫做闭环和开环吗？</a:t>
            </a:r>
            <a:endParaRPr lang="zh-CN" altLang="en-US" b="1"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rotWithShape="1">
          <a:blip r:embed="rId5" cstate="print">
            <a:extLst>
              <a:ext uri="{28A0092B-C50C-407E-A947-70E740481C1C}">
                <a14:useLocalDpi xmlns:a14="http://schemas.microsoft.com/office/drawing/2010/main" val="0"/>
              </a:ext>
            </a:extLst>
          </a:blip>
          <a:srcRect l="9729" t="-7559" r="6970" b="16322"/>
          <a:stretch/>
        </p:blipFill>
        <p:spPr>
          <a:xfrm>
            <a:off x="-1" y="197428"/>
            <a:ext cx="9144001" cy="5777346"/>
          </a:xfrm>
          <a:prstGeom prst="rect">
            <a:avLst/>
          </a:prstGeom>
        </p:spPr>
      </p:pic>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092508">
            <a:off x="1954019" y="1519845"/>
            <a:ext cx="5995554" cy="3755567"/>
          </a:xfrm>
          <a:prstGeom prst="rect">
            <a:avLst/>
          </a:prstGeom>
        </p:spPr>
      </p:pic>
    </p:spTree>
    <p:extLst>
      <p:ext uri="{BB962C8B-B14F-4D97-AF65-F5344CB8AC3E}">
        <p14:creationId xmlns:p14="http://schemas.microsoft.com/office/powerpoint/2010/main" val="10155937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fltVal val="0"/>
                                          </p:val>
                                        </p:tav>
                                        <p:tav tm="100000">
                                          <p:val>
                                            <p:strVal val="#ppt_w"/>
                                          </p:val>
                                        </p:tav>
                                      </p:tavLst>
                                    </p:anim>
                                    <p:anim calcmode="lin" valueType="num">
                                      <p:cBhvr>
                                        <p:cTn id="13" dur="1000" fill="hold"/>
                                        <p:tgtEl>
                                          <p:spTgt spid="10"/>
                                        </p:tgtEl>
                                        <p:attrNameLst>
                                          <p:attrName>ppt_h</p:attrName>
                                        </p:attrNameLst>
                                      </p:cBhvr>
                                      <p:tavLst>
                                        <p:tav tm="0">
                                          <p:val>
                                            <p:fltVal val="0"/>
                                          </p:val>
                                        </p:tav>
                                        <p:tav tm="100000">
                                          <p:val>
                                            <p:strVal val="#ppt_h"/>
                                          </p:val>
                                        </p:tav>
                                      </p:tavLst>
                                    </p:anim>
                                    <p:anim calcmode="lin" valueType="num">
                                      <p:cBhvr>
                                        <p:cTn id="14" dur="1000" fill="hold"/>
                                        <p:tgtEl>
                                          <p:spTgt spid="10"/>
                                        </p:tgtEl>
                                        <p:attrNameLst>
                                          <p:attrName>style.rotation</p:attrName>
                                        </p:attrNameLst>
                                      </p:cBhvr>
                                      <p:tavLst>
                                        <p:tav tm="0">
                                          <p:val>
                                            <p:fltVal val="90"/>
                                          </p:val>
                                        </p:tav>
                                        <p:tav tm="100000">
                                          <p:val>
                                            <p:fltVal val="0"/>
                                          </p:val>
                                        </p:tav>
                                      </p:tavLst>
                                    </p:anim>
                                    <p:animEffect transition="in" filter="fade">
                                      <p:cBhvr>
                                        <p:cTn id="15"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文档 7"/>
          <p:cNvSpPr/>
          <p:nvPr/>
        </p:nvSpPr>
        <p:spPr>
          <a:xfrm flipV="1">
            <a:off x="-2540" y="5956935"/>
            <a:ext cx="9150350" cy="910590"/>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11" name="图片 10" descr="口号"/>
          <p:cNvPicPr>
            <a:picLocks noChangeAspect="1"/>
          </p:cNvPicPr>
          <p:nvPr/>
        </p:nvPicPr>
        <p:blipFill>
          <a:blip r:embed="rId3"/>
          <a:stretch>
            <a:fillRect/>
          </a:stretch>
        </p:blipFill>
        <p:spPr>
          <a:xfrm>
            <a:off x="332105" y="6283960"/>
            <a:ext cx="3218180" cy="368300"/>
          </a:xfrm>
          <a:prstGeom prst="rect">
            <a:avLst/>
          </a:prstGeom>
        </p:spPr>
      </p:pic>
      <p:cxnSp>
        <p:nvCxnSpPr>
          <p:cNvPr id="14" name="直接连接符 13"/>
          <p:cNvCxnSpPr/>
          <p:nvPr/>
        </p:nvCxnSpPr>
        <p:spPr>
          <a:xfrm>
            <a:off x="-2540" y="910590"/>
            <a:ext cx="7932420" cy="43180"/>
          </a:xfrm>
          <a:prstGeom prst="line">
            <a:avLst/>
          </a:prstGeom>
          <a:ln w="28575">
            <a:solidFill>
              <a:schemeClr val="dk1"/>
            </a:solidFill>
          </a:ln>
        </p:spPr>
        <p:style>
          <a:lnRef idx="3">
            <a:schemeClr val="dk1"/>
          </a:lnRef>
          <a:fillRef idx="0">
            <a:schemeClr val="dk1"/>
          </a:fillRef>
          <a:effectRef idx="2">
            <a:schemeClr val="dk1"/>
          </a:effectRef>
          <a:fontRef idx="minor">
            <a:schemeClr val="tx1"/>
          </a:fontRef>
        </p:style>
      </p:cxnSp>
      <p:pic>
        <p:nvPicPr>
          <p:cNvPr id="16" name="图片 15" descr="action黑"/>
          <p:cNvPicPr>
            <a:picLocks noChangeAspect="1"/>
          </p:cNvPicPr>
          <p:nvPr/>
        </p:nvPicPr>
        <p:blipFill>
          <a:blip r:embed="rId4"/>
          <a:stretch>
            <a:fillRect/>
          </a:stretch>
        </p:blipFill>
        <p:spPr>
          <a:xfrm>
            <a:off x="7849235" y="625475"/>
            <a:ext cx="1190625" cy="328295"/>
          </a:xfrm>
          <a:prstGeom prst="rect">
            <a:avLst/>
          </a:prstGeom>
        </p:spPr>
      </p:pic>
      <p:sp>
        <p:nvSpPr>
          <p:cNvPr id="2" name="文本框 1"/>
          <p:cNvSpPr txBox="1"/>
          <p:nvPr/>
        </p:nvSpPr>
        <p:spPr>
          <a:xfrm>
            <a:off x="93519" y="484656"/>
            <a:ext cx="4031672"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你</a:t>
            </a:r>
            <a:r>
              <a:rPr lang="zh-CN" altLang="en-US" b="1" dirty="0" smtClean="0">
                <a:latin typeface="微软雅黑" panose="020B0503020204020204" pitchFamily="34" charset="-122"/>
                <a:ea typeface="微软雅黑" panose="020B0503020204020204" pitchFamily="34" charset="-122"/>
              </a:rPr>
              <a:t>知道什么叫做闭环和开环吗？</a:t>
            </a:r>
            <a:endParaRPr lang="zh-CN" altLang="en-US"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5" cstate="print">
            <a:extLst>
              <a:ext uri="{28A0092B-C50C-407E-A947-70E740481C1C}">
                <a14:useLocalDpi xmlns:a14="http://schemas.microsoft.com/office/drawing/2010/main" val="0"/>
              </a:ext>
            </a:extLst>
          </a:blip>
          <a:srcRect l="8122" t="-19676" r="6260" b="14624"/>
          <a:stretch/>
        </p:blipFill>
        <p:spPr>
          <a:xfrm>
            <a:off x="-20783" y="-540328"/>
            <a:ext cx="9175173" cy="6494319"/>
          </a:xfrm>
          <a:prstGeom prst="rect">
            <a:avLst/>
          </a:prstGeom>
        </p:spPr>
      </p:pic>
      <p:sp>
        <p:nvSpPr>
          <p:cNvPr id="4" name="文本框 3"/>
          <p:cNvSpPr txBox="1"/>
          <p:nvPr/>
        </p:nvSpPr>
        <p:spPr>
          <a:xfrm>
            <a:off x="4935682" y="146102"/>
            <a:ext cx="3070071" cy="523220"/>
          </a:xfrm>
          <a:prstGeom prst="rect">
            <a:avLst/>
          </a:prstGeom>
          <a:noFill/>
        </p:spPr>
        <p:txBody>
          <a:bodyPr wrap="none" rtlCol="0">
            <a:spAutoFit/>
          </a:bodyPr>
          <a:lstStyle/>
          <a:p>
            <a:r>
              <a:rPr lang="zh-CN" altLang="en-US" sz="2800" b="1" dirty="0" smtClean="0"/>
              <a:t>尼玛，走歪了！！</a:t>
            </a:r>
            <a:endParaRPr lang="zh-CN" altLang="en-US" sz="2800" b="1" dirty="0"/>
          </a:p>
        </p:txBody>
      </p:sp>
      <p:sp>
        <p:nvSpPr>
          <p:cNvPr id="9" name="左弧形箭头 8"/>
          <p:cNvSpPr/>
          <p:nvPr/>
        </p:nvSpPr>
        <p:spPr>
          <a:xfrm>
            <a:off x="4769427" y="2706831"/>
            <a:ext cx="779318" cy="649433"/>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pic>
        <p:nvPicPr>
          <p:cNvPr id="12" name="图片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48351" y="1433143"/>
            <a:ext cx="6081529" cy="4276745"/>
          </a:xfrm>
          <a:prstGeom prst="rect">
            <a:avLst/>
          </a:prstGeom>
        </p:spPr>
      </p:pic>
    </p:spTree>
    <p:extLst>
      <p:ext uri="{BB962C8B-B14F-4D97-AF65-F5344CB8AC3E}">
        <p14:creationId xmlns:p14="http://schemas.microsoft.com/office/powerpoint/2010/main" val="314461393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6" presetClass="entr" presetSubtype="21" fill="hold" grpId="3"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1000" fill="hold"/>
                                        <p:tgtEl>
                                          <p:spTgt spid="12"/>
                                        </p:tgtEl>
                                        <p:attrNameLst>
                                          <p:attrName>ppt_w</p:attrName>
                                        </p:attrNameLst>
                                      </p:cBhvr>
                                      <p:tavLst>
                                        <p:tav tm="0">
                                          <p:val>
                                            <p:fltVal val="0"/>
                                          </p:val>
                                        </p:tav>
                                        <p:tav tm="100000">
                                          <p:val>
                                            <p:strVal val="#ppt_w"/>
                                          </p:val>
                                        </p:tav>
                                      </p:tavLst>
                                    </p:anim>
                                    <p:anim calcmode="lin" valueType="num">
                                      <p:cBhvr>
                                        <p:cTn id="20" dur="1000" fill="hold"/>
                                        <p:tgtEl>
                                          <p:spTgt spid="12"/>
                                        </p:tgtEl>
                                        <p:attrNameLst>
                                          <p:attrName>ppt_h</p:attrName>
                                        </p:attrNameLst>
                                      </p:cBhvr>
                                      <p:tavLst>
                                        <p:tav tm="0">
                                          <p:val>
                                            <p:fltVal val="0"/>
                                          </p:val>
                                        </p:tav>
                                        <p:tav tm="100000">
                                          <p:val>
                                            <p:strVal val="#ppt_h"/>
                                          </p:val>
                                        </p:tav>
                                      </p:tavLst>
                                    </p:anim>
                                    <p:anim calcmode="lin" valueType="num">
                                      <p:cBhvr>
                                        <p:cTn id="21" dur="1000" fill="hold"/>
                                        <p:tgtEl>
                                          <p:spTgt spid="12"/>
                                        </p:tgtEl>
                                        <p:attrNameLst>
                                          <p:attrName>style.rotation</p:attrName>
                                        </p:attrNameLst>
                                      </p:cBhvr>
                                      <p:tavLst>
                                        <p:tav tm="0">
                                          <p:val>
                                            <p:fltVal val="90"/>
                                          </p:val>
                                        </p:tav>
                                        <p:tav tm="100000">
                                          <p:val>
                                            <p:fltVal val="0"/>
                                          </p:val>
                                        </p:tav>
                                      </p:tavLst>
                                    </p:anim>
                                    <p:animEffect transition="in" filter="fade">
                                      <p:cBhvr>
                                        <p:cTn id="2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3"/>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文档 7"/>
          <p:cNvSpPr/>
          <p:nvPr/>
        </p:nvSpPr>
        <p:spPr>
          <a:xfrm flipV="1">
            <a:off x="-2540" y="5956935"/>
            <a:ext cx="9150350" cy="910590"/>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11" name="图片 10" descr="口号"/>
          <p:cNvPicPr>
            <a:picLocks noChangeAspect="1"/>
          </p:cNvPicPr>
          <p:nvPr/>
        </p:nvPicPr>
        <p:blipFill>
          <a:blip r:embed="rId3"/>
          <a:stretch>
            <a:fillRect/>
          </a:stretch>
        </p:blipFill>
        <p:spPr>
          <a:xfrm>
            <a:off x="332105" y="6283960"/>
            <a:ext cx="3218180" cy="368300"/>
          </a:xfrm>
          <a:prstGeom prst="rect">
            <a:avLst/>
          </a:prstGeom>
        </p:spPr>
      </p:pic>
      <p:cxnSp>
        <p:nvCxnSpPr>
          <p:cNvPr id="14" name="直接连接符 13"/>
          <p:cNvCxnSpPr/>
          <p:nvPr/>
        </p:nvCxnSpPr>
        <p:spPr>
          <a:xfrm>
            <a:off x="-2540" y="910590"/>
            <a:ext cx="7932420" cy="43180"/>
          </a:xfrm>
          <a:prstGeom prst="line">
            <a:avLst/>
          </a:prstGeom>
          <a:ln w="28575">
            <a:solidFill>
              <a:schemeClr val="dk1"/>
            </a:solidFill>
          </a:ln>
        </p:spPr>
        <p:style>
          <a:lnRef idx="3">
            <a:schemeClr val="dk1"/>
          </a:lnRef>
          <a:fillRef idx="0">
            <a:schemeClr val="dk1"/>
          </a:fillRef>
          <a:effectRef idx="2">
            <a:schemeClr val="dk1"/>
          </a:effectRef>
          <a:fontRef idx="minor">
            <a:schemeClr val="tx1"/>
          </a:fontRef>
        </p:style>
      </p:cxnSp>
      <p:pic>
        <p:nvPicPr>
          <p:cNvPr id="16" name="图片 15" descr="action黑"/>
          <p:cNvPicPr>
            <a:picLocks noChangeAspect="1"/>
          </p:cNvPicPr>
          <p:nvPr/>
        </p:nvPicPr>
        <p:blipFill>
          <a:blip r:embed="rId4"/>
          <a:stretch>
            <a:fillRect/>
          </a:stretch>
        </p:blipFill>
        <p:spPr>
          <a:xfrm>
            <a:off x="7849235" y="625475"/>
            <a:ext cx="1190625" cy="328295"/>
          </a:xfrm>
          <a:prstGeom prst="rect">
            <a:avLst/>
          </a:prstGeom>
        </p:spPr>
      </p:pic>
      <p:sp>
        <p:nvSpPr>
          <p:cNvPr id="2" name="文本框 1"/>
          <p:cNvSpPr txBox="1"/>
          <p:nvPr/>
        </p:nvSpPr>
        <p:spPr>
          <a:xfrm>
            <a:off x="93519" y="484656"/>
            <a:ext cx="4031672"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你</a:t>
            </a:r>
            <a:r>
              <a:rPr lang="zh-CN" altLang="en-US" b="1" dirty="0" smtClean="0">
                <a:latin typeface="微软雅黑" panose="020B0503020204020204" pitchFamily="34" charset="-122"/>
                <a:ea typeface="微软雅黑" panose="020B0503020204020204" pitchFamily="34" charset="-122"/>
              </a:rPr>
              <a:t>知道什么叫做闭环和开环吗？</a:t>
            </a:r>
            <a:endParaRPr lang="zh-CN" altLang="en-US" b="1" dirty="0">
              <a:latin typeface="微软雅黑" panose="020B0503020204020204" pitchFamily="34" charset="-122"/>
              <a:ea typeface="微软雅黑" panose="020B0503020204020204" pitchFamily="34" charset="-122"/>
            </a:endParaRPr>
          </a:p>
        </p:txBody>
      </p:sp>
      <p:sp>
        <p:nvSpPr>
          <p:cNvPr id="3" name="矩形 2"/>
          <p:cNvSpPr/>
          <p:nvPr/>
        </p:nvSpPr>
        <p:spPr>
          <a:xfrm>
            <a:off x="724302" y="1613425"/>
            <a:ext cx="7733898" cy="1200329"/>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    开环控制</a:t>
            </a:r>
            <a:r>
              <a:rPr lang="zh-CN" altLang="en-US" dirty="0">
                <a:latin typeface="微软雅黑" panose="020B0503020204020204" pitchFamily="34" charset="-122"/>
                <a:ea typeface="微软雅黑" panose="020B0503020204020204" pitchFamily="34" charset="-122"/>
              </a:rPr>
              <a:t>是指控制装置与被控对象之间只有顺向作用而没有反向联系的控制过程</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按这种方式组成的系统称为开环控制系统</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其特点是系统的输出量不会对系统的控制作用发生影响，不具备自动修正的能力。其输入可分为给定值输入和干扰输入。</a:t>
            </a:r>
          </a:p>
        </p:txBody>
      </p:sp>
      <p:sp>
        <p:nvSpPr>
          <p:cNvPr id="4" name="矩形 3"/>
          <p:cNvSpPr/>
          <p:nvPr/>
        </p:nvSpPr>
        <p:spPr>
          <a:xfrm>
            <a:off x="705137" y="3646680"/>
            <a:ext cx="7753063" cy="1200329"/>
          </a:xfrm>
          <a:prstGeom prst="rect">
            <a:avLst/>
          </a:prstGeom>
        </p:spPr>
        <p:txBody>
          <a:bodyPr wrap="square">
            <a:spAutoFit/>
          </a:bodyPr>
          <a:lstStyle/>
          <a:p>
            <a:r>
              <a:rPr lang="zh-CN" altLang="en-US" dirty="0" smtClean="0">
                <a:latin typeface="宋体" panose="02010600030101010101" pitchFamily="2" charset="-122"/>
              </a:rPr>
              <a:t>    </a:t>
            </a:r>
            <a:r>
              <a:rPr lang="zh-CN" altLang="en-US" dirty="0" smtClean="0">
                <a:latin typeface="微软雅黑" panose="020B0503020204020204" pitchFamily="34" charset="-122"/>
                <a:ea typeface="微软雅黑" panose="020B0503020204020204" pitchFamily="34" charset="-122"/>
              </a:rPr>
              <a:t>闭环控制</a:t>
            </a:r>
            <a:r>
              <a:rPr lang="zh-CN" altLang="en-US" dirty="0">
                <a:latin typeface="微软雅黑" panose="020B0503020204020204" pitchFamily="34" charset="-122"/>
                <a:ea typeface="微软雅黑" panose="020B0503020204020204" pitchFamily="34" charset="-122"/>
              </a:rPr>
              <a:t>是将输出量直接或间接反馈到输入端形成闭环、参与控制的控制方式。若由于干扰的存在，使得系统实际输出偏离期望输出，系统自身便利用负反馈产生的偏差所取得的控制作用再去消除偏差，使系统输出量恢复到期望值上，这正是反馈工作原理。可见，闭环控制具有较强的抗干扰能力</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210095">
            <a:off x="1019544" y="2631407"/>
            <a:ext cx="6720106" cy="1166685"/>
          </a:xfrm>
          <a:prstGeom prst="rect">
            <a:avLst/>
          </a:prstGeom>
        </p:spPr>
      </p:pic>
    </p:spTree>
    <p:extLst>
      <p:ext uri="{BB962C8B-B14F-4D97-AF65-F5344CB8AC3E}">
        <p14:creationId xmlns:p14="http://schemas.microsoft.com/office/powerpoint/2010/main" val="239088023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文档 7"/>
          <p:cNvSpPr/>
          <p:nvPr/>
        </p:nvSpPr>
        <p:spPr>
          <a:xfrm flipV="1">
            <a:off x="-2540" y="5956935"/>
            <a:ext cx="9150350" cy="910590"/>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11" name="图片 10" descr="口号"/>
          <p:cNvPicPr>
            <a:picLocks noChangeAspect="1"/>
          </p:cNvPicPr>
          <p:nvPr/>
        </p:nvPicPr>
        <p:blipFill>
          <a:blip r:embed="rId3"/>
          <a:stretch>
            <a:fillRect/>
          </a:stretch>
        </p:blipFill>
        <p:spPr>
          <a:xfrm>
            <a:off x="332105" y="6283960"/>
            <a:ext cx="3218180" cy="368300"/>
          </a:xfrm>
          <a:prstGeom prst="rect">
            <a:avLst/>
          </a:prstGeom>
        </p:spPr>
      </p:pic>
      <p:cxnSp>
        <p:nvCxnSpPr>
          <p:cNvPr id="14" name="直接连接符 13"/>
          <p:cNvCxnSpPr/>
          <p:nvPr/>
        </p:nvCxnSpPr>
        <p:spPr>
          <a:xfrm>
            <a:off x="-2540" y="910590"/>
            <a:ext cx="7932420" cy="43180"/>
          </a:xfrm>
          <a:prstGeom prst="line">
            <a:avLst/>
          </a:prstGeom>
          <a:ln w="28575">
            <a:solidFill>
              <a:schemeClr val="dk1"/>
            </a:solidFill>
          </a:ln>
        </p:spPr>
        <p:style>
          <a:lnRef idx="3">
            <a:schemeClr val="dk1"/>
          </a:lnRef>
          <a:fillRef idx="0">
            <a:schemeClr val="dk1"/>
          </a:fillRef>
          <a:effectRef idx="2">
            <a:schemeClr val="dk1"/>
          </a:effectRef>
          <a:fontRef idx="minor">
            <a:schemeClr val="tx1"/>
          </a:fontRef>
        </p:style>
      </p:cxnSp>
      <p:pic>
        <p:nvPicPr>
          <p:cNvPr id="16" name="图片 15" descr="action黑"/>
          <p:cNvPicPr>
            <a:picLocks noChangeAspect="1"/>
          </p:cNvPicPr>
          <p:nvPr/>
        </p:nvPicPr>
        <p:blipFill>
          <a:blip r:embed="rId4"/>
          <a:stretch>
            <a:fillRect/>
          </a:stretch>
        </p:blipFill>
        <p:spPr>
          <a:xfrm>
            <a:off x="7849235" y="625475"/>
            <a:ext cx="1190625" cy="328295"/>
          </a:xfrm>
          <a:prstGeom prst="rect">
            <a:avLst/>
          </a:prstGeom>
        </p:spPr>
      </p:pic>
      <p:sp>
        <p:nvSpPr>
          <p:cNvPr id="6" name="文本框 5"/>
          <p:cNvSpPr txBox="1"/>
          <p:nvPr/>
        </p:nvSpPr>
        <p:spPr>
          <a:xfrm>
            <a:off x="93519" y="484656"/>
            <a:ext cx="4031672"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你们知道什么叫做反馈吗？</a:t>
            </a:r>
            <a:endParaRPr lang="zh-CN" altLang="en-US" b="1"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2109355" y="1829918"/>
            <a:ext cx="4355979" cy="3051305"/>
            <a:chOff x="551760" y="1908307"/>
            <a:chExt cx="4355979" cy="3051305"/>
          </a:xfrm>
        </p:grpSpPr>
        <p:grpSp>
          <p:nvGrpSpPr>
            <p:cNvPr id="4" name="组合 3"/>
            <p:cNvGrpSpPr/>
            <p:nvPr/>
          </p:nvGrpSpPr>
          <p:grpSpPr>
            <a:xfrm>
              <a:off x="851528" y="1908307"/>
              <a:ext cx="4056211" cy="2071411"/>
              <a:chOff x="924264" y="1340688"/>
              <a:chExt cx="4056211" cy="2808094"/>
            </a:xfrm>
          </p:grpSpPr>
          <p:sp>
            <p:nvSpPr>
              <p:cNvPr id="7" name="文本框 6"/>
              <p:cNvSpPr txBox="1"/>
              <p:nvPr/>
            </p:nvSpPr>
            <p:spPr>
              <a:xfrm>
                <a:off x="924264" y="2577257"/>
                <a:ext cx="646331"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反馈</a:t>
                </a:r>
              </a:p>
            </p:txBody>
          </p:sp>
          <p:sp>
            <p:nvSpPr>
              <p:cNvPr id="3" name="左大括号 2"/>
              <p:cNvSpPr/>
              <p:nvPr/>
            </p:nvSpPr>
            <p:spPr>
              <a:xfrm>
                <a:off x="1570595" y="1514719"/>
                <a:ext cx="301337" cy="244939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0" name="文本框 9"/>
              <p:cNvSpPr txBox="1"/>
              <p:nvPr/>
            </p:nvSpPr>
            <p:spPr>
              <a:xfrm>
                <a:off x="1863918" y="1340688"/>
                <a:ext cx="3108543"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正反馈：具有加强作用</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火锅</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1871932" y="3779450"/>
                <a:ext cx="3108543"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负反馈：具有抑制作用</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添衣</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851527" y="4590280"/>
              <a:ext cx="2492990"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前馈：有未卜先知之功</a:t>
              </a:r>
              <a:endParaRPr lang="zh-CN" altLang="en-US" dirty="0">
                <a:latin typeface="微软雅黑" panose="020B0503020204020204" pitchFamily="34" charset="-122"/>
                <a:ea typeface="微软雅黑" panose="020B0503020204020204" pitchFamily="34" charset="-122"/>
              </a:endParaRPr>
            </a:p>
          </p:txBody>
        </p:sp>
        <p:sp>
          <p:nvSpPr>
            <p:cNvPr id="15" name="左大括号 14"/>
            <p:cNvSpPr/>
            <p:nvPr/>
          </p:nvSpPr>
          <p:spPr>
            <a:xfrm>
              <a:off x="551760" y="2993446"/>
              <a:ext cx="301337" cy="180681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2494479868"/>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文档 7"/>
          <p:cNvSpPr/>
          <p:nvPr/>
        </p:nvSpPr>
        <p:spPr>
          <a:xfrm flipV="1">
            <a:off x="-2540" y="5956935"/>
            <a:ext cx="9150350" cy="910590"/>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11" name="图片 10" descr="口号"/>
          <p:cNvPicPr>
            <a:picLocks noChangeAspect="1"/>
          </p:cNvPicPr>
          <p:nvPr/>
        </p:nvPicPr>
        <p:blipFill>
          <a:blip r:embed="rId3"/>
          <a:stretch>
            <a:fillRect/>
          </a:stretch>
        </p:blipFill>
        <p:spPr>
          <a:xfrm>
            <a:off x="332105" y="6283960"/>
            <a:ext cx="3218180" cy="368300"/>
          </a:xfrm>
          <a:prstGeom prst="rect">
            <a:avLst/>
          </a:prstGeom>
        </p:spPr>
      </p:pic>
      <p:cxnSp>
        <p:nvCxnSpPr>
          <p:cNvPr id="14" name="直接连接符 13"/>
          <p:cNvCxnSpPr/>
          <p:nvPr/>
        </p:nvCxnSpPr>
        <p:spPr>
          <a:xfrm>
            <a:off x="-2540" y="910590"/>
            <a:ext cx="7932420" cy="43180"/>
          </a:xfrm>
          <a:prstGeom prst="line">
            <a:avLst/>
          </a:prstGeom>
          <a:ln w="28575">
            <a:solidFill>
              <a:schemeClr val="dk1"/>
            </a:solidFill>
          </a:ln>
        </p:spPr>
        <p:style>
          <a:lnRef idx="3">
            <a:schemeClr val="dk1"/>
          </a:lnRef>
          <a:fillRef idx="0">
            <a:schemeClr val="dk1"/>
          </a:fillRef>
          <a:effectRef idx="2">
            <a:schemeClr val="dk1"/>
          </a:effectRef>
          <a:fontRef idx="minor">
            <a:schemeClr val="tx1"/>
          </a:fontRef>
        </p:style>
      </p:cxnSp>
      <p:pic>
        <p:nvPicPr>
          <p:cNvPr id="16" name="图片 15" descr="action黑"/>
          <p:cNvPicPr>
            <a:picLocks noChangeAspect="1"/>
          </p:cNvPicPr>
          <p:nvPr/>
        </p:nvPicPr>
        <p:blipFill>
          <a:blip r:embed="rId4"/>
          <a:stretch>
            <a:fillRect/>
          </a:stretch>
        </p:blipFill>
        <p:spPr>
          <a:xfrm>
            <a:off x="7849235" y="625475"/>
            <a:ext cx="1190625" cy="328295"/>
          </a:xfrm>
          <a:prstGeom prst="rect">
            <a:avLst/>
          </a:prstGeom>
        </p:spPr>
      </p:pic>
      <p:sp>
        <p:nvSpPr>
          <p:cNvPr id="2" name="文本框 1"/>
          <p:cNvSpPr txBox="1"/>
          <p:nvPr/>
        </p:nvSpPr>
        <p:spPr>
          <a:xfrm>
            <a:off x="93519" y="484656"/>
            <a:ext cx="4031672"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你们为啥要学</a:t>
            </a:r>
            <a:r>
              <a:rPr lang="en-US" altLang="zh-CN" b="1" dirty="0" smtClean="0">
                <a:latin typeface="微软雅黑" panose="020B0503020204020204" pitchFamily="34" charset="-122"/>
                <a:ea typeface="微软雅黑" panose="020B0503020204020204" pitchFamily="34" charset="-122"/>
              </a:rPr>
              <a:t>PID</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867179" y="2839697"/>
            <a:ext cx="4436918"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闭环最常用的控制器就是</a:t>
            </a:r>
            <a:r>
              <a:rPr lang="en-US" altLang="zh-CN" dirty="0">
                <a:latin typeface="微软雅黑" panose="020B0503020204020204" pitchFamily="34" charset="-122"/>
                <a:ea typeface="微软雅黑" panose="020B0503020204020204" pitchFamily="34" charset="-122"/>
              </a:rPr>
              <a:t>PID</a:t>
            </a:r>
            <a:r>
              <a:rPr lang="zh-CN" altLang="en-US" dirty="0">
                <a:latin typeface="微软雅黑" panose="020B0503020204020204" pitchFamily="34" charset="-122"/>
                <a:ea typeface="微软雅黑" panose="020B0503020204020204" pitchFamily="34" charset="-122"/>
              </a:rPr>
              <a:t>控制器。</a:t>
            </a:r>
            <a:endParaRPr lang="en-US" altLang="zh-CN" dirty="0">
              <a:latin typeface="微软雅黑" panose="020B0503020204020204" pitchFamily="34" charset="-122"/>
              <a:ea typeface="微软雅黑" panose="020B0503020204020204" pitchFamily="34" charset="-122"/>
            </a:endParaRPr>
          </a:p>
        </p:txBody>
      </p:sp>
      <p:sp>
        <p:nvSpPr>
          <p:cNvPr id="5" name="矩形 4"/>
          <p:cNvSpPr/>
          <p:nvPr/>
        </p:nvSpPr>
        <p:spPr>
          <a:xfrm>
            <a:off x="867179" y="1958835"/>
            <a:ext cx="449353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听老师说火箭上最多的闭环控制器是</a:t>
            </a:r>
            <a:r>
              <a:rPr lang="en-US" altLang="zh-CN" dirty="0">
                <a:latin typeface="微软雅黑" panose="020B0503020204020204" pitchFamily="34" charset="-122"/>
                <a:ea typeface="微软雅黑" panose="020B0503020204020204" pitchFamily="34" charset="-122"/>
              </a:rPr>
              <a:t>PID</a:t>
            </a:r>
            <a:r>
              <a:rPr lang="zh-CN" altLang="en-US" dirty="0">
                <a:latin typeface="微软雅黑" panose="020B0503020204020204" pitchFamily="34" charset="-122"/>
                <a:ea typeface="微软雅黑" panose="020B0503020204020204" pitchFamily="34" charset="-122"/>
              </a:rPr>
              <a:t>。</a:t>
            </a:r>
          </a:p>
        </p:txBody>
      </p:sp>
      <p:sp>
        <p:nvSpPr>
          <p:cNvPr id="7" name="矩形 6"/>
          <p:cNvSpPr/>
          <p:nvPr/>
        </p:nvSpPr>
        <p:spPr>
          <a:xfrm>
            <a:off x="341111" y="4546749"/>
            <a:ext cx="7595754" cy="646331"/>
          </a:xfrm>
          <a:prstGeom prst="rect">
            <a:avLst/>
          </a:prstGeom>
        </p:spPr>
        <p:txBody>
          <a:bodyPr wrap="square">
            <a:spAutoFit/>
          </a:bodyPr>
          <a:lstStyle/>
          <a:p>
            <a:r>
              <a:rPr lang="en-US" altLang="zh-CN" dirty="0"/>
              <a:t> </a:t>
            </a:r>
            <a:r>
              <a:rPr lang="en-US" altLang="zh-CN" dirty="0" smtClean="0"/>
              <a:t>        </a:t>
            </a:r>
            <a:r>
              <a:rPr lang="zh-CN" altLang="en-US" dirty="0">
                <a:latin typeface="微软雅黑" panose="020B0503020204020204" pitchFamily="34" charset="-122"/>
                <a:ea typeface="微软雅黑" panose="020B0503020204020204" pitchFamily="34" charset="-122"/>
              </a:rPr>
              <a:t>因为：原理简单，使用方便；适应性强；鲁棒性强，其控制品质对被控对象的变化不太敏感，非常适用于环境恶劣的工业生产现场。</a:t>
            </a:r>
          </a:p>
        </p:txBody>
      </p:sp>
      <p:sp>
        <p:nvSpPr>
          <p:cNvPr id="9" name="文本框 8"/>
          <p:cNvSpPr txBox="1"/>
          <p:nvPr/>
        </p:nvSpPr>
        <p:spPr>
          <a:xfrm>
            <a:off x="867180" y="1153703"/>
            <a:ext cx="7253909"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1936</a:t>
            </a:r>
            <a:r>
              <a:rPr lang="zh-CN" altLang="en-US" dirty="0">
                <a:latin typeface="微软雅黑" panose="020B0503020204020204" pitchFamily="34" charset="-122"/>
                <a:ea typeface="微软雅黑" panose="020B0503020204020204" pitchFamily="34" charset="-122"/>
              </a:rPr>
              <a:t>年考伦德和斯蒂文森等人提出</a:t>
            </a:r>
            <a:r>
              <a:rPr lang="en-US" altLang="zh-CN" dirty="0">
                <a:latin typeface="微软雅黑" panose="020B0503020204020204" pitchFamily="34" charset="-122"/>
                <a:ea typeface="微软雅黑" panose="020B0503020204020204" pitchFamily="34" charset="-122"/>
              </a:rPr>
              <a:t>PID</a:t>
            </a:r>
            <a:r>
              <a:rPr lang="zh-CN" altLang="en-US" dirty="0">
                <a:latin typeface="微软雅黑" panose="020B0503020204020204" pitchFamily="34" charset="-122"/>
                <a:ea typeface="微软雅黑" panose="020B0503020204020204" pitchFamily="34" charset="-122"/>
              </a:rPr>
              <a:t>控制器的方法，一直牛</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至今。</a:t>
            </a:r>
          </a:p>
        </p:txBody>
      </p:sp>
      <p:sp>
        <p:nvSpPr>
          <p:cNvPr id="12" name="文本框 11"/>
          <p:cNvSpPr txBox="1"/>
          <p:nvPr/>
        </p:nvSpPr>
        <p:spPr>
          <a:xfrm>
            <a:off x="867179" y="3717325"/>
            <a:ext cx="4646641"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几乎本科生竞赛使用的闭环控制器都是</a:t>
            </a:r>
            <a:r>
              <a:rPr lang="en-US" altLang="zh-CN" dirty="0">
                <a:latin typeface="微软雅黑" panose="020B0503020204020204" pitchFamily="34" charset="-122"/>
                <a:ea typeface="微软雅黑" panose="020B0503020204020204" pitchFamily="34" charset="-122"/>
              </a:rPr>
              <a:t>PID</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932644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9"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26127" y="3034144"/>
            <a:ext cx="7096990" cy="646331"/>
          </a:xfrm>
          <a:prstGeom prst="rect">
            <a:avLst/>
          </a:prstGeom>
          <a:noFill/>
        </p:spPr>
        <p:txBody>
          <a:bodyPr wrap="square" rtlCol="0">
            <a:spAutoFit/>
          </a:bodyPr>
          <a:lstStyle/>
          <a:p>
            <a:r>
              <a:rPr lang="zh-CN" altLang="en-US" sz="3600" b="1" dirty="0" smtClean="0">
                <a:latin typeface="李旭科书法 v1.4" panose="02000603000000000000" pitchFamily="2" charset="-122"/>
                <a:ea typeface="李旭科书法 v1.4" panose="02000603000000000000" pitchFamily="2" charset="-122"/>
              </a:rPr>
              <a:t>让学长来为你们推开</a:t>
            </a:r>
            <a:r>
              <a:rPr lang="en-US" altLang="zh-CN" sz="3600" b="1" dirty="0" smtClean="0">
                <a:latin typeface="李旭科书法 v1.4" panose="02000603000000000000" pitchFamily="2" charset="-122"/>
                <a:ea typeface="李旭科书法 v1.4" panose="02000603000000000000" pitchFamily="2" charset="-122"/>
              </a:rPr>
              <a:t>PID</a:t>
            </a:r>
            <a:r>
              <a:rPr lang="zh-CN" altLang="en-US" sz="3600" b="1" dirty="0" smtClean="0">
                <a:latin typeface="李旭科书法 v1.4" panose="02000603000000000000" pitchFamily="2" charset="-122"/>
                <a:ea typeface="李旭科书法 v1.4" panose="02000603000000000000" pitchFamily="2" charset="-122"/>
              </a:rPr>
              <a:t>的大门</a:t>
            </a:r>
            <a:endParaRPr lang="zh-CN" altLang="en-US" sz="3600" b="1" dirty="0">
              <a:latin typeface="李旭科书法 v1.4" panose="02000603000000000000" pitchFamily="2" charset="-122"/>
              <a:ea typeface="李旭科书法 v1.4" panose="02000603000000000000" pitchFamily="2" charset="-122"/>
            </a:endParaRPr>
          </a:p>
        </p:txBody>
      </p:sp>
    </p:spTree>
    <p:extLst>
      <p:ext uri="{BB962C8B-B14F-4D97-AF65-F5344CB8AC3E}">
        <p14:creationId xmlns:p14="http://schemas.microsoft.com/office/powerpoint/2010/main" val="3245745365"/>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文档 7"/>
          <p:cNvSpPr/>
          <p:nvPr/>
        </p:nvSpPr>
        <p:spPr>
          <a:xfrm flipV="1">
            <a:off x="-2540" y="5956935"/>
            <a:ext cx="9150350" cy="910590"/>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11" name="图片 10" descr="口号"/>
          <p:cNvPicPr>
            <a:picLocks noChangeAspect="1"/>
          </p:cNvPicPr>
          <p:nvPr/>
        </p:nvPicPr>
        <p:blipFill>
          <a:blip r:embed="rId3"/>
          <a:stretch>
            <a:fillRect/>
          </a:stretch>
        </p:blipFill>
        <p:spPr>
          <a:xfrm>
            <a:off x="332105" y="6283960"/>
            <a:ext cx="3218180" cy="368300"/>
          </a:xfrm>
          <a:prstGeom prst="rect">
            <a:avLst/>
          </a:prstGeom>
        </p:spPr>
      </p:pic>
      <p:cxnSp>
        <p:nvCxnSpPr>
          <p:cNvPr id="14" name="直接连接符 13"/>
          <p:cNvCxnSpPr/>
          <p:nvPr/>
        </p:nvCxnSpPr>
        <p:spPr>
          <a:xfrm>
            <a:off x="-2540" y="910590"/>
            <a:ext cx="7932420" cy="43180"/>
          </a:xfrm>
          <a:prstGeom prst="line">
            <a:avLst/>
          </a:prstGeom>
          <a:ln w="28575">
            <a:solidFill>
              <a:schemeClr val="dk1"/>
            </a:solidFill>
          </a:ln>
        </p:spPr>
        <p:style>
          <a:lnRef idx="3">
            <a:schemeClr val="dk1"/>
          </a:lnRef>
          <a:fillRef idx="0">
            <a:schemeClr val="dk1"/>
          </a:fillRef>
          <a:effectRef idx="2">
            <a:schemeClr val="dk1"/>
          </a:effectRef>
          <a:fontRef idx="minor">
            <a:schemeClr val="tx1"/>
          </a:fontRef>
        </p:style>
      </p:cxnSp>
      <p:pic>
        <p:nvPicPr>
          <p:cNvPr id="16" name="图片 15" descr="action黑"/>
          <p:cNvPicPr>
            <a:picLocks noChangeAspect="1"/>
          </p:cNvPicPr>
          <p:nvPr/>
        </p:nvPicPr>
        <p:blipFill>
          <a:blip r:embed="rId4"/>
          <a:stretch>
            <a:fillRect/>
          </a:stretch>
        </p:blipFill>
        <p:spPr>
          <a:xfrm>
            <a:off x="7849235" y="625475"/>
            <a:ext cx="1190625" cy="328295"/>
          </a:xfrm>
          <a:prstGeom prst="rect">
            <a:avLst/>
          </a:prstGeom>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71096" y="1238885"/>
            <a:ext cx="3768764" cy="4611421"/>
          </a:xfrm>
          <a:prstGeom prst="rect">
            <a:avLst/>
          </a:prstGeom>
        </p:spPr>
      </p:pic>
      <p:sp>
        <p:nvSpPr>
          <p:cNvPr id="3" name="文本框 2"/>
          <p:cNvSpPr txBox="1"/>
          <p:nvPr/>
        </p:nvSpPr>
        <p:spPr>
          <a:xfrm>
            <a:off x="332105" y="2993687"/>
            <a:ext cx="5652509" cy="923330"/>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老师最近有一个项目，需要制作一个医院的细胞</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培养环境系统，这个环境需要维持液位为定值。于是</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孟雨皞同学承当了这一任务。</a:t>
            </a:r>
          </a:p>
        </p:txBody>
      </p:sp>
      <p:sp>
        <p:nvSpPr>
          <p:cNvPr id="12" name="文本框 11"/>
          <p:cNvSpPr txBox="1"/>
          <p:nvPr/>
        </p:nvSpPr>
        <p:spPr>
          <a:xfrm>
            <a:off x="93519" y="484656"/>
            <a:ext cx="4031672"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什么是</a:t>
            </a:r>
            <a:r>
              <a:rPr lang="en-US" altLang="zh-CN" b="1" dirty="0" smtClean="0">
                <a:latin typeface="微软雅黑" panose="020B0503020204020204" pitchFamily="34" charset="-122"/>
                <a:ea typeface="微软雅黑" panose="020B0503020204020204" pitchFamily="34" charset="-122"/>
              </a:rPr>
              <a:t>PID</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783411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880</TotalTime>
  <Words>950</Words>
  <Application>Microsoft Office PowerPoint</Application>
  <PresentationFormat>全屏显示(4:3)</PresentationFormat>
  <Paragraphs>79</Paragraphs>
  <Slides>18</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李旭科书法 v1.4</vt:lpstr>
      <vt:lpstr>宋体</vt:lpstr>
      <vt:lpstr>微软雅黑</vt:lpstr>
      <vt:lpstr>Arial</vt:lpstr>
      <vt:lpstr>Calibri</vt:lpstr>
      <vt:lpstr>Calibri Light</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徐鹏</cp:lastModifiedBy>
  <cp:revision>55</cp:revision>
  <dcterms:created xsi:type="dcterms:W3CDTF">2016-08-04T00:23:00Z</dcterms:created>
  <dcterms:modified xsi:type="dcterms:W3CDTF">2017-07-21T08:22:17Z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