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3" r:id="rId2"/>
    <p:sldId id="272" r:id="rId3"/>
    <p:sldId id="328" r:id="rId4"/>
    <p:sldId id="329" r:id="rId5"/>
    <p:sldId id="324" r:id="rId6"/>
    <p:sldId id="335" r:id="rId7"/>
    <p:sldId id="336" r:id="rId8"/>
    <p:sldId id="340" r:id="rId9"/>
    <p:sldId id="337" r:id="rId10"/>
    <p:sldId id="338" r:id="rId1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697"/>
    <a:srgbClr val="5E5C5D"/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9658" autoAdjust="0"/>
  </p:normalViewPr>
  <p:slideViewPr>
    <p:cSldViewPr snapToGrid="0" snapToObjects="1">
      <p:cViewPr>
        <p:scale>
          <a:sx n="150" d="100"/>
          <a:sy n="150" d="100"/>
        </p:scale>
        <p:origin x="-504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alejandrom@gmail.com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diaverde77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2075767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Calibri"/>
                <a:cs typeface="Calibri"/>
              </a:rPr>
              <a:t>Higrómetros </a:t>
            </a:r>
            <a:r>
              <a:rPr lang="es-ES" sz="2800" b="1" dirty="0" err="1" smtClean="0">
                <a:solidFill>
                  <a:schemeClr val="bg1"/>
                </a:solidFill>
                <a:latin typeface="Calibri"/>
                <a:cs typeface="Calibri"/>
              </a:rPr>
              <a:t>IoT</a:t>
            </a:r>
            <a:endParaRPr lang="es-E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79892" y="3004220"/>
            <a:ext cx="402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Fecha de la </a:t>
            </a:r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presentación: 13/03/2019</a:t>
            </a:r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¿Qué necesitamos de </a:t>
            </a:r>
            <a:r>
              <a:rPr lang="es-ES" sz="2400" b="1" dirty="0" err="1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lang="es-ES" sz="2400" b="1" dirty="0" err="1" smtClean="0">
                <a:solidFill>
                  <a:schemeClr val="bg1"/>
                </a:solidFill>
                <a:latin typeface="Calibri"/>
                <a:cs typeface="Calibri"/>
              </a:rPr>
              <a:t>ecnoparque</a:t>
            </a:r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?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09347" y="1531803"/>
            <a:ext cx="381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5E5C5D"/>
                </a:solidFill>
                <a:latin typeface="Calibri"/>
                <a:cs typeface="Calibri"/>
              </a:rPr>
              <a:t>Tecnoparque</a:t>
            </a:r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 me puede apoyar con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409348" y="2012401"/>
            <a:ext cx="3885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Asistencia en la fabricación de PCB prototipo.</a:t>
            </a:r>
          </a:p>
          <a:p>
            <a:pPr marL="342900" indent="-342900">
              <a:buAutoNum type="arabicPeriod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Posible asistencia en la fabricación de caja para el producto</a:t>
            </a:r>
          </a:p>
          <a:p>
            <a:pPr marL="342900" indent="-342900">
              <a:buAutoNum type="arabicPeriod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Asistencia técnica general.</a:t>
            </a: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2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Los que proponemos la idea somos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09346" y="1531803"/>
            <a:ext cx="430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Identificación,  nombres y correos de los integrantes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409348" y="2114005"/>
            <a:ext cx="3885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400" dirty="0" smtClean="0">
                <a:solidFill>
                  <a:srgbClr val="5E5C5D"/>
                </a:solidFill>
                <a:cs typeface="Calibri"/>
              </a:rPr>
              <a:t>Gustavo </a:t>
            </a:r>
            <a:r>
              <a:rPr lang="es-ES" sz="1400" dirty="0">
                <a:solidFill>
                  <a:srgbClr val="5E5C5D"/>
                </a:solidFill>
                <a:cs typeface="Calibri"/>
              </a:rPr>
              <a:t>Morales, CC 80312654, </a:t>
            </a:r>
            <a:r>
              <a:rPr lang="es-ES" sz="1400" dirty="0" smtClean="0">
                <a:solidFill>
                  <a:srgbClr val="5E5C5D"/>
                </a:solidFill>
                <a:cs typeface="Calibri"/>
                <a:hlinkClick r:id="rId3"/>
              </a:rPr>
              <a:t>gustavoalejandrom@gmail.com</a:t>
            </a:r>
            <a:endParaRPr lang="es-ES" sz="1400" dirty="0" smtClean="0">
              <a:solidFill>
                <a:srgbClr val="5E5C5D"/>
              </a:solidFill>
              <a:cs typeface="Calibri"/>
            </a:endParaRPr>
          </a:p>
          <a:p>
            <a:pPr marL="342900" indent="-342900">
              <a:buAutoNum type="arabicPeriod"/>
            </a:pP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Andrés Sánchez, CC 80880316, </a:t>
            </a:r>
            <a:r>
              <a:rPr lang="es-CO" sz="1400" dirty="0" smtClean="0">
                <a:solidFill>
                  <a:srgbClr val="5E5C5D"/>
                </a:solidFill>
                <a:latin typeface="Calibri"/>
                <a:cs typeface="Calibri"/>
                <a:hlinkClick r:id="rId4"/>
              </a:rPr>
              <a:t>diaverde77@gmail.com</a:t>
            </a:r>
            <a:endParaRPr lang="es-CO" sz="1400" dirty="0" smtClean="0">
              <a:solidFill>
                <a:srgbClr val="5E5C5D"/>
              </a:solidFill>
              <a:latin typeface="Calibri"/>
              <a:cs typeface="Calibri"/>
            </a:endParaRPr>
          </a:p>
          <a:p>
            <a:pPr marL="342900" indent="-342900">
              <a:buAutoNum type="arabicPeriod" startAt="2"/>
            </a:pP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7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Nuestra idea consiste en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09347" y="1531803"/>
            <a:ext cx="3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smtClean="0">
                <a:solidFill>
                  <a:srgbClr val="5E5C5D"/>
                </a:solidFill>
                <a:latin typeface="Calibri"/>
                <a:cs typeface="Calibri"/>
              </a:rPr>
              <a:t>Describa en palabras su sueño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348" y="2012401"/>
            <a:ext cx="3885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5E5C5D"/>
                </a:solidFill>
                <a:latin typeface="Calibri"/>
                <a:cs typeface="Calibri"/>
              </a:rPr>
              <a:t>Queremos construir un dispositivo de medición de humedad y temperatura que envíe sus datos automáticamente a internet para supervisi</a:t>
            </a:r>
            <a:r>
              <a:rPr lang="es-CO" sz="1400" dirty="0" smtClean="0">
                <a:solidFill>
                  <a:srgbClr val="5E5C5D"/>
                </a:solidFill>
                <a:latin typeface="Calibri"/>
                <a:cs typeface="Calibri"/>
              </a:rPr>
              <a:t>ón remota por parte del usuario final.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Imágenes que detallan la idea y sus partes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345848" y="363403"/>
            <a:ext cx="259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Imágenes del sueño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995776"/>
            <a:ext cx="5124450" cy="164942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070" y="3035300"/>
            <a:ext cx="1810841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 flipV="1">
            <a:off x="5022850" y="2451100"/>
            <a:ext cx="24765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6191250" y="2222500"/>
            <a:ext cx="149225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Imagen de la idea innovadora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78531" y="4026728"/>
            <a:ext cx="7451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Descripción</a:t>
            </a:r>
            <a:r>
              <a:rPr lang="es-CO" sz="1400" dirty="0" smtClean="0">
                <a:solidFill>
                  <a:srgbClr val="5E5C5D"/>
                </a:solidFill>
                <a:latin typeface="Calibri"/>
                <a:cs typeface="Calibri"/>
              </a:rPr>
              <a:t>: Se presenta un esquemático con los bloques internos que conforman nuestro dispositivo: fase de medición, de procesamiento y de transmisión, con su respectiva alimentación, así como el desarrollo de una interfaz de usuario para la visualización de los datos en internet.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40" y="988814"/>
            <a:ext cx="5124450" cy="1649423"/>
          </a:xfrm>
          <a:prstGeom prst="rect">
            <a:avLst/>
          </a:prstGeom>
        </p:spPr>
      </p:pic>
      <p:cxnSp>
        <p:nvCxnSpPr>
          <p:cNvPr id="7" name="6 Conector recto de flecha"/>
          <p:cNvCxnSpPr/>
          <p:nvPr/>
        </p:nvCxnSpPr>
        <p:spPr>
          <a:xfrm flipH="1" flipV="1">
            <a:off x="6229350" y="2221570"/>
            <a:ext cx="965200" cy="416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456996"/>
            <a:ext cx="1350119" cy="210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1837996"/>
            <a:ext cx="1024604" cy="184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V="1">
            <a:off x="1377107" y="2221570"/>
            <a:ext cx="680293" cy="277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¿Con qué contamos?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09347" y="1531803"/>
            <a:ext cx="381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Tenemos para desarrollar el proyecto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409348" y="2012401"/>
            <a:ext cx="3885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1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. Plataformas de desarrollo de hardware abierto: </a:t>
            </a:r>
            <a:r>
              <a:rPr lang="es-ES" sz="1400" dirty="0" err="1" smtClean="0">
                <a:solidFill>
                  <a:srgbClr val="5E5C5D"/>
                </a:solidFill>
                <a:latin typeface="Calibri"/>
                <a:cs typeface="Calibri"/>
              </a:rPr>
              <a:t>Arduino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, ESP8266.</a:t>
            </a: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2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. Materiales e instrumentos de electrónica básica (resistencias, </a:t>
            </a:r>
            <a:r>
              <a:rPr lang="es-ES" sz="1400" dirty="0" err="1" smtClean="0">
                <a:solidFill>
                  <a:srgbClr val="5E5C5D"/>
                </a:solidFill>
                <a:latin typeface="Calibri"/>
                <a:cs typeface="Calibri"/>
              </a:rPr>
              <a:t>leds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, condensadores, cautín, estaño, </a:t>
            </a:r>
            <a:r>
              <a:rPr lang="es-ES" sz="1400" dirty="0" err="1" smtClean="0">
                <a:solidFill>
                  <a:srgbClr val="5E5C5D"/>
                </a:solidFill>
                <a:latin typeface="Calibri"/>
                <a:cs typeface="Calibri"/>
              </a:rPr>
              <a:t>protoboards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)</a:t>
            </a: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3. </a:t>
            </a:r>
            <a:r>
              <a:rPr lang="es-CO" sz="1400" dirty="0" smtClean="0">
                <a:solidFill>
                  <a:srgbClr val="5E5C5D"/>
                </a:solidFill>
                <a:latin typeface="Calibri"/>
                <a:cs typeface="Calibri"/>
              </a:rPr>
              <a:t>Conocimiento en desarrollo de hardware.</a:t>
            </a:r>
          </a:p>
          <a:p>
            <a:r>
              <a:rPr lang="es-CO" sz="1400" dirty="0" smtClean="0">
                <a:solidFill>
                  <a:srgbClr val="5E5C5D"/>
                </a:solidFill>
                <a:latin typeface="Calibri"/>
                <a:cs typeface="Calibri"/>
              </a:rPr>
              <a:t>4. Conocimiento en desarrollo de aplicaciones web.</a:t>
            </a:r>
          </a:p>
        </p:txBody>
      </p:sp>
    </p:spTree>
    <p:extLst>
      <p:ext uri="{BB962C8B-B14F-4D97-AF65-F5344CB8AC3E}">
        <p14:creationId xmlns:p14="http://schemas.microsoft.com/office/powerpoint/2010/main" val="6545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¿Qué hace a mi idea diferente y mejor?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09347" y="1531803"/>
            <a:ext cx="3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Valor de la nueva idea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348" y="2012401"/>
            <a:ext cx="38854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La idea se diferencia de las existentes en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que:</a:t>
            </a:r>
          </a:p>
          <a:p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Contrario a las que se usan actualmente en el país, es una opción hecha en Colombia, con asistencia y soporte local.</a:t>
            </a:r>
          </a:p>
          <a:p>
            <a:pPr marL="285750" indent="-285750">
              <a:buFont typeface="Arial" charset="0"/>
              <a:buChar char="•"/>
            </a:pP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Es integral, incluye la medición, la transmisión de datos y la interfaz de usuario.</a:t>
            </a:r>
          </a:p>
          <a:p>
            <a:pPr marL="285750" indent="-285750">
              <a:buFont typeface="Arial" charset="0"/>
              <a:buChar char="•"/>
            </a:pP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Es de bajo costo comparado con otras alternativas.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98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¿Qué hay similar o compite con mi idea?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09348" y="465003"/>
            <a:ext cx="455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Cifras, nombres, referencias de las búsquedas realizadas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348" y="1277921"/>
            <a:ext cx="3885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He encontrado que en el mundo hay </a:t>
            </a:r>
            <a:r>
              <a:rPr lang="es-CO" sz="1400" dirty="0" smtClean="0">
                <a:solidFill>
                  <a:srgbClr val="5E5C5D"/>
                </a:solidFill>
                <a:latin typeface="Calibri"/>
                <a:cs typeface="Calibri"/>
              </a:rPr>
              <a:t>alternativas, similares, pero en otros países, como:</a:t>
            </a: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5E5C5D"/>
                </a:solidFill>
                <a:cs typeface="Calibri"/>
              </a:rPr>
              <a:t>La </a:t>
            </a:r>
            <a:r>
              <a:rPr lang="en-US" sz="1400" dirty="0">
                <a:solidFill>
                  <a:srgbClr val="5E5C5D"/>
                </a:solidFill>
                <a:cs typeface="Calibri"/>
              </a:rPr>
              <a:t>Crosse Alerts Mobile 926-25101-GP Wireless Monitor System Set with Dry 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Probe – </a:t>
            </a:r>
            <a:r>
              <a:rPr lang="en-US" sz="1400" dirty="0" err="1" smtClean="0">
                <a:solidFill>
                  <a:srgbClr val="5E5C5D"/>
                </a:solidFill>
                <a:cs typeface="Calibri"/>
              </a:rPr>
              <a:t>Una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 </a:t>
            </a:r>
            <a:r>
              <a:rPr lang="en-US" sz="1400" dirty="0" err="1" smtClean="0">
                <a:solidFill>
                  <a:srgbClr val="5E5C5D"/>
                </a:solidFill>
                <a:cs typeface="Calibri"/>
              </a:rPr>
              <a:t>sonda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 con </a:t>
            </a:r>
            <a:r>
              <a:rPr lang="en-US" sz="1400" dirty="0" err="1" smtClean="0">
                <a:solidFill>
                  <a:srgbClr val="5E5C5D"/>
                </a:solidFill>
                <a:cs typeface="Calibri"/>
              </a:rPr>
              <a:t>comunicación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 </a:t>
            </a:r>
            <a:r>
              <a:rPr lang="en-US" sz="1400" dirty="0" err="1" smtClean="0">
                <a:solidFill>
                  <a:srgbClr val="5E5C5D"/>
                </a:solidFill>
                <a:cs typeface="Calibri"/>
              </a:rPr>
              <a:t>WiFi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 y </a:t>
            </a:r>
            <a:r>
              <a:rPr lang="en-US" sz="1400" dirty="0" err="1" smtClean="0">
                <a:solidFill>
                  <a:srgbClr val="5E5C5D"/>
                </a:solidFill>
                <a:cs typeface="Calibri"/>
              </a:rPr>
              <a:t>aplicación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 Web </a:t>
            </a:r>
            <a:r>
              <a:rPr lang="en-US" sz="1400" dirty="0" err="1" smtClean="0">
                <a:solidFill>
                  <a:srgbClr val="5E5C5D"/>
                </a:solidFill>
                <a:cs typeface="Calibri"/>
              </a:rPr>
              <a:t>para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 </a:t>
            </a:r>
            <a:r>
              <a:rPr lang="en-US" sz="1400" dirty="0" err="1" smtClean="0">
                <a:solidFill>
                  <a:srgbClr val="5E5C5D"/>
                </a:solidFill>
                <a:cs typeface="Calibri"/>
              </a:rPr>
              <a:t>teléfono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 </a:t>
            </a:r>
            <a:r>
              <a:rPr lang="en-US" sz="1400" dirty="0" err="1" smtClean="0">
                <a:solidFill>
                  <a:srgbClr val="5E5C5D"/>
                </a:solidFill>
                <a:cs typeface="Calibri"/>
              </a:rPr>
              <a:t>móvil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. </a:t>
            </a:r>
            <a:r>
              <a:rPr lang="en-US" sz="1400" dirty="0" err="1" smtClean="0">
                <a:solidFill>
                  <a:srgbClr val="5E5C5D"/>
                </a:solidFill>
                <a:cs typeface="Calibri"/>
              </a:rPr>
              <a:t>Disponible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 en </a:t>
            </a:r>
            <a:r>
              <a:rPr lang="en-US" sz="1400" dirty="0" err="1" smtClean="0">
                <a:solidFill>
                  <a:srgbClr val="5E5C5D"/>
                </a:solidFill>
                <a:cs typeface="Calibri"/>
              </a:rPr>
              <a:t>Estados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 </a:t>
            </a:r>
            <a:r>
              <a:rPr lang="en-US" sz="1400" dirty="0" err="1" smtClean="0">
                <a:solidFill>
                  <a:srgbClr val="5E5C5D"/>
                </a:solidFill>
                <a:cs typeface="Calibri"/>
              </a:rPr>
              <a:t>Unidos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rgbClr val="5E5C5D"/>
                </a:solidFill>
                <a:cs typeface="Calibri"/>
              </a:rPr>
              <a:t>SensorPush</a:t>
            </a:r>
            <a:r>
              <a:rPr lang="en-US" sz="1400" dirty="0">
                <a:solidFill>
                  <a:srgbClr val="5E5C5D"/>
                </a:solidFill>
                <a:cs typeface="Calibri"/>
              </a:rPr>
              <a:t> Wireless Thermometer/Hygrometer for iPhone/Android - Humidity &amp; Temperature Smart Sensor with 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Alerts</a:t>
            </a:r>
            <a:r>
              <a:rPr lang="en-US" sz="1400" dirty="0">
                <a:solidFill>
                  <a:srgbClr val="5E5C5D"/>
                </a:solidFill>
                <a:cs typeface="Calibri"/>
              </a:rPr>
              <a:t> </a:t>
            </a:r>
            <a:r>
              <a:rPr lang="en-US" sz="1400" dirty="0" smtClean="0">
                <a:solidFill>
                  <a:srgbClr val="5E5C5D"/>
                </a:solidFill>
                <a:cs typeface="Calibri"/>
              </a:rPr>
              <a:t>– Similar a la anterior.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sz="1400" dirty="0" err="1">
                <a:solidFill>
                  <a:srgbClr val="5E5C5D"/>
                </a:solidFill>
                <a:cs typeface="Calibri"/>
              </a:rPr>
              <a:t>Sonoff</a:t>
            </a:r>
            <a:r>
              <a:rPr lang="es-ES" sz="1400" dirty="0">
                <a:solidFill>
                  <a:srgbClr val="5E5C5D"/>
                </a:solidFill>
                <a:cs typeface="Calibri"/>
              </a:rPr>
              <a:t> Th16 </a:t>
            </a:r>
            <a:r>
              <a:rPr lang="es-ES" sz="1400" dirty="0" err="1">
                <a:solidFill>
                  <a:srgbClr val="5E5C5D"/>
                </a:solidFill>
                <a:cs typeface="Calibri"/>
              </a:rPr>
              <a:t>Wifi</a:t>
            </a:r>
            <a:r>
              <a:rPr lang="es-ES" sz="1400" dirty="0">
                <a:solidFill>
                  <a:srgbClr val="5E5C5D"/>
                </a:solidFill>
                <a:cs typeface="Calibri"/>
              </a:rPr>
              <a:t> Temperatura Y Humedad Sensor Interruptor </a:t>
            </a:r>
            <a:r>
              <a:rPr lang="es-ES" sz="1400" dirty="0" smtClean="0">
                <a:solidFill>
                  <a:srgbClr val="5E5C5D"/>
                </a:solidFill>
                <a:cs typeface="Calibri"/>
              </a:rPr>
              <a:t> - Un ejemplo que se consigue en Colombia, pero a un precio elevado.</a:t>
            </a: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85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¿Cómo sacar provecho económico de la idea?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09347" y="1531803"/>
            <a:ext cx="42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Nuestro modelo de negocio consiste en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348" y="2012401"/>
            <a:ext cx="3885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Desarrollo del prototipo inicial para evaluación de factibilidad técnica y de costos asociados.</a:t>
            </a:r>
          </a:p>
          <a:p>
            <a:pPr marL="342900" indent="-342900">
              <a:buAutoNum type="arabicPeriod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Ofrecimiento de la solución a empresas en pequeñas cantidades inicialmente para evaluar rendimiento.</a:t>
            </a:r>
          </a:p>
          <a:p>
            <a:pPr marL="342900" indent="-342900">
              <a:buAutoNum type="arabicPeriod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Con base en lo anterior, masificar difusión del producto por voz-a-voz e internet.</a:t>
            </a: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91380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780</TotalTime>
  <Words>471</Words>
  <Application>Microsoft Office PowerPoint</Application>
  <PresentationFormat>Presentación en pantalla (16:9)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USUARIO</cp:lastModifiedBy>
  <cp:revision>39</cp:revision>
  <dcterms:created xsi:type="dcterms:W3CDTF">2015-08-06T22:24:59Z</dcterms:created>
  <dcterms:modified xsi:type="dcterms:W3CDTF">2019-05-23T20:09:37Z</dcterms:modified>
</cp:coreProperties>
</file>