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E74"/>
    <a:srgbClr val="5CBFC1"/>
    <a:srgbClr val="FBD1D5"/>
    <a:srgbClr val="C8F5FA"/>
    <a:srgbClr val="F9DD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EB9EA6-29D4-41A5-A9DD-001DFB1965D2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08BFF6A-94FA-43EB-A7C1-4ECE7A669D06}">
      <dgm:prSet phldrT="[Texte]" custT="1"/>
      <dgm:spPr>
        <a:solidFill>
          <a:srgbClr val="E71E74"/>
        </a:solidFill>
        <a:ln>
          <a:solidFill>
            <a:srgbClr val="E71E74"/>
          </a:solidFill>
        </a:ln>
      </dgm:spPr>
      <dgm:t>
        <a:bodyPr/>
        <a:lstStyle/>
        <a:p>
          <a:r>
            <a:rPr lang="fr-FR" sz="600" dirty="0"/>
            <a:t>Renommage Zip et Archivage</a:t>
          </a:r>
        </a:p>
      </dgm:t>
    </dgm:pt>
    <dgm:pt modelId="{6C9DD8CF-7D9B-407B-A572-D4DB4CC57C4F}" type="parTrans" cxnId="{EB73435D-62C6-4BFA-8FF4-AEEBF69169B6}">
      <dgm:prSet/>
      <dgm:spPr/>
      <dgm:t>
        <a:bodyPr/>
        <a:lstStyle/>
        <a:p>
          <a:endParaRPr lang="fr-FR"/>
        </a:p>
      </dgm:t>
    </dgm:pt>
    <dgm:pt modelId="{25F41A80-7ED8-4D3D-8734-7CA4559482D2}" type="sibTrans" cxnId="{EB73435D-62C6-4BFA-8FF4-AEEBF69169B6}">
      <dgm:prSet/>
      <dgm:spPr>
        <a:solidFill>
          <a:srgbClr val="E71E74"/>
        </a:solidFill>
      </dgm:spPr>
      <dgm:t>
        <a:bodyPr/>
        <a:lstStyle/>
        <a:p>
          <a:endParaRPr lang="fr-FR"/>
        </a:p>
      </dgm:t>
    </dgm:pt>
    <dgm:pt modelId="{4FF9859E-A781-48D1-96C9-1F955889C57C}" type="pres">
      <dgm:prSet presAssocID="{01EB9EA6-29D4-41A5-A9DD-001DFB1965D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9A04AA2-DB9B-436E-BDF0-76EB2DC45000}" type="pres">
      <dgm:prSet presAssocID="{F08BFF6A-94FA-43EB-A7C1-4ECE7A669D06}" presName="gear1" presStyleLbl="node1" presStyleIdx="0" presStyleCnt="1">
        <dgm:presLayoutVars>
          <dgm:chMax val="1"/>
          <dgm:bulletEnabled val="1"/>
        </dgm:presLayoutVars>
      </dgm:prSet>
      <dgm:spPr/>
    </dgm:pt>
    <dgm:pt modelId="{DB7DAF43-E495-41B3-994E-4D2308283340}" type="pres">
      <dgm:prSet presAssocID="{F08BFF6A-94FA-43EB-A7C1-4ECE7A669D06}" presName="gear1srcNode" presStyleLbl="node1" presStyleIdx="0" presStyleCnt="1"/>
      <dgm:spPr/>
    </dgm:pt>
    <dgm:pt modelId="{6AF4F21D-18A6-4261-8513-5A4E69CD73F7}" type="pres">
      <dgm:prSet presAssocID="{F08BFF6A-94FA-43EB-A7C1-4ECE7A669D06}" presName="gear1dstNode" presStyleLbl="node1" presStyleIdx="0" presStyleCnt="1"/>
      <dgm:spPr/>
    </dgm:pt>
    <dgm:pt modelId="{F796036F-08BB-48FD-AD8C-38FB367ADA1F}" type="pres">
      <dgm:prSet presAssocID="{25F41A80-7ED8-4D3D-8734-7CA4559482D2}" presName="connector1" presStyleLbl="sibTrans2D1" presStyleIdx="0" presStyleCnt="1"/>
      <dgm:spPr/>
    </dgm:pt>
  </dgm:ptLst>
  <dgm:cxnLst>
    <dgm:cxn modelId="{EB73435D-62C6-4BFA-8FF4-AEEBF69169B6}" srcId="{01EB9EA6-29D4-41A5-A9DD-001DFB1965D2}" destId="{F08BFF6A-94FA-43EB-A7C1-4ECE7A669D06}" srcOrd="0" destOrd="0" parTransId="{6C9DD8CF-7D9B-407B-A572-D4DB4CC57C4F}" sibTransId="{25F41A80-7ED8-4D3D-8734-7CA4559482D2}"/>
    <dgm:cxn modelId="{7D224746-3A4D-4A7E-90B4-7B18B3CBE2CB}" type="presOf" srcId="{F08BFF6A-94FA-43EB-A7C1-4ECE7A669D06}" destId="{6AF4F21D-18A6-4261-8513-5A4E69CD73F7}" srcOrd="2" destOrd="0" presId="urn:microsoft.com/office/officeart/2005/8/layout/gear1"/>
    <dgm:cxn modelId="{4BC3D46A-19B3-4998-852C-968D568816A7}" type="presOf" srcId="{F08BFF6A-94FA-43EB-A7C1-4ECE7A669D06}" destId="{59A04AA2-DB9B-436E-BDF0-76EB2DC45000}" srcOrd="0" destOrd="0" presId="urn:microsoft.com/office/officeart/2005/8/layout/gear1"/>
    <dgm:cxn modelId="{17C8818D-4B79-463E-9E65-F1B186654018}" type="presOf" srcId="{25F41A80-7ED8-4D3D-8734-7CA4559482D2}" destId="{F796036F-08BB-48FD-AD8C-38FB367ADA1F}" srcOrd="0" destOrd="0" presId="urn:microsoft.com/office/officeart/2005/8/layout/gear1"/>
    <dgm:cxn modelId="{9BE7FD9B-F7DC-4B6B-9F51-1B1D3C579E17}" type="presOf" srcId="{01EB9EA6-29D4-41A5-A9DD-001DFB1965D2}" destId="{4FF9859E-A781-48D1-96C9-1F955889C57C}" srcOrd="0" destOrd="0" presId="urn:microsoft.com/office/officeart/2005/8/layout/gear1"/>
    <dgm:cxn modelId="{DDD604BC-1D11-4AE1-A346-E0DB397D0F45}" type="presOf" srcId="{F08BFF6A-94FA-43EB-A7C1-4ECE7A669D06}" destId="{DB7DAF43-E495-41B3-994E-4D2308283340}" srcOrd="1" destOrd="0" presId="urn:microsoft.com/office/officeart/2005/8/layout/gear1"/>
    <dgm:cxn modelId="{D9CA8A82-E38D-4E5A-82EE-AE68D472636F}" type="presParOf" srcId="{4FF9859E-A781-48D1-96C9-1F955889C57C}" destId="{59A04AA2-DB9B-436E-BDF0-76EB2DC45000}" srcOrd="0" destOrd="0" presId="urn:microsoft.com/office/officeart/2005/8/layout/gear1"/>
    <dgm:cxn modelId="{61DD16A4-B959-4D6A-AA72-30C8B6957BA3}" type="presParOf" srcId="{4FF9859E-A781-48D1-96C9-1F955889C57C}" destId="{DB7DAF43-E495-41B3-994E-4D2308283340}" srcOrd="1" destOrd="0" presId="urn:microsoft.com/office/officeart/2005/8/layout/gear1"/>
    <dgm:cxn modelId="{26FE7DBF-4359-4F32-BAC9-0184284117A2}" type="presParOf" srcId="{4FF9859E-A781-48D1-96C9-1F955889C57C}" destId="{6AF4F21D-18A6-4261-8513-5A4E69CD73F7}" srcOrd="2" destOrd="0" presId="urn:microsoft.com/office/officeart/2005/8/layout/gear1"/>
    <dgm:cxn modelId="{D007F8AA-83CD-4178-9352-B94E75A117C1}" type="presParOf" srcId="{4FF9859E-A781-48D1-96C9-1F955889C57C}" destId="{F796036F-08BB-48FD-AD8C-38FB367ADA1F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EB9EA6-29D4-41A5-A9DD-001DFB1965D2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F08BFF6A-94FA-43EB-A7C1-4ECE7A669D06}">
      <dgm:prSet phldrT="[Texte]" custT="1"/>
      <dgm:spPr>
        <a:solidFill>
          <a:srgbClr val="E71E74"/>
        </a:solidFill>
        <a:ln>
          <a:solidFill>
            <a:srgbClr val="E71E74"/>
          </a:solidFill>
        </a:ln>
      </dgm:spPr>
      <dgm:t>
        <a:bodyPr/>
        <a:lstStyle/>
        <a:p>
          <a:r>
            <a:rPr lang="fr-FR" sz="650" dirty="0" err="1"/>
            <a:t>Encrytage</a:t>
          </a:r>
          <a:endParaRPr lang="fr-FR" sz="650" dirty="0"/>
        </a:p>
      </dgm:t>
    </dgm:pt>
    <dgm:pt modelId="{6C9DD8CF-7D9B-407B-A572-D4DB4CC57C4F}" type="parTrans" cxnId="{EB73435D-62C6-4BFA-8FF4-AEEBF69169B6}">
      <dgm:prSet/>
      <dgm:spPr/>
      <dgm:t>
        <a:bodyPr/>
        <a:lstStyle/>
        <a:p>
          <a:endParaRPr lang="fr-FR"/>
        </a:p>
      </dgm:t>
    </dgm:pt>
    <dgm:pt modelId="{25F41A80-7ED8-4D3D-8734-7CA4559482D2}" type="sibTrans" cxnId="{EB73435D-62C6-4BFA-8FF4-AEEBF69169B6}">
      <dgm:prSet/>
      <dgm:spPr>
        <a:solidFill>
          <a:srgbClr val="E71E74"/>
        </a:solidFill>
      </dgm:spPr>
      <dgm:t>
        <a:bodyPr/>
        <a:lstStyle/>
        <a:p>
          <a:endParaRPr lang="fr-FR"/>
        </a:p>
      </dgm:t>
    </dgm:pt>
    <dgm:pt modelId="{4FF9859E-A781-48D1-96C9-1F955889C57C}" type="pres">
      <dgm:prSet presAssocID="{01EB9EA6-29D4-41A5-A9DD-001DFB1965D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9A04AA2-DB9B-436E-BDF0-76EB2DC45000}" type="pres">
      <dgm:prSet presAssocID="{F08BFF6A-94FA-43EB-A7C1-4ECE7A669D06}" presName="gear1" presStyleLbl="node1" presStyleIdx="0" presStyleCnt="1" custLinFactNeighborX="895">
        <dgm:presLayoutVars>
          <dgm:chMax val="1"/>
          <dgm:bulletEnabled val="1"/>
        </dgm:presLayoutVars>
      </dgm:prSet>
      <dgm:spPr/>
    </dgm:pt>
    <dgm:pt modelId="{DB7DAF43-E495-41B3-994E-4D2308283340}" type="pres">
      <dgm:prSet presAssocID="{F08BFF6A-94FA-43EB-A7C1-4ECE7A669D06}" presName="gear1srcNode" presStyleLbl="node1" presStyleIdx="0" presStyleCnt="1"/>
      <dgm:spPr/>
    </dgm:pt>
    <dgm:pt modelId="{6AF4F21D-18A6-4261-8513-5A4E69CD73F7}" type="pres">
      <dgm:prSet presAssocID="{F08BFF6A-94FA-43EB-A7C1-4ECE7A669D06}" presName="gear1dstNode" presStyleLbl="node1" presStyleIdx="0" presStyleCnt="1"/>
      <dgm:spPr/>
    </dgm:pt>
    <dgm:pt modelId="{F796036F-08BB-48FD-AD8C-38FB367ADA1F}" type="pres">
      <dgm:prSet presAssocID="{25F41A80-7ED8-4D3D-8734-7CA4559482D2}" presName="connector1" presStyleLbl="sibTrans2D1" presStyleIdx="0" presStyleCnt="1"/>
      <dgm:spPr/>
    </dgm:pt>
  </dgm:ptLst>
  <dgm:cxnLst>
    <dgm:cxn modelId="{EB73435D-62C6-4BFA-8FF4-AEEBF69169B6}" srcId="{01EB9EA6-29D4-41A5-A9DD-001DFB1965D2}" destId="{F08BFF6A-94FA-43EB-A7C1-4ECE7A669D06}" srcOrd="0" destOrd="0" parTransId="{6C9DD8CF-7D9B-407B-A572-D4DB4CC57C4F}" sibTransId="{25F41A80-7ED8-4D3D-8734-7CA4559482D2}"/>
    <dgm:cxn modelId="{7D224746-3A4D-4A7E-90B4-7B18B3CBE2CB}" type="presOf" srcId="{F08BFF6A-94FA-43EB-A7C1-4ECE7A669D06}" destId="{6AF4F21D-18A6-4261-8513-5A4E69CD73F7}" srcOrd="2" destOrd="0" presId="urn:microsoft.com/office/officeart/2005/8/layout/gear1"/>
    <dgm:cxn modelId="{4BC3D46A-19B3-4998-852C-968D568816A7}" type="presOf" srcId="{F08BFF6A-94FA-43EB-A7C1-4ECE7A669D06}" destId="{59A04AA2-DB9B-436E-BDF0-76EB2DC45000}" srcOrd="0" destOrd="0" presId="urn:microsoft.com/office/officeart/2005/8/layout/gear1"/>
    <dgm:cxn modelId="{17C8818D-4B79-463E-9E65-F1B186654018}" type="presOf" srcId="{25F41A80-7ED8-4D3D-8734-7CA4559482D2}" destId="{F796036F-08BB-48FD-AD8C-38FB367ADA1F}" srcOrd="0" destOrd="0" presId="urn:microsoft.com/office/officeart/2005/8/layout/gear1"/>
    <dgm:cxn modelId="{9BE7FD9B-F7DC-4B6B-9F51-1B1D3C579E17}" type="presOf" srcId="{01EB9EA6-29D4-41A5-A9DD-001DFB1965D2}" destId="{4FF9859E-A781-48D1-96C9-1F955889C57C}" srcOrd="0" destOrd="0" presId="urn:microsoft.com/office/officeart/2005/8/layout/gear1"/>
    <dgm:cxn modelId="{DDD604BC-1D11-4AE1-A346-E0DB397D0F45}" type="presOf" srcId="{F08BFF6A-94FA-43EB-A7C1-4ECE7A669D06}" destId="{DB7DAF43-E495-41B3-994E-4D2308283340}" srcOrd="1" destOrd="0" presId="urn:microsoft.com/office/officeart/2005/8/layout/gear1"/>
    <dgm:cxn modelId="{D9CA8A82-E38D-4E5A-82EE-AE68D472636F}" type="presParOf" srcId="{4FF9859E-A781-48D1-96C9-1F955889C57C}" destId="{59A04AA2-DB9B-436E-BDF0-76EB2DC45000}" srcOrd="0" destOrd="0" presId="urn:microsoft.com/office/officeart/2005/8/layout/gear1"/>
    <dgm:cxn modelId="{61DD16A4-B959-4D6A-AA72-30C8B6957BA3}" type="presParOf" srcId="{4FF9859E-A781-48D1-96C9-1F955889C57C}" destId="{DB7DAF43-E495-41B3-994E-4D2308283340}" srcOrd="1" destOrd="0" presId="urn:microsoft.com/office/officeart/2005/8/layout/gear1"/>
    <dgm:cxn modelId="{26FE7DBF-4359-4F32-BAC9-0184284117A2}" type="presParOf" srcId="{4FF9859E-A781-48D1-96C9-1F955889C57C}" destId="{6AF4F21D-18A6-4261-8513-5A4E69CD73F7}" srcOrd="2" destOrd="0" presId="urn:microsoft.com/office/officeart/2005/8/layout/gear1"/>
    <dgm:cxn modelId="{D007F8AA-83CD-4178-9352-B94E75A117C1}" type="presParOf" srcId="{4FF9859E-A781-48D1-96C9-1F955889C57C}" destId="{F796036F-08BB-48FD-AD8C-38FB367ADA1F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EB9EA6-29D4-41A5-A9DD-001DFB1965D2}" type="doc">
      <dgm:prSet loTypeId="urn:microsoft.com/office/officeart/2005/8/layout/gear1" loCatId="process" qsTypeId="urn:microsoft.com/office/officeart/2005/8/quickstyle/simple1" qsCatId="simple" csTypeId="urn:microsoft.com/office/officeart/2005/8/colors/colorful5" csCatId="colorful" phldr="1"/>
      <dgm:spPr/>
    </dgm:pt>
    <dgm:pt modelId="{F08BFF6A-94FA-43EB-A7C1-4ECE7A669D06}">
      <dgm:prSet phldrT="[Texte]" custT="1"/>
      <dgm:spPr>
        <a:solidFill>
          <a:srgbClr val="7030A0"/>
        </a:solidFill>
        <a:ln>
          <a:solidFill>
            <a:srgbClr val="7030A0"/>
          </a:solidFill>
        </a:ln>
      </dgm:spPr>
      <dgm:t>
        <a:bodyPr/>
        <a:lstStyle/>
        <a:p>
          <a:r>
            <a:rPr lang="fr-FR" sz="900" dirty="0"/>
            <a:t>Split bilan</a:t>
          </a:r>
        </a:p>
      </dgm:t>
    </dgm:pt>
    <dgm:pt modelId="{6C9DD8CF-7D9B-407B-A572-D4DB4CC57C4F}" type="parTrans" cxnId="{EB73435D-62C6-4BFA-8FF4-AEEBF69169B6}">
      <dgm:prSet/>
      <dgm:spPr/>
      <dgm:t>
        <a:bodyPr/>
        <a:lstStyle/>
        <a:p>
          <a:endParaRPr lang="fr-FR"/>
        </a:p>
      </dgm:t>
    </dgm:pt>
    <dgm:pt modelId="{25F41A80-7ED8-4D3D-8734-7CA4559482D2}" type="sibTrans" cxnId="{EB73435D-62C6-4BFA-8FF4-AEEBF69169B6}">
      <dgm:prSet/>
      <dgm:spPr>
        <a:solidFill>
          <a:srgbClr val="7030A0"/>
        </a:solidFill>
      </dgm:spPr>
      <dgm:t>
        <a:bodyPr/>
        <a:lstStyle/>
        <a:p>
          <a:endParaRPr lang="fr-FR"/>
        </a:p>
      </dgm:t>
    </dgm:pt>
    <dgm:pt modelId="{4FF9859E-A781-48D1-96C9-1F955889C57C}" type="pres">
      <dgm:prSet presAssocID="{01EB9EA6-29D4-41A5-A9DD-001DFB1965D2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59A04AA2-DB9B-436E-BDF0-76EB2DC45000}" type="pres">
      <dgm:prSet presAssocID="{F08BFF6A-94FA-43EB-A7C1-4ECE7A669D06}" presName="gear1" presStyleLbl="node1" presStyleIdx="0" presStyleCnt="1" custLinFactNeighborX="895">
        <dgm:presLayoutVars>
          <dgm:chMax val="1"/>
          <dgm:bulletEnabled val="1"/>
        </dgm:presLayoutVars>
      </dgm:prSet>
      <dgm:spPr/>
    </dgm:pt>
    <dgm:pt modelId="{DB7DAF43-E495-41B3-994E-4D2308283340}" type="pres">
      <dgm:prSet presAssocID="{F08BFF6A-94FA-43EB-A7C1-4ECE7A669D06}" presName="gear1srcNode" presStyleLbl="node1" presStyleIdx="0" presStyleCnt="1"/>
      <dgm:spPr/>
    </dgm:pt>
    <dgm:pt modelId="{6AF4F21D-18A6-4261-8513-5A4E69CD73F7}" type="pres">
      <dgm:prSet presAssocID="{F08BFF6A-94FA-43EB-A7C1-4ECE7A669D06}" presName="gear1dstNode" presStyleLbl="node1" presStyleIdx="0" presStyleCnt="1"/>
      <dgm:spPr/>
    </dgm:pt>
    <dgm:pt modelId="{F796036F-08BB-48FD-AD8C-38FB367ADA1F}" type="pres">
      <dgm:prSet presAssocID="{25F41A80-7ED8-4D3D-8734-7CA4559482D2}" presName="connector1" presStyleLbl="sibTrans2D1" presStyleIdx="0" presStyleCnt="1"/>
      <dgm:spPr/>
    </dgm:pt>
  </dgm:ptLst>
  <dgm:cxnLst>
    <dgm:cxn modelId="{EB73435D-62C6-4BFA-8FF4-AEEBF69169B6}" srcId="{01EB9EA6-29D4-41A5-A9DD-001DFB1965D2}" destId="{F08BFF6A-94FA-43EB-A7C1-4ECE7A669D06}" srcOrd="0" destOrd="0" parTransId="{6C9DD8CF-7D9B-407B-A572-D4DB4CC57C4F}" sibTransId="{25F41A80-7ED8-4D3D-8734-7CA4559482D2}"/>
    <dgm:cxn modelId="{7D224746-3A4D-4A7E-90B4-7B18B3CBE2CB}" type="presOf" srcId="{F08BFF6A-94FA-43EB-A7C1-4ECE7A669D06}" destId="{6AF4F21D-18A6-4261-8513-5A4E69CD73F7}" srcOrd="2" destOrd="0" presId="urn:microsoft.com/office/officeart/2005/8/layout/gear1"/>
    <dgm:cxn modelId="{4BC3D46A-19B3-4998-852C-968D568816A7}" type="presOf" srcId="{F08BFF6A-94FA-43EB-A7C1-4ECE7A669D06}" destId="{59A04AA2-DB9B-436E-BDF0-76EB2DC45000}" srcOrd="0" destOrd="0" presId="urn:microsoft.com/office/officeart/2005/8/layout/gear1"/>
    <dgm:cxn modelId="{17C8818D-4B79-463E-9E65-F1B186654018}" type="presOf" srcId="{25F41A80-7ED8-4D3D-8734-7CA4559482D2}" destId="{F796036F-08BB-48FD-AD8C-38FB367ADA1F}" srcOrd="0" destOrd="0" presId="urn:microsoft.com/office/officeart/2005/8/layout/gear1"/>
    <dgm:cxn modelId="{9BE7FD9B-F7DC-4B6B-9F51-1B1D3C579E17}" type="presOf" srcId="{01EB9EA6-29D4-41A5-A9DD-001DFB1965D2}" destId="{4FF9859E-A781-48D1-96C9-1F955889C57C}" srcOrd="0" destOrd="0" presId="urn:microsoft.com/office/officeart/2005/8/layout/gear1"/>
    <dgm:cxn modelId="{DDD604BC-1D11-4AE1-A346-E0DB397D0F45}" type="presOf" srcId="{F08BFF6A-94FA-43EB-A7C1-4ECE7A669D06}" destId="{DB7DAF43-E495-41B3-994E-4D2308283340}" srcOrd="1" destOrd="0" presId="urn:microsoft.com/office/officeart/2005/8/layout/gear1"/>
    <dgm:cxn modelId="{D9CA8A82-E38D-4E5A-82EE-AE68D472636F}" type="presParOf" srcId="{4FF9859E-A781-48D1-96C9-1F955889C57C}" destId="{59A04AA2-DB9B-436E-BDF0-76EB2DC45000}" srcOrd="0" destOrd="0" presId="urn:microsoft.com/office/officeart/2005/8/layout/gear1"/>
    <dgm:cxn modelId="{61DD16A4-B959-4D6A-AA72-30C8B6957BA3}" type="presParOf" srcId="{4FF9859E-A781-48D1-96C9-1F955889C57C}" destId="{DB7DAF43-E495-41B3-994E-4D2308283340}" srcOrd="1" destOrd="0" presId="urn:microsoft.com/office/officeart/2005/8/layout/gear1"/>
    <dgm:cxn modelId="{26FE7DBF-4359-4F32-BAC9-0184284117A2}" type="presParOf" srcId="{4FF9859E-A781-48D1-96C9-1F955889C57C}" destId="{6AF4F21D-18A6-4261-8513-5A4E69CD73F7}" srcOrd="2" destOrd="0" presId="urn:microsoft.com/office/officeart/2005/8/layout/gear1"/>
    <dgm:cxn modelId="{D007F8AA-83CD-4178-9352-B94E75A117C1}" type="presParOf" srcId="{4FF9859E-A781-48D1-96C9-1F955889C57C}" destId="{F796036F-08BB-48FD-AD8C-38FB367ADA1F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04AA2-DB9B-436E-BDF0-76EB2DC45000}">
      <dsp:nvSpPr>
        <dsp:cNvPr id="0" name=""/>
        <dsp:cNvSpPr/>
      </dsp:nvSpPr>
      <dsp:spPr>
        <a:xfrm>
          <a:off x="270528" y="270192"/>
          <a:ext cx="594424" cy="594424"/>
        </a:xfrm>
        <a:prstGeom prst="gear9">
          <a:avLst/>
        </a:prstGeom>
        <a:solidFill>
          <a:srgbClr val="E71E74"/>
        </a:solidFill>
        <a:ln w="19050" cap="flat" cmpd="sng" algn="ctr">
          <a:solidFill>
            <a:srgbClr val="E71E7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00" kern="1200" dirty="0"/>
            <a:t>Renommage Zip et Archivage</a:t>
          </a:r>
        </a:p>
      </dsp:txBody>
      <dsp:txXfrm>
        <a:off x="390034" y="409433"/>
        <a:ext cx="355412" cy="305546"/>
      </dsp:txXfrm>
    </dsp:sp>
    <dsp:sp modelId="{F796036F-08BB-48FD-AD8C-38FB367ADA1F}">
      <dsp:nvSpPr>
        <dsp:cNvPr id="0" name=""/>
        <dsp:cNvSpPr/>
      </dsp:nvSpPr>
      <dsp:spPr>
        <a:xfrm>
          <a:off x="248960" y="195115"/>
          <a:ext cx="731141" cy="731141"/>
        </a:xfrm>
        <a:prstGeom prst="circularArrow">
          <a:avLst>
            <a:gd name="adj1" fmla="val 4878"/>
            <a:gd name="adj2" fmla="val 312630"/>
            <a:gd name="adj3" fmla="val 2678334"/>
            <a:gd name="adj4" fmla="val 16029645"/>
            <a:gd name="adj5" fmla="val 5691"/>
          </a:avLst>
        </a:prstGeom>
        <a:solidFill>
          <a:srgbClr val="E71E7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04AA2-DB9B-436E-BDF0-76EB2DC45000}">
      <dsp:nvSpPr>
        <dsp:cNvPr id="0" name=""/>
        <dsp:cNvSpPr/>
      </dsp:nvSpPr>
      <dsp:spPr>
        <a:xfrm>
          <a:off x="344016" y="288387"/>
          <a:ext cx="634451" cy="634451"/>
        </a:xfrm>
        <a:prstGeom prst="gear9">
          <a:avLst/>
        </a:prstGeom>
        <a:solidFill>
          <a:srgbClr val="E71E74"/>
        </a:solidFill>
        <a:ln w="19050" cap="flat" cmpd="sng" algn="ctr">
          <a:solidFill>
            <a:srgbClr val="E71E7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2889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" kern="1200" dirty="0" err="1"/>
            <a:t>Encrytage</a:t>
          </a:r>
          <a:endParaRPr lang="fr-FR" sz="650" kern="1200" dirty="0"/>
        </a:p>
      </dsp:txBody>
      <dsp:txXfrm>
        <a:off x="471569" y="437004"/>
        <a:ext cx="379345" cy="326121"/>
      </dsp:txXfrm>
    </dsp:sp>
    <dsp:sp modelId="{F796036F-08BB-48FD-AD8C-38FB367ADA1F}">
      <dsp:nvSpPr>
        <dsp:cNvPr id="0" name=""/>
        <dsp:cNvSpPr/>
      </dsp:nvSpPr>
      <dsp:spPr>
        <a:xfrm>
          <a:off x="318350" y="206728"/>
          <a:ext cx="780375" cy="780375"/>
        </a:xfrm>
        <a:prstGeom prst="circularArrow">
          <a:avLst>
            <a:gd name="adj1" fmla="val 4878"/>
            <a:gd name="adj2" fmla="val 312630"/>
            <a:gd name="adj3" fmla="val 2701738"/>
            <a:gd name="adj4" fmla="val 15975793"/>
            <a:gd name="adj5" fmla="val 5691"/>
          </a:avLst>
        </a:prstGeom>
        <a:solidFill>
          <a:srgbClr val="E71E7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04AA2-DB9B-436E-BDF0-76EB2DC45000}">
      <dsp:nvSpPr>
        <dsp:cNvPr id="0" name=""/>
        <dsp:cNvSpPr/>
      </dsp:nvSpPr>
      <dsp:spPr>
        <a:xfrm>
          <a:off x="254454" y="264612"/>
          <a:ext cx="548990" cy="548990"/>
        </a:xfrm>
        <a:prstGeom prst="gear9">
          <a:avLst/>
        </a:prstGeom>
        <a:solidFill>
          <a:srgbClr val="7030A0"/>
        </a:solidFill>
        <a:ln w="19050" cap="flat" cmpd="sng" algn="ctr">
          <a:solidFill>
            <a:srgbClr val="7030A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Split bilan</a:t>
          </a:r>
        </a:p>
      </dsp:txBody>
      <dsp:txXfrm>
        <a:off x="364825" y="393210"/>
        <a:ext cx="328248" cy="282192"/>
      </dsp:txXfrm>
    </dsp:sp>
    <dsp:sp modelId="{F796036F-08BB-48FD-AD8C-38FB367ADA1F}">
      <dsp:nvSpPr>
        <dsp:cNvPr id="0" name=""/>
        <dsp:cNvSpPr/>
      </dsp:nvSpPr>
      <dsp:spPr>
        <a:xfrm>
          <a:off x="226347" y="196887"/>
          <a:ext cx="675258" cy="675258"/>
        </a:xfrm>
        <a:prstGeom prst="circularArrow">
          <a:avLst>
            <a:gd name="adj1" fmla="val 4878"/>
            <a:gd name="adj2" fmla="val 312630"/>
            <a:gd name="adj3" fmla="val 2649968"/>
            <a:gd name="adj4" fmla="val 16098297"/>
            <a:gd name="adj5" fmla="val 5691"/>
          </a:avLst>
        </a:prstGeom>
        <a:solidFill>
          <a:srgbClr val="7030A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A4665-C7A1-AF37-0781-A06942A12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AA1C956-2A28-AB9B-32C1-E8C4633FB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538C6E-2DDE-CE5B-C272-A457F4257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9A7456-76A4-BF6C-11FE-8AF69E7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4AE9EF-C18D-0941-7E44-5988161D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699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05D0B-0C00-DB7E-80E0-420F8DD8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F944EFA-C22D-1783-434D-D97D6B303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4C60AF-F8BF-C961-EABA-B0467C2FF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8E7277-9BE2-DB88-1299-F275BA1D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2BF564-3406-727C-70E8-C431B4FC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35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B5294CC-F47D-89CC-14F5-36B060CB6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910A47-4B70-8CDB-0F53-4519E178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85EDCB-374F-25D9-C230-7F64B54D6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CFBBA1-C1EE-07C4-137E-E1CFEF5B6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B543BE-7025-FB24-CE2D-8548E167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34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800CF-6328-79D4-E41C-CD1A32E0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D454B-A927-D22F-0E24-4ACA3C47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AE0DC5-2A1B-C352-B48B-76468DEE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1DF878-8E5A-3136-36A6-6B07CA5B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F328C1-A8C5-0BB4-E8FA-5B06B6318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33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8D976B-8166-4F30-ECEA-8BDDF7A4B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866886-81AE-3D63-C630-096851CF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18467-BBF7-F394-92AD-38282510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7B118-6071-5FF4-FE8E-D827CE750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75DB5B-A006-9F3D-5B43-4E33AF3A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83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049BE-A8E0-8065-3DE7-89F872FB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040FD-6A61-2EA2-B790-E150FE19F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A76802-3670-8CE8-8C99-FB7B77BFA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CBABAD-FF99-EC1B-FF9C-4A9C5C0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332C2-6007-13FA-22F6-981375551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2FD2E6-FC3E-3EB5-F3D0-7A49397E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60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2F2A3-91EC-B58D-C394-3484C11E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A36CCD-A153-6332-DBAA-0C3A3677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681D99-2378-3FD2-68BF-87C23C742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72ABC45-CBFB-B450-AD37-B89BEA6B4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A32D9D-E17C-5B70-86E6-278039D7D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30389DB-EFBA-D937-309D-8FA0782A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8AAD133-4CCD-8A8D-DBCD-87495CFC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247E9EB-4C78-86CF-D540-D2628FC4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84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D666F-C405-D154-3423-5371D70C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7C15EA-E948-D58A-2DC5-45B5D925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BA157C-7A52-5720-F5E5-897CE84C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FCC62C-8B09-3264-A379-41EBC85C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57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EBAFE8-C565-9DC6-E0ED-E567150C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132068-CC5D-FBA8-E65B-6379BDDC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A34F2C-27F7-6633-DB82-64A6AC24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602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E2EF4E-1D70-7D4A-19B6-A2B4B95E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24437-64CF-F4EC-90D6-E30F96C47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152076-2C17-BF45-D855-96D878467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C2D72-1E43-FC7F-FA9E-F2793B37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C1ED27-13BA-3E45-73A6-5726825C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9DF0DA-588B-8D95-1C2E-E96BAAE7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028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7D1199-F292-40A8-EC53-84B8EE76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8F80BE4-E96F-9AD8-189E-7760914C1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F8B147-D5D4-998E-5B86-750863EB7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072CEC-29E8-DBC9-A0A6-3914213F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C3DD14-2334-F7B3-8BD5-9251A2ED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6815CC-3529-BE7A-5879-AFC8C041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81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20066-E40A-84EA-5CC2-1E07D195B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AC88B5-B6F7-67FC-5887-0C3CA40B1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4EB557-8B38-56D8-C2EE-AB780E28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9A57B-ACE0-4F7B-ADF8-536798B26881}" type="datetimeFigureOut">
              <a:rPr lang="fr-FR" smtClean="0"/>
              <a:t>02/07/2025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F997F-C831-EC58-A506-D78B6B4FE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2279-AF8B-F079-09AF-60681F0AC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3CC14-E412-41F4-8EC1-4D5135147E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224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4EA49048-B9E3-3C21-AA01-9F808A6A355F}"/>
              </a:ext>
            </a:extLst>
          </p:cNvPr>
          <p:cNvGrpSpPr/>
          <p:nvPr/>
        </p:nvGrpSpPr>
        <p:grpSpPr>
          <a:xfrm>
            <a:off x="59638" y="4277"/>
            <a:ext cx="12132362" cy="6140683"/>
            <a:chOff x="112584" y="27403"/>
            <a:chExt cx="12132362" cy="6140683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7717B30-BDBE-C02C-B7C8-A7CCEAD73187}"/>
                </a:ext>
              </a:extLst>
            </p:cNvPr>
            <p:cNvSpPr/>
            <p:nvPr/>
          </p:nvSpPr>
          <p:spPr>
            <a:xfrm>
              <a:off x="112584" y="4159100"/>
              <a:ext cx="8007652" cy="1863635"/>
            </a:xfrm>
            <a:prstGeom prst="rect">
              <a:avLst/>
            </a:prstGeom>
            <a:solidFill>
              <a:srgbClr val="FBD1D5"/>
            </a:solidFill>
            <a:ln>
              <a:solidFill>
                <a:srgbClr val="FBD1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053F444-8CF4-D2AE-3FB2-02A051310F02}"/>
                </a:ext>
              </a:extLst>
            </p:cNvPr>
            <p:cNvSpPr/>
            <p:nvPr/>
          </p:nvSpPr>
          <p:spPr>
            <a:xfrm>
              <a:off x="146957" y="433556"/>
              <a:ext cx="7965473" cy="3509793"/>
            </a:xfrm>
            <a:prstGeom prst="rect">
              <a:avLst/>
            </a:prstGeom>
            <a:solidFill>
              <a:srgbClr val="5CBFC1"/>
            </a:solidFill>
            <a:ln>
              <a:solidFill>
                <a:srgbClr val="5CBFC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50807C6-F826-B5CA-A245-F27D24B22E21}"/>
                </a:ext>
              </a:extLst>
            </p:cNvPr>
            <p:cNvSpPr/>
            <p:nvPr/>
          </p:nvSpPr>
          <p:spPr>
            <a:xfrm>
              <a:off x="11359549" y="3386303"/>
              <a:ext cx="708191" cy="4681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7521AE59-0525-1777-1AF7-3F637401253F}"/>
                </a:ext>
              </a:extLst>
            </p:cNvPr>
            <p:cNvGrpSpPr/>
            <p:nvPr/>
          </p:nvGrpSpPr>
          <p:grpSpPr>
            <a:xfrm>
              <a:off x="146957" y="137313"/>
              <a:ext cx="8726788" cy="5885421"/>
              <a:chOff x="449201" y="-28068"/>
              <a:chExt cx="9117445" cy="600342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51BA3AB-CC9A-7C21-D8AF-F85DDD446F08}"/>
                  </a:ext>
                </a:extLst>
              </p:cNvPr>
              <p:cNvSpPr/>
              <p:nvPr/>
            </p:nvSpPr>
            <p:spPr>
              <a:xfrm>
                <a:off x="8778903" y="274115"/>
                <a:ext cx="580392" cy="5701243"/>
              </a:xfrm>
              <a:prstGeom prst="rect">
                <a:avLst/>
              </a:prstGeom>
              <a:solidFill>
                <a:srgbClr val="F9DDAB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ABA4062-98DB-4B1B-2164-C9246FBE6DDE}"/>
                  </a:ext>
                </a:extLst>
              </p:cNvPr>
              <p:cNvSpPr txBox="1"/>
              <p:nvPr/>
            </p:nvSpPr>
            <p:spPr>
              <a:xfrm>
                <a:off x="8656673" y="-28068"/>
                <a:ext cx="909973" cy="37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b="1" dirty="0"/>
                  <a:t>CAGIP</a:t>
                </a:r>
              </a:p>
            </p:txBody>
          </p:sp>
          <p:grpSp>
            <p:nvGrpSpPr>
              <p:cNvPr id="64" name="Groupe 63">
                <a:extLst>
                  <a:ext uri="{FF2B5EF4-FFF2-40B4-BE49-F238E27FC236}">
                    <a16:creationId xmlns:a16="http://schemas.microsoft.com/office/drawing/2014/main" id="{697F719A-9423-5CE3-1F23-BDDA7FBDEE1E}"/>
                  </a:ext>
                </a:extLst>
              </p:cNvPr>
              <p:cNvGrpSpPr/>
              <p:nvPr/>
            </p:nvGrpSpPr>
            <p:grpSpPr>
              <a:xfrm>
                <a:off x="761085" y="400050"/>
                <a:ext cx="7062224" cy="3428597"/>
                <a:chOff x="818969" y="367882"/>
                <a:chExt cx="8683284" cy="465667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EA78F20B-137C-130B-BF23-4E1A467DE0CC}"/>
                    </a:ext>
                  </a:extLst>
                </p:cNvPr>
                <p:cNvSpPr/>
                <p:nvPr/>
              </p:nvSpPr>
              <p:spPr>
                <a:xfrm>
                  <a:off x="818970" y="717099"/>
                  <a:ext cx="1196931" cy="93026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50" dirty="0">
                      <a:solidFill>
                        <a:schemeClr val="tx1">
                          <a:lumMod val="50000"/>
                        </a:schemeClr>
                      </a:solidFill>
                    </a:rPr>
                    <a:t>/dd/&lt;ENV&gt;/data/usages/</a:t>
                  </a:r>
                  <a:r>
                    <a:rPr lang="fr-FR" sz="850" dirty="0" err="1">
                      <a:solidFill>
                        <a:schemeClr val="tx1">
                          <a:lumMod val="50000"/>
                        </a:schemeClr>
                      </a:solidFill>
                    </a:rPr>
                    <a:t>fcva</a:t>
                  </a:r>
                  <a:r>
                    <a:rPr lang="fr-FR" sz="850" dirty="0">
                      <a:solidFill>
                        <a:schemeClr val="tx1">
                          <a:lumMod val="50000"/>
                        </a:schemeClr>
                      </a:solidFill>
                    </a:rPr>
                    <a:t>/</a:t>
                  </a:r>
                  <a:r>
                    <a:rPr lang="fr-FR" sz="850" dirty="0" err="1">
                      <a:solidFill>
                        <a:schemeClr val="tx1">
                          <a:lumMod val="50000"/>
                        </a:schemeClr>
                      </a:solidFill>
                    </a:rPr>
                    <a:t>optimized</a:t>
                  </a:r>
                  <a:r>
                    <a:rPr lang="fr-FR" sz="850" dirty="0">
                      <a:solidFill>
                        <a:schemeClr val="tx1">
                          <a:lumMod val="50000"/>
                        </a:schemeClr>
                      </a:solidFill>
                    </a:rPr>
                    <a:t>/</a:t>
                  </a:r>
                  <a:r>
                    <a:rPr lang="fr-FR" sz="850" dirty="0" err="1">
                      <a:solidFill>
                        <a:schemeClr val="tx1">
                          <a:lumMod val="50000"/>
                        </a:schemeClr>
                      </a:solidFill>
                    </a:rPr>
                    <a:t>extracted</a:t>
                  </a:r>
                  <a:r>
                    <a:rPr lang="fr-FR" sz="850" dirty="0">
                      <a:solidFill>
                        <a:schemeClr val="tx1">
                          <a:lumMod val="50000"/>
                        </a:schemeClr>
                      </a:solidFill>
                    </a:rPr>
                    <a:t>/j6/</a:t>
                  </a:r>
                  <a:r>
                    <a:rPr lang="fr-FR" sz="850" dirty="0" err="1">
                      <a:solidFill>
                        <a:schemeClr val="tx1">
                          <a:lumMod val="50000"/>
                        </a:schemeClr>
                      </a:solidFill>
                    </a:rPr>
                    <a:t>maprfs</a:t>
                  </a:r>
                  <a:endParaRPr lang="fr-FR" sz="85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" name="Connecteur : en angle 8">
                  <a:extLst>
                    <a:ext uri="{FF2B5EF4-FFF2-40B4-BE49-F238E27FC236}">
                      <a16:creationId xmlns:a16="http://schemas.microsoft.com/office/drawing/2014/main" id="{43C50CFA-FBD8-9461-D836-09333F1798A3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 rot="16200000" flipH="1">
                  <a:off x="1401855" y="1662948"/>
                  <a:ext cx="1201301" cy="117014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 : en angle 10">
                  <a:extLst>
                    <a:ext uri="{FF2B5EF4-FFF2-40B4-BE49-F238E27FC236}">
                      <a16:creationId xmlns:a16="http://schemas.microsoft.com/office/drawing/2014/main" id="{ECA86BBE-554F-05B9-86D5-9F61ED0AC589}"/>
                    </a:ext>
                  </a:extLst>
                </p:cNvPr>
                <p:cNvCxnSpPr>
                  <a:cxnSpLocks/>
                  <a:stCxn id="18" idx="0"/>
                </p:cNvCxnSpPr>
                <p:nvPr/>
              </p:nvCxnSpPr>
              <p:spPr>
                <a:xfrm rot="5400000" flipH="1" flipV="1">
                  <a:off x="1511724" y="2754380"/>
                  <a:ext cx="930267" cy="1118846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DDF80E0-D4F7-F89B-23DC-9AC324A05ED7}"/>
                    </a:ext>
                  </a:extLst>
                </p:cNvPr>
                <p:cNvSpPr/>
                <p:nvPr/>
              </p:nvSpPr>
              <p:spPr>
                <a:xfrm>
                  <a:off x="818969" y="3778936"/>
                  <a:ext cx="1196931" cy="93026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50" dirty="0">
                      <a:solidFill>
                        <a:schemeClr val="tx1">
                          <a:lumMod val="50000"/>
                        </a:schemeClr>
                      </a:solidFill>
                    </a:rPr>
                    <a:t>/dd/&lt;ENV&gt;/data/usages/</a:t>
                  </a:r>
                  <a:r>
                    <a:rPr lang="fr-FR" sz="850" dirty="0" err="1">
                      <a:solidFill>
                        <a:schemeClr val="tx1">
                          <a:lumMod val="50000"/>
                        </a:schemeClr>
                      </a:solidFill>
                    </a:rPr>
                    <a:t>fcvm</a:t>
                  </a:r>
                  <a:r>
                    <a:rPr lang="fr-FR" sz="850" dirty="0">
                      <a:solidFill>
                        <a:schemeClr val="tx1">
                          <a:lumMod val="50000"/>
                        </a:schemeClr>
                      </a:solidFill>
                    </a:rPr>
                    <a:t>/</a:t>
                  </a:r>
                  <a:r>
                    <a:rPr lang="fr-FR" sz="850" dirty="0" err="1">
                      <a:solidFill>
                        <a:schemeClr val="tx1">
                          <a:lumMod val="50000"/>
                        </a:schemeClr>
                      </a:solidFill>
                    </a:rPr>
                    <a:t>optimized</a:t>
                  </a:r>
                  <a:r>
                    <a:rPr lang="fr-FR" sz="850" dirty="0">
                      <a:solidFill>
                        <a:schemeClr val="tx1">
                          <a:lumMod val="50000"/>
                        </a:schemeClr>
                      </a:solidFill>
                    </a:rPr>
                    <a:t>/</a:t>
                  </a:r>
                  <a:r>
                    <a:rPr lang="fr-FR" sz="850" dirty="0" err="1">
                      <a:solidFill>
                        <a:schemeClr val="tx1">
                          <a:lumMod val="50000"/>
                        </a:schemeClr>
                      </a:solidFill>
                    </a:rPr>
                    <a:t>extracted</a:t>
                  </a:r>
                  <a:r>
                    <a:rPr lang="fr-FR" sz="850" dirty="0">
                      <a:solidFill>
                        <a:schemeClr val="tx1">
                          <a:lumMod val="50000"/>
                        </a:schemeClr>
                      </a:solidFill>
                    </a:rPr>
                    <a:t>/j6/</a:t>
                  </a:r>
                  <a:r>
                    <a:rPr lang="fr-FR" sz="850" dirty="0" err="1">
                      <a:solidFill>
                        <a:schemeClr val="tx1">
                          <a:lumMod val="50000"/>
                        </a:schemeClr>
                      </a:solidFill>
                    </a:rPr>
                    <a:t>maprfs</a:t>
                  </a:r>
                  <a:endParaRPr lang="fr-FR" sz="85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  <a:p>
                  <a:pPr algn="ctr"/>
                  <a:endParaRPr lang="fr-FR" sz="850" dirty="0">
                    <a:solidFill>
                      <a:schemeClr val="tx1">
                        <a:lumMod val="50000"/>
                      </a:schemeClr>
                    </a:solidFill>
                  </a:endParaRPr>
                </a:p>
              </p:txBody>
            </p:sp>
            <p:graphicFrame>
              <p:nvGraphicFramePr>
                <p:cNvPr id="20" name="Diagramme 19">
                  <a:extLst>
                    <a:ext uri="{FF2B5EF4-FFF2-40B4-BE49-F238E27FC236}">
                      <a16:creationId xmlns:a16="http://schemas.microsoft.com/office/drawing/2014/main" id="{990FD86D-2E9A-B32D-691B-438BFAB55D47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647580066"/>
                    </p:ext>
                  </p:extLst>
                </p:nvPr>
              </p:nvGraphicFramePr>
              <p:xfrm>
                <a:off x="2015900" y="2100009"/>
                <a:ext cx="1389200" cy="149732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FFD273A-54D7-D823-B705-FB30F4CD917A}"/>
                    </a:ext>
                  </a:extLst>
                </p:cNvPr>
                <p:cNvSpPr/>
                <p:nvPr/>
              </p:nvSpPr>
              <p:spPr>
                <a:xfrm>
                  <a:off x="3635314" y="367882"/>
                  <a:ext cx="1697515" cy="1190540"/>
                </a:xfrm>
                <a:prstGeom prst="rect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fr-FR" sz="900" dirty="0">
                      <a:solidFill>
                        <a:schemeClr val="bg1"/>
                      </a:solidFill>
                    </a:rPr>
                    <a:t>Archivage du zip dans : </a:t>
                  </a:r>
                  <a:r>
                    <a:rPr lang="fr-FR" sz="1000" i="0" dirty="0">
                      <a:solidFill>
                        <a:schemeClr val="bg1"/>
                      </a:solidFill>
                      <a:effectLst/>
                    </a:rPr>
                    <a:t>/dd/&lt;ENV&gt;/data/usages/</a:t>
                  </a:r>
                  <a:r>
                    <a:rPr lang="fr-FR" sz="1000" b="1" i="0" dirty="0" err="1">
                      <a:solidFill>
                        <a:schemeClr val="bg1"/>
                      </a:solidFill>
                      <a:effectLst/>
                    </a:rPr>
                    <a:t>fcve</a:t>
                  </a:r>
                  <a:r>
                    <a:rPr lang="fr-FR" sz="1000" dirty="0">
                      <a:solidFill>
                        <a:schemeClr val="bg1"/>
                      </a:solidFill>
                    </a:rPr>
                    <a:t>/</a:t>
                  </a:r>
                  <a:r>
                    <a:rPr lang="fr-FR" sz="1000" b="1" dirty="0">
                      <a:solidFill>
                        <a:schemeClr val="bg1"/>
                      </a:solidFill>
                    </a:rPr>
                    <a:t>archive/</a:t>
                  </a:r>
                  <a:r>
                    <a:rPr lang="fr-FR" sz="1000" b="1" dirty="0" err="1">
                      <a:solidFill>
                        <a:schemeClr val="bg1"/>
                      </a:solidFill>
                    </a:rPr>
                    <a:t>depot</a:t>
                  </a:r>
                  <a:endParaRPr lang="fr-FR" sz="1000" b="1" i="0" dirty="0">
                    <a:solidFill>
                      <a:schemeClr val="bg1"/>
                    </a:solidFill>
                    <a:effectLst/>
                  </a:endParaRPr>
                </a:p>
                <a:p>
                  <a:r>
                    <a:rPr lang="fr-FR" sz="1000" dirty="0">
                      <a:solidFill>
                        <a:schemeClr val="bg1"/>
                      </a:solidFill>
                    </a:rPr>
                    <a:t> 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FAAAC6F9-55CE-7C77-39E7-972A3ED51882}"/>
                    </a:ext>
                  </a:extLst>
                </p:cNvPr>
                <p:cNvSpPr/>
                <p:nvPr/>
              </p:nvSpPr>
              <p:spPr>
                <a:xfrm>
                  <a:off x="3761140" y="2358679"/>
                  <a:ext cx="1248304" cy="97998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i="0" dirty="0">
                      <a:solidFill>
                        <a:schemeClr val="bg1"/>
                      </a:solidFill>
                      <a:effectLst/>
                      <a:latin typeface="Helvetica" panose="020B0604020202020204" pitchFamily="34" charset="0"/>
                    </a:rPr>
                    <a:t>/dd/&lt;ENV&gt;/data/usages/</a:t>
                  </a:r>
                  <a:r>
                    <a:rPr lang="fr-FR" sz="1100" b="1" i="0" dirty="0" err="1">
                      <a:solidFill>
                        <a:schemeClr val="bg1"/>
                      </a:solidFill>
                      <a:effectLst/>
                      <a:latin typeface="Helvetica" panose="020B0604020202020204" pitchFamily="34" charset="0"/>
                    </a:rPr>
                    <a:t>fcve</a:t>
                  </a:r>
                  <a:r>
                    <a:rPr lang="fr-FR" sz="1100" dirty="0">
                      <a:solidFill>
                        <a:schemeClr val="bg1"/>
                      </a:solidFill>
                      <a:latin typeface="Helvetica" panose="020B0604020202020204" pitchFamily="34" charset="0"/>
                    </a:rPr>
                    <a:t>/</a:t>
                  </a:r>
                  <a:r>
                    <a:rPr lang="fr-FR" sz="1100" b="1" dirty="0">
                      <a:solidFill>
                        <a:schemeClr val="bg1"/>
                      </a:solidFill>
                      <a:latin typeface="Helvetica" panose="020B0604020202020204" pitchFamily="34" charset="0"/>
                    </a:rPr>
                    <a:t>in</a:t>
                  </a:r>
                  <a:endParaRPr lang="fr-FR" sz="1100" b="1" i="0" dirty="0">
                    <a:solidFill>
                      <a:schemeClr val="bg1"/>
                    </a:solidFill>
                    <a:effectLst/>
                    <a:latin typeface="Helvetica" panose="020B0604020202020204" pitchFamily="34" charset="0"/>
                  </a:endParaRPr>
                </a:p>
              </p:txBody>
            </p:sp>
            <p:cxnSp>
              <p:nvCxnSpPr>
                <p:cNvPr id="25" name="Connecteur droit avec flèche 24">
                  <a:extLst>
                    <a:ext uri="{FF2B5EF4-FFF2-40B4-BE49-F238E27FC236}">
                      <a16:creationId xmlns:a16="http://schemas.microsoft.com/office/drawing/2014/main" id="{A4A5BBEC-C43C-AA34-81C2-6CC90800D296}"/>
                    </a:ext>
                  </a:extLst>
                </p:cNvPr>
                <p:cNvCxnSpPr>
                  <a:cxnSpLocks/>
                  <a:endCxn id="23" idx="1"/>
                </p:cNvCxnSpPr>
                <p:nvPr/>
              </p:nvCxnSpPr>
              <p:spPr>
                <a:xfrm>
                  <a:off x="3283507" y="2848669"/>
                  <a:ext cx="47763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avec flèche 26">
                  <a:extLst>
                    <a:ext uri="{FF2B5EF4-FFF2-40B4-BE49-F238E27FC236}">
                      <a16:creationId xmlns:a16="http://schemas.microsoft.com/office/drawing/2014/main" id="{76DDBAF0-493C-F43B-6506-65CAED1D3FBE}"/>
                    </a:ext>
                  </a:extLst>
                </p:cNvPr>
                <p:cNvCxnSpPr>
                  <a:cxnSpLocks/>
                  <a:endCxn id="22" idx="1"/>
                </p:cNvCxnSpPr>
                <p:nvPr/>
              </p:nvCxnSpPr>
              <p:spPr>
                <a:xfrm flipV="1">
                  <a:off x="2962045" y="963153"/>
                  <a:ext cx="673269" cy="13654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0C1562E-9F06-21DE-9D18-9B964F204577}"/>
                    </a:ext>
                  </a:extLst>
                </p:cNvPr>
                <p:cNvSpPr/>
                <p:nvPr/>
              </p:nvSpPr>
              <p:spPr>
                <a:xfrm>
                  <a:off x="7372373" y="2358679"/>
                  <a:ext cx="1240574" cy="97103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100" i="0" dirty="0">
                      <a:solidFill>
                        <a:schemeClr val="bg1"/>
                      </a:solidFill>
                      <a:effectLst/>
                      <a:latin typeface="Helvetica" panose="020B0604020202020204" pitchFamily="34" charset="0"/>
                    </a:rPr>
                    <a:t>/dd/&lt;ENV&gt;/data/usages/</a:t>
                  </a:r>
                  <a:r>
                    <a:rPr lang="fr-FR" sz="1100" b="1" i="0" dirty="0" err="1">
                      <a:solidFill>
                        <a:schemeClr val="bg1"/>
                      </a:solidFill>
                      <a:effectLst/>
                      <a:latin typeface="Helvetica" panose="020B0604020202020204" pitchFamily="34" charset="0"/>
                    </a:rPr>
                    <a:t>fcve</a:t>
                  </a:r>
                  <a:r>
                    <a:rPr lang="fr-FR" sz="1100" dirty="0">
                      <a:solidFill>
                        <a:schemeClr val="bg1"/>
                      </a:solidFill>
                      <a:latin typeface="Helvetica" panose="020B0604020202020204" pitchFamily="34" charset="0"/>
                    </a:rPr>
                    <a:t>/</a:t>
                  </a:r>
                  <a:r>
                    <a:rPr lang="fr-FR" sz="1100" b="1" dirty="0">
                      <a:solidFill>
                        <a:schemeClr val="bg1"/>
                      </a:solidFill>
                      <a:latin typeface="Helvetica" panose="020B0604020202020204" pitchFamily="34" charset="0"/>
                    </a:rPr>
                    <a:t>out</a:t>
                  </a:r>
                  <a:endParaRPr lang="fr-FR" sz="1100" b="1" i="0" dirty="0">
                    <a:solidFill>
                      <a:schemeClr val="bg1"/>
                    </a:solidFill>
                    <a:effectLst/>
                    <a:latin typeface="Helvetica" panose="020B0604020202020204" pitchFamily="34" charset="0"/>
                  </a:endParaRPr>
                </a:p>
              </p:txBody>
            </p: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D678FC42-AF5B-F8E5-F1AC-780731C3B2C1}"/>
                    </a:ext>
                  </a:extLst>
                </p:cNvPr>
                <p:cNvCxnSpPr>
                  <a:cxnSpLocks/>
                  <a:stCxn id="23" idx="3"/>
                </p:cNvCxnSpPr>
                <p:nvPr/>
              </p:nvCxnSpPr>
              <p:spPr>
                <a:xfrm>
                  <a:off x="5009444" y="2848669"/>
                  <a:ext cx="81839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7" name="Diagramme 36">
                  <a:extLst>
                    <a:ext uri="{FF2B5EF4-FFF2-40B4-BE49-F238E27FC236}">
                      <a16:creationId xmlns:a16="http://schemas.microsoft.com/office/drawing/2014/main" id="{FF30A697-FB4A-28CB-CDF2-F3DC0E483343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513446649"/>
                    </p:ext>
                  </p:extLst>
                </p:nvPr>
              </p:nvGraphicFramePr>
              <p:xfrm>
                <a:off x="5379481" y="2017525"/>
                <a:ext cx="1610159" cy="1598149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7" r:lo="rId8" r:qs="rId9" r:cs="rId10"/>
                </a:graphicData>
              </a:graphic>
            </p:graphicFrame>
            <p:cxnSp>
              <p:nvCxnSpPr>
                <p:cNvPr id="39" name="Connecteur droit avec flèche 38">
                  <a:extLst>
                    <a:ext uri="{FF2B5EF4-FFF2-40B4-BE49-F238E27FC236}">
                      <a16:creationId xmlns:a16="http://schemas.microsoft.com/office/drawing/2014/main" id="{5FE6D115-6D79-7B2D-B77B-FE8D87083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5639" y="2848669"/>
                  <a:ext cx="73411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E32962FA-BF45-EA6B-B3EB-D3D6ACD223E0}"/>
                    </a:ext>
                  </a:extLst>
                </p:cNvPr>
                <p:cNvSpPr txBox="1"/>
                <p:nvPr/>
              </p:nvSpPr>
              <p:spPr>
                <a:xfrm>
                  <a:off x="5263939" y="400146"/>
                  <a:ext cx="1448199" cy="1247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50" dirty="0">
                      <a:solidFill>
                        <a:schemeClr val="bg1"/>
                      </a:solidFill>
                    </a:rPr>
                    <a:t>Archivage du xml dans le répertoire d’archivage sur </a:t>
                  </a:r>
                  <a:r>
                    <a:rPr lang="fr-FR" sz="1050" dirty="0" err="1">
                      <a:solidFill>
                        <a:schemeClr val="bg1"/>
                      </a:solidFill>
                    </a:rPr>
                    <a:t>hdfs</a:t>
                  </a:r>
                  <a:r>
                    <a:rPr lang="fr-FR" sz="1050" dirty="0">
                      <a:solidFill>
                        <a:schemeClr val="bg1"/>
                      </a:solidFill>
                    </a:rPr>
                    <a:t>.</a:t>
                  </a:r>
                </a:p>
              </p:txBody>
            </p:sp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EF5D91FF-1EDA-665F-09DB-F035FAFA7F22}"/>
                    </a:ext>
                  </a:extLst>
                </p:cNvPr>
                <p:cNvSpPr txBox="1"/>
                <p:nvPr/>
              </p:nvSpPr>
              <p:spPr>
                <a:xfrm>
                  <a:off x="3531344" y="3450339"/>
                  <a:ext cx="1690045" cy="1279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900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 process récupère les fichiers dans le répertoire des fichiers XML de l’usage, les zippe et les met à dispo dans </a:t>
                  </a:r>
                  <a:r>
                    <a:rPr lang="fr-FR" sz="9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 </a:t>
                  </a:r>
                  <a:endParaRPr lang="fr-FR" sz="9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90723F64-59C4-4594-D3CB-1067D8FF9008}"/>
                    </a:ext>
                  </a:extLst>
                </p:cNvPr>
                <p:cNvSpPr txBox="1"/>
                <p:nvPr/>
              </p:nvSpPr>
              <p:spPr>
                <a:xfrm>
                  <a:off x="5654474" y="3450339"/>
                  <a:ext cx="1538912" cy="1193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000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Une fois les fichiers zipper et mise à dispo dans </a:t>
                  </a:r>
                  <a:r>
                    <a:rPr lang="fr-FR" sz="10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in, </a:t>
                  </a:r>
                  <a:r>
                    <a:rPr lang="fr-FR" sz="1000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le process les encrypte avec </a:t>
                  </a:r>
                  <a:r>
                    <a:rPr lang="fr-FR" sz="1000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GPG</a:t>
                  </a:r>
                  <a:endParaRPr lang="fr-FR" sz="1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7D035EF-43B7-0034-9EA3-13FDFC97C3D4}"/>
                    </a:ext>
                  </a:extLst>
                </p:cNvPr>
                <p:cNvSpPr/>
                <p:nvPr/>
              </p:nvSpPr>
              <p:spPr>
                <a:xfrm>
                  <a:off x="7569429" y="3961119"/>
                  <a:ext cx="902682" cy="522022"/>
                </a:xfrm>
                <a:prstGeom prst="rect">
                  <a:avLst/>
                </a:prstGeom>
                <a:solidFill>
                  <a:srgbClr val="E71E74"/>
                </a:solidFill>
                <a:ln>
                  <a:solidFill>
                    <a:srgbClr val="E71E7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200" dirty="0"/>
                    <a:t>Clé Pub</a:t>
                  </a:r>
                </a:p>
              </p:txBody>
            </p:sp>
            <p:cxnSp>
              <p:nvCxnSpPr>
                <p:cNvPr id="56" name="Connecteur droit avec flèche 55">
                  <a:extLst>
                    <a:ext uri="{FF2B5EF4-FFF2-40B4-BE49-F238E27FC236}">
                      <a16:creationId xmlns:a16="http://schemas.microsoft.com/office/drawing/2014/main" id="{4CFCE89D-2423-2BDD-3C98-05FCF6C66AB8}"/>
                    </a:ext>
                  </a:extLst>
                </p:cNvPr>
                <p:cNvCxnSpPr>
                  <a:cxnSpLocks/>
                  <a:endCxn id="54" idx="0"/>
                </p:cNvCxnSpPr>
                <p:nvPr/>
              </p:nvCxnSpPr>
              <p:spPr>
                <a:xfrm>
                  <a:off x="6491913" y="3218830"/>
                  <a:ext cx="1528859" cy="7422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69F927F-CFBB-68AB-A3C9-6EAF009D6C09}"/>
                    </a:ext>
                  </a:extLst>
                </p:cNvPr>
                <p:cNvSpPr txBox="1"/>
                <p:nvPr/>
              </p:nvSpPr>
              <p:spPr>
                <a:xfrm>
                  <a:off x="5516408" y="4539708"/>
                  <a:ext cx="3985845" cy="4848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fr-FR" sz="800" i="1" kern="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gpg</a:t>
                  </a:r>
                  <a:r>
                    <a:rPr lang="fr-FR" sz="800" i="1" kern="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--output </a:t>
                  </a:r>
                  <a:r>
                    <a:rPr lang="fr-FR" sz="800" i="1" kern="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fichier_source.fvie</a:t>
                  </a:r>
                  <a:r>
                    <a:rPr lang="fr-FR" sz="800" i="1" kern="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--</a:t>
                  </a:r>
                  <a:r>
                    <a:rPr lang="fr-FR" sz="800" i="1" kern="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encrypt</a:t>
                  </a:r>
                  <a:r>
                    <a:rPr lang="fr-FR" sz="800" i="1" kern="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--</a:t>
                  </a:r>
                  <a:r>
                    <a:rPr lang="fr-FR" sz="800" i="1" kern="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recipient</a:t>
                  </a:r>
                  <a:r>
                    <a:rPr lang="fr-FR" sz="800" i="1" kern="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 "</a:t>
                  </a:r>
                  <a:r>
                    <a:rPr lang="fr-FR" sz="800" i="1" kern="100" dirty="0" err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DGFIP_Public_Key</a:t>
                  </a:r>
                  <a:r>
                    <a:rPr lang="fr-FR" sz="800" i="1" kern="1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" fichier_source.zip</a:t>
                  </a:r>
                </a:p>
              </p:txBody>
            </p:sp>
          </p:grpSp>
          <p:sp>
            <p:nvSpPr>
              <p:cNvPr id="62" name="Flèche : droite à entaille 61">
                <a:extLst>
                  <a:ext uri="{FF2B5EF4-FFF2-40B4-BE49-F238E27FC236}">
                    <a16:creationId xmlns:a16="http://schemas.microsoft.com/office/drawing/2014/main" id="{EC9082D0-0ED7-4942-D871-9FA8190C9242}"/>
                  </a:ext>
                </a:extLst>
              </p:cNvPr>
              <p:cNvSpPr/>
              <p:nvPr/>
            </p:nvSpPr>
            <p:spPr>
              <a:xfrm>
                <a:off x="7182338" y="2072105"/>
                <a:ext cx="1557792" cy="415009"/>
              </a:xfrm>
              <a:prstGeom prst="notchedRightArrow">
                <a:avLst/>
              </a:prstGeom>
              <a:solidFill>
                <a:srgbClr val="E71E74"/>
              </a:solidFill>
              <a:ln>
                <a:solidFill>
                  <a:srgbClr val="E71E7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Flèche : droite à entaille 66">
                <a:extLst>
                  <a:ext uri="{FF2B5EF4-FFF2-40B4-BE49-F238E27FC236}">
                    <a16:creationId xmlns:a16="http://schemas.microsoft.com/office/drawing/2014/main" id="{A2D07F8E-EB49-7211-CC28-3F00D18E009E}"/>
                  </a:ext>
                </a:extLst>
              </p:cNvPr>
              <p:cNvSpPr/>
              <p:nvPr/>
            </p:nvSpPr>
            <p:spPr>
              <a:xfrm rot="10800000">
                <a:off x="7659860" y="4998593"/>
                <a:ext cx="1080271" cy="378141"/>
              </a:xfrm>
              <a:prstGeom prst="notchedRightArrow">
                <a:avLst/>
              </a:prstGeom>
              <a:solidFill>
                <a:srgbClr val="5CBFC1"/>
              </a:solidFill>
              <a:ln>
                <a:solidFill>
                  <a:srgbClr val="5CBFC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243A7C4-58A9-11B5-AD97-616CB1A16694}"/>
                  </a:ext>
                </a:extLst>
              </p:cNvPr>
              <p:cNvSpPr/>
              <p:nvPr/>
            </p:nvSpPr>
            <p:spPr>
              <a:xfrm>
                <a:off x="6733377" y="4875502"/>
                <a:ext cx="914556" cy="75576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/dd/&lt;env&gt;/work/data/sources/receiver/</a:t>
                </a:r>
                <a:r>
                  <a:rPr lang="en-US" sz="1000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rsrg</a:t>
                </a:r>
                <a:r>
                  <a:rPr lang="en-US" sz="10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r>
                  <a:rPr lang="en-US" sz="1000" b="1" dirty="0" err="1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fcve</a:t>
                </a:r>
                <a:endParaRPr lang="fr-FR" sz="1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B55A082-7B49-4C38-3A36-4A5523B8D318}"/>
                  </a:ext>
                </a:extLst>
              </p:cNvPr>
              <p:cNvSpPr/>
              <p:nvPr/>
            </p:nvSpPr>
            <p:spPr>
              <a:xfrm>
                <a:off x="449201" y="4337845"/>
                <a:ext cx="3411449" cy="33389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/dd/&lt;env&gt;/work/data/sources/receiver/</a:t>
                </a:r>
                <a:r>
                  <a:rPr lang="en-US" sz="1000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rsrg</a:t>
                </a:r>
                <a:r>
                  <a:rPr lang="en-US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/</a:t>
                </a:r>
                <a:endParaRPr lang="sv-SE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sv-SE" sz="1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RSRG.DD.DD_TA_FCVA_BIL_ANO_YYYYMMJJ_HHMMSS.csv</a:t>
                </a:r>
                <a:endParaRPr lang="fr-FR" sz="1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cxnSp>
            <p:nvCxnSpPr>
              <p:cNvPr id="74" name="Connecteur droit avec flèche 73">
                <a:extLst>
                  <a:ext uri="{FF2B5EF4-FFF2-40B4-BE49-F238E27FC236}">
                    <a16:creationId xmlns:a16="http://schemas.microsoft.com/office/drawing/2014/main" id="{FB7C78C1-831F-0703-27FD-0C8FC4FAB1DE}"/>
                  </a:ext>
                </a:extLst>
              </p:cNvPr>
              <p:cNvCxnSpPr>
                <a:cxnSpLocks/>
                <a:stCxn id="68" idx="1"/>
                <a:endCxn id="80" idx="3"/>
              </p:cNvCxnSpPr>
              <p:nvPr/>
            </p:nvCxnSpPr>
            <p:spPr>
              <a:xfrm flipH="1">
                <a:off x="5475113" y="5253383"/>
                <a:ext cx="1258264" cy="9003"/>
              </a:xfrm>
              <a:prstGeom prst="straightConnector1">
                <a:avLst/>
              </a:prstGeom>
              <a:ln>
                <a:solidFill>
                  <a:srgbClr val="5CBFC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cteur droit avec flèche 74">
                <a:extLst>
                  <a:ext uri="{FF2B5EF4-FFF2-40B4-BE49-F238E27FC236}">
                    <a16:creationId xmlns:a16="http://schemas.microsoft.com/office/drawing/2014/main" id="{D1282E05-E18C-107C-B3E4-875F2C1771CA}"/>
                  </a:ext>
                </a:extLst>
              </p:cNvPr>
              <p:cNvCxnSpPr>
                <a:cxnSpLocks/>
                <a:endCxn id="69" idx="3"/>
              </p:cNvCxnSpPr>
              <p:nvPr/>
            </p:nvCxnSpPr>
            <p:spPr>
              <a:xfrm flipH="1" flipV="1">
                <a:off x="3860650" y="4504791"/>
                <a:ext cx="974212" cy="540392"/>
              </a:xfrm>
              <a:prstGeom prst="straightConnector1">
                <a:avLst/>
              </a:prstGeom>
              <a:ln>
                <a:solidFill>
                  <a:srgbClr val="5CBFC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80" name="Diagramme 79">
                <a:extLst>
                  <a:ext uri="{FF2B5EF4-FFF2-40B4-BE49-F238E27FC236}">
                    <a16:creationId xmlns:a16="http://schemas.microsoft.com/office/drawing/2014/main" id="{60301506-6CE2-EE5C-DBDE-7E3591238C5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3705435"/>
                  </p:ext>
                </p:extLst>
              </p:nvPr>
            </p:nvGraphicFramePr>
            <p:xfrm>
              <a:off x="4432265" y="4737923"/>
              <a:ext cx="1042848" cy="104892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22B8D607-D6B1-8C85-DACC-387A9F415090}"/>
                  </a:ext>
                </a:extLst>
              </p:cNvPr>
              <p:cNvSpPr txBox="1"/>
              <p:nvPr/>
            </p:nvSpPr>
            <p:spPr>
              <a:xfrm>
                <a:off x="7034717" y="631970"/>
                <a:ext cx="1862523" cy="266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100" dirty="0">
                    <a:solidFill>
                      <a:schemeClr val="bg1"/>
                    </a:solidFill>
                  </a:rPr>
                  <a:t>Fréquence : Quotidienne</a:t>
                </a:r>
              </a:p>
            </p:txBody>
          </p:sp>
          <p:sp>
            <p:nvSpPr>
              <p:cNvPr id="82" name="Étoile : 5 branches 81">
                <a:extLst>
                  <a:ext uri="{FF2B5EF4-FFF2-40B4-BE49-F238E27FC236}">
                    <a16:creationId xmlns:a16="http://schemas.microsoft.com/office/drawing/2014/main" id="{0887D0C0-4736-6414-38CF-6F754309B036}"/>
                  </a:ext>
                </a:extLst>
              </p:cNvPr>
              <p:cNvSpPr/>
              <p:nvPr/>
            </p:nvSpPr>
            <p:spPr>
              <a:xfrm>
                <a:off x="8010927" y="2504766"/>
                <a:ext cx="286352" cy="220071"/>
              </a:xfrm>
              <a:prstGeom prst="star5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3" name="Étoile : 5 branches 82">
                <a:extLst>
                  <a:ext uri="{FF2B5EF4-FFF2-40B4-BE49-F238E27FC236}">
                    <a16:creationId xmlns:a16="http://schemas.microsoft.com/office/drawing/2014/main" id="{22517914-7DB8-57AD-F14F-5EEED29D6691}"/>
                  </a:ext>
                </a:extLst>
              </p:cNvPr>
              <p:cNvSpPr/>
              <p:nvPr/>
            </p:nvSpPr>
            <p:spPr>
              <a:xfrm>
                <a:off x="8064317" y="5400431"/>
                <a:ext cx="338338" cy="252326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D61E161-86F5-39A9-45F4-21CE88E324DB}"/>
                  </a:ext>
                </a:extLst>
              </p:cNvPr>
              <p:cNvSpPr txBox="1"/>
              <p:nvPr/>
            </p:nvSpPr>
            <p:spPr>
              <a:xfrm>
                <a:off x="7755024" y="2753558"/>
                <a:ext cx="956923" cy="25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Aller DGFIP</a:t>
                </a:r>
              </a:p>
            </p:txBody>
          </p:sp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A29131FF-346D-4BFC-4485-7D151D69A3F9}"/>
                  </a:ext>
                </a:extLst>
              </p:cNvPr>
              <p:cNvSpPr txBox="1"/>
              <p:nvPr/>
            </p:nvSpPr>
            <p:spPr>
              <a:xfrm>
                <a:off x="7755024" y="5676454"/>
                <a:ext cx="1024544" cy="251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Retour DGFIP</a:t>
                </a:r>
              </a:p>
            </p:txBody>
          </p:sp>
        </p:grpSp>
        <p:sp>
          <p:nvSpPr>
            <p:cNvPr id="26" name="Phylactère : pensées 25">
              <a:extLst>
                <a:ext uri="{FF2B5EF4-FFF2-40B4-BE49-F238E27FC236}">
                  <a16:creationId xmlns:a16="http://schemas.microsoft.com/office/drawing/2014/main" id="{0CAD47EC-39FC-D88C-624F-730892E8F192}"/>
                </a:ext>
              </a:extLst>
            </p:cNvPr>
            <p:cNvSpPr/>
            <p:nvPr/>
          </p:nvSpPr>
          <p:spPr>
            <a:xfrm>
              <a:off x="9602474" y="3064937"/>
              <a:ext cx="1220190" cy="1125604"/>
            </a:xfrm>
            <a:prstGeom prst="cloudCallou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SFTP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1981BAC-F201-526C-D9B2-E6443CEB55AD}"/>
                </a:ext>
              </a:extLst>
            </p:cNvPr>
            <p:cNvSpPr/>
            <p:nvPr/>
          </p:nvSpPr>
          <p:spPr>
            <a:xfrm>
              <a:off x="9352670" y="3057563"/>
              <a:ext cx="258919" cy="11256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38300F8-6E56-D43E-CA04-E1D5B66B23E4}"/>
                </a:ext>
              </a:extLst>
            </p:cNvPr>
            <p:cNvSpPr txBox="1"/>
            <p:nvPr/>
          </p:nvSpPr>
          <p:spPr>
            <a:xfrm>
              <a:off x="11302401" y="3401131"/>
              <a:ext cx="9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DGFIP</a:t>
              </a:r>
            </a:p>
          </p:txBody>
        </p:sp>
        <p:sp>
          <p:nvSpPr>
            <p:cNvPr id="33" name="Flèche : double flèche horizontale 32">
              <a:extLst>
                <a:ext uri="{FF2B5EF4-FFF2-40B4-BE49-F238E27FC236}">
                  <a16:creationId xmlns:a16="http://schemas.microsoft.com/office/drawing/2014/main" id="{4A0ACBCE-55DF-CA0E-FCB7-CD97E87BDB39}"/>
                </a:ext>
              </a:extLst>
            </p:cNvPr>
            <p:cNvSpPr/>
            <p:nvPr/>
          </p:nvSpPr>
          <p:spPr>
            <a:xfrm>
              <a:off x="10860917" y="3501192"/>
              <a:ext cx="460379" cy="253093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7133DB93-A9C1-8320-8152-577FA29DEC20}"/>
                </a:ext>
              </a:extLst>
            </p:cNvPr>
            <p:cNvSpPr txBox="1"/>
            <p:nvPr/>
          </p:nvSpPr>
          <p:spPr>
            <a:xfrm rot="16200000">
              <a:off x="8934377" y="3527421"/>
              <a:ext cx="114466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000" b="0" i="0" dirty="0">
                  <a:solidFill>
                    <a:schemeClr val="bg1"/>
                  </a:solidFill>
                  <a:effectLst/>
                  <a:latin typeface="Helvetica" panose="020B0604020202020204" pitchFamily="34" charset="0"/>
                </a:rPr>
                <a:t>Secure transport</a:t>
              </a:r>
              <a:endParaRPr lang="fr-FR" sz="1000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FD3AE47-F5EF-BB27-714B-EC40FBF71B8F}"/>
                </a:ext>
              </a:extLst>
            </p:cNvPr>
            <p:cNvCxnSpPr>
              <a:cxnSpLocks/>
            </p:cNvCxnSpPr>
            <p:nvPr/>
          </p:nvCxnSpPr>
          <p:spPr>
            <a:xfrm>
              <a:off x="8696195" y="2527946"/>
              <a:ext cx="638245" cy="9010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31904709-7FFB-919F-55C7-623967DE5B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5279" y="3754285"/>
              <a:ext cx="670066" cy="8633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BBFCFAA5-0DF0-35B5-AD85-BFF88F4157E7}"/>
                </a:ext>
              </a:extLst>
            </p:cNvPr>
            <p:cNvCxnSpPr>
              <a:cxnSpLocks/>
            </p:cNvCxnSpPr>
            <p:nvPr/>
          </p:nvCxnSpPr>
          <p:spPr>
            <a:xfrm>
              <a:off x="8675279" y="3596541"/>
              <a:ext cx="6773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04492B82-5297-8C4E-9A70-8DAE141C03C4}"/>
                </a:ext>
              </a:extLst>
            </p:cNvPr>
            <p:cNvSpPr txBox="1"/>
            <p:nvPr/>
          </p:nvSpPr>
          <p:spPr>
            <a:xfrm>
              <a:off x="8841754" y="4481722"/>
              <a:ext cx="693801" cy="403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fr-FR" sz="10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Chaine 3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fr-FR" sz="1000" b="1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BILFICOV</a:t>
              </a:r>
              <a:endParaRPr lang="fr-FR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endParaRP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2E951A17-E5AA-716F-09A5-02D58720F425}"/>
                </a:ext>
              </a:extLst>
            </p:cNvPr>
            <p:cNvSpPr txBox="1"/>
            <p:nvPr/>
          </p:nvSpPr>
          <p:spPr>
            <a:xfrm>
              <a:off x="8540746" y="3413734"/>
              <a:ext cx="87537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Chaine 2</a:t>
              </a:r>
            </a:p>
            <a:p>
              <a:pPr algn="ctr"/>
              <a:r>
                <a:rPr lang="fr-FR" sz="1000" b="1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TOPFICOV</a:t>
              </a:r>
              <a:endParaRPr lang="fr-FR" sz="1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984DCF94-DC7C-DF3C-C71E-A5C3CB93D28D}"/>
                </a:ext>
              </a:extLst>
            </p:cNvPr>
            <p:cNvSpPr txBox="1"/>
            <p:nvPr/>
          </p:nvSpPr>
          <p:spPr>
            <a:xfrm>
              <a:off x="8719582" y="2257050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000" b="0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Chaine 1</a:t>
              </a:r>
            </a:p>
            <a:p>
              <a:pPr algn="ctr"/>
              <a:r>
                <a:rPr lang="fr-FR" sz="1000" b="1" i="0" dirty="0">
                  <a:solidFill>
                    <a:srgbClr val="000000"/>
                  </a:solidFill>
                  <a:effectLst/>
                  <a:latin typeface="Helvetica" panose="020B0604020202020204" pitchFamily="34" charset="0"/>
                </a:rPr>
                <a:t>DEPFICOV</a:t>
              </a:r>
              <a:endParaRPr lang="fr-FR" sz="1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78B1AC2-1C7E-9CF6-6EFC-CF38A3242DFA}"/>
                </a:ext>
              </a:extLst>
            </p:cNvPr>
            <p:cNvSpPr/>
            <p:nvPr/>
          </p:nvSpPr>
          <p:spPr>
            <a:xfrm>
              <a:off x="128912" y="5676037"/>
              <a:ext cx="3265278" cy="27865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/dd/&lt;env&gt;/work/data/sources/receiver/</a:t>
              </a:r>
              <a:r>
                <a:rPr lang="en-US" sz="1000" dirty="0" err="1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rsrg</a:t>
              </a:r>
              <a:r>
                <a:rPr lang="en-US" sz="1000" dirty="0">
                  <a:solidFill>
                    <a:schemeClr val="tx1">
                      <a:lumMod val="95000"/>
                      <a:lumOff val="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/</a:t>
              </a:r>
              <a:endParaRPr lang="sv-SE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sv-SE" sz="1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RSRG.DD.DD_TA_FCV_BIL_ANO_YYYYMMJJ_HHMMSS.csv</a:t>
              </a:r>
              <a:endParaRPr lang="fr-FR" sz="10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cxnSp>
          <p:nvCxnSpPr>
            <p:cNvPr id="91" name="Connecteur droit avec flèche 90">
              <a:extLst>
                <a:ext uri="{FF2B5EF4-FFF2-40B4-BE49-F238E27FC236}">
                  <a16:creationId xmlns:a16="http://schemas.microsoft.com/office/drawing/2014/main" id="{EE1EEDFA-C166-8EB0-F75D-720580C31E62}"/>
                </a:ext>
              </a:extLst>
            </p:cNvPr>
            <p:cNvCxnSpPr>
              <a:cxnSpLocks/>
              <a:endCxn id="90" idx="3"/>
            </p:cNvCxnSpPr>
            <p:nvPr/>
          </p:nvCxnSpPr>
          <p:spPr>
            <a:xfrm flipH="1">
              <a:off x="3394190" y="5532816"/>
              <a:ext cx="815556" cy="282549"/>
            </a:xfrm>
            <a:prstGeom prst="straightConnector1">
              <a:avLst/>
            </a:prstGeom>
            <a:ln>
              <a:solidFill>
                <a:srgbClr val="5CBFC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04B7D43A-3159-77B0-D0F5-3A1FEA8CD7EF}"/>
                </a:ext>
              </a:extLst>
            </p:cNvPr>
            <p:cNvSpPr txBox="1"/>
            <p:nvPr/>
          </p:nvSpPr>
          <p:spPr>
            <a:xfrm>
              <a:off x="112584" y="27403"/>
              <a:ext cx="10334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PFD</a:t>
              </a:r>
            </a:p>
          </p:txBody>
        </p:sp>
        <p:sp>
          <p:nvSpPr>
            <p:cNvPr id="112" name="ZoneTexte 111">
              <a:extLst>
                <a:ext uri="{FF2B5EF4-FFF2-40B4-BE49-F238E27FC236}">
                  <a16:creationId xmlns:a16="http://schemas.microsoft.com/office/drawing/2014/main" id="{67B193CC-400E-54DA-B8DC-F486252354C4}"/>
                </a:ext>
              </a:extLst>
            </p:cNvPr>
            <p:cNvSpPr txBox="1"/>
            <p:nvPr/>
          </p:nvSpPr>
          <p:spPr>
            <a:xfrm>
              <a:off x="3941992" y="5583311"/>
              <a:ext cx="2021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i="1" dirty="0">
                  <a:solidFill>
                    <a:srgbClr val="FF0000"/>
                  </a:solidFill>
                </a:rPr>
                <a:t>Lecture du bilan pour générer dans le répertoire RSRG le ficher csv (FCVM/FCVA) qui servira à alimenter les tables bilan </a:t>
              </a:r>
            </a:p>
          </p:txBody>
        </p:sp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C7C2029E-71A1-01F2-79CC-81F2AECEB3D9}"/>
              </a:ext>
            </a:extLst>
          </p:cNvPr>
          <p:cNvSpPr txBox="1"/>
          <p:nvPr/>
        </p:nvSpPr>
        <p:spPr>
          <a:xfrm>
            <a:off x="9652000" y="4617641"/>
            <a:ext cx="254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alibri" panose="020F0502020204030204" pitchFamily="34" charset="0"/>
              </a:rPr>
              <a:t>DEPFICOV</a:t>
            </a:r>
            <a:endParaRPr lang="fr-FR" sz="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alibri" panose="020F0502020204030204" pitchFamily="34" charset="0"/>
              </a:rPr>
              <a:t>Un flux pour le dépôt des fichiers de déclarations FICOVIE : CAAS =&gt; DGFIP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alibri" panose="020F0502020204030204" pitchFamily="34" charset="0"/>
              </a:rPr>
              <a:t>TOPFICOV </a:t>
            </a:r>
            <a:endParaRPr lang="fr-FR" sz="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alibri" panose="020F0502020204030204" pitchFamily="34" charset="0"/>
              </a:rPr>
              <a:t>Un flux TOPFICOV pour déclanchement le rapatriement:  TOPFICOV.txt  à ne pas archiver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alibri" panose="020F0502020204030204" pitchFamily="34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b="1" dirty="0">
                <a:effectLst/>
                <a:latin typeface="Calibri" panose="020F0502020204030204" pitchFamily="34" charset="0"/>
              </a:rPr>
              <a:t>BILFICOV</a:t>
            </a:r>
            <a:endParaRPr lang="fr-FR" sz="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fr-FR" sz="800" dirty="0">
                <a:effectLst/>
                <a:latin typeface="Calibri" panose="020F0502020204030204" pitchFamily="34" charset="0"/>
              </a:rPr>
              <a:t>Un flux  retour Bilan des déclarations FICOVIE : DGFIP =&gt; CAAS</a:t>
            </a:r>
          </a:p>
          <a:p>
            <a:endParaRPr lang="fr-FR" sz="8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178A349-E16F-2F42-25AC-47B83F3268F2}"/>
              </a:ext>
            </a:extLst>
          </p:cNvPr>
          <p:cNvSpPr/>
          <p:nvPr/>
        </p:nvSpPr>
        <p:spPr>
          <a:xfrm>
            <a:off x="5025225" y="4217831"/>
            <a:ext cx="1151030" cy="58541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700" dirty="0">
                <a:solidFill>
                  <a:schemeClr val="bg1"/>
                </a:solidFill>
              </a:rPr>
              <a:t>Archivage du zip dans : </a:t>
            </a:r>
            <a:r>
              <a:rPr lang="fr-FR" sz="700" i="0" dirty="0">
                <a:solidFill>
                  <a:schemeClr val="bg1"/>
                </a:solidFill>
                <a:effectLst/>
              </a:rPr>
              <a:t>/dd/&lt;ENV&gt;/data/usages/</a:t>
            </a:r>
            <a:r>
              <a:rPr lang="fr-FR" sz="700" b="1" i="0" dirty="0" err="1">
                <a:solidFill>
                  <a:schemeClr val="bg1"/>
                </a:solidFill>
                <a:effectLst/>
              </a:rPr>
              <a:t>fcve</a:t>
            </a:r>
            <a:r>
              <a:rPr lang="fr-FR" sz="700" dirty="0">
                <a:solidFill>
                  <a:schemeClr val="bg1"/>
                </a:solidFill>
              </a:rPr>
              <a:t>/</a:t>
            </a:r>
            <a:r>
              <a:rPr lang="fr-FR" sz="700" b="1" dirty="0">
                <a:solidFill>
                  <a:schemeClr val="bg1"/>
                </a:solidFill>
              </a:rPr>
              <a:t>archive/bilan</a:t>
            </a:r>
            <a:endParaRPr lang="fr-FR" sz="700" b="1" i="0" dirty="0">
              <a:solidFill>
                <a:schemeClr val="bg1"/>
              </a:solidFill>
              <a:effectLst/>
            </a:endParaRPr>
          </a:p>
          <a:p>
            <a:r>
              <a:rPr lang="fr-FR" sz="7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9F9E3EE8-5DD0-EFAE-BFC8-ED17CC375B0E}"/>
              </a:ext>
            </a:extLst>
          </p:cNvPr>
          <p:cNvCxnSpPr>
            <a:cxnSpLocks/>
            <a:endCxn id="120" idx="1"/>
          </p:cNvCxnSpPr>
          <p:nvPr/>
        </p:nvCxnSpPr>
        <p:spPr>
          <a:xfrm flipV="1">
            <a:off x="4632600" y="4510537"/>
            <a:ext cx="392625" cy="576983"/>
          </a:xfrm>
          <a:prstGeom prst="straightConnector1">
            <a:avLst/>
          </a:prstGeom>
          <a:ln>
            <a:solidFill>
              <a:srgbClr val="5CBFC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8076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Grand écran</PresentationFormat>
  <Paragraphs>44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Helvetica</vt:lpstr>
      <vt:lpstr>Thème Office</vt:lpstr>
      <vt:lpstr>Présentation PowerPoint</vt:lpstr>
    </vt:vector>
  </TitlesOfParts>
  <Company>CA-GIP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DIAWARA_CAPGEMENI Fassiry</dc:creator>
  <cp:lastModifiedBy>DIAWARA_CAPGEMENI Fassiry</cp:lastModifiedBy>
  <cp:revision>27</cp:revision>
  <dcterms:created xsi:type="dcterms:W3CDTF">2025-05-14T06:30:51Z</dcterms:created>
  <dcterms:modified xsi:type="dcterms:W3CDTF">2025-07-02T22:09:51Z</dcterms:modified>
</cp:coreProperties>
</file>