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3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89" r:id="rId5"/>
    <p:sldId id="357" r:id="rId6"/>
    <p:sldId id="349" r:id="rId7"/>
    <p:sldId id="350" r:id="rId8"/>
    <p:sldId id="351" r:id="rId9"/>
    <p:sldId id="352" r:id="rId10"/>
    <p:sldId id="354" r:id="rId11"/>
    <p:sldId id="356" r:id="rId12"/>
    <p:sldId id="355" r:id="rId13"/>
    <p:sldId id="353" r:id="rId14"/>
    <p:sldId id="348" r:id="rId15"/>
  </p:sldIdLst>
  <p:sldSz cx="12192000" cy="6858000"/>
  <p:notesSz cx="6858000" cy="9144000"/>
  <p:custDataLst>
    <p:tags r:id="rId1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ardo Bessa" initials="RB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C"/>
    <a:srgbClr val="0E79AE"/>
    <a:srgbClr val="800000"/>
    <a:srgbClr val="FF3300"/>
    <a:srgbClr val="FFFFFF"/>
    <a:srgbClr val="008BBA"/>
    <a:srgbClr val="038AB7"/>
    <a:srgbClr val="008F00"/>
    <a:srgbClr val="FF9300"/>
    <a:srgbClr val="0091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Estilo Claro 1 - Destaqu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Destaqu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40" autoAdjust="0"/>
    <p:restoredTop sz="87624" autoAdjust="0"/>
  </p:normalViewPr>
  <p:slideViewPr>
    <p:cSldViewPr snapToGrid="0">
      <p:cViewPr varScale="1">
        <p:scale>
          <a:sx n="153" d="100"/>
          <a:sy n="153" d="100"/>
        </p:scale>
        <p:origin x="1360" y="17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-2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49" d="100"/>
          <a:sy n="149" d="100"/>
        </p:scale>
        <p:origin x="37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06223-5810-7A4B-BB24-4DC04D13303D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B2983-8FA3-524E-8FF0-F4270ED2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87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E3467-54CA-4ED8-ACC4-7F680C940380}" type="datetimeFigureOut">
              <a:rPr lang="pt-PT" smtClean="0"/>
              <a:t>26/11/19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59A6D-54E1-4A01-AE77-1D6F72C6127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3388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Sub-</a:t>
            </a:r>
            <a:r>
              <a:rPr lang="en-US" dirty="0" err="1"/>
              <a:t>Capa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59A6D-54E1-4A01-AE77-1D6F72C6127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545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88824" cy="68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bullets +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1773238" y="1884743"/>
            <a:ext cx="4464676" cy="4247804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20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r>
              <a:rPr lang="pt-PT" sz="2000" b="0" spc="0" baseline="0" dirty="0"/>
              <a:t> + 2 Picture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549515" y="1875940"/>
            <a:ext cx="4347740" cy="20591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Drag picture to placeholder or click icon to add</a:t>
            </a:r>
            <a:endParaRPr lang="pt-PT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549515" y="4083775"/>
            <a:ext cx="4347740" cy="20487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8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890176" y="1927444"/>
            <a:ext cx="9251436" cy="4255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84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549515" y="1928034"/>
            <a:ext cx="4347740" cy="2007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Drag picture to placeholder or click icon to add</a:t>
            </a:r>
            <a:endParaRPr lang="pt-PT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549515" y="4125515"/>
            <a:ext cx="4347740" cy="2007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pt-PT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892590" y="1928034"/>
            <a:ext cx="4347740" cy="2007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Drag picture to placeholder or click icon to add</a:t>
            </a:r>
            <a:endParaRPr lang="pt-PT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92590" y="4168805"/>
            <a:ext cx="4347740" cy="2007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pt-PT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Rectangle 7"/>
          <p:cNvSpPr/>
          <p:nvPr userDrawn="1"/>
        </p:nvSpPr>
        <p:spPr>
          <a:xfrm flipH="1">
            <a:off x="2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8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ered Column Char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1773238" y="2442117"/>
            <a:ext cx="4464676" cy="3690430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18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r>
              <a:rPr lang="pt-PT" sz="2000" b="0" spc="0" baseline="0" dirty="0"/>
              <a:t> + </a:t>
            </a:r>
            <a:r>
              <a:rPr lang="pt-PT" sz="1800" b="0" spc="0" baseline="0" dirty="0" err="1"/>
              <a:t>Clustered</a:t>
            </a:r>
            <a:r>
              <a:rPr lang="pt-PT" sz="1800" b="0" spc="0" baseline="0" dirty="0"/>
              <a:t> </a:t>
            </a:r>
            <a:r>
              <a:rPr lang="pt-PT" sz="1800" b="0" spc="0" baseline="0" dirty="0" err="1"/>
              <a:t>Column</a:t>
            </a:r>
            <a:r>
              <a:rPr lang="pt-PT" sz="1800" b="0" spc="0" baseline="0" dirty="0"/>
              <a:t> </a:t>
            </a:r>
            <a:r>
              <a:rPr lang="pt-PT" sz="1800" b="0" spc="0" baseline="0" dirty="0" err="1"/>
              <a:t>Chart</a:t>
            </a:r>
            <a:r>
              <a:rPr lang="pt-PT" sz="1800" b="0" spc="0" baseline="0" dirty="0"/>
              <a:t> (</a:t>
            </a:r>
            <a:r>
              <a:rPr lang="pt-PT" sz="1800" b="0" spc="0" baseline="0" dirty="0" err="1"/>
              <a:t>Blue</a:t>
            </a:r>
            <a:r>
              <a:rPr lang="pt-PT" sz="1800" b="0" spc="0" baseline="0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13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ered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773238" y="2442117"/>
            <a:ext cx="4464676" cy="3690430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1800">
                <a:latin typeface="+mn-lt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r>
              <a:rPr lang="pt-PT" sz="2000" b="0" spc="0" baseline="0" dirty="0"/>
              <a:t> + </a:t>
            </a:r>
            <a:r>
              <a:rPr lang="pt-PT" sz="1800" b="0" spc="0" baseline="0" dirty="0" err="1"/>
              <a:t>Clustered</a:t>
            </a:r>
            <a:r>
              <a:rPr lang="pt-PT" sz="1800" b="0" spc="0" baseline="0" dirty="0"/>
              <a:t> </a:t>
            </a:r>
            <a:r>
              <a:rPr lang="pt-PT" sz="1800" b="0" spc="0" baseline="0" dirty="0" err="1"/>
              <a:t>Column</a:t>
            </a:r>
            <a:r>
              <a:rPr lang="pt-PT" sz="1800" b="0" spc="0" baseline="0" dirty="0"/>
              <a:t> </a:t>
            </a:r>
            <a:r>
              <a:rPr lang="pt-PT" sz="1800" b="0" spc="0" baseline="0" dirty="0" err="1"/>
              <a:t>Chart</a:t>
            </a:r>
            <a:endParaRPr lang="pt-PT" sz="1800" b="0" spc="0" baseline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81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Stacked Char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773238" y="2442117"/>
            <a:ext cx="4464676" cy="3690430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18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r>
              <a:rPr lang="pt-PT" sz="2000" b="0" spc="0" baseline="0" dirty="0"/>
              <a:t> + </a:t>
            </a:r>
            <a:r>
              <a:rPr lang="pt-PT" sz="1800" b="0" spc="0" baseline="0" dirty="0" err="1"/>
              <a:t>Stacked</a:t>
            </a:r>
            <a:r>
              <a:rPr lang="pt-PT" sz="1800" b="0" spc="0" baseline="0" dirty="0"/>
              <a:t> </a:t>
            </a:r>
            <a:r>
              <a:rPr lang="pt-PT" sz="1800" b="0" spc="0" baseline="0" dirty="0" err="1"/>
              <a:t>Column</a:t>
            </a:r>
            <a:r>
              <a:rPr lang="pt-PT" sz="1800" b="0" spc="0" baseline="0" dirty="0"/>
              <a:t> </a:t>
            </a:r>
            <a:r>
              <a:rPr lang="pt-PT" sz="1800" b="0" spc="0" baseline="0" dirty="0" err="1"/>
              <a:t>Chart</a:t>
            </a:r>
            <a:r>
              <a:rPr lang="pt-PT" sz="1800" b="0" spc="0" baseline="0" dirty="0"/>
              <a:t> (</a:t>
            </a:r>
            <a:r>
              <a:rPr lang="pt-PT" sz="1800" b="0" spc="0" baseline="0" dirty="0" err="1"/>
              <a:t>Blue</a:t>
            </a:r>
            <a:r>
              <a:rPr lang="pt-PT" sz="1800" b="0" spc="0" baseline="0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27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Stacke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773238" y="2442117"/>
            <a:ext cx="4464676" cy="3690430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18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r>
              <a:rPr lang="pt-PT" sz="2000" b="0" spc="0" baseline="0" dirty="0"/>
              <a:t> + </a:t>
            </a:r>
            <a:r>
              <a:rPr lang="pt-PT" sz="1800" b="0" spc="0" baseline="0" dirty="0" err="1"/>
              <a:t>Stacked</a:t>
            </a:r>
            <a:r>
              <a:rPr lang="pt-PT" sz="1800" b="0" spc="0" baseline="0" dirty="0"/>
              <a:t> </a:t>
            </a:r>
            <a:r>
              <a:rPr lang="pt-PT" sz="1800" b="0" spc="0" baseline="0" dirty="0" err="1"/>
              <a:t>Column</a:t>
            </a:r>
            <a:r>
              <a:rPr lang="pt-PT" sz="1800" b="0" spc="0" baseline="0" dirty="0"/>
              <a:t> </a:t>
            </a:r>
            <a:r>
              <a:rPr lang="pt-PT" sz="1800" b="0" spc="0" baseline="0" dirty="0" err="1"/>
              <a:t>Chart</a:t>
            </a:r>
            <a:endParaRPr lang="pt-PT" sz="1800" b="0" spc="0" baseline="0" dirty="0"/>
          </a:p>
        </p:txBody>
      </p:sp>
    </p:spTree>
    <p:extLst>
      <p:ext uri="{BB962C8B-B14F-4D97-AF65-F5344CB8AC3E}">
        <p14:creationId xmlns:p14="http://schemas.microsoft.com/office/powerpoint/2010/main" val="599077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773238" y="2442117"/>
            <a:ext cx="4464676" cy="3690430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18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r>
              <a:rPr lang="pt-PT" sz="2000" b="0" spc="0" baseline="0" dirty="0"/>
              <a:t> + </a:t>
            </a:r>
            <a:r>
              <a:rPr lang="pt-PT" sz="1800" b="0" spc="0" baseline="0" dirty="0"/>
              <a:t>Pie </a:t>
            </a:r>
            <a:r>
              <a:rPr lang="pt-PT" sz="1800" b="0" spc="0" baseline="0" dirty="0" err="1"/>
              <a:t>Chart</a:t>
            </a:r>
            <a:r>
              <a:rPr lang="pt-PT" sz="1800" b="0" spc="0" baseline="0" dirty="0"/>
              <a:t> (</a:t>
            </a:r>
            <a:r>
              <a:rPr lang="pt-PT" sz="1800" b="0" spc="0" baseline="0" dirty="0" err="1"/>
              <a:t>Blue</a:t>
            </a:r>
            <a:r>
              <a:rPr lang="pt-PT" sz="1800" b="0" spc="0" baseline="0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13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773238" y="2442117"/>
            <a:ext cx="4464676" cy="3690430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18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r>
              <a:rPr lang="pt-PT" sz="2000" b="0" spc="0" baseline="0" dirty="0"/>
              <a:t> + </a:t>
            </a:r>
            <a:r>
              <a:rPr lang="pt-PT" sz="1800" b="0" spc="0" baseline="0" dirty="0"/>
              <a:t>Pie </a:t>
            </a:r>
            <a:r>
              <a:rPr lang="pt-PT" sz="1800" b="0" spc="0" baseline="0" dirty="0" err="1"/>
              <a:t>Chart</a:t>
            </a:r>
            <a:endParaRPr lang="pt-PT" sz="1800" b="0" spc="0" baseline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6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773238" y="2442117"/>
            <a:ext cx="4464676" cy="3690430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18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r>
              <a:rPr lang="pt-PT" sz="2000" b="0" spc="0" baseline="0" dirty="0"/>
              <a:t> + </a:t>
            </a:r>
            <a:r>
              <a:rPr lang="pt-PT" sz="1800" b="0" spc="0" baseline="0" dirty="0" err="1"/>
              <a:t>Line</a:t>
            </a:r>
            <a:r>
              <a:rPr lang="pt-PT" sz="1800" b="0" spc="0" baseline="0" dirty="0"/>
              <a:t> </a:t>
            </a:r>
            <a:r>
              <a:rPr lang="pt-PT" sz="1800" b="0" spc="0" baseline="0" dirty="0" err="1"/>
              <a:t>Chart</a:t>
            </a:r>
            <a:r>
              <a:rPr lang="pt-PT" sz="1800" b="0" spc="0" baseline="0" dirty="0"/>
              <a:t>  (</a:t>
            </a:r>
            <a:r>
              <a:rPr lang="pt-PT" sz="1800" b="0" spc="0" baseline="0" dirty="0" err="1"/>
              <a:t>Blue</a:t>
            </a:r>
            <a:r>
              <a:rPr lang="pt-PT" sz="1800" b="0" spc="0" baseline="0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2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" y="0"/>
            <a:ext cx="12188822" cy="6874496"/>
          </a:xfrm>
          <a:prstGeom prst="rect">
            <a:avLst/>
          </a:prstGeom>
        </p:spPr>
      </p:pic>
      <p:sp>
        <p:nvSpPr>
          <p:cNvPr id="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38393" y="984698"/>
            <a:ext cx="5561168" cy="1821600"/>
          </a:xfrm>
          <a:prstGeom prst="rect">
            <a:avLst/>
          </a:prstGeom>
        </p:spPr>
        <p:txBody>
          <a:bodyPr/>
          <a:lstStyle>
            <a:lvl1pPr marL="0" marR="0" indent="0" algn="l" defTabSz="457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800" b="1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ts val="3160"/>
              </a:lnSpc>
              <a:spcBef>
                <a:spcPts val="1800"/>
              </a:spcBef>
              <a:spcAft>
                <a:spcPts val="1200"/>
              </a:spcAft>
              <a:defRPr sz="2800" b="1">
                <a:solidFill>
                  <a:srgbClr val="FFFFFF"/>
                </a:solidFill>
              </a:defRPr>
            </a:lvl2pPr>
          </a:lstStyle>
          <a:p>
            <a:pPr marL="0" marR="0" lvl="0" indent="0" algn="l" defTabSz="457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text</a:t>
            </a:r>
            <a:r>
              <a:rPr lang="pt-PT" dirty="0"/>
              <a:t> – Nome da apresentação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238393" y="3249560"/>
            <a:ext cx="5561168" cy="347690"/>
          </a:xfrm>
          <a:prstGeom prst="rect">
            <a:avLst/>
          </a:prstGeom>
        </p:spPr>
        <p:txBody>
          <a:bodyPr/>
          <a:lstStyle>
            <a:lvl1pPr marL="0" marR="0" indent="0" algn="l" defTabSz="457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ts val="3160"/>
              </a:lnSpc>
              <a:spcBef>
                <a:spcPts val="1800"/>
              </a:spcBef>
              <a:spcAft>
                <a:spcPts val="1200"/>
              </a:spcAft>
              <a:defRPr sz="2800" b="1">
                <a:solidFill>
                  <a:srgbClr val="FFFFFF"/>
                </a:solidFill>
              </a:defRPr>
            </a:lvl2pPr>
          </a:lstStyle>
          <a:p>
            <a:pPr marL="0" marR="0" lvl="0" indent="0" algn="l" defTabSz="457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text</a:t>
            </a:r>
            <a:r>
              <a:rPr lang="pt-PT" dirty="0"/>
              <a:t> – local </a:t>
            </a:r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238393" y="2867834"/>
            <a:ext cx="5561168" cy="347690"/>
          </a:xfrm>
          <a:prstGeom prst="rect">
            <a:avLst/>
          </a:prstGeom>
        </p:spPr>
        <p:txBody>
          <a:bodyPr/>
          <a:lstStyle>
            <a:lvl1pPr marL="0" marR="0" indent="0" algn="l" defTabSz="457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ts val="3160"/>
              </a:lnSpc>
              <a:spcBef>
                <a:spcPts val="1800"/>
              </a:spcBef>
              <a:spcAft>
                <a:spcPts val="1200"/>
              </a:spcAft>
              <a:defRPr sz="2800" b="1">
                <a:solidFill>
                  <a:srgbClr val="FFFFFF"/>
                </a:solidFill>
              </a:defRPr>
            </a:lvl2pPr>
          </a:lstStyle>
          <a:p>
            <a:pPr marL="0" marR="0" lvl="0" indent="0" algn="l" defTabSz="457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text</a:t>
            </a:r>
            <a:r>
              <a:rPr lang="pt-PT" dirty="0"/>
              <a:t> – Nome do Orador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38393" y="3631286"/>
            <a:ext cx="5561168" cy="347690"/>
          </a:xfrm>
          <a:prstGeom prst="rect">
            <a:avLst/>
          </a:prstGeom>
        </p:spPr>
        <p:txBody>
          <a:bodyPr/>
          <a:lstStyle>
            <a:lvl1pPr marL="0" marR="0" indent="0" algn="l" defTabSz="457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ts val="3160"/>
              </a:lnSpc>
              <a:spcBef>
                <a:spcPts val="1800"/>
              </a:spcBef>
              <a:spcAft>
                <a:spcPts val="1200"/>
              </a:spcAft>
              <a:defRPr sz="2800" b="1">
                <a:solidFill>
                  <a:srgbClr val="FFFFFF"/>
                </a:solidFill>
              </a:defRPr>
            </a:lvl2pPr>
          </a:lstStyle>
          <a:p>
            <a:pPr marL="0" marR="0" lvl="0" indent="0" algn="l" defTabSz="457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text</a:t>
            </a:r>
            <a:r>
              <a:rPr lang="pt-PT" dirty="0"/>
              <a:t> – Data </a:t>
            </a:r>
          </a:p>
        </p:txBody>
      </p:sp>
    </p:spTree>
    <p:extLst>
      <p:ext uri="{BB962C8B-B14F-4D97-AF65-F5344CB8AC3E}">
        <p14:creationId xmlns:p14="http://schemas.microsoft.com/office/powerpoint/2010/main" val="1715164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773238" y="2442117"/>
            <a:ext cx="4464676" cy="3690430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18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r>
              <a:rPr lang="pt-PT" sz="2000" b="0" spc="0" baseline="0" dirty="0"/>
              <a:t> + </a:t>
            </a:r>
            <a:r>
              <a:rPr lang="pt-PT" sz="1800" b="0" spc="0" baseline="0" dirty="0" err="1"/>
              <a:t>Line</a:t>
            </a:r>
            <a:r>
              <a:rPr lang="pt-PT" sz="1800" b="0" spc="0" baseline="0" dirty="0"/>
              <a:t> </a:t>
            </a:r>
            <a:r>
              <a:rPr lang="pt-PT" sz="1800" b="0" spc="0" baseline="0" dirty="0" err="1"/>
              <a:t>Chart</a:t>
            </a:r>
            <a:endParaRPr lang="pt-PT" sz="1800" b="0" spc="0" baseline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54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 Char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773238" y="2442117"/>
            <a:ext cx="4464676" cy="3690430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18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r>
              <a:rPr lang="pt-PT" sz="2000" b="0" spc="0" baseline="0" dirty="0"/>
              <a:t> + </a:t>
            </a:r>
            <a:r>
              <a:rPr lang="pt-PT" sz="1800" b="0" spc="0" baseline="0" dirty="0" err="1"/>
              <a:t>Area</a:t>
            </a:r>
            <a:r>
              <a:rPr lang="pt-PT" sz="1800" b="0" spc="0" baseline="0" dirty="0"/>
              <a:t> </a:t>
            </a:r>
            <a:r>
              <a:rPr lang="pt-PT" sz="1800" b="0" spc="0" baseline="0" dirty="0" err="1"/>
              <a:t>Chart</a:t>
            </a:r>
            <a:r>
              <a:rPr lang="pt-PT" sz="1800" b="0" spc="0" baseline="0" dirty="0"/>
              <a:t> (</a:t>
            </a:r>
            <a:r>
              <a:rPr lang="pt-PT" sz="1800" b="0" spc="0" baseline="0" dirty="0" err="1"/>
              <a:t>Blue</a:t>
            </a:r>
            <a:r>
              <a:rPr lang="pt-PT" sz="1800" b="0" spc="0" baseline="0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59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773238" y="2442117"/>
            <a:ext cx="4464676" cy="3690430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20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r>
              <a:rPr lang="pt-PT" sz="2000" b="0" spc="0" baseline="0" dirty="0"/>
              <a:t> + </a:t>
            </a:r>
            <a:r>
              <a:rPr lang="pt-PT" sz="1800" b="0" spc="0" baseline="0" dirty="0" err="1"/>
              <a:t>Area</a:t>
            </a:r>
            <a:r>
              <a:rPr lang="pt-PT" sz="1800" b="0" spc="0" baseline="0" dirty="0"/>
              <a:t> </a:t>
            </a:r>
            <a:r>
              <a:rPr lang="pt-PT" sz="1800" b="0" spc="0" baseline="0" dirty="0" err="1"/>
              <a:t>Chart</a:t>
            </a:r>
            <a:endParaRPr lang="pt-PT" sz="1800" b="0" spc="0" baseline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16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har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765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har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268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har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898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har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294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969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454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4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rgbClr val="038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43500" y="696412"/>
            <a:ext cx="5919788" cy="4768204"/>
          </a:xfrm>
          <a:prstGeom prst="rect">
            <a:avLst/>
          </a:prstGeom>
        </p:spPr>
        <p:txBody>
          <a:bodyPr/>
          <a:lstStyle>
            <a:lvl1pPr marL="0" marR="0" indent="0" algn="l" defTabSz="457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800" b="1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ts val="3160"/>
              </a:lnSpc>
              <a:spcBef>
                <a:spcPts val="1800"/>
              </a:spcBef>
              <a:spcAft>
                <a:spcPts val="1200"/>
              </a:spcAft>
              <a:defRPr sz="2800" b="1">
                <a:solidFill>
                  <a:srgbClr val="FFFFFF"/>
                </a:solidFill>
              </a:defRPr>
            </a:lvl2pPr>
          </a:lstStyle>
          <a:p>
            <a:pPr marL="0" marR="0" lvl="0" indent="0" algn="l" defTabSz="457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text</a:t>
            </a:r>
            <a:r>
              <a:rPr lang="pt-PT" dirty="0"/>
              <a:t> – </a:t>
            </a:r>
            <a:r>
              <a:rPr lang="pt-PT" dirty="0" err="1"/>
              <a:t>Index</a:t>
            </a:r>
            <a:endParaRPr lang="pt-PT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1755711" y="495242"/>
            <a:ext cx="9789260" cy="5170545"/>
          </a:xfrm>
          <a:prstGeom prst="roundRect">
            <a:avLst>
              <a:gd name="adj" fmla="val 2038"/>
            </a:avLst>
          </a:prstGeom>
          <a:noFill/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327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843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 err="1"/>
              <a:t>Fluxograma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398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C0DA8-C91D-4024-A833-2B53F17D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2991C2-1439-465A-8151-6B538CD56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81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bg>
      <p:bgPr>
        <a:solidFill>
          <a:srgbClr val="038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43500" y="696412"/>
            <a:ext cx="5919788" cy="476820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000" b="1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800">
                <a:solidFill>
                  <a:srgbClr val="FFFFFF"/>
                </a:solidFill>
              </a:defRPr>
            </a:lvl2pPr>
          </a:lstStyle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text</a:t>
            </a:r>
            <a:r>
              <a:rPr lang="pt-PT" dirty="0"/>
              <a:t> – </a:t>
            </a:r>
            <a:r>
              <a:rPr lang="pt-PT" dirty="0" err="1"/>
              <a:t>separator</a:t>
            </a:r>
            <a:endParaRPr lang="pt-PT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1755711" y="495242"/>
            <a:ext cx="9789260" cy="5170545"/>
          </a:xfrm>
          <a:prstGeom prst="roundRect">
            <a:avLst>
              <a:gd name="adj" fmla="val 2038"/>
            </a:avLst>
          </a:prstGeom>
          <a:noFill/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57939" y="255722"/>
            <a:ext cx="914400" cy="9144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Tx/>
              <a:buNone/>
            </a:pPr>
            <a:endParaRPr lang="en-US" sz="2000" b="0" spc="0" dirty="0" err="1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0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773240" y="1884743"/>
            <a:ext cx="7970063" cy="42478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Click to add text – 1 column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4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1773239" y="1884743"/>
            <a:ext cx="7970063" cy="4247804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20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1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endParaRPr lang="pt-PT" sz="2000" b="0" spc="0" baseline="0" dirty="0"/>
          </a:p>
        </p:txBody>
      </p:sp>
      <p:sp>
        <p:nvSpPr>
          <p:cNvPr id="7" name="Rectangle 6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1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773238" y="1884743"/>
            <a:ext cx="4464676" cy="42478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Click to add text – 2 columns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598456" y="1884743"/>
            <a:ext cx="4464676" cy="42478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Click to add text – 2 columns</a:t>
            </a:r>
          </a:p>
        </p:txBody>
      </p:sp>
    </p:spTree>
    <p:extLst>
      <p:ext uri="{BB962C8B-B14F-4D97-AF65-F5344CB8AC3E}">
        <p14:creationId xmlns:p14="http://schemas.microsoft.com/office/powerpoint/2010/main" val="90306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1773238" y="1884743"/>
            <a:ext cx="4464676" cy="4247804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20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2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endParaRPr lang="pt-PT" sz="2000" b="0" spc="0" baseline="0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6598456" y="1884743"/>
            <a:ext cx="4464676" cy="4247804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20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2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endParaRPr lang="pt-PT" sz="2000" b="0" spc="0" baseline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0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bullets +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 flipH="1">
            <a:off x="-3" y="0"/>
            <a:ext cx="985765" cy="6867072"/>
          </a:xfrm>
          <a:prstGeom prst="rect">
            <a:avLst/>
          </a:prstGeom>
          <a:solidFill>
            <a:srgbClr val="038A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" y="5877273"/>
            <a:ext cx="985767" cy="610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"/>
              </a:defRPr>
            </a:lvl1pPr>
          </a:lstStyle>
          <a:p>
            <a:fld id="{EBC262BB-4310-134F-8D24-58475080D9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73931" y="362664"/>
            <a:ext cx="796937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1773238" y="1884743"/>
            <a:ext cx="4464676" cy="4247804"/>
          </a:xfrm>
          <a:prstGeom prst="rect">
            <a:avLst/>
          </a:prstGeom>
        </p:spPr>
        <p:txBody>
          <a:bodyPr/>
          <a:lstStyle>
            <a:lvl1pPr marL="217742" indent="-217742">
              <a:lnSpc>
                <a:spcPct val="100000"/>
              </a:lnSpc>
              <a:spcBef>
                <a:spcPts val="1397"/>
              </a:spcBef>
              <a:buClr>
                <a:schemeClr val="accent3"/>
              </a:buClr>
              <a:buSzPct val="150000"/>
              <a:buFont typeface="Arial" charset="0"/>
              <a:buChar char="•"/>
              <a:defRPr sz="2000"/>
            </a:lvl1pPr>
          </a:lstStyle>
          <a:p>
            <a:pPr marL="342900" indent="-342900">
              <a:lnSpc>
                <a:spcPct val="100000"/>
              </a:lnSpc>
              <a:spcBef>
                <a:spcPts val="2200"/>
              </a:spcBef>
              <a:buClr>
                <a:schemeClr val="accent3"/>
              </a:buClr>
              <a:buSzPct val="150000"/>
              <a:buFont typeface="Arial" charset="0"/>
              <a:buChar char="•"/>
            </a:pPr>
            <a:r>
              <a:rPr lang="pt-PT" sz="2000" b="0" spc="0" dirty="0" err="1"/>
              <a:t>Click</a:t>
            </a:r>
            <a:r>
              <a:rPr lang="pt-PT" sz="2000" b="0" spc="0" baseline="0" dirty="0"/>
              <a:t> to </a:t>
            </a:r>
            <a:r>
              <a:rPr lang="pt-PT" sz="2000" b="0" spc="0" baseline="0" dirty="0" err="1"/>
              <a:t>add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text</a:t>
            </a:r>
            <a:r>
              <a:rPr lang="pt-PT" sz="2000" b="0" spc="0" baseline="0" dirty="0"/>
              <a:t> – </a:t>
            </a:r>
            <a:r>
              <a:rPr lang="pt-PT" sz="2000" b="0" spc="0" baseline="0" dirty="0" err="1"/>
              <a:t>Column</a:t>
            </a:r>
            <a:r>
              <a:rPr lang="pt-PT" sz="2000" b="0" spc="0" baseline="0" dirty="0"/>
              <a:t> </a:t>
            </a:r>
            <a:r>
              <a:rPr lang="pt-PT" sz="2000" b="0" spc="0" baseline="0" dirty="0" err="1"/>
              <a:t>bullets</a:t>
            </a:r>
            <a:r>
              <a:rPr lang="pt-PT" sz="2000" b="0" spc="0" baseline="0" dirty="0"/>
              <a:t> + 1 Picture</a:t>
            </a:r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549515" y="1875940"/>
            <a:ext cx="4347740" cy="42569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Drag picture to placeholder or click icon to add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4" y="479689"/>
            <a:ext cx="326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2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95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717" r:id="rId2"/>
    <p:sldLayoutId id="2147483685" r:id="rId3"/>
    <p:sldLayoutId id="2147483687" r:id="rId4"/>
    <p:sldLayoutId id="2147483694" r:id="rId5"/>
    <p:sldLayoutId id="2147483688" r:id="rId6"/>
    <p:sldLayoutId id="2147483696" r:id="rId7"/>
    <p:sldLayoutId id="2147483689" r:id="rId8"/>
    <p:sldLayoutId id="2147483691" r:id="rId9"/>
    <p:sldLayoutId id="2147483712" r:id="rId10"/>
    <p:sldLayoutId id="2147483693" r:id="rId11"/>
    <p:sldLayoutId id="2147483715" r:id="rId12"/>
    <p:sldLayoutId id="2147483697" r:id="rId13"/>
    <p:sldLayoutId id="2147483698" r:id="rId14"/>
    <p:sldLayoutId id="2147483701" r:id="rId15"/>
    <p:sldLayoutId id="2147483699" r:id="rId16"/>
    <p:sldLayoutId id="2147483700" r:id="rId17"/>
    <p:sldLayoutId id="2147483702" r:id="rId18"/>
    <p:sldLayoutId id="2147483703" r:id="rId19"/>
    <p:sldLayoutId id="2147483704" r:id="rId20"/>
    <p:sldLayoutId id="2147483708" r:id="rId21"/>
    <p:sldLayoutId id="2147483709" r:id="rId22"/>
    <p:sldLayoutId id="2147483705" r:id="rId23"/>
    <p:sldLayoutId id="2147483706" r:id="rId24"/>
    <p:sldLayoutId id="2147483710" r:id="rId25"/>
    <p:sldLayoutId id="2147483711" r:id="rId26"/>
    <p:sldLayoutId id="2147483707" r:id="rId27"/>
    <p:sldLayoutId id="2147483674" r:id="rId28"/>
    <p:sldLayoutId id="2147483714" r:id="rId29"/>
    <p:sldLayoutId id="2147483695" r:id="rId30"/>
    <p:sldLayoutId id="2147483719" r:id="rId31"/>
    <p:sldLayoutId id="2147483718" r:id="rId32"/>
  </p:sldLayoutIdLst>
  <p:hf hdr="0" ftr="0"/>
  <p:txStyles>
    <p:titleStyle>
      <a:lvl1pPr algn="l" defTabSz="91439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7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7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6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5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4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3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2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9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7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2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FFEE2B39-22D1-4B2E-9B1F-ED58D77A958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03216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23" name="Slide do think-cell" r:id="rId5" imgW="622" imgH="623" progId="TCLayout.ActiveDocument.1">
                  <p:embed/>
                </p:oleObj>
              </mc:Choice>
              <mc:Fallback>
                <p:oleObj name="Slide do think-cell" r:id="rId5" imgW="622" imgH="623" progId="TCLayout.ActiveDocument.1">
                  <p:embed/>
                  <p:pic>
                    <p:nvPicPr>
                      <p:cNvPr id="8" name="Objeto 7" hidden="1">
                        <a:extLst>
                          <a:ext uri="{FF2B5EF4-FFF2-40B4-BE49-F238E27FC236}">
                            <a16:creationId xmlns:a16="http://schemas.microsoft.com/office/drawing/2014/main" id="{FFEE2B39-22D1-4B2E-9B1F-ED58D77A95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INTEGRID</a:t>
            </a:r>
          </a:p>
          <a:p>
            <a:r>
              <a:rPr lang="pt-PT" dirty="0"/>
              <a:t>EDP Distribuição </a:t>
            </a:r>
            <a:r>
              <a:rPr lang="pt-PT" dirty="0" err="1"/>
              <a:t>and</a:t>
            </a:r>
            <a:r>
              <a:rPr lang="pt-PT" dirty="0"/>
              <a:t> ELLEVIO</a:t>
            </a:r>
            <a:endParaRPr lang="en-US" dirty="0"/>
          </a:p>
          <a:p>
            <a:endParaRPr lang="pt-PT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EDP_P1_ss_sa_poli_ar_rgb.png">
            <a:extLst>
              <a:ext uri="{FF2B5EF4-FFF2-40B4-BE49-F238E27FC236}">
                <a16:creationId xmlns:a16="http://schemas.microsoft.com/office/drawing/2014/main" id="{BEC316E3-57CF-4233-908A-7AC7B93B0D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393" y="4357158"/>
            <a:ext cx="976102" cy="767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01B388-3D2A-EB4A-87C8-ACD5335276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0377" y="4436027"/>
            <a:ext cx="2997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35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AD47F9-F0DF-754E-AECD-2546B1D12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C262BB-4310-134F-8D24-58475080D94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6F7E8-64D1-D841-9A52-B9220BDB70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3931" y="362664"/>
            <a:ext cx="7359052" cy="826313"/>
          </a:xfrm>
        </p:spPr>
        <p:txBody>
          <a:bodyPr/>
          <a:lstStyle/>
          <a:p>
            <a:r>
              <a:rPr lang="en-GB" b="0" dirty="0">
                <a:solidFill>
                  <a:srgbClr val="FF660C"/>
                </a:solidFill>
              </a:rPr>
              <a:t>Example</a:t>
            </a:r>
            <a:r>
              <a:rPr lang="en-GB" b="0" dirty="0"/>
              <a:t> of a graphical output -  Technology variable impact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76E94-0E7B-4B43-8BBA-D08A929A5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474" y="1277113"/>
            <a:ext cx="7359052" cy="545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8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97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3552C9-E423-6848-9116-20FE0D8C12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E6287-AFC1-B146-9312-02789EB62F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73239" y="1884743"/>
            <a:ext cx="8900303" cy="4247804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itchFamily="2" charset="2"/>
              <a:buChar char="ü"/>
            </a:pPr>
            <a:r>
              <a:rPr lang="en-GB" dirty="0"/>
              <a:t>Quick </a:t>
            </a:r>
            <a:r>
              <a:rPr lang="en-GB" dirty="0">
                <a:solidFill>
                  <a:srgbClr val="FF660C"/>
                </a:solidFill>
              </a:rPr>
              <a:t>overview</a:t>
            </a:r>
            <a:r>
              <a:rPr lang="en-GB" dirty="0"/>
              <a:t> of the used </a:t>
            </a:r>
            <a:r>
              <a:rPr lang="en-GB" dirty="0">
                <a:solidFill>
                  <a:srgbClr val="FF660C"/>
                </a:solidFill>
              </a:rPr>
              <a:t>dataset template </a:t>
            </a:r>
            <a:r>
              <a:rPr lang="en-GB" dirty="0"/>
              <a:t>for the INESCTEC algorithm;</a:t>
            </a:r>
          </a:p>
          <a:p>
            <a:pPr>
              <a:buClr>
                <a:schemeClr val="accent2"/>
              </a:buClr>
              <a:buFont typeface="Wingdings" pitchFamily="2" charset="2"/>
              <a:buChar char="ü"/>
            </a:pPr>
            <a:r>
              <a:rPr lang="en-GB" dirty="0">
                <a:solidFill>
                  <a:srgbClr val="FF660C"/>
                </a:solidFill>
              </a:rPr>
              <a:t>Example</a:t>
            </a:r>
            <a:r>
              <a:rPr lang="en-GB" dirty="0"/>
              <a:t> of a dataset </a:t>
            </a:r>
            <a:r>
              <a:rPr lang="en-GB" dirty="0">
                <a:solidFill>
                  <a:srgbClr val="FF660C"/>
                </a:solidFill>
              </a:rPr>
              <a:t>input</a:t>
            </a:r>
            <a:r>
              <a:rPr lang="en-GB" dirty="0"/>
              <a:t>;</a:t>
            </a:r>
          </a:p>
          <a:p>
            <a:pPr>
              <a:buClr>
                <a:schemeClr val="accent2"/>
              </a:buClr>
              <a:buFont typeface="Wingdings" pitchFamily="2" charset="2"/>
              <a:buChar char="ü"/>
            </a:pPr>
            <a:r>
              <a:rPr lang="en-GB" dirty="0">
                <a:solidFill>
                  <a:srgbClr val="FF660C"/>
                </a:solidFill>
              </a:rPr>
              <a:t>Example</a:t>
            </a:r>
            <a:r>
              <a:rPr lang="en-GB" dirty="0"/>
              <a:t> of </a:t>
            </a:r>
            <a:r>
              <a:rPr lang="en-GB" dirty="0">
                <a:solidFill>
                  <a:srgbClr val="FF660C"/>
                </a:solidFill>
              </a:rPr>
              <a:t>outputs</a:t>
            </a:r>
            <a:r>
              <a:rPr lang="en-GB" dirty="0"/>
              <a:t> provided by the INESCTEC </a:t>
            </a:r>
            <a:r>
              <a:rPr lang="en-GB" dirty="0">
                <a:solidFill>
                  <a:srgbClr val="FF660C"/>
                </a:solidFill>
              </a:rPr>
              <a:t>algorithm</a:t>
            </a:r>
            <a:r>
              <a:rPr lang="en-GB" dirty="0"/>
              <a:t>;</a:t>
            </a:r>
          </a:p>
          <a:p>
            <a:pPr>
              <a:buFont typeface="Wingdings" pitchFamily="2" charset="2"/>
              <a:buChar char="ü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832B-1D35-0D44-96BC-F078F9BCA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C262BB-4310-134F-8D24-58475080D94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5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28B3B6-3A65-BF4E-9D75-821E52C8F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C262BB-4310-134F-8D24-58475080D94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9D88C-3572-C34B-9C5F-55807C06C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>
                <a:solidFill>
                  <a:srgbClr val="FF660C"/>
                </a:solidFill>
              </a:rPr>
              <a:t>Required Data fields </a:t>
            </a:r>
            <a:r>
              <a:rPr lang="en-GB" b="0" dirty="0"/>
              <a:t>for the MV/LV power transformers (PT) INESCTEC algorithm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1C30C-5FBC-9E40-B822-074468FCBA6D}"/>
              </a:ext>
            </a:extLst>
          </p:cNvPr>
          <p:cNvSpPr/>
          <p:nvPr/>
        </p:nvSpPr>
        <p:spPr>
          <a:xfrm>
            <a:off x="1396382" y="1837282"/>
            <a:ext cx="2394065" cy="6567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Manufacturing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B687F-AD97-BF49-8A1C-30AE489F1866}"/>
              </a:ext>
            </a:extLst>
          </p:cNvPr>
          <p:cNvSpPr/>
          <p:nvPr/>
        </p:nvSpPr>
        <p:spPr>
          <a:xfrm>
            <a:off x="1396382" y="3582785"/>
            <a:ext cx="2394065" cy="6567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Data-freeze 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1562E-4CF1-194A-97B9-53B4009C4901}"/>
              </a:ext>
            </a:extLst>
          </p:cNvPr>
          <p:cNvSpPr/>
          <p:nvPr/>
        </p:nvSpPr>
        <p:spPr>
          <a:xfrm>
            <a:off x="1396382" y="5328288"/>
            <a:ext cx="2394065" cy="6567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District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8EF229-FEE8-F44C-9DA0-5022528D49C4}"/>
              </a:ext>
            </a:extLst>
          </p:cNvPr>
          <p:cNvSpPr/>
          <p:nvPr/>
        </p:nvSpPr>
        <p:spPr>
          <a:xfrm>
            <a:off x="4666209" y="1837282"/>
            <a:ext cx="6840000" cy="6567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Manufacturing Year of a given MV/LV 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490233-721B-C74B-BD20-C3483F89580F}"/>
              </a:ext>
            </a:extLst>
          </p:cNvPr>
          <p:cNvSpPr/>
          <p:nvPr/>
        </p:nvSpPr>
        <p:spPr>
          <a:xfrm>
            <a:off x="4666209" y="3582785"/>
            <a:ext cx="6840000" cy="6567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Year of decommission for a given MV/LV PT, which can be due to failure or a management decision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893DD7-F892-3641-800B-D53A4F4FBEAB}"/>
              </a:ext>
            </a:extLst>
          </p:cNvPr>
          <p:cNvSpPr/>
          <p:nvPr/>
        </p:nvSpPr>
        <p:spPr>
          <a:xfrm>
            <a:off x="4666209" y="5328288"/>
            <a:ext cx="6840000" cy="6567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Local of installation for a given MV/LV PT at the district level</a:t>
            </a:r>
          </a:p>
        </p:txBody>
      </p:sp>
    </p:spTree>
    <p:extLst>
      <p:ext uri="{BB962C8B-B14F-4D97-AF65-F5344CB8AC3E}">
        <p14:creationId xmlns:p14="http://schemas.microsoft.com/office/powerpoint/2010/main" val="272684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28B3B6-3A65-BF4E-9D75-821E52C8F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C262BB-4310-134F-8D24-58475080D94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9D88C-3572-C34B-9C5F-55807C06C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>
                <a:solidFill>
                  <a:srgbClr val="FF660C"/>
                </a:solidFill>
              </a:rPr>
              <a:t>Required Data fields </a:t>
            </a:r>
            <a:r>
              <a:rPr lang="en-GB" b="0" dirty="0"/>
              <a:t>for the MV/LV power transformers (PT) INESCTEC algorithm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1C30C-5FBC-9E40-B822-074468FCBA6D}"/>
              </a:ext>
            </a:extLst>
          </p:cNvPr>
          <p:cNvSpPr/>
          <p:nvPr/>
        </p:nvSpPr>
        <p:spPr>
          <a:xfrm>
            <a:off x="1396382" y="1837282"/>
            <a:ext cx="2394065" cy="6567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Manufacturer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B687F-AD97-BF49-8A1C-30AE489F1866}"/>
              </a:ext>
            </a:extLst>
          </p:cNvPr>
          <p:cNvSpPr/>
          <p:nvPr/>
        </p:nvSpPr>
        <p:spPr>
          <a:xfrm>
            <a:off x="1396382" y="3582785"/>
            <a:ext cx="2394065" cy="6567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Installation type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1562E-4CF1-194A-97B9-53B4009C4901}"/>
              </a:ext>
            </a:extLst>
          </p:cNvPr>
          <p:cNvSpPr/>
          <p:nvPr/>
        </p:nvSpPr>
        <p:spPr>
          <a:xfrm>
            <a:off x="1396382" y="5328288"/>
            <a:ext cx="2394065" cy="6567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Failure mode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8EF229-FEE8-F44C-9DA0-5022528D49C4}"/>
              </a:ext>
            </a:extLst>
          </p:cNvPr>
          <p:cNvSpPr/>
          <p:nvPr/>
        </p:nvSpPr>
        <p:spPr>
          <a:xfrm>
            <a:off x="4666210" y="1837282"/>
            <a:ext cx="6838605" cy="6567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Manufacturing brand for a given MV/LV PT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 (i.e. SIEMENS, EFACEC, etc.)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490233-721B-C74B-BD20-C3483F89580F}"/>
              </a:ext>
            </a:extLst>
          </p:cNvPr>
          <p:cNvSpPr/>
          <p:nvPr/>
        </p:nvSpPr>
        <p:spPr>
          <a:xfrm>
            <a:off x="4666210" y="3582785"/>
            <a:ext cx="6838605" cy="6567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Installation type used when the PT was operationalized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(i.e. PT installed inside a booth or PT installed without a booth)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893DD7-F892-3641-800B-D53A4F4FBEAB}"/>
              </a:ext>
            </a:extLst>
          </p:cNvPr>
          <p:cNvSpPr/>
          <p:nvPr/>
        </p:nvSpPr>
        <p:spPr>
          <a:xfrm>
            <a:off x="4666210" y="5328288"/>
            <a:ext cx="6838605" cy="6567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Failure mode occurred for a given MV/LV PT </a:t>
            </a:r>
          </a:p>
        </p:txBody>
      </p:sp>
    </p:spTree>
    <p:extLst>
      <p:ext uri="{BB962C8B-B14F-4D97-AF65-F5344CB8AC3E}">
        <p14:creationId xmlns:p14="http://schemas.microsoft.com/office/powerpoint/2010/main" val="161376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28B3B6-3A65-BF4E-9D75-821E52C8F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C262BB-4310-134F-8D24-58475080D94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9D88C-3572-C34B-9C5F-55807C06C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>
                <a:solidFill>
                  <a:srgbClr val="FF660C"/>
                </a:solidFill>
              </a:rPr>
              <a:t>Required Data fields </a:t>
            </a:r>
            <a:r>
              <a:rPr lang="en-GB" b="0" dirty="0"/>
              <a:t>for the MV/LV power transformers (PT) INESCTEC algorithm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1C30C-5FBC-9E40-B822-074468FCBA6D}"/>
              </a:ext>
            </a:extLst>
          </p:cNvPr>
          <p:cNvSpPr/>
          <p:nvPr/>
        </p:nvSpPr>
        <p:spPr>
          <a:xfrm>
            <a:off x="1396382" y="1837282"/>
            <a:ext cx="2394065" cy="6567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B687F-AD97-BF49-8A1C-30AE489F1866}"/>
              </a:ext>
            </a:extLst>
          </p:cNvPr>
          <p:cNvSpPr/>
          <p:nvPr/>
        </p:nvSpPr>
        <p:spPr>
          <a:xfrm>
            <a:off x="1396382" y="3582785"/>
            <a:ext cx="2394065" cy="6567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Technology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1562E-4CF1-194A-97B9-53B4009C4901}"/>
              </a:ext>
            </a:extLst>
          </p:cNvPr>
          <p:cNvSpPr/>
          <p:nvPr/>
        </p:nvSpPr>
        <p:spPr>
          <a:xfrm>
            <a:off x="1396382" y="5328288"/>
            <a:ext cx="2394065" cy="6567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8EF229-FEE8-F44C-9DA0-5022528D49C4}"/>
              </a:ext>
            </a:extLst>
          </p:cNvPr>
          <p:cNvSpPr/>
          <p:nvPr/>
        </p:nvSpPr>
        <p:spPr>
          <a:xfrm>
            <a:off x="4666210" y="1837282"/>
            <a:ext cx="6838605" cy="6567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Measures the time, in years, between the MV/LV PT year of installation and the decommission year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490233-721B-C74B-BD20-C3483F89580F}"/>
              </a:ext>
            </a:extLst>
          </p:cNvPr>
          <p:cNvSpPr/>
          <p:nvPr/>
        </p:nvSpPr>
        <p:spPr>
          <a:xfrm>
            <a:off x="4666210" y="3582785"/>
            <a:ext cx="6838605" cy="6567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Differentiates HM/LV PT built with reliable components from ones using economic components, which in turn are less reliable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893DD7-F892-3641-800B-D53A4F4FBEAB}"/>
              </a:ext>
            </a:extLst>
          </p:cNvPr>
          <p:cNvSpPr/>
          <p:nvPr/>
        </p:nvSpPr>
        <p:spPr>
          <a:xfrm>
            <a:off x="4666210" y="5328288"/>
            <a:ext cx="6838605" cy="6567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Indicates which MV/LV PT have failed with a binary classification (i.e. value ”1” for failure and value “0” for no failure)</a:t>
            </a:r>
          </a:p>
        </p:txBody>
      </p:sp>
    </p:spTree>
    <p:extLst>
      <p:ext uri="{BB962C8B-B14F-4D97-AF65-F5344CB8AC3E}">
        <p14:creationId xmlns:p14="http://schemas.microsoft.com/office/powerpoint/2010/main" val="188138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3C0F1-699E-1443-9379-2B455225B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C262BB-4310-134F-8D24-58475080D94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73CBE-6FDC-1341-BDC8-C2AA5F983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>
                <a:solidFill>
                  <a:srgbClr val="FF660C"/>
                </a:solidFill>
              </a:rPr>
              <a:t>Example</a:t>
            </a:r>
            <a:r>
              <a:rPr lang="en-GB" b="0" dirty="0"/>
              <a:t> with 5 data points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15556-196F-624C-90A6-FFAD97ADDA98}"/>
              </a:ext>
            </a:extLst>
          </p:cNvPr>
          <p:cNvSpPr/>
          <p:nvPr/>
        </p:nvSpPr>
        <p:spPr>
          <a:xfrm>
            <a:off x="1463040" y="4305992"/>
            <a:ext cx="10066713" cy="9060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The set of features used in the INESCTEC algorithm help explain why the PT has failed.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E3B580-6CEE-BC40-9EAD-7B39C0D99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44226"/>
              </p:ext>
            </p:extLst>
          </p:nvPr>
        </p:nvGraphicFramePr>
        <p:xfrm>
          <a:off x="1154082" y="1922261"/>
          <a:ext cx="10879973" cy="1577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56178">
                  <a:extLst>
                    <a:ext uri="{9D8B030D-6E8A-4147-A177-3AD203B41FA5}">
                      <a16:colId xmlns:a16="http://schemas.microsoft.com/office/drawing/2014/main" val="3357460850"/>
                    </a:ext>
                  </a:extLst>
                </a:gridCol>
                <a:gridCol w="1566936">
                  <a:extLst>
                    <a:ext uri="{9D8B030D-6E8A-4147-A177-3AD203B41FA5}">
                      <a16:colId xmlns:a16="http://schemas.microsoft.com/office/drawing/2014/main" val="4112699582"/>
                    </a:ext>
                  </a:extLst>
                </a:gridCol>
                <a:gridCol w="891901">
                  <a:extLst>
                    <a:ext uri="{9D8B030D-6E8A-4147-A177-3AD203B41FA5}">
                      <a16:colId xmlns:a16="http://schemas.microsoft.com/office/drawing/2014/main" val="1978043128"/>
                    </a:ext>
                  </a:extLst>
                </a:gridCol>
                <a:gridCol w="1090441">
                  <a:extLst>
                    <a:ext uri="{9D8B030D-6E8A-4147-A177-3AD203B41FA5}">
                      <a16:colId xmlns:a16="http://schemas.microsoft.com/office/drawing/2014/main" val="2020432663"/>
                    </a:ext>
                  </a:extLst>
                </a:gridCol>
                <a:gridCol w="1991506">
                  <a:extLst>
                    <a:ext uri="{9D8B030D-6E8A-4147-A177-3AD203B41FA5}">
                      <a16:colId xmlns:a16="http://schemas.microsoft.com/office/drawing/2014/main" val="2279423007"/>
                    </a:ext>
                  </a:extLst>
                </a:gridCol>
                <a:gridCol w="1246218">
                  <a:extLst>
                    <a:ext uri="{9D8B030D-6E8A-4147-A177-3AD203B41FA5}">
                      <a16:colId xmlns:a16="http://schemas.microsoft.com/office/drawing/2014/main" val="1133635367"/>
                    </a:ext>
                  </a:extLst>
                </a:gridCol>
                <a:gridCol w="769723">
                  <a:extLst>
                    <a:ext uri="{9D8B030D-6E8A-4147-A177-3AD203B41FA5}">
                      <a16:colId xmlns:a16="http://schemas.microsoft.com/office/drawing/2014/main" val="1125258341"/>
                    </a:ext>
                  </a:extLst>
                </a:gridCol>
                <a:gridCol w="1111822">
                  <a:extLst>
                    <a:ext uri="{9D8B030D-6E8A-4147-A177-3AD203B41FA5}">
                      <a16:colId xmlns:a16="http://schemas.microsoft.com/office/drawing/2014/main" val="3400470673"/>
                    </a:ext>
                  </a:extLst>
                </a:gridCol>
                <a:gridCol w="855248">
                  <a:extLst>
                    <a:ext uri="{9D8B030D-6E8A-4147-A177-3AD203B41FA5}">
                      <a16:colId xmlns:a16="http://schemas.microsoft.com/office/drawing/2014/main" val="1562126706"/>
                    </a:ext>
                  </a:extLst>
                </a:gridCol>
              </a:tblGrid>
              <a:tr h="26290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Transformer</a:t>
                      </a:r>
                    </a:p>
                  </a:txBody>
                  <a:tcPr marL="8861" marR="8861" marT="88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Data-freeze year</a:t>
                      </a:r>
                    </a:p>
                  </a:txBody>
                  <a:tcPr marL="8861" marR="8861" marT="88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District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Manufacturer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Installation type</a:t>
                      </a:r>
                    </a:p>
                  </a:txBody>
                  <a:tcPr marL="8861" marR="8861" marT="88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Failure mode</a:t>
                      </a:r>
                    </a:p>
                  </a:txBody>
                  <a:tcPr marL="8861" marR="8861" marT="88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Technology</a:t>
                      </a:r>
                    </a:p>
                  </a:txBody>
                  <a:tcPr marL="8861" marR="8861" marT="88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Failure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470805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 1</a:t>
                      </a:r>
                    </a:p>
                  </a:txBody>
                  <a:tcPr marL="8861" marR="8861" marT="88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EFACEC</a:t>
                      </a:r>
                    </a:p>
                  </a:txBody>
                  <a:tcPr marL="8861" marR="8861" marT="88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BOOTH</a:t>
                      </a:r>
                    </a:p>
                  </a:txBody>
                  <a:tcPr marL="8861" marR="8861" marT="88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8861" marR="8861" marT="88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61" marR="8861" marT="88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ECONOMICAL</a:t>
                      </a:r>
                    </a:p>
                  </a:txBody>
                  <a:tcPr marL="8861" marR="8861" marT="88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FAILURE</a:t>
                      </a:r>
                    </a:p>
                  </a:txBody>
                  <a:tcPr marL="8861" marR="8861" marT="886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187744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61" marR="8861" marT="88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 2</a:t>
                      </a: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SIEMENS</a:t>
                      </a: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BOOTH</a:t>
                      </a: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</a:t>
                      </a: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</a:t>
                      </a: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FAILURE</a:t>
                      </a:r>
                    </a:p>
                  </a:txBody>
                  <a:tcPr marL="8861" marR="8861" marT="886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770026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61" marR="8861" marT="88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 3</a:t>
                      </a: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EFACEC</a:t>
                      </a: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BOOTH</a:t>
                      </a: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ENVIRONMENTAL</a:t>
                      </a: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</a:t>
                      </a: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8861" marR="8861" marT="886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837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861" marR="8861" marT="88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 4</a:t>
                      </a: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SIEMENS</a:t>
                      </a: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BOOTH</a:t>
                      </a: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</a:t>
                      </a: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FAILURE</a:t>
                      </a:r>
                    </a:p>
                  </a:txBody>
                  <a:tcPr marL="8861" marR="8861" marT="886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242958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861" marR="8861" marT="88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 5</a:t>
                      </a:r>
                    </a:p>
                  </a:txBody>
                  <a:tcPr marL="8861" marR="8861" marT="88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SIEMENS</a:t>
                      </a:r>
                    </a:p>
                  </a:txBody>
                  <a:tcPr marL="8861" marR="8861" marT="88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BOOTH</a:t>
                      </a:r>
                    </a:p>
                  </a:txBody>
                  <a:tcPr marL="8861" marR="8861" marT="88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OPERATIONAL</a:t>
                      </a:r>
                    </a:p>
                  </a:txBody>
                  <a:tcPr marL="8861" marR="8861" marT="88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61" marR="8861" marT="88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ECONOMICAL</a:t>
                      </a:r>
                    </a:p>
                  </a:txBody>
                  <a:tcPr marL="8861" marR="8861" marT="88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8861" marR="8861" marT="886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502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56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3C0F1-699E-1443-9379-2B455225B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C262BB-4310-134F-8D24-58475080D94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73CBE-6FDC-1341-BDC8-C2AA5F983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>
                <a:solidFill>
                  <a:srgbClr val="FF660C"/>
                </a:solidFill>
              </a:rPr>
              <a:t>Example</a:t>
            </a:r>
            <a:r>
              <a:rPr lang="en-GB" b="0" dirty="0"/>
              <a:t> of the results output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15556-196F-624C-90A6-FFAD97ADDA98}"/>
              </a:ext>
            </a:extLst>
          </p:cNvPr>
          <p:cNvSpPr/>
          <p:nvPr/>
        </p:nvSpPr>
        <p:spPr>
          <a:xfrm>
            <a:off x="1463040" y="4305992"/>
            <a:ext cx="10066713" cy="9060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Data is used in the INESCTEC algorithm to mainly predict each PT failure probability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E3B580-6CEE-BC40-9EAD-7B39C0D99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70575"/>
              </p:ext>
            </p:extLst>
          </p:nvPr>
        </p:nvGraphicFramePr>
        <p:xfrm>
          <a:off x="1773931" y="1918164"/>
          <a:ext cx="9397388" cy="168912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58479">
                  <a:extLst>
                    <a:ext uri="{9D8B030D-6E8A-4147-A177-3AD203B41FA5}">
                      <a16:colId xmlns:a16="http://schemas.microsoft.com/office/drawing/2014/main" val="3357460850"/>
                    </a:ext>
                  </a:extLst>
                </a:gridCol>
                <a:gridCol w="1225082">
                  <a:extLst>
                    <a:ext uri="{9D8B030D-6E8A-4147-A177-3AD203B41FA5}">
                      <a16:colId xmlns:a16="http://schemas.microsoft.com/office/drawing/2014/main" val="1125258341"/>
                    </a:ext>
                  </a:extLst>
                </a:gridCol>
                <a:gridCol w="1769564">
                  <a:extLst>
                    <a:ext uri="{9D8B030D-6E8A-4147-A177-3AD203B41FA5}">
                      <a16:colId xmlns:a16="http://schemas.microsoft.com/office/drawing/2014/main" val="3400470673"/>
                    </a:ext>
                  </a:extLst>
                </a:gridCol>
                <a:gridCol w="1521857">
                  <a:extLst>
                    <a:ext uri="{9D8B030D-6E8A-4147-A177-3AD203B41FA5}">
                      <a16:colId xmlns:a16="http://schemas.microsoft.com/office/drawing/2014/main" val="1562126706"/>
                    </a:ext>
                  </a:extLst>
                </a:gridCol>
                <a:gridCol w="1361203">
                  <a:extLst>
                    <a:ext uri="{9D8B030D-6E8A-4147-A177-3AD203B41FA5}">
                      <a16:colId xmlns:a16="http://schemas.microsoft.com/office/drawing/2014/main" val="3165595788"/>
                    </a:ext>
                  </a:extLst>
                </a:gridCol>
                <a:gridCol w="1361203">
                  <a:extLst>
                    <a:ext uri="{9D8B030D-6E8A-4147-A177-3AD203B41FA5}">
                      <a16:colId xmlns:a16="http://schemas.microsoft.com/office/drawing/2014/main" val="1839748954"/>
                    </a:ext>
                  </a:extLst>
                </a:gridCol>
              </a:tblGrid>
              <a:tr h="2629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Transformer</a:t>
                      </a:r>
                    </a:p>
                  </a:txBody>
                  <a:tcPr marL="8861" marR="8861" marT="88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Failure probability</a:t>
                      </a:r>
                    </a:p>
                  </a:txBody>
                  <a:tcPr marL="8861" marR="8861" marT="88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Failure Year (Optimistic)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Failure Year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Failure Year</a:t>
                      </a:r>
                    </a:p>
                    <a:p>
                      <a:pPr marL="0" marR="0" lvl="0" indent="0" algn="ctr" defTabSz="91439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(Pessimistic)</a:t>
                      </a:r>
                    </a:p>
                  </a:txBody>
                  <a:tcPr marL="8861" marR="8861" marT="886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470805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1" marR="8861" marT="88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61" marR="8861" marT="88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2037</a:t>
                      </a:r>
                    </a:p>
                  </a:txBody>
                  <a:tcPr marL="8861" marR="8861" marT="88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2043</a:t>
                      </a:r>
                    </a:p>
                  </a:txBody>
                  <a:tcPr marL="8861" marR="8861" marT="886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187744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61" marR="8861" marT="88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2038</a:t>
                      </a: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2042</a:t>
                      </a:r>
                    </a:p>
                  </a:txBody>
                  <a:tcPr marL="8861" marR="8861" marT="886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770026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61" marR="8861" marT="88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2028</a:t>
                      </a: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2032</a:t>
                      </a:r>
                    </a:p>
                  </a:txBody>
                  <a:tcPr marL="8861" marR="8861" marT="886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837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861" marR="8861" marT="88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861" marR="8861" marT="886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8861" marR="8861" marT="886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242958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861" marR="8861" marT="88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61" marR="8861" marT="88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</a:t>
                      </a:r>
                    </a:p>
                  </a:txBody>
                  <a:tcPr marL="8861" marR="8861" marT="88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2049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2053</a:t>
                      </a:r>
                    </a:p>
                  </a:txBody>
                  <a:tcPr marL="8861" marR="8861" marT="886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502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24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96C0C-F166-774D-9D1A-72B5822CD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C262BB-4310-134F-8D24-58475080D94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97226-EE1C-F24C-87B7-2BA58BE2C9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>
                <a:solidFill>
                  <a:srgbClr val="FF660C"/>
                </a:solidFill>
              </a:rPr>
              <a:t>Example</a:t>
            </a:r>
            <a:r>
              <a:rPr lang="en-GB" b="0" dirty="0"/>
              <a:t> of the results graphical output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73825-33F6-B34D-8786-F92BDD495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900" y="1063610"/>
            <a:ext cx="7730199" cy="579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0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AD47F9-F0DF-754E-AECD-2546B1D12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C262BB-4310-134F-8D24-58475080D94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6F7E8-64D1-D841-9A52-B9220BDB70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3931" y="362664"/>
            <a:ext cx="7359052" cy="826313"/>
          </a:xfrm>
        </p:spPr>
        <p:txBody>
          <a:bodyPr/>
          <a:lstStyle/>
          <a:p>
            <a:r>
              <a:rPr lang="en-GB" b="0" dirty="0">
                <a:solidFill>
                  <a:srgbClr val="FF660C"/>
                </a:solidFill>
              </a:rPr>
              <a:t>Example</a:t>
            </a:r>
            <a:r>
              <a:rPr lang="en-GB" b="0" dirty="0"/>
              <a:t> of an aggregated failure prediction for different scenarios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18C681-796A-8C4B-8833-CDBF74CC5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50101"/>
              </p:ext>
            </p:extLst>
          </p:nvPr>
        </p:nvGraphicFramePr>
        <p:xfrm>
          <a:off x="2730423" y="2077597"/>
          <a:ext cx="6731154" cy="31554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95500">
                  <a:extLst>
                    <a:ext uri="{9D8B030D-6E8A-4147-A177-3AD203B41FA5}">
                      <a16:colId xmlns:a16="http://schemas.microsoft.com/office/drawing/2014/main" val="3165060728"/>
                    </a:ext>
                  </a:extLst>
                </a:gridCol>
                <a:gridCol w="741671">
                  <a:extLst>
                    <a:ext uri="{9D8B030D-6E8A-4147-A177-3AD203B41FA5}">
                      <a16:colId xmlns:a16="http://schemas.microsoft.com/office/drawing/2014/main" val="1968192775"/>
                    </a:ext>
                  </a:extLst>
                </a:gridCol>
                <a:gridCol w="2188536">
                  <a:extLst>
                    <a:ext uri="{9D8B030D-6E8A-4147-A177-3AD203B41FA5}">
                      <a16:colId xmlns:a16="http://schemas.microsoft.com/office/drawing/2014/main" val="204250927"/>
                    </a:ext>
                  </a:extLst>
                </a:gridCol>
                <a:gridCol w="2305447">
                  <a:extLst>
                    <a:ext uri="{9D8B030D-6E8A-4147-A177-3AD203B41FA5}">
                      <a16:colId xmlns:a16="http://schemas.microsoft.com/office/drawing/2014/main" val="1372133070"/>
                    </a:ext>
                  </a:extLst>
                </a:gridCol>
              </a:tblGrid>
              <a:tr h="26295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Number of total failures for each year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3889"/>
                  </a:ext>
                </a:extLst>
              </a:tr>
              <a:tr h="262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Year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Failures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Optimistic prediction (95%)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Pessimistic prediction (95%)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999864"/>
                  </a:ext>
                </a:extLst>
              </a:tr>
              <a:tr h="262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418011"/>
                  </a:ext>
                </a:extLst>
              </a:tr>
              <a:tr h="262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760460"/>
                  </a:ext>
                </a:extLst>
              </a:tr>
              <a:tr h="262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142474"/>
                  </a:ext>
                </a:extLst>
              </a:tr>
              <a:tr h="262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01430"/>
                  </a:ext>
                </a:extLst>
              </a:tr>
              <a:tr h="262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374147"/>
                  </a:ext>
                </a:extLst>
              </a:tr>
              <a:tr h="262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096073"/>
                  </a:ext>
                </a:extLst>
              </a:tr>
              <a:tr h="262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436597"/>
                  </a:ext>
                </a:extLst>
              </a:tr>
              <a:tr h="262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2174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301957"/>
                  </a:ext>
                </a:extLst>
              </a:tr>
              <a:tr h="262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387407"/>
                  </a:ext>
                </a:extLst>
              </a:tr>
              <a:tr h="262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330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6900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6866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%#m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22944"/>
      </a:dk2>
      <a:lt2>
        <a:srgbClr val="D1DFE9"/>
      </a:lt2>
      <a:accent1>
        <a:srgbClr val="222944"/>
      </a:accent1>
      <a:accent2>
        <a:srgbClr val="008FBE"/>
      </a:accent2>
      <a:accent3>
        <a:srgbClr val="51C0DF"/>
      </a:accent3>
      <a:accent4>
        <a:srgbClr val="939598"/>
      </a:accent4>
      <a:accent5>
        <a:srgbClr val="F1F2F2"/>
      </a:accent5>
      <a:accent6>
        <a:srgbClr val="4D829B"/>
      </a:accent6>
      <a:hlink>
        <a:srgbClr val="57C9FF"/>
      </a:hlink>
      <a:folHlink>
        <a:srgbClr val="008FB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noAutofit/>
      </a:bodyPr>
      <a:lstStyle>
        <a:defPPr marL="0" indent="0">
          <a:lnSpc>
            <a:spcPct val="100000"/>
          </a:lnSpc>
          <a:spcBef>
            <a:spcPts val="2200"/>
          </a:spcBef>
          <a:buClr>
            <a:schemeClr val="accent3"/>
          </a:buClr>
          <a:buSzPct val="150000"/>
          <a:buFontTx/>
          <a:buNone/>
          <a:defRPr sz="2000" b="0" spc="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ESCTEC_Apres Templates_PT2" id="{B1FDAFB7-D6F8-4F4E-928C-982E9DB0D218}" vid="{3D70EFEB-E28C-D24B-9444-65FDA8708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0F02E2B8AC8D47AC8710050680CEA8" ma:contentTypeVersion="6" ma:contentTypeDescription="Criar um novo documento." ma:contentTypeScope="" ma:versionID="8542520fcd816f57d7be42689b123eca">
  <xsd:schema xmlns:xsd="http://www.w3.org/2001/XMLSchema" xmlns:xs="http://www.w3.org/2001/XMLSchema" xmlns:p="http://schemas.microsoft.com/office/2006/metadata/properties" xmlns:ns2="e34a4048-f6b0-4953-884d-c9d814bc31c9" xmlns:ns3="a43b45b7-9a69-46d2-abaa-c3c0f1f744df" targetNamespace="http://schemas.microsoft.com/office/2006/metadata/properties" ma:root="true" ma:fieldsID="b8464a1fabaa72216ee276f9aebd2ca4" ns2:_="" ns3:_="">
    <xsd:import namespace="e34a4048-f6b0-4953-884d-c9d814bc31c9"/>
    <xsd:import namespace="a43b45b7-9a69-46d2-abaa-c3c0f1f744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4a4048-f6b0-4953-884d-c9d814bc31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3b45b7-9a69-46d2-abaa-c3c0f1f744d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5EE6F4-C9DC-45B5-9EF6-69D0834C02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4a4048-f6b0-4953-884d-c9d814bc31c9"/>
    <ds:schemaRef ds:uri="a43b45b7-9a69-46d2-abaa-c3c0f1f744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16A37F-ABE9-49D1-AB16-90D8047FA7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EB7F97-B95D-4A38-9992-CD936791487D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a43b45b7-9a69-46d2-abaa-c3c0f1f744df"/>
    <ds:schemaRef ds:uri="http://schemas.microsoft.com/office/infopath/2007/PartnerControls"/>
    <ds:schemaRef ds:uri="e34a4048-f6b0-4953-884d-c9d814bc31c9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INESCTEC_Apres Templates_PT2</Template>
  <TotalTime>27605</TotalTime>
  <Words>520</Words>
  <Application>Microsoft Macintosh PowerPoint</Application>
  <PresentationFormat>Widescreen</PresentationFormat>
  <Paragraphs>183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Slide do think-cell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up201202787@g.uporto.pt</cp:lastModifiedBy>
  <cp:revision>1400</cp:revision>
  <cp:lastPrinted>2016-10-25T20:32:57Z</cp:lastPrinted>
  <dcterms:created xsi:type="dcterms:W3CDTF">2016-10-25T13:04:22Z</dcterms:created>
  <dcterms:modified xsi:type="dcterms:W3CDTF">2019-11-26T09:23:36Z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0x0101003C0F02E2B8AC8D47AC8710050680CEA8</vt:lpwstr>
  </property>
</Properties>
</file>