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52"/>
  </p:notesMasterIdLst>
  <p:sldIdLst>
    <p:sldId id="322" r:id="rId2"/>
    <p:sldId id="323" r:id="rId3"/>
    <p:sldId id="324" r:id="rId4"/>
    <p:sldId id="325" r:id="rId5"/>
    <p:sldId id="326" r:id="rId6"/>
    <p:sldId id="327" r:id="rId7"/>
    <p:sldId id="328" r:id="rId8"/>
    <p:sldId id="329" r:id="rId9"/>
    <p:sldId id="330" r:id="rId10"/>
    <p:sldId id="331" r:id="rId11"/>
    <p:sldId id="332" r:id="rId12"/>
    <p:sldId id="371"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72"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70" r:id="rId50"/>
    <p:sldId id="369"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9900"/>
    <a:srgbClr val="20C237"/>
    <a:srgbClr val="F38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020" autoAdjust="0"/>
  </p:normalViewPr>
  <p:slideViewPr>
    <p:cSldViewPr>
      <p:cViewPr varScale="1">
        <p:scale>
          <a:sx n="79" d="100"/>
          <a:sy n="79" d="100"/>
        </p:scale>
        <p:origin x="1662"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35A700-E72C-40E0-8638-F5F0CCEBA42A}" type="datetimeFigureOut">
              <a:rPr lang="id-ID" smtClean="0"/>
              <a:pPr/>
              <a:t>03/10/2017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C9991C-151A-4BC3-8CDD-7462F7964A59}" type="slidenum">
              <a:rPr lang="id-ID" smtClean="0"/>
              <a:pPr/>
              <a:t>‹#›</a:t>
            </a:fld>
            <a:endParaRPr lang="id-ID"/>
          </a:p>
        </p:txBody>
      </p:sp>
    </p:spTree>
    <p:extLst>
      <p:ext uri="{BB962C8B-B14F-4D97-AF65-F5344CB8AC3E}">
        <p14:creationId xmlns:p14="http://schemas.microsoft.com/office/powerpoint/2010/main" val="1248915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a:t>
            </a:fld>
            <a:endParaRPr lang="en-US"/>
          </a:p>
        </p:txBody>
      </p:sp>
    </p:spTree>
    <p:extLst>
      <p:ext uri="{BB962C8B-B14F-4D97-AF65-F5344CB8AC3E}">
        <p14:creationId xmlns:p14="http://schemas.microsoft.com/office/powerpoint/2010/main" val="4254481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A69A4AEA-CF4E-44C3-8713-A12369AD2777}" type="slidenum">
              <a:rPr lang="en-US" smtClean="0"/>
              <a:pPr/>
              <a:t>10</a:t>
            </a:fld>
            <a:endParaRPr lang="en-US"/>
          </a:p>
        </p:txBody>
      </p:sp>
    </p:spTree>
    <p:extLst>
      <p:ext uri="{BB962C8B-B14F-4D97-AF65-F5344CB8AC3E}">
        <p14:creationId xmlns:p14="http://schemas.microsoft.com/office/powerpoint/2010/main" val="2682725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11</a:t>
            </a:fld>
            <a:endParaRPr lang="en-US"/>
          </a:p>
        </p:txBody>
      </p:sp>
    </p:spTree>
    <p:extLst>
      <p:ext uri="{BB962C8B-B14F-4D97-AF65-F5344CB8AC3E}">
        <p14:creationId xmlns:p14="http://schemas.microsoft.com/office/powerpoint/2010/main" val="1904589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12</a:t>
            </a:fld>
            <a:endParaRPr lang="en-US"/>
          </a:p>
        </p:txBody>
      </p:sp>
    </p:spTree>
    <p:extLst>
      <p:ext uri="{BB962C8B-B14F-4D97-AF65-F5344CB8AC3E}">
        <p14:creationId xmlns:p14="http://schemas.microsoft.com/office/powerpoint/2010/main" val="1904589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13</a:t>
            </a:fld>
            <a:endParaRPr lang="en-US"/>
          </a:p>
        </p:txBody>
      </p:sp>
    </p:spTree>
    <p:extLst>
      <p:ext uri="{BB962C8B-B14F-4D97-AF65-F5344CB8AC3E}">
        <p14:creationId xmlns:p14="http://schemas.microsoft.com/office/powerpoint/2010/main" val="3549948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14</a:t>
            </a:fld>
            <a:endParaRPr lang="en-US"/>
          </a:p>
        </p:txBody>
      </p:sp>
    </p:spTree>
    <p:extLst>
      <p:ext uri="{BB962C8B-B14F-4D97-AF65-F5344CB8AC3E}">
        <p14:creationId xmlns:p14="http://schemas.microsoft.com/office/powerpoint/2010/main" val="1850570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15</a:t>
            </a:fld>
            <a:endParaRPr lang="en-US"/>
          </a:p>
        </p:txBody>
      </p:sp>
    </p:spTree>
    <p:extLst>
      <p:ext uri="{BB962C8B-B14F-4D97-AF65-F5344CB8AC3E}">
        <p14:creationId xmlns:p14="http://schemas.microsoft.com/office/powerpoint/2010/main" val="1751908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16</a:t>
            </a:fld>
            <a:endParaRPr lang="en-US"/>
          </a:p>
        </p:txBody>
      </p:sp>
    </p:spTree>
    <p:extLst>
      <p:ext uri="{BB962C8B-B14F-4D97-AF65-F5344CB8AC3E}">
        <p14:creationId xmlns:p14="http://schemas.microsoft.com/office/powerpoint/2010/main" val="3616757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17</a:t>
            </a:fld>
            <a:endParaRPr lang="en-US"/>
          </a:p>
        </p:txBody>
      </p:sp>
    </p:spTree>
    <p:extLst>
      <p:ext uri="{BB962C8B-B14F-4D97-AF65-F5344CB8AC3E}">
        <p14:creationId xmlns:p14="http://schemas.microsoft.com/office/powerpoint/2010/main" val="711622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18</a:t>
            </a:fld>
            <a:endParaRPr lang="en-US"/>
          </a:p>
        </p:txBody>
      </p:sp>
    </p:spTree>
    <p:extLst>
      <p:ext uri="{BB962C8B-B14F-4D97-AF65-F5344CB8AC3E}">
        <p14:creationId xmlns:p14="http://schemas.microsoft.com/office/powerpoint/2010/main" val="265822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19</a:t>
            </a:fld>
            <a:endParaRPr lang="en-US"/>
          </a:p>
        </p:txBody>
      </p:sp>
    </p:spTree>
    <p:extLst>
      <p:ext uri="{BB962C8B-B14F-4D97-AF65-F5344CB8AC3E}">
        <p14:creationId xmlns:p14="http://schemas.microsoft.com/office/powerpoint/2010/main" val="381806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2</a:t>
            </a:fld>
            <a:endParaRPr lang="en-US"/>
          </a:p>
        </p:txBody>
      </p:sp>
    </p:spTree>
    <p:extLst>
      <p:ext uri="{BB962C8B-B14F-4D97-AF65-F5344CB8AC3E}">
        <p14:creationId xmlns:p14="http://schemas.microsoft.com/office/powerpoint/2010/main" val="2413900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20</a:t>
            </a:fld>
            <a:endParaRPr lang="en-US"/>
          </a:p>
        </p:txBody>
      </p:sp>
    </p:spTree>
    <p:extLst>
      <p:ext uri="{BB962C8B-B14F-4D97-AF65-F5344CB8AC3E}">
        <p14:creationId xmlns:p14="http://schemas.microsoft.com/office/powerpoint/2010/main" val="2555796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21</a:t>
            </a:fld>
            <a:endParaRPr lang="en-US"/>
          </a:p>
        </p:txBody>
      </p:sp>
    </p:spTree>
    <p:extLst>
      <p:ext uri="{BB962C8B-B14F-4D97-AF65-F5344CB8AC3E}">
        <p14:creationId xmlns:p14="http://schemas.microsoft.com/office/powerpoint/2010/main" val="1532385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22</a:t>
            </a:fld>
            <a:endParaRPr lang="en-US"/>
          </a:p>
        </p:txBody>
      </p:sp>
    </p:spTree>
    <p:extLst>
      <p:ext uri="{BB962C8B-B14F-4D97-AF65-F5344CB8AC3E}">
        <p14:creationId xmlns:p14="http://schemas.microsoft.com/office/powerpoint/2010/main" val="3140201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23</a:t>
            </a:fld>
            <a:endParaRPr lang="en-US"/>
          </a:p>
        </p:txBody>
      </p:sp>
    </p:spTree>
    <p:extLst>
      <p:ext uri="{BB962C8B-B14F-4D97-AF65-F5344CB8AC3E}">
        <p14:creationId xmlns:p14="http://schemas.microsoft.com/office/powerpoint/2010/main" val="3547867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19CB7-0845-4770-8829-7EA6E5257BE7}" type="slidenum">
              <a:rPr lang="en-US"/>
              <a:pPr/>
              <a:t>24</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pPr marL="81087" indent="-81087">
              <a:buFontTx/>
              <a:buChar char="•"/>
            </a:pPr>
            <a:r>
              <a:rPr lang="en-US" sz="900" b="1" dirty="0"/>
              <a:t>Weak</a:t>
            </a:r>
            <a:r>
              <a:rPr lang="en-US" sz="900" dirty="0"/>
              <a:t> entity set </a:t>
            </a:r>
            <a:r>
              <a:rPr lang="en-US" sz="900" dirty="0">
                <a:sym typeface="Wingdings" pitchFamily="2" charset="2"/>
              </a:rPr>
              <a:t> does not have sufficient attribute to form primary key.</a:t>
            </a:r>
          </a:p>
          <a:p>
            <a:pPr marL="81087" indent="-81087">
              <a:buFontTx/>
              <a:buChar char="•"/>
            </a:pPr>
            <a:r>
              <a:rPr lang="en-US" sz="900" dirty="0">
                <a:sym typeface="Wingdings" pitchFamily="2" charset="2"/>
              </a:rPr>
              <a:t>Strong (or </a:t>
            </a:r>
            <a:r>
              <a:rPr lang="en-US" sz="900" b="1" dirty="0">
                <a:sym typeface="Wingdings" pitchFamily="2" charset="2"/>
              </a:rPr>
              <a:t>identifying </a:t>
            </a:r>
            <a:r>
              <a:rPr lang="en-US" sz="900" dirty="0">
                <a:sym typeface="Wingdings" pitchFamily="2" charset="2"/>
              </a:rPr>
              <a:t>or </a:t>
            </a:r>
            <a:r>
              <a:rPr lang="en-US" sz="900" b="1" dirty="0">
                <a:sym typeface="Wingdings" pitchFamily="2" charset="2"/>
              </a:rPr>
              <a:t>owner</a:t>
            </a:r>
            <a:r>
              <a:rPr lang="en-US" sz="900" dirty="0">
                <a:sym typeface="Wingdings" pitchFamily="2" charset="2"/>
              </a:rPr>
              <a:t>) entity set  have a primary key.</a:t>
            </a:r>
          </a:p>
          <a:p>
            <a:pPr marL="81087" indent="-81087">
              <a:buFontTx/>
              <a:buChar char="•"/>
            </a:pPr>
            <a:endParaRPr lang="en-US" sz="900" dirty="0">
              <a:sym typeface="Wingdings" pitchFamily="2" charset="2"/>
            </a:endParaRPr>
          </a:p>
          <a:p>
            <a:pPr marL="81087" indent="-81087">
              <a:buFontTx/>
              <a:buChar char="•"/>
            </a:pPr>
            <a:r>
              <a:rPr lang="en-US" sz="900" dirty="0">
                <a:sym typeface="Wingdings" pitchFamily="2" charset="2"/>
              </a:rPr>
              <a:t>Weak entity set – must be associated with identifying entity set.</a:t>
            </a:r>
            <a:br>
              <a:rPr lang="en-US" sz="900" dirty="0">
                <a:sym typeface="Wingdings" pitchFamily="2" charset="2"/>
              </a:rPr>
            </a:br>
            <a:r>
              <a:rPr lang="en-US" sz="900" dirty="0">
                <a:sym typeface="Wingdings" pitchFamily="2" charset="2"/>
              </a:rPr>
              <a:t>Called </a:t>
            </a:r>
            <a:r>
              <a:rPr lang="en-US" sz="900" b="1" dirty="0">
                <a:sym typeface="Wingdings" pitchFamily="2" charset="2"/>
              </a:rPr>
              <a:t>existence dependence </a:t>
            </a:r>
            <a:r>
              <a:rPr lang="en-US" sz="900" dirty="0">
                <a:sym typeface="Wingdings" pitchFamily="2" charset="2"/>
              </a:rPr>
              <a:t>on the identifying entity set.</a:t>
            </a:r>
          </a:p>
          <a:p>
            <a:pPr marL="81087" indent="-81087">
              <a:buFontTx/>
              <a:buChar char="•"/>
            </a:pPr>
            <a:endParaRPr lang="en-US" sz="900" dirty="0">
              <a:sym typeface="Wingdings" pitchFamily="2" charset="2"/>
            </a:endParaRPr>
          </a:p>
          <a:p>
            <a:pPr marL="81087" indent="-81087">
              <a:buFontTx/>
              <a:buChar char="•"/>
            </a:pPr>
            <a:r>
              <a:rPr lang="en-US" sz="900" b="1" dirty="0">
                <a:sym typeface="Wingdings" pitchFamily="2" charset="2"/>
              </a:rPr>
              <a:t>Identifying relationship</a:t>
            </a:r>
            <a:r>
              <a:rPr lang="en-US" sz="900" dirty="0">
                <a:sym typeface="Wingdings" pitchFamily="2" charset="2"/>
              </a:rPr>
              <a:t> associates weak entity set with identifying entity set.</a:t>
            </a:r>
          </a:p>
          <a:p>
            <a:pPr marL="81087" indent="-81087">
              <a:buFontTx/>
              <a:buChar char="•"/>
            </a:pPr>
            <a:r>
              <a:rPr lang="en-US" sz="900" dirty="0">
                <a:sym typeface="Wingdings" pitchFamily="2" charset="2"/>
              </a:rPr>
              <a:t>Participation of the weak entity set in the relationship is </a:t>
            </a:r>
            <a:r>
              <a:rPr lang="en-US" sz="900" b="1" dirty="0">
                <a:sym typeface="Wingdings" pitchFamily="2" charset="2"/>
              </a:rPr>
              <a:t>total</a:t>
            </a:r>
            <a:r>
              <a:rPr lang="en-US" sz="900" dirty="0">
                <a:sym typeface="Wingdings" pitchFamily="2" charset="2"/>
              </a:rPr>
              <a:t>.</a:t>
            </a:r>
            <a:endParaRPr lang="en-US" sz="900" dirty="0"/>
          </a:p>
        </p:txBody>
      </p:sp>
    </p:spTree>
    <p:extLst>
      <p:ext uri="{BB962C8B-B14F-4D97-AF65-F5344CB8AC3E}">
        <p14:creationId xmlns:p14="http://schemas.microsoft.com/office/powerpoint/2010/main" val="1487383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A8D42AA-F0BC-4148-B75D-2E6D39C56FB7}" type="slidenum">
              <a:rPr lang="en-US"/>
              <a:pPr/>
              <a:t>25</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pPr marL="171184" indent="-171184"/>
            <a:r>
              <a:rPr lang="en-US" dirty="0"/>
              <a:t>	</a:t>
            </a:r>
          </a:p>
        </p:txBody>
      </p:sp>
      <p:sp>
        <p:nvSpPr>
          <p:cNvPr id="219140" name="Rectangle 4"/>
          <p:cNvSpPr>
            <a:spLocks noChangeArrowheads="1"/>
          </p:cNvSpPr>
          <p:nvPr/>
        </p:nvSpPr>
        <p:spPr bwMode="auto">
          <a:xfrm>
            <a:off x="828973" y="4488846"/>
            <a:ext cx="5485805" cy="4113892"/>
          </a:xfrm>
          <a:prstGeom prst="rect">
            <a:avLst/>
          </a:prstGeom>
          <a:noFill/>
          <a:ln w="9525">
            <a:noFill/>
            <a:miter lim="800000"/>
            <a:headEnd/>
            <a:tailEnd/>
          </a:ln>
          <a:effectLst/>
        </p:spPr>
        <p:txBody>
          <a:bodyPr lIns="91432" tIns="45716" rIns="91432" bIns="45716"/>
          <a:lstStyle/>
          <a:p>
            <a:pPr marL="171184" indent="-171184">
              <a:spcBef>
                <a:spcPct val="30000"/>
              </a:spcBef>
              <a:buFontTx/>
              <a:buChar char="•"/>
            </a:pPr>
            <a:r>
              <a:rPr lang="en-US" sz="900" dirty="0"/>
              <a:t>In some cases, one may choose to express weak entity set as a </a:t>
            </a:r>
            <a:r>
              <a:rPr lang="en-US" sz="900" dirty="0" err="1"/>
              <a:t>multivalued</a:t>
            </a:r>
            <a:r>
              <a:rPr lang="en-US" sz="900" dirty="0"/>
              <a:t> composite </a:t>
            </a:r>
            <a:r>
              <a:rPr lang="en-US" sz="900" dirty="0" err="1"/>
              <a:t>attibute</a:t>
            </a:r>
            <a:r>
              <a:rPr lang="en-US" sz="900" dirty="0"/>
              <a:t> of the owner entity set.</a:t>
            </a:r>
          </a:p>
          <a:p>
            <a:pPr marL="648698" lvl="1" indent="-216233">
              <a:spcBef>
                <a:spcPct val="30000"/>
              </a:spcBef>
              <a:buFontTx/>
              <a:buChar char="•"/>
            </a:pPr>
            <a:r>
              <a:rPr lang="en-US" sz="900" dirty="0"/>
              <a:t>E.g. </a:t>
            </a:r>
            <a:r>
              <a:rPr lang="en-US" sz="900" i="1" dirty="0"/>
              <a:t>payment </a:t>
            </a:r>
            <a:r>
              <a:rPr lang="en-US" sz="900" dirty="0"/>
              <a:t>is a </a:t>
            </a:r>
            <a:r>
              <a:rPr lang="en-US" sz="900" dirty="0" err="1"/>
              <a:t>multivalue</a:t>
            </a:r>
            <a:r>
              <a:rPr lang="en-US" sz="900" dirty="0"/>
              <a:t> composite attribute in loan, consisting </a:t>
            </a:r>
            <a:r>
              <a:rPr lang="en-US" sz="900" i="1" dirty="0"/>
              <a:t>payment-number, payment-date, payment-amount.</a:t>
            </a:r>
            <a:endParaRPr lang="en-US" sz="900" dirty="0"/>
          </a:p>
          <a:p>
            <a:pPr marL="171184" indent="-171184">
              <a:spcBef>
                <a:spcPct val="30000"/>
              </a:spcBef>
              <a:buFontTx/>
              <a:buChar char="•"/>
            </a:pPr>
            <a:endParaRPr lang="en-US" sz="900" dirty="0"/>
          </a:p>
          <a:p>
            <a:pPr marL="171184" indent="-171184">
              <a:spcBef>
                <a:spcPct val="30000"/>
              </a:spcBef>
              <a:buFontTx/>
              <a:buChar char="•"/>
            </a:pPr>
            <a:r>
              <a:rPr lang="en-US" sz="900" dirty="0"/>
              <a:t>If a weak entity set participates in only the identifying relationship, and has few attributes </a:t>
            </a:r>
            <a:r>
              <a:rPr lang="en-US" sz="900" dirty="0">
                <a:sym typeface="Wingdings" pitchFamily="2" charset="2"/>
              </a:rPr>
              <a:t> model as attribute.</a:t>
            </a:r>
            <a:endParaRPr lang="en-US" sz="900" dirty="0"/>
          </a:p>
          <a:p>
            <a:pPr marL="171184" indent="-171184">
              <a:spcBef>
                <a:spcPct val="30000"/>
              </a:spcBef>
              <a:buFontTx/>
              <a:buChar char="•"/>
            </a:pPr>
            <a:r>
              <a:rPr lang="en-US" sz="900" dirty="0"/>
              <a:t>If a weak entity set participates in relationships other than identifying relationship, and have several attributes </a:t>
            </a:r>
            <a:r>
              <a:rPr lang="en-US" sz="900" dirty="0">
                <a:sym typeface="Wingdings" pitchFamily="2" charset="2"/>
              </a:rPr>
              <a:t> model as weak entity set.</a:t>
            </a:r>
            <a:endParaRPr lang="en-US" sz="900" dirty="0"/>
          </a:p>
          <a:p>
            <a:pPr marL="171184" indent="-171184">
              <a:spcBef>
                <a:spcPct val="30000"/>
              </a:spcBef>
              <a:buFontTx/>
              <a:buChar char="•"/>
            </a:pPr>
            <a:endParaRPr lang="en-US" sz="900" dirty="0"/>
          </a:p>
          <a:p>
            <a:pPr marL="171184" indent="-171184">
              <a:spcBef>
                <a:spcPct val="30000"/>
              </a:spcBef>
              <a:buFontTx/>
              <a:buChar char="•"/>
            </a:pPr>
            <a:endParaRPr lang="en-US" sz="900" dirty="0"/>
          </a:p>
          <a:p>
            <a:pPr marL="648698" lvl="1" indent="-216233">
              <a:spcBef>
                <a:spcPct val="30000"/>
              </a:spcBef>
              <a:buFontTx/>
              <a:buChar char="•"/>
            </a:pPr>
            <a:endParaRPr lang="en-US" sz="900" dirty="0"/>
          </a:p>
          <a:p>
            <a:pPr marL="171184" indent="-171184">
              <a:spcBef>
                <a:spcPct val="30000"/>
              </a:spcBef>
              <a:buFontTx/>
              <a:buChar char="•"/>
            </a:pPr>
            <a:endParaRPr lang="en-US" sz="900" dirty="0"/>
          </a:p>
        </p:txBody>
      </p:sp>
    </p:spTree>
    <p:extLst>
      <p:ext uri="{BB962C8B-B14F-4D97-AF65-F5344CB8AC3E}">
        <p14:creationId xmlns:p14="http://schemas.microsoft.com/office/powerpoint/2010/main" val="1215149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B7C02-0655-446F-A40F-3A482ED2A997}" type="slidenum">
              <a:rPr lang="en-US"/>
              <a:pPr/>
              <a:t>26</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pPr marL="216233" indent="-216233"/>
            <a:r>
              <a:rPr lang="en-US" sz="900" dirty="0"/>
              <a:t>A weak entity set may have different nature:</a:t>
            </a:r>
          </a:p>
          <a:p>
            <a:pPr marL="216233" indent="-216233">
              <a:buFontTx/>
              <a:buAutoNum type="arabicPeriod"/>
            </a:pPr>
            <a:r>
              <a:rPr lang="en-US" sz="900" dirty="0"/>
              <a:t>Can participate in relationships other than the identifying relationship.</a:t>
            </a:r>
            <a:br>
              <a:rPr lang="en-US" sz="900" dirty="0"/>
            </a:br>
            <a:r>
              <a:rPr lang="en-US" sz="900" dirty="0"/>
              <a:t>E.g.:</a:t>
            </a:r>
          </a:p>
          <a:p>
            <a:pPr marL="648698" lvl="1" indent="-216233">
              <a:buFontTx/>
              <a:buChar char="•"/>
            </a:pPr>
            <a:r>
              <a:rPr lang="en-US" sz="900" dirty="0"/>
              <a:t>Payment entity could participate in a relationship with the account entity set </a:t>
            </a:r>
            <a:r>
              <a:rPr lang="en-US" sz="900" dirty="0">
                <a:sym typeface="Wingdings" pitchFamily="2" charset="2"/>
              </a:rPr>
              <a:t> identify the account from which the payment was made.</a:t>
            </a:r>
          </a:p>
          <a:p>
            <a:pPr marL="216233" indent="-216233">
              <a:buFontTx/>
              <a:buAutoNum type="arabicPeriod"/>
            </a:pPr>
            <a:r>
              <a:rPr lang="en-US" sz="900" dirty="0"/>
              <a:t>May participate as owner in an identifying relationship with another weak entity set.</a:t>
            </a:r>
          </a:p>
          <a:p>
            <a:pPr marL="216233" indent="-216233">
              <a:buFontTx/>
              <a:buAutoNum type="arabicPeriod"/>
            </a:pPr>
            <a:r>
              <a:rPr lang="en-US" sz="900" dirty="0"/>
              <a:t>May have more than one identifying entity set </a:t>
            </a:r>
            <a:r>
              <a:rPr lang="en-US" sz="900" dirty="0">
                <a:sym typeface="Wingdings" pitchFamily="2" charset="2"/>
              </a:rPr>
              <a:t> identified by combination of entities, one from each identifying entity set.</a:t>
            </a:r>
            <a:br>
              <a:rPr lang="en-US" sz="900" dirty="0">
                <a:sym typeface="Wingdings" pitchFamily="2" charset="2"/>
              </a:rPr>
            </a:br>
            <a:r>
              <a:rPr lang="en-US" sz="900" dirty="0">
                <a:sym typeface="Wingdings" pitchFamily="2" charset="2"/>
              </a:rPr>
              <a:t>The primary key of weak entity set would consist of:</a:t>
            </a:r>
          </a:p>
          <a:p>
            <a:pPr marL="648698" lvl="1" indent="-216233">
              <a:buFontTx/>
              <a:buChar char="•"/>
            </a:pPr>
            <a:r>
              <a:rPr lang="en-US" sz="900" dirty="0">
                <a:sym typeface="Wingdings" pitchFamily="2" charset="2"/>
              </a:rPr>
              <a:t>The union of the primary keys of the identifying entity sets.</a:t>
            </a:r>
          </a:p>
          <a:p>
            <a:pPr marL="648698" lvl="1" indent="-216233">
              <a:buFontTx/>
              <a:buChar char="•"/>
            </a:pPr>
            <a:r>
              <a:rPr lang="en-US" sz="900" dirty="0">
                <a:sym typeface="Wingdings" pitchFamily="2" charset="2"/>
              </a:rPr>
              <a:t>Discriminator of the weak entity set.</a:t>
            </a:r>
            <a:r>
              <a:rPr lang="en-US" sz="900" dirty="0"/>
              <a:t/>
            </a:r>
            <a:br>
              <a:rPr lang="en-US" sz="900" dirty="0"/>
            </a:br>
            <a:endParaRPr lang="en-US" sz="900" dirty="0"/>
          </a:p>
          <a:p>
            <a:pPr marL="216233" indent="-216233">
              <a:buFontTx/>
              <a:buAutoNum type="arabicPeriod"/>
            </a:pPr>
            <a:endParaRPr lang="en-US" sz="900" dirty="0"/>
          </a:p>
        </p:txBody>
      </p:sp>
    </p:spTree>
    <p:extLst>
      <p:ext uri="{BB962C8B-B14F-4D97-AF65-F5344CB8AC3E}">
        <p14:creationId xmlns:p14="http://schemas.microsoft.com/office/powerpoint/2010/main" val="2872930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DCC2C5-5B37-4F28-AB70-7ABFACC9BCB6}" type="slidenum">
              <a:rPr lang="en-US"/>
              <a:pPr/>
              <a:t>27</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47466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29</a:t>
            </a:fld>
            <a:endParaRPr lang="en-US"/>
          </a:p>
        </p:txBody>
      </p:sp>
    </p:spTree>
    <p:extLst>
      <p:ext uri="{BB962C8B-B14F-4D97-AF65-F5344CB8AC3E}">
        <p14:creationId xmlns:p14="http://schemas.microsoft.com/office/powerpoint/2010/main" val="1410975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30</a:t>
            </a:fld>
            <a:endParaRPr lang="en-US"/>
          </a:p>
        </p:txBody>
      </p:sp>
    </p:spTree>
    <p:extLst>
      <p:ext uri="{BB962C8B-B14F-4D97-AF65-F5344CB8AC3E}">
        <p14:creationId xmlns:p14="http://schemas.microsoft.com/office/powerpoint/2010/main" val="115241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7C9C7-8E10-4284-8195-457D947769A2}" type="slidenum">
              <a:rPr lang="en-US"/>
              <a:pPr/>
              <a:t>3</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945752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31</a:t>
            </a:fld>
            <a:endParaRPr lang="en-US"/>
          </a:p>
        </p:txBody>
      </p:sp>
    </p:spTree>
    <p:extLst>
      <p:ext uri="{BB962C8B-B14F-4D97-AF65-F5344CB8AC3E}">
        <p14:creationId xmlns:p14="http://schemas.microsoft.com/office/powerpoint/2010/main" val="3573818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32</a:t>
            </a:fld>
            <a:endParaRPr lang="en-US"/>
          </a:p>
        </p:txBody>
      </p:sp>
    </p:spTree>
    <p:extLst>
      <p:ext uri="{BB962C8B-B14F-4D97-AF65-F5344CB8AC3E}">
        <p14:creationId xmlns:p14="http://schemas.microsoft.com/office/powerpoint/2010/main" val="3929287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33</a:t>
            </a:fld>
            <a:endParaRPr lang="en-US"/>
          </a:p>
        </p:txBody>
      </p:sp>
    </p:spTree>
    <p:extLst>
      <p:ext uri="{BB962C8B-B14F-4D97-AF65-F5344CB8AC3E}">
        <p14:creationId xmlns:p14="http://schemas.microsoft.com/office/powerpoint/2010/main" val="2510192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34</a:t>
            </a:fld>
            <a:endParaRPr lang="en-US"/>
          </a:p>
        </p:txBody>
      </p:sp>
    </p:spTree>
    <p:extLst>
      <p:ext uri="{BB962C8B-B14F-4D97-AF65-F5344CB8AC3E}">
        <p14:creationId xmlns:p14="http://schemas.microsoft.com/office/powerpoint/2010/main" val="4252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35</a:t>
            </a:fld>
            <a:endParaRPr lang="en-US"/>
          </a:p>
        </p:txBody>
      </p:sp>
    </p:spTree>
    <p:extLst>
      <p:ext uri="{BB962C8B-B14F-4D97-AF65-F5344CB8AC3E}">
        <p14:creationId xmlns:p14="http://schemas.microsoft.com/office/powerpoint/2010/main" val="2352409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CC432-5029-472D-916C-D87AE0867E0E}" type="slidenum">
              <a:rPr lang="en-US"/>
              <a:pPr/>
              <a:t>36</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692345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EEF0C-EC9E-45B4-8B05-E9D0892F42F4}" type="slidenum">
              <a:rPr lang="en-US"/>
              <a:pPr/>
              <a:t>37</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pPr marL="81087" indent="-81087">
              <a:buFontTx/>
              <a:buChar char="•"/>
            </a:pPr>
            <a:r>
              <a:rPr lang="en-US" dirty="0"/>
              <a:t>A crucial property of the higher- and lower-level entities is </a:t>
            </a:r>
            <a:r>
              <a:rPr lang="en-US" b="1" i="1" dirty="0"/>
              <a:t>attribute inheritance</a:t>
            </a:r>
            <a:r>
              <a:rPr lang="en-US" dirty="0"/>
              <a:t>.</a:t>
            </a:r>
          </a:p>
          <a:p>
            <a:pPr marL="81087" indent="-81087">
              <a:buFontTx/>
              <a:buChar char="•"/>
            </a:pPr>
            <a:r>
              <a:rPr lang="en-US" dirty="0"/>
              <a:t>E.g. </a:t>
            </a:r>
            <a:r>
              <a:rPr lang="en-US" i="1" dirty="0"/>
              <a:t>customer and employee</a:t>
            </a:r>
            <a:r>
              <a:rPr lang="en-US" dirty="0"/>
              <a:t> inherit the attributes of </a:t>
            </a:r>
            <a:r>
              <a:rPr lang="en-US" i="1" dirty="0"/>
              <a:t>person</a:t>
            </a:r>
            <a:r>
              <a:rPr lang="en-US" dirty="0"/>
              <a:t>.</a:t>
            </a:r>
          </a:p>
          <a:p>
            <a:pPr marL="513553" lvl="1" indent="-81087">
              <a:buFontTx/>
              <a:buChar char="•"/>
            </a:pPr>
            <a:r>
              <a:rPr lang="en-US" i="1" dirty="0"/>
              <a:t>customer </a:t>
            </a:r>
            <a:r>
              <a:rPr lang="en-US" dirty="0"/>
              <a:t>described by </a:t>
            </a:r>
            <a:r>
              <a:rPr lang="en-US" i="1" dirty="0"/>
              <a:t>name, street, city </a:t>
            </a:r>
            <a:r>
              <a:rPr lang="en-US" dirty="0"/>
              <a:t> plus </a:t>
            </a:r>
            <a:r>
              <a:rPr lang="en-US" i="1" dirty="0"/>
              <a:t>customer-id </a:t>
            </a:r>
            <a:r>
              <a:rPr lang="en-US" dirty="0"/>
              <a:t>and </a:t>
            </a:r>
            <a:r>
              <a:rPr lang="en-US" i="1" dirty="0"/>
              <a:t>credit-rating.</a:t>
            </a:r>
          </a:p>
          <a:p>
            <a:pPr marL="513553" lvl="1" indent="-81087">
              <a:buFontTx/>
              <a:buChar char="•"/>
            </a:pPr>
            <a:r>
              <a:rPr lang="en-US" i="1" dirty="0"/>
              <a:t>employee </a:t>
            </a:r>
            <a:r>
              <a:rPr lang="en-US" dirty="0"/>
              <a:t>described by </a:t>
            </a:r>
            <a:r>
              <a:rPr lang="en-US" i="1" dirty="0"/>
              <a:t>name, street, city </a:t>
            </a:r>
            <a:r>
              <a:rPr lang="en-US" dirty="0"/>
              <a:t> plus </a:t>
            </a:r>
            <a:r>
              <a:rPr lang="en-US" i="1" dirty="0"/>
              <a:t>employee-id </a:t>
            </a:r>
            <a:r>
              <a:rPr lang="en-US" dirty="0"/>
              <a:t>and </a:t>
            </a:r>
            <a:r>
              <a:rPr lang="en-US" i="1" dirty="0"/>
              <a:t>salary.</a:t>
            </a:r>
          </a:p>
        </p:txBody>
      </p:sp>
    </p:spTree>
    <p:extLst>
      <p:ext uri="{BB962C8B-B14F-4D97-AF65-F5344CB8AC3E}">
        <p14:creationId xmlns:p14="http://schemas.microsoft.com/office/powerpoint/2010/main" val="4242325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F79990-F294-413D-9D6E-3E52FA946C93}" type="slidenum">
              <a:rPr lang="en-US"/>
              <a:pPr/>
              <a:t>38</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119345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1A83F2-6AB7-486D-9101-9DF5CA9D1932}" type="slidenum">
              <a:rPr lang="en-US"/>
              <a:pPr/>
              <a:t>39</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145130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A9965-021A-4F0D-95A3-E63B555CAA42}" type="slidenum">
              <a:rPr lang="en-US"/>
              <a:pPr/>
              <a:t>40</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76022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8AA73-33B0-49F6-A41D-FE288B6E52A8}" type="slidenum">
              <a:rPr lang="en-US"/>
              <a:pPr/>
              <a:t>4</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id-ID" dirty="0"/>
          </a:p>
        </p:txBody>
      </p:sp>
    </p:spTree>
    <p:extLst>
      <p:ext uri="{BB962C8B-B14F-4D97-AF65-F5344CB8AC3E}">
        <p14:creationId xmlns:p14="http://schemas.microsoft.com/office/powerpoint/2010/main" val="2147438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D8FF42-D88E-41C3-81C4-022BD165626E}" type="slidenum">
              <a:rPr lang="en-US"/>
              <a:pPr/>
              <a:t>41</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4490171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8F555-1437-436E-BB69-D1D36EBEDFC7}" type="slidenum">
              <a:rPr lang="en-US"/>
              <a:pPr/>
              <a:t>42</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158082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FE707-E01F-41E6-859C-EECF2AC08CE9}" type="slidenum">
              <a:rPr lang="en-US"/>
              <a:pPr/>
              <a:t>43</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1638198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8A495-8043-42AF-B493-2AC7F3D33265}" type="slidenum">
              <a:rPr lang="en-US"/>
              <a:pPr/>
              <a:t>44</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148174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143AE-3CE0-41A9-B439-B3E51451132A}" type="slidenum">
              <a:rPr lang="en-US"/>
              <a:pPr/>
              <a:t>45</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3021433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A19593-5200-4229-AFE5-13B45FD57671}" type="slidenum">
              <a:rPr lang="en-US"/>
              <a:pPr/>
              <a:t>46</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9056612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EA6D5513-888D-4BB5-B0ED-18C1C99F5F95}" type="slidenum">
              <a:rPr lang="en-US" smtClean="0"/>
              <a:pPr/>
              <a:t>47</a:t>
            </a:fld>
            <a:endParaRPr lang="en-US"/>
          </a:p>
        </p:txBody>
      </p:sp>
    </p:spTree>
    <p:extLst>
      <p:ext uri="{BB962C8B-B14F-4D97-AF65-F5344CB8AC3E}">
        <p14:creationId xmlns:p14="http://schemas.microsoft.com/office/powerpoint/2010/main" val="15669302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48</a:t>
            </a:fld>
            <a:endParaRPr lang="en-US"/>
          </a:p>
        </p:txBody>
      </p:sp>
    </p:spTree>
    <p:extLst>
      <p:ext uri="{BB962C8B-B14F-4D97-AF65-F5344CB8AC3E}">
        <p14:creationId xmlns:p14="http://schemas.microsoft.com/office/powerpoint/2010/main" val="36460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5E7AA7-3545-47D0-9B1E-AF6DF7EB1A2C}" type="slidenum">
              <a:rPr lang="en-US"/>
              <a:pPr/>
              <a:t>50</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id-ID" dirty="0"/>
          </a:p>
        </p:txBody>
      </p:sp>
    </p:spTree>
    <p:extLst>
      <p:ext uri="{BB962C8B-B14F-4D97-AF65-F5344CB8AC3E}">
        <p14:creationId xmlns:p14="http://schemas.microsoft.com/office/powerpoint/2010/main" val="4274092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5</a:t>
            </a:fld>
            <a:endParaRPr lang="en-US"/>
          </a:p>
        </p:txBody>
      </p:sp>
    </p:spTree>
    <p:extLst>
      <p:ext uri="{BB962C8B-B14F-4D97-AF65-F5344CB8AC3E}">
        <p14:creationId xmlns:p14="http://schemas.microsoft.com/office/powerpoint/2010/main" val="314654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6</a:t>
            </a:fld>
            <a:endParaRPr lang="en-US"/>
          </a:p>
        </p:txBody>
      </p:sp>
    </p:spTree>
    <p:extLst>
      <p:ext uri="{BB962C8B-B14F-4D97-AF65-F5344CB8AC3E}">
        <p14:creationId xmlns:p14="http://schemas.microsoft.com/office/powerpoint/2010/main" val="226725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7</a:t>
            </a:fld>
            <a:endParaRPr lang="en-US"/>
          </a:p>
        </p:txBody>
      </p:sp>
    </p:spTree>
    <p:extLst>
      <p:ext uri="{BB962C8B-B14F-4D97-AF65-F5344CB8AC3E}">
        <p14:creationId xmlns:p14="http://schemas.microsoft.com/office/powerpoint/2010/main" val="2325236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8</a:t>
            </a:fld>
            <a:endParaRPr lang="en-US"/>
          </a:p>
        </p:txBody>
      </p:sp>
    </p:spTree>
    <p:extLst>
      <p:ext uri="{BB962C8B-B14F-4D97-AF65-F5344CB8AC3E}">
        <p14:creationId xmlns:p14="http://schemas.microsoft.com/office/powerpoint/2010/main" val="1931156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A69A4AEA-CF4E-44C3-8713-A12369AD2777}" type="slidenum">
              <a:rPr lang="en-US" smtClean="0"/>
              <a:pPr/>
              <a:t>9</a:t>
            </a:fld>
            <a:endParaRPr lang="en-US"/>
          </a:p>
        </p:txBody>
      </p:sp>
    </p:spTree>
    <p:extLst>
      <p:ext uri="{BB962C8B-B14F-4D97-AF65-F5344CB8AC3E}">
        <p14:creationId xmlns:p14="http://schemas.microsoft.com/office/powerpoint/2010/main" val="4260540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endParaRPr lang="zh-CN" altLang="en-US"/>
          </a:p>
        </p:txBody>
      </p:sp>
      <p:sp>
        <p:nvSpPr>
          <p:cNvPr id="5" name="Footer Placeholder 4"/>
          <p:cNvSpPr>
            <a:spLocks noGrp="1"/>
          </p:cNvSpPr>
          <p:nvPr>
            <p:ph type="ftr" sz="quarter" idx="11"/>
          </p:nvPr>
        </p:nvSpPr>
        <p:spPr>
          <a:xfrm>
            <a:off x="533401" y="5936189"/>
            <a:ext cx="4021666" cy="365125"/>
          </a:xfrm>
        </p:spPr>
        <p:txBody>
          <a:bodyPr/>
          <a:lstStyle/>
          <a:p>
            <a:endParaRPr lang="zh-CN" altLang="en-US"/>
          </a:p>
        </p:txBody>
      </p:sp>
      <p:sp>
        <p:nvSpPr>
          <p:cNvPr id="6" name="Slide Number Placeholder 5"/>
          <p:cNvSpPr>
            <a:spLocks noGrp="1"/>
          </p:cNvSpPr>
          <p:nvPr>
            <p:ph type="sldNum" sz="quarter" idx="12"/>
          </p:nvPr>
        </p:nvSpPr>
        <p:spPr>
          <a:xfrm>
            <a:off x="7010399" y="2750337"/>
            <a:ext cx="1370293" cy="1356442"/>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95222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11310"/>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1189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11616"/>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45334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09926"/>
            <a:ext cx="1149836" cy="1090789"/>
          </a:xfrm>
        </p:spPr>
        <p:txBody>
          <a:bodyPr/>
          <a:lstStyle/>
          <a:p>
            <a:fld id="{A1B0336D-3F41-48A6-8D6E-A83F59E4679D}" type="slidenum">
              <a:rPr lang="zh-CN" altLang="en-US" smtClean="0"/>
              <a:pPr/>
              <a:t>‹#›</a:t>
            </a:fld>
            <a:endParaRPr lang="zh-CN" alt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8702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856438" y="4709926"/>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73989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455607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416127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802769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endParaRPr lang="zh-CN" altLang="en-US"/>
          </a:p>
        </p:txBody>
      </p:sp>
      <p:sp>
        <p:nvSpPr>
          <p:cNvPr id="5" name="Footer Placeholder 4"/>
          <p:cNvSpPr>
            <a:spLocks noGrp="1"/>
          </p:cNvSpPr>
          <p:nvPr>
            <p:ph type="ftr" sz="quarter" idx="11"/>
          </p:nvPr>
        </p:nvSpPr>
        <p:spPr>
          <a:xfrm>
            <a:off x="510241" y="5936189"/>
            <a:ext cx="4518959" cy="365125"/>
          </a:xfrm>
        </p:spPr>
        <p:txBody>
          <a:bodyPr/>
          <a:lstStyle/>
          <a:p>
            <a:endParaRPr lang="zh-CN" alt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2289120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Footer Placeholder 4"/>
          <p:cNvSpPr>
            <a:spLocks noGrp="1"/>
          </p:cNvSpPr>
          <p:nvPr>
            <p:ph type="ftr" sz="quarter" idx="10"/>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5225"/>
            <a:ext cx="2133600" cy="476250"/>
          </a:xfrm>
        </p:spPr>
        <p:txBody>
          <a:bodyPr/>
          <a:lstStyle>
            <a:lvl1pPr>
              <a:defRPr/>
            </a:lvl1pPr>
          </a:lstStyle>
          <a:p>
            <a:fld id="{166F81CC-3082-47D1-8ED9-923BD1F1E614}" type="slidenum">
              <a:rPr lang="en-US"/>
              <a:pPr/>
              <a:t>‹#›</a:t>
            </a:fld>
            <a:endParaRPr lang="en-US"/>
          </a:p>
        </p:txBody>
      </p:sp>
    </p:spTree>
    <p:extLst>
      <p:ext uri="{BB962C8B-B14F-4D97-AF65-F5344CB8AC3E}">
        <p14:creationId xmlns:p14="http://schemas.microsoft.com/office/powerpoint/2010/main" val="2897496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Footer Placeholder 4"/>
          <p:cNvSpPr>
            <a:spLocks noGrp="1"/>
          </p:cNvSpPr>
          <p:nvPr>
            <p:ph type="ftr" sz="quarter" idx="10"/>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5225"/>
            <a:ext cx="2133600" cy="476250"/>
          </a:xfrm>
        </p:spPr>
        <p:txBody>
          <a:bodyPr/>
          <a:lstStyle>
            <a:lvl1pPr>
              <a:defRPr/>
            </a:lvl1pPr>
          </a:lstStyle>
          <a:p>
            <a:fld id="{36B61E61-1AC8-4D73-B706-44B575A7BD43}" type="slidenum">
              <a:rPr lang="en-US"/>
              <a:pPr/>
              <a:t>‹#›</a:t>
            </a:fld>
            <a:endParaRPr lang="en-US"/>
          </a:p>
        </p:txBody>
      </p:sp>
    </p:spTree>
    <p:extLst>
      <p:ext uri="{BB962C8B-B14F-4D97-AF65-F5344CB8AC3E}">
        <p14:creationId xmlns:p14="http://schemas.microsoft.com/office/powerpoint/2010/main" val="416069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2336872"/>
            <a:ext cx="8071048" cy="41884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A1B0336D-3F41-48A6-8D6E-A83F59E4679D}" type="slidenum">
              <a:rPr lang="zh-CN" altLang="en-US" smtClean="0"/>
              <a:pPr/>
              <a:t>‹#›</a:t>
            </a:fld>
            <a:endParaRPr lang="zh-CN" altLang="en-US" dirty="0"/>
          </a:p>
        </p:txBody>
      </p:sp>
      <p:pic>
        <p:nvPicPr>
          <p:cNvPr id="12" name="Picture 2"/>
          <p:cNvPicPr>
            <a:picLocks noChangeAspect="1" noChangeArrowheads="1"/>
          </p:cNvPicPr>
          <p:nvPr userDrawn="1"/>
        </p:nvPicPr>
        <p:blipFill>
          <a:blip r:embed="rId4"/>
          <a:srcRect/>
          <a:stretch>
            <a:fillRect/>
          </a:stretch>
        </p:blipFill>
        <p:spPr bwMode="auto">
          <a:xfrm>
            <a:off x="0" y="0"/>
            <a:ext cx="9144000" cy="357166"/>
          </a:xfrm>
          <a:prstGeom prst="rect">
            <a:avLst/>
          </a:prstGeom>
          <a:noFill/>
          <a:ln w="9525">
            <a:noFill/>
            <a:miter lim="800000"/>
            <a:headEnd/>
            <a:tailEnd/>
          </a:ln>
          <a:effectLst/>
        </p:spPr>
      </p:pic>
    </p:spTree>
    <p:extLst>
      <p:ext uri="{BB962C8B-B14F-4D97-AF65-F5344CB8AC3E}">
        <p14:creationId xmlns:p14="http://schemas.microsoft.com/office/powerpoint/2010/main" val="320201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endParaRPr lang="zh-CN" altLang="en-US"/>
          </a:p>
        </p:txBody>
      </p:sp>
      <p:sp>
        <p:nvSpPr>
          <p:cNvPr id="5" name="Footer Placeholder 4"/>
          <p:cNvSpPr>
            <a:spLocks noGrp="1"/>
          </p:cNvSpPr>
          <p:nvPr>
            <p:ph type="ftr" sz="quarter" idx="11"/>
          </p:nvPr>
        </p:nvSpPr>
        <p:spPr>
          <a:xfrm>
            <a:off x="533400" y="5936189"/>
            <a:ext cx="4834673" cy="365125"/>
          </a:xfrm>
        </p:spPr>
        <p:txBody>
          <a:bodyPr/>
          <a:lstStyle/>
          <a:p>
            <a:endParaRPr lang="zh-CN" altLang="en-US"/>
          </a:p>
        </p:txBody>
      </p:sp>
      <p:sp>
        <p:nvSpPr>
          <p:cNvPr id="6" name="Slide Number Placeholder 5"/>
          <p:cNvSpPr>
            <a:spLocks noGrp="1"/>
          </p:cNvSpPr>
          <p:nvPr>
            <p:ph type="sldNum" sz="quarter" idx="12"/>
          </p:nvPr>
        </p:nvSpPr>
        <p:spPr>
          <a:xfrm>
            <a:off x="7856438" y="2869896"/>
            <a:ext cx="1149836" cy="1090789"/>
          </a:xfrm>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2790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100142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110615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57755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150966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86284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B0336D-3F41-48A6-8D6E-A83F59E4679D}" type="slidenum">
              <a:rPr lang="zh-CN" altLang="en-US" smtClean="0"/>
              <a:pPr/>
              <a:t>‹#›</a:t>
            </a:fld>
            <a:endParaRPr lang="zh-CN" altLang="en-US"/>
          </a:p>
        </p:txBody>
      </p:sp>
    </p:spTree>
    <p:extLst>
      <p:ext uri="{BB962C8B-B14F-4D97-AF65-F5344CB8AC3E}">
        <p14:creationId xmlns:p14="http://schemas.microsoft.com/office/powerpoint/2010/main" val="31103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21">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6D1BDFA-D199-4D5E-944F-04F47338E490}" type="slidenum">
              <a:rPr lang="zh-CN" altLang="en-US" smtClean="0"/>
              <a:pPr/>
              <a:t>‹#›</a:t>
            </a:fld>
            <a:endParaRPr lang="zh-CN" altLang="en-US" dirty="0"/>
          </a:p>
        </p:txBody>
      </p:sp>
    </p:spTree>
    <p:extLst>
      <p:ext uri="{BB962C8B-B14F-4D97-AF65-F5344CB8AC3E}">
        <p14:creationId xmlns:p14="http://schemas.microsoft.com/office/powerpoint/2010/main" val="9361001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chor="t"/>
          <a:lstStyle/>
          <a:p>
            <a:r>
              <a:rPr lang="en-US" sz="2400" b="1" dirty="0" smtClean="0"/>
              <a:t>Topic 3</a:t>
            </a:r>
            <a:br>
              <a:rPr lang="en-US" sz="2400" b="1" dirty="0" smtClean="0"/>
            </a:br>
            <a:r>
              <a:rPr lang="en-US" sz="3200" b="1" dirty="0" smtClean="0"/>
              <a:t>Entity-Relationship Modeling</a:t>
            </a:r>
            <a:endParaRPr lang="en-US" sz="1800" dirty="0"/>
          </a:p>
        </p:txBody>
      </p:sp>
      <p:sp>
        <p:nvSpPr>
          <p:cNvPr id="2051" name="Rectangle 3"/>
          <p:cNvSpPr>
            <a:spLocks noGrp="1" noChangeArrowheads="1"/>
          </p:cNvSpPr>
          <p:nvPr>
            <p:ph type="subTitle" idx="1"/>
          </p:nvPr>
        </p:nvSpPr>
        <p:spPr/>
        <p:txBody>
          <a:bodyPr>
            <a:noAutofit/>
          </a:bodyPr>
          <a:lstStyle/>
          <a:p>
            <a:pPr>
              <a:lnSpc>
                <a:spcPct val="80000"/>
              </a:lnSpc>
            </a:pPr>
            <a:r>
              <a:rPr lang="en-US" sz="1400" dirty="0"/>
              <a:t>Ir. Endang </a:t>
            </a:r>
            <a:r>
              <a:rPr lang="en-US" sz="1400" dirty="0" err="1" smtClean="0"/>
              <a:t>Ripmiatin</a:t>
            </a:r>
            <a:r>
              <a:rPr lang="en-US" sz="1400" dirty="0" smtClean="0"/>
              <a:t>, </a:t>
            </a:r>
            <a:r>
              <a:rPr lang="en-US" sz="1400" dirty="0"/>
              <a:t>MT</a:t>
            </a:r>
          </a:p>
          <a:p>
            <a:pPr>
              <a:lnSpc>
                <a:spcPct val="80000"/>
              </a:lnSpc>
            </a:pPr>
            <a:endParaRPr lang="en-US" sz="1100" dirty="0"/>
          </a:p>
          <a:p>
            <a:pPr>
              <a:lnSpc>
                <a:spcPct val="80000"/>
              </a:lnSpc>
            </a:pPr>
            <a:r>
              <a:rPr lang="en-US" sz="1100" dirty="0"/>
              <a:t>Program </a:t>
            </a:r>
            <a:r>
              <a:rPr lang="en-US" sz="1100" dirty="0" err="1"/>
              <a:t>Studi</a:t>
            </a:r>
            <a:r>
              <a:rPr lang="en-US" sz="1100" dirty="0"/>
              <a:t> </a:t>
            </a:r>
            <a:r>
              <a:rPr lang="en-US" sz="1100" dirty="0" err="1"/>
              <a:t>Teknik</a:t>
            </a:r>
            <a:r>
              <a:rPr lang="en-US" sz="1100" dirty="0"/>
              <a:t> </a:t>
            </a:r>
            <a:r>
              <a:rPr lang="en-US" sz="1100" dirty="0" err="1"/>
              <a:t>Informatika</a:t>
            </a:r>
            <a:endParaRPr lang="en-US" sz="1100" dirty="0"/>
          </a:p>
          <a:p>
            <a:pPr>
              <a:lnSpc>
                <a:spcPct val="80000"/>
              </a:lnSpc>
            </a:pPr>
            <a:r>
              <a:rPr lang="en-US" sz="1100" dirty="0" err="1"/>
              <a:t>Universitas</a:t>
            </a:r>
            <a:r>
              <a:rPr lang="en-US" sz="1100" dirty="0"/>
              <a:t> Al Azhar </a:t>
            </a:r>
            <a:r>
              <a:rPr lang="en-US" sz="1100" dirty="0" smtClean="0"/>
              <a:t>Indonesia</a:t>
            </a:r>
          </a:p>
          <a:p>
            <a:pPr>
              <a:lnSpc>
                <a:spcPct val="80000"/>
              </a:lnSpc>
            </a:pPr>
            <a:r>
              <a:rPr lang="en-US" sz="1100" dirty="0" err="1" smtClean="0"/>
              <a:t>Oktober</a:t>
            </a:r>
            <a:r>
              <a:rPr lang="en-US" sz="1100" dirty="0" smtClean="0"/>
              <a:t> </a:t>
            </a:r>
            <a:r>
              <a:rPr lang="en-US" sz="1100" dirty="0" smtClean="0"/>
              <a:t>201</a:t>
            </a:r>
            <a:r>
              <a:rPr lang="id-ID" sz="1100" dirty="0" smtClean="0"/>
              <a:t>7</a:t>
            </a:r>
            <a:endParaRPr lang="en-US" sz="1100" dirty="0"/>
          </a:p>
          <a:p>
            <a:pPr>
              <a:lnSpc>
                <a:spcPct val="80000"/>
              </a:lnSpc>
            </a:pPr>
            <a:r>
              <a:rPr lang="en-US" sz="1100" dirty="0"/>
              <a:t> </a:t>
            </a:r>
          </a:p>
        </p:txBody>
      </p:sp>
    </p:spTree>
    <p:extLst>
      <p:ext uri="{BB962C8B-B14F-4D97-AF65-F5344CB8AC3E}">
        <p14:creationId xmlns:p14="http://schemas.microsoft.com/office/powerpoint/2010/main" val="2186030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0" name="Rectangle 8"/>
          <p:cNvSpPr>
            <a:spLocks noGrp="1" noChangeArrowheads="1"/>
          </p:cNvSpPr>
          <p:nvPr>
            <p:ph type="title"/>
          </p:nvPr>
        </p:nvSpPr>
        <p:spPr/>
        <p:txBody>
          <a:bodyPr/>
          <a:lstStyle/>
          <a:p>
            <a:r>
              <a:rPr lang="en-US"/>
              <a:t>Mapping Cardinalities</a:t>
            </a:r>
          </a:p>
        </p:txBody>
      </p:sp>
      <p:sp>
        <p:nvSpPr>
          <p:cNvPr id="146441" name="Rectangle 9"/>
          <p:cNvSpPr>
            <a:spLocks noGrp="1" noChangeArrowheads="1"/>
          </p:cNvSpPr>
          <p:nvPr>
            <p:ph type="body" idx="1"/>
          </p:nvPr>
        </p:nvSpPr>
        <p:spPr/>
        <p:txBody>
          <a:bodyPr>
            <a:normAutofit/>
          </a:bodyPr>
          <a:lstStyle/>
          <a:p>
            <a:r>
              <a:rPr lang="en-US" b="1" dirty="0">
                <a:solidFill>
                  <a:srgbClr val="00FF00"/>
                </a:solidFill>
              </a:rPr>
              <a:t>Express the number of entities to which another entity can be associated</a:t>
            </a:r>
            <a:r>
              <a:rPr lang="en-US" dirty="0"/>
              <a:t> via a relationship set.</a:t>
            </a:r>
          </a:p>
          <a:p>
            <a:r>
              <a:rPr lang="en-US" dirty="0"/>
              <a:t>Most useful in describing binary relationship sets.</a:t>
            </a:r>
          </a:p>
          <a:p>
            <a:r>
              <a:rPr lang="en-US" dirty="0"/>
              <a:t>For a binary relationship set the mapping cardinality must be one of the following types:</a:t>
            </a:r>
          </a:p>
          <a:p>
            <a:pPr lvl="1"/>
            <a:r>
              <a:rPr lang="en-US" dirty="0"/>
              <a:t>One to one</a:t>
            </a:r>
          </a:p>
          <a:p>
            <a:pPr lvl="1"/>
            <a:r>
              <a:rPr lang="en-US" dirty="0"/>
              <a:t>One to many</a:t>
            </a:r>
          </a:p>
          <a:p>
            <a:pPr lvl="1"/>
            <a:r>
              <a:rPr lang="en-US" dirty="0"/>
              <a:t>Many to one</a:t>
            </a:r>
          </a:p>
          <a:p>
            <a:pPr lvl="1"/>
            <a:r>
              <a:rPr lang="en-US" dirty="0"/>
              <a:t>Many to many </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10</a:t>
            </a:fld>
            <a:endParaRPr lang="zh-CN" altLang="en-US" dirty="0"/>
          </a:p>
        </p:txBody>
      </p:sp>
    </p:spTree>
    <p:extLst>
      <p:ext uri="{BB962C8B-B14F-4D97-AF65-F5344CB8AC3E}">
        <p14:creationId xmlns:p14="http://schemas.microsoft.com/office/powerpoint/2010/main" val="537181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8" name="Rectangle 12"/>
          <p:cNvSpPr>
            <a:spLocks noGrp="1" noChangeArrowheads="1"/>
          </p:cNvSpPr>
          <p:nvPr>
            <p:ph type="title"/>
          </p:nvPr>
        </p:nvSpPr>
        <p:spPr/>
        <p:txBody>
          <a:bodyPr/>
          <a:lstStyle/>
          <a:p>
            <a:r>
              <a:rPr lang="en-US"/>
              <a:t>Mapping Cardinalities</a:t>
            </a:r>
          </a:p>
        </p:txBody>
      </p:sp>
      <p:pic>
        <p:nvPicPr>
          <p:cNvPr id="147459" name="Picture 3"/>
          <p:cNvPicPr>
            <a:picLocks noChangeAspect="1" noChangeArrowheads="1"/>
          </p:cNvPicPr>
          <p:nvPr/>
        </p:nvPicPr>
        <p:blipFill>
          <a:blip r:embed="rId3"/>
          <a:srcRect l="1100" t="10025" r="1834" b="10269"/>
          <a:stretch>
            <a:fillRect/>
          </a:stretch>
        </p:blipFill>
        <p:spPr bwMode="auto">
          <a:xfrm>
            <a:off x="1708425" y="2240561"/>
            <a:ext cx="5702300" cy="3511550"/>
          </a:xfrm>
          <a:prstGeom prst="rect">
            <a:avLst/>
          </a:prstGeom>
          <a:noFill/>
          <a:ln w="76200" cmpd="tri">
            <a:solidFill>
              <a:schemeClr val="tx2"/>
            </a:solidFill>
            <a:miter lim="800000"/>
            <a:headEnd/>
            <a:tailEnd/>
          </a:ln>
          <a:effectLst/>
        </p:spPr>
      </p:pic>
      <p:sp>
        <p:nvSpPr>
          <p:cNvPr id="147460" name="Text Box 4"/>
          <p:cNvSpPr txBox="1">
            <a:spLocks noChangeArrowheads="1"/>
          </p:cNvSpPr>
          <p:nvPr/>
        </p:nvSpPr>
        <p:spPr bwMode="auto">
          <a:xfrm>
            <a:off x="2251350" y="5858473"/>
            <a:ext cx="1416050" cy="366713"/>
          </a:xfrm>
          <a:prstGeom prst="rect">
            <a:avLst/>
          </a:prstGeom>
          <a:noFill/>
          <a:ln w="9525">
            <a:noFill/>
            <a:miter lim="800000"/>
            <a:headEnd/>
            <a:tailEnd/>
          </a:ln>
          <a:effectLst/>
        </p:spPr>
        <p:txBody>
          <a:bodyPr>
            <a:spAutoFit/>
          </a:bodyPr>
          <a:lstStyle/>
          <a:p>
            <a:pPr algn="ctr" eaLnBrk="0" hangingPunct="0">
              <a:spcBef>
                <a:spcPct val="50000"/>
              </a:spcBef>
            </a:pPr>
            <a:r>
              <a:rPr lang="en-US" dirty="0">
                <a:latin typeface="Helvetica" pitchFamily="34" charset="0"/>
              </a:rPr>
              <a:t>One to one</a:t>
            </a:r>
          </a:p>
        </p:txBody>
      </p:sp>
      <p:sp>
        <p:nvSpPr>
          <p:cNvPr id="147461" name="Text Box 5"/>
          <p:cNvSpPr txBox="1">
            <a:spLocks noChangeArrowheads="1"/>
          </p:cNvSpPr>
          <p:nvPr/>
        </p:nvSpPr>
        <p:spPr bwMode="auto">
          <a:xfrm>
            <a:off x="5424762" y="5858473"/>
            <a:ext cx="1505541" cy="369332"/>
          </a:xfrm>
          <a:prstGeom prst="rect">
            <a:avLst/>
          </a:prstGeom>
          <a:noFill/>
          <a:ln w="9525">
            <a:noFill/>
            <a:miter lim="800000"/>
            <a:headEnd/>
            <a:tailEnd/>
          </a:ln>
          <a:effectLst/>
        </p:spPr>
        <p:txBody>
          <a:bodyPr wrap="none">
            <a:spAutoFit/>
          </a:bodyPr>
          <a:lstStyle/>
          <a:p>
            <a:pPr algn="ctr" eaLnBrk="0" hangingPunct="0">
              <a:spcBef>
                <a:spcPct val="50000"/>
              </a:spcBef>
            </a:pPr>
            <a:r>
              <a:rPr lang="en-US">
                <a:latin typeface="Helvetica" pitchFamily="34" charset="0"/>
              </a:rPr>
              <a:t>One to many</a:t>
            </a:r>
          </a:p>
        </p:txBody>
      </p:sp>
      <p:sp>
        <p:nvSpPr>
          <p:cNvPr id="147462" name="Text Box 6"/>
          <p:cNvSpPr txBox="1">
            <a:spLocks noChangeArrowheads="1"/>
          </p:cNvSpPr>
          <p:nvPr/>
        </p:nvSpPr>
        <p:spPr bwMode="auto">
          <a:xfrm>
            <a:off x="-29888" y="6214073"/>
            <a:ext cx="9144000" cy="641350"/>
          </a:xfrm>
          <a:prstGeom prst="rect">
            <a:avLst/>
          </a:prstGeom>
          <a:noFill/>
          <a:ln w="9525">
            <a:noFill/>
            <a:miter lim="800000"/>
            <a:headEnd/>
            <a:tailEnd/>
          </a:ln>
          <a:effectLst/>
        </p:spPr>
        <p:txBody>
          <a:bodyPr>
            <a:spAutoFit/>
          </a:bodyPr>
          <a:lstStyle/>
          <a:p>
            <a:pPr algn="ctr" eaLnBrk="0" hangingPunct="0"/>
            <a:r>
              <a:rPr lang="en-US" b="1" i="1" dirty="0">
                <a:solidFill>
                  <a:srgbClr val="FFFF00"/>
                </a:solidFill>
                <a:latin typeface="Helvetica" pitchFamily="34" charset="0"/>
              </a:rPr>
              <a:t>Note</a:t>
            </a:r>
            <a:r>
              <a:rPr lang="en-US" b="1" dirty="0">
                <a:solidFill>
                  <a:srgbClr val="FFFF00"/>
                </a:solidFill>
                <a:latin typeface="Helvetica" pitchFamily="34" charset="0"/>
              </a:rPr>
              <a:t>: </a:t>
            </a:r>
          </a:p>
          <a:p>
            <a:pPr algn="ctr" eaLnBrk="0" hangingPunct="0"/>
            <a:r>
              <a:rPr lang="en-US" b="1" dirty="0">
                <a:solidFill>
                  <a:srgbClr val="FFFF00"/>
                </a:solidFill>
                <a:latin typeface="Helvetica" pitchFamily="34" charset="0"/>
              </a:rPr>
              <a:t>Some elements in A and B may not be mapped to any elements in the other set</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11</a:t>
            </a:fld>
            <a:endParaRPr lang="zh-CN" altLang="en-US" dirty="0"/>
          </a:p>
        </p:txBody>
      </p:sp>
    </p:spTree>
    <p:extLst>
      <p:ext uri="{BB962C8B-B14F-4D97-AF65-F5344CB8AC3E}">
        <p14:creationId xmlns:p14="http://schemas.microsoft.com/office/powerpoint/2010/main" val="17049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7462"/>
                                        </p:tgtEl>
                                        <p:attrNameLst>
                                          <p:attrName>style.visibility</p:attrName>
                                        </p:attrNameLst>
                                      </p:cBhvr>
                                      <p:to>
                                        <p:strVal val="visible"/>
                                      </p:to>
                                    </p:set>
                                    <p:anim calcmode="lin" valueType="num">
                                      <p:cBhvr>
                                        <p:cTn id="7" dur="500" fill="hold"/>
                                        <p:tgtEl>
                                          <p:spTgt spid="1474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7462"/>
                                        </p:tgtEl>
                                        <p:attrNameLst>
                                          <p:attrName>ppt_y</p:attrName>
                                        </p:attrNameLst>
                                      </p:cBhvr>
                                      <p:tavLst>
                                        <p:tav tm="0">
                                          <p:val>
                                            <p:strVal val="#ppt_y"/>
                                          </p:val>
                                        </p:tav>
                                        <p:tav tm="100000">
                                          <p:val>
                                            <p:strVal val="#ppt_y"/>
                                          </p:val>
                                        </p:tav>
                                      </p:tavLst>
                                    </p:anim>
                                    <p:anim calcmode="lin" valueType="num">
                                      <p:cBhvr>
                                        <p:cTn id="9" dur="500" fill="hold"/>
                                        <p:tgtEl>
                                          <p:spTgt spid="1474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74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a:srcRect l="2501" t="10223" r="1250" b="8778"/>
          <a:stretch>
            <a:fillRect/>
          </a:stretch>
        </p:blipFill>
        <p:spPr bwMode="auto">
          <a:xfrm>
            <a:off x="1708425" y="2240561"/>
            <a:ext cx="5703888" cy="3598863"/>
          </a:xfrm>
          <a:prstGeom prst="rect">
            <a:avLst/>
          </a:prstGeom>
          <a:noFill/>
          <a:ln w="76200" cmpd="tri">
            <a:solidFill>
              <a:schemeClr val="tx2"/>
            </a:solidFill>
            <a:miter lim="800000"/>
            <a:headEnd/>
            <a:tailEnd/>
          </a:ln>
          <a:effectLst/>
        </p:spPr>
      </p:pic>
      <p:sp>
        <p:nvSpPr>
          <p:cNvPr id="147468" name="Rectangle 12"/>
          <p:cNvSpPr>
            <a:spLocks noGrp="1" noChangeArrowheads="1"/>
          </p:cNvSpPr>
          <p:nvPr>
            <p:ph type="title"/>
          </p:nvPr>
        </p:nvSpPr>
        <p:spPr/>
        <p:txBody>
          <a:bodyPr/>
          <a:lstStyle/>
          <a:p>
            <a:r>
              <a:rPr lang="en-US"/>
              <a:t>Mapping Cardinalities</a:t>
            </a:r>
          </a:p>
        </p:txBody>
      </p:sp>
      <p:sp>
        <p:nvSpPr>
          <p:cNvPr id="147462" name="Text Box 6"/>
          <p:cNvSpPr txBox="1">
            <a:spLocks noChangeArrowheads="1"/>
          </p:cNvSpPr>
          <p:nvPr/>
        </p:nvSpPr>
        <p:spPr bwMode="auto">
          <a:xfrm>
            <a:off x="-29888" y="6214073"/>
            <a:ext cx="9144000" cy="641350"/>
          </a:xfrm>
          <a:prstGeom prst="rect">
            <a:avLst/>
          </a:prstGeom>
          <a:noFill/>
          <a:ln w="9525">
            <a:noFill/>
            <a:miter lim="800000"/>
            <a:headEnd/>
            <a:tailEnd/>
          </a:ln>
          <a:effectLst/>
        </p:spPr>
        <p:txBody>
          <a:bodyPr>
            <a:spAutoFit/>
          </a:bodyPr>
          <a:lstStyle/>
          <a:p>
            <a:pPr algn="ctr" eaLnBrk="0" hangingPunct="0"/>
            <a:r>
              <a:rPr lang="en-US" b="1" i="1" dirty="0">
                <a:solidFill>
                  <a:srgbClr val="FFFF00"/>
                </a:solidFill>
                <a:latin typeface="Helvetica" pitchFamily="34" charset="0"/>
              </a:rPr>
              <a:t>Note</a:t>
            </a:r>
            <a:r>
              <a:rPr lang="en-US" b="1" dirty="0">
                <a:solidFill>
                  <a:srgbClr val="FFFF00"/>
                </a:solidFill>
                <a:latin typeface="Helvetica" pitchFamily="34" charset="0"/>
              </a:rPr>
              <a:t>: </a:t>
            </a:r>
          </a:p>
          <a:p>
            <a:pPr algn="ctr" eaLnBrk="0" hangingPunct="0"/>
            <a:r>
              <a:rPr lang="en-US" b="1" dirty="0">
                <a:solidFill>
                  <a:srgbClr val="FFFF00"/>
                </a:solidFill>
                <a:latin typeface="Helvetica" pitchFamily="34" charset="0"/>
              </a:rPr>
              <a:t>Some elements in A and B may not be mapped to any elements in the other set</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12</a:t>
            </a:fld>
            <a:endParaRPr lang="zh-CN" altLang="en-US" dirty="0"/>
          </a:p>
        </p:txBody>
      </p:sp>
      <p:sp>
        <p:nvSpPr>
          <p:cNvPr id="9" name="Text Box 4"/>
          <p:cNvSpPr txBox="1">
            <a:spLocks noChangeArrowheads="1"/>
          </p:cNvSpPr>
          <p:nvPr/>
        </p:nvSpPr>
        <p:spPr bwMode="auto">
          <a:xfrm>
            <a:off x="2250442" y="5875174"/>
            <a:ext cx="1454245" cy="369332"/>
          </a:xfrm>
          <a:prstGeom prst="rect">
            <a:avLst/>
          </a:prstGeom>
          <a:noFill/>
          <a:ln w="9525">
            <a:noFill/>
            <a:miter lim="800000"/>
            <a:headEnd/>
            <a:tailEnd/>
          </a:ln>
          <a:effectLst/>
        </p:spPr>
        <p:txBody>
          <a:bodyPr wrap="none">
            <a:spAutoFit/>
          </a:bodyPr>
          <a:lstStyle/>
          <a:p>
            <a:pPr algn="ctr" eaLnBrk="0" hangingPunct="0">
              <a:spcBef>
                <a:spcPct val="50000"/>
              </a:spcBef>
            </a:pPr>
            <a:r>
              <a:rPr lang="en-US" dirty="0">
                <a:latin typeface="Helvetica" pitchFamily="34" charset="0"/>
              </a:rPr>
              <a:t>Many to one</a:t>
            </a:r>
          </a:p>
        </p:txBody>
      </p:sp>
      <p:sp>
        <p:nvSpPr>
          <p:cNvPr id="10" name="Text Box 5"/>
          <p:cNvSpPr txBox="1">
            <a:spLocks noChangeArrowheads="1"/>
          </p:cNvSpPr>
          <p:nvPr/>
        </p:nvSpPr>
        <p:spPr bwMode="auto">
          <a:xfrm>
            <a:off x="5433379" y="5875174"/>
            <a:ext cx="1633782" cy="369332"/>
          </a:xfrm>
          <a:prstGeom prst="rect">
            <a:avLst/>
          </a:prstGeom>
          <a:noFill/>
          <a:ln w="9525">
            <a:noFill/>
            <a:miter lim="800000"/>
            <a:headEnd/>
            <a:tailEnd/>
          </a:ln>
          <a:effectLst/>
        </p:spPr>
        <p:txBody>
          <a:bodyPr wrap="none">
            <a:spAutoFit/>
          </a:bodyPr>
          <a:lstStyle/>
          <a:p>
            <a:pPr algn="ctr" eaLnBrk="0" hangingPunct="0">
              <a:spcBef>
                <a:spcPct val="50000"/>
              </a:spcBef>
            </a:pPr>
            <a:r>
              <a:rPr lang="en-US">
                <a:latin typeface="Helvetica" pitchFamily="34" charset="0"/>
              </a:rPr>
              <a:t>Many to many</a:t>
            </a:r>
          </a:p>
        </p:txBody>
      </p:sp>
    </p:spTree>
    <p:extLst>
      <p:ext uri="{BB962C8B-B14F-4D97-AF65-F5344CB8AC3E}">
        <p14:creationId xmlns:p14="http://schemas.microsoft.com/office/powerpoint/2010/main" val="17049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47462"/>
                                        </p:tgtEl>
                                        <p:attrNameLst>
                                          <p:attrName>style.visibility</p:attrName>
                                        </p:attrNameLst>
                                      </p:cBhvr>
                                      <p:to>
                                        <p:strVal val="visible"/>
                                      </p:to>
                                    </p:set>
                                    <p:anim calcmode="lin" valueType="num">
                                      <p:cBhvr>
                                        <p:cTn id="7" dur="500" fill="hold"/>
                                        <p:tgtEl>
                                          <p:spTgt spid="1474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7462"/>
                                        </p:tgtEl>
                                        <p:attrNameLst>
                                          <p:attrName>ppt_y</p:attrName>
                                        </p:attrNameLst>
                                      </p:cBhvr>
                                      <p:tavLst>
                                        <p:tav tm="0">
                                          <p:val>
                                            <p:strVal val="#ppt_y"/>
                                          </p:val>
                                        </p:tav>
                                        <p:tav tm="100000">
                                          <p:val>
                                            <p:strVal val="#ppt_y"/>
                                          </p:val>
                                        </p:tav>
                                      </p:tavLst>
                                    </p:anim>
                                    <p:anim calcmode="lin" valueType="num">
                                      <p:cBhvr>
                                        <p:cTn id="9" dur="500" fill="hold"/>
                                        <p:tgtEl>
                                          <p:spTgt spid="1474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74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4" name="Rectangle 10"/>
          <p:cNvSpPr>
            <a:spLocks noGrp="1" noChangeArrowheads="1"/>
          </p:cNvSpPr>
          <p:nvPr>
            <p:ph type="title"/>
          </p:nvPr>
        </p:nvSpPr>
        <p:spPr/>
        <p:txBody>
          <a:bodyPr/>
          <a:lstStyle/>
          <a:p>
            <a:r>
              <a:rPr lang="en-US" smtClean="0"/>
              <a:t>Mapping Cardinalities affect ER Design</a:t>
            </a:r>
            <a:endParaRPr lang="en-US"/>
          </a:p>
        </p:txBody>
      </p:sp>
      <p:sp>
        <p:nvSpPr>
          <p:cNvPr id="149516" name="Rectangle 12"/>
          <p:cNvSpPr>
            <a:spLocks noGrp="1" noChangeArrowheads="1"/>
          </p:cNvSpPr>
          <p:nvPr>
            <p:ph idx="1"/>
          </p:nvPr>
        </p:nvSpPr>
        <p:spPr/>
        <p:txBody>
          <a:bodyPr/>
          <a:lstStyle/>
          <a:p>
            <a:r>
              <a:rPr lang="en-US" smtClean="0"/>
              <a:t>Can make access-date an attribute of account, instead of a relationship attribute, if each account can have only one customer </a:t>
            </a:r>
          </a:p>
          <a:p>
            <a:pPr lvl="1"/>
            <a:r>
              <a:rPr lang="en-US" smtClean="0"/>
              <a:t>I.e., the relationship from account to customer is many to one, or equivalently, customer to account is one to many</a:t>
            </a:r>
            <a:endParaRPr lang="en-US"/>
          </a:p>
        </p:txBody>
      </p:sp>
      <p:sp>
        <p:nvSpPr>
          <p:cNvPr id="2" name="Slide Number Placeholder 1"/>
          <p:cNvSpPr>
            <a:spLocks noGrp="1"/>
          </p:cNvSpPr>
          <p:nvPr>
            <p:ph type="sldNum" sz="quarter" idx="12"/>
          </p:nvPr>
        </p:nvSpPr>
        <p:spPr/>
        <p:txBody>
          <a:bodyPr/>
          <a:lstStyle/>
          <a:p>
            <a:fld id="{166F81CC-3082-47D1-8ED9-923BD1F1E614}" type="slidenum">
              <a:rPr lang="en-US" smtClean="0"/>
              <a:pPr/>
              <a:t>13</a:t>
            </a:fld>
            <a:endParaRPr lang="en-US"/>
          </a:p>
        </p:txBody>
      </p:sp>
      <p:pic>
        <p:nvPicPr>
          <p:cNvPr id="149507" name="Picture 3"/>
          <p:cNvPicPr>
            <a:picLocks noChangeAspect="1" noChangeArrowheads="1"/>
          </p:cNvPicPr>
          <p:nvPr/>
        </p:nvPicPr>
        <p:blipFill>
          <a:blip r:embed="rId3"/>
          <a:srcRect l="1593" t="11800" r="3009" b="12743"/>
          <a:stretch>
            <a:fillRect/>
          </a:stretch>
        </p:blipFill>
        <p:spPr bwMode="auto">
          <a:xfrm>
            <a:off x="1481138" y="3209925"/>
            <a:ext cx="6323012" cy="3562350"/>
          </a:xfrm>
          <a:prstGeom prst="rect">
            <a:avLst/>
          </a:prstGeom>
          <a:noFill/>
          <a:ln w="76200" cmpd="tri">
            <a:solidFill>
              <a:schemeClr val="tx2"/>
            </a:solidFill>
            <a:miter lim="800000"/>
            <a:headEnd/>
            <a:tailEnd/>
          </a:ln>
          <a:effectLst/>
        </p:spPr>
      </p:pic>
    </p:spTree>
    <p:extLst>
      <p:ext uri="{BB962C8B-B14F-4D97-AF65-F5344CB8AC3E}">
        <p14:creationId xmlns:p14="http://schemas.microsoft.com/office/powerpoint/2010/main" val="123559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fade">
                                      <p:cBhvr>
                                        <p:cTn id="7" dur="1000"/>
                                        <p:tgtEl>
                                          <p:spTgt spid="149507"/>
                                        </p:tgtEl>
                                      </p:cBhvr>
                                    </p:animEffect>
                                    <p:anim calcmode="lin" valueType="num">
                                      <p:cBhvr>
                                        <p:cTn id="8" dur="1000" fill="hold"/>
                                        <p:tgtEl>
                                          <p:spTgt spid="149507"/>
                                        </p:tgtEl>
                                        <p:attrNameLst>
                                          <p:attrName>ppt_x</p:attrName>
                                        </p:attrNameLst>
                                      </p:cBhvr>
                                      <p:tavLst>
                                        <p:tav tm="0">
                                          <p:val>
                                            <p:strVal val="#ppt_x"/>
                                          </p:val>
                                        </p:tav>
                                        <p:tav tm="100000">
                                          <p:val>
                                            <p:strVal val="#ppt_x"/>
                                          </p:val>
                                        </p:tav>
                                      </p:tavLst>
                                    </p:anim>
                                    <p:anim calcmode="lin" valueType="num">
                                      <p:cBhvr>
                                        <p:cTn id="9" dur="1000" fill="hold"/>
                                        <p:tgtEl>
                                          <p:spTgt spid="1495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8" name="Rectangle 10"/>
          <p:cNvSpPr>
            <a:spLocks noGrp="1" noChangeArrowheads="1"/>
          </p:cNvSpPr>
          <p:nvPr>
            <p:ph type="title"/>
          </p:nvPr>
        </p:nvSpPr>
        <p:spPr/>
        <p:txBody>
          <a:bodyPr/>
          <a:lstStyle/>
          <a:p>
            <a:r>
              <a:rPr lang="en-US"/>
              <a:t>E-R Diagrams</a:t>
            </a:r>
          </a:p>
        </p:txBody>
      </p:sp>
      <p:sp>
        <p:nvSpPr>
          <p:cNvPr id="150539" name="Rectangle 11"/>
          <p:cNvSpPr>
            <a:spLocks noGrp="1" noChangeArrowheads="1"/>
          </p:cNvSpPr>
          <p:nvPr>
            <p:ph type="body" idx="1"/>
          </p:nvPr>
        </p:nvSpPr>
        <p:spPr/>
        <p:txBody>
          <a:bodyPr/>
          <a:lstStyle/>
          <a:p>
            <a:pPr>
              <a:lnSpc>
                <a:spcPct val="90000"/>
              </a:lnSpc>
            </a:pPr>
            <a:r>
              <a:rPr kumimoji="1" lang="en-US" sz="1800" b="1" dirty="0">
                <a:solidFill>
                  <a:srgbClr val="00FF00"/>
                </a:solidFill>
              </a:rPr>
              <a:t>Rectangles</a:t>
            </a:r>
            <a:r>
              <a:rPr kumimoji="1" lang="en-US" sz="1800" dirty="0"/>
              <a:t> represent entity sets.</a:t>
            </a:r>
          </a:p>
          <a:p>
            <a:pPr>
              <a:lnSpc>
                <a:spcPct val="90000"/>
              </a:lnSpc>
            </a:pPr>
            <a:r>
              <a:rPr kumimoji="1" lang="en-US" sz="1800" b="1" dirty="0">
                <a:solidFill>
                  <a:srgbClr val="00FF00"/>
                </a:solidFill>
              </a:rPr>
              <a:t>Diamonds</a:t>
            </a:r>
            <a:r>
              <a:rPr kumimoji="1" lang="en-US" sz="1800" dirty="0"/>
              <a:t> represent relationship sets.</a:t>
            </a:r>
          </a:p>
          <a:p>
            <a:pPr>
              <a:lnSpc>
                <a:spcPct val="90000"/>
              </a:lnSpc>
            </a:pPr>
            <a:r>
              <a:rPr kumimoji="1" lang="en-US" sz="1800" b="1" dirty="0">
                <a:solidFill>
                  <a:srgbClr val="00FF00"/>
                </a:solidFill>
              </a:rPr>
              <a:t>Lines</a:t>
            </a:r>
            <a:r>
              <a:rPr kumimoji="1" lang="en-US" sz="1800" dirty="0"/>
              <a:t> link attributes to entity sets and entity sets to relationship sets.</a:t>
            </a:r>
          </a:p>
          <a:p>
            <a:pPr>
              <a:lnSpc>
                <a:spcPct val="90000"/>
              </a:lnSpc>
            </a:pPr>
            <a:r>
              <a:rPr kumimoji="1" lang="en-US" sz="1800" b="1" dirty="0">
                <a:solidFill>
                  <a:srgbClr val="00FF00"/>
                </a:solidFill>
              </a:rPr>
              <a:t>Ellipses</a:t>
            </a:r>
            <a:r>
              <a:rPr kumimoji="1" lang="en-US" sz="1800" dirty="0"/>
              <a:t> represent attributes</a:t>
            </a:r>
          </a:p>
          <a:p>
            <a:pPr lvl="1">
              <a:lnSpc>
                <a:spcPct val="90000"/>
              </a:lnSpc>
            </a:pPr>
            <a:r>
              <a:rPr kumimoji="1" lang="en-US" sz="1600" b="1" dirty="0">
                <a:solidFill>
                  <a:srgbClr val="FFFF00"/>
                </a:solidFill>
              </a:rPr>
              <a:t>Double</a:t>
            </a:r>
            <a:r>
              <a:rPr kumimoji="1" lang="en-US" sz="1600" b="1" dirty="0"/>
              <a:t> ellipses</a:t>
            </a:r>
            <a:r>
              <a:rPr kumimoji="1" lang="en-US" sz="1600" dirty="0"/>
              <a:t> represent </a:t>
            </a:r>
            <a:r>
              <a:rPr kumimoji="1" lang="en-US" sz="1600" b="1" dirty="0" err="1">
                <a:solidFill>
                  <a:srgbClr val="FFFF00"/>
                </a:solidFill>
              </a:rPr>
              <a:t>multivalued</a:t>
            </a:r>
            <a:r>
              <a:rPr kumimoji="1" lang="en-US" sz="1600" dirty="0"/>
              <a:t> attributes.</a:t>
            </a:r>
          </a:p>
          <a:p>
            <a:pPr lvl="1">
              <a:lnSpc>
                <a:spcPct val="90000"/>
              </a:lnSpc>
            </a:pPr>
            <a:r>
              <a:rPr kumimoji="1" lang="en-US" sz="1600" b="1" dirty="0">
                <a:solidFill>
                  <a:srgbClr val="FFFF00"/>
                </a:solidFill>
              </a:rPr>
              <a:t>Dashed</a:t>
            </a:r>
            <a:r>
              <a:rPr kumimoji="1" lang="en-US" sz="1600" b="1" dirty="0"/>
              <a:t> ellipses</a:t>
            </a:r>
            <a:r>
              <a:rPr kumimoji="1" lang="en-US" sz="1600" dirty="0"/>
              <a:t> denote </a:t>
            </a:r>
            <a:r>
              <a:rPr kumimoji="1" lang="en-US" sz="1600" b="1" dirty="0">
                <a:solidFill>
                  <a:srgbClr val="FFFF00"/>
                </a:solidFill>
              </a:rPr>
              <a:t>derived</a:t>
            </a:r>
            <a:r>
              <a:rPr kumimoji="1" lang="en-US" sz="1600" dirty="0"/>
              <a:t> attributes.</a:t>
            </a:r>
          </a:p>
          <a:p>
            <a:pPr>
              <a:lnSpc>
                <a:spcPct val="90000"/>
              </a:lnSpc>
            </a:pPr>
            <a:r>
              <a:rPr kumimoji="1" lang="en-US" sz="1800" b="1" dirty="0">
                <a:solidFill>
                  <a:srgbClr val="00FF00"/>
                </a:solidFill>
              </a:rPr>
              <a:t>Underline</a:t>
            </a:r>
            <a:r>
              <a:rPr kumimoji="1" lang="en-US" sz="1800" dirty="0"/>
              <a:t> indicates </a:t>
            </a:r>
            <a:r>
              <a:rPr kumimoji="1" lang="en-US" sz="1800" b="1" dirty="0">
                <a:solidFill>
                  <a:srgbClr val="FFFF00"/>
                </a:solidFill>
              </a:rPr>
              <a:t>primary key </a:t>
            </a:r>
            <a:r>
              <a:rPr kumimoji="1" lang="en-US" sz="1800" dirty="0"/>
              <a:t>attributes (will study later)</a:t>
            </a:r>
            <a:endParaRPr lang="en-US" sz="1800" dirty="0"/>
          </a:p>
        </p:txBody>
      </p:sp>
      <p:pic>
        <p:nvPicPr>
          <p:cNvPr id="150531" name="Picture 3"/>
          <p:cNvPicPr>
            <a:picLocks noChangeAspect="1" noChangeArrowheads="1"/>
          </p:cNvPicPr>
          <p:nvPr/>
        </p:nvPicPr>
        <p:blipFill>
          <a:blip r:embed="rId3"/>
          <a:srcRect l="1064" t="30733" r="1064" b="30733"/>
          <a:stretch>
            <a:fillRect/>
          </a:stretch>
        </p:blipFill>
        <p:spPr bwMode="auto">
          <a:xfrm>
            <a:off x="1403648" y="4865386"/>
            <a:ext cx="6749752" cy="1992613"/>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14</a:t>
            </a:fld>
            <a:endParaRPr lang="zh-CN" altLang="en-US" dirty="0"/>
          </a:p>
        </p:txBody>
      </p:sp>
    </p:spTree>
    <p:extLst>
      <p:ext uri="{BB962C8B-B14F-4D97-AF65-F5344CB8AC3E}">
        <p14:creationId xmlns:p14="http://schemas.microsoft.com/office/powerpoint/2010/main" val="34662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1" name="Rectangle 9"/>
          <p:cNvSpPr>
            <a:spLocks noGrp="1" noChangeArrowheads="1"/>
          </p:cNvSpPr>
          <p:nvPr>
            <p:ph type="title"/>
          </p:nvPr>
        </p:nvSpPr>
        <p:spPr/>
        <p:txBody>
          <a:bodyPr/>
          <a:lstStyle/>
          <a:p>
            <a:r>
              <a:rPr lang="en-US" sz="3200"/>
              <a:t>E-R Diagram With Composite, Multivalued, and Derived Attributes</a:t>
            </a:r>
          </a:p>
        </p:txBody>
      </p:sp>
      <p:sp>
        <p:nvSpPr>
          <p:cNvPr id="151579" name="Rectangle 27"/>
          <p:cNvSpPr>
            <a:spLocks noChangeArrowheads="1"/>
          </p:cNvSpPr>
          <p:nvPr/>
        </p:nvSpPr>
        <p:spPr bwMode="auto">
          <a:xfrm>
            <a:off x="3048000" y="4910118"/>
            <a:ext cx="1371600" cy="381000"/>
          </a:xfrm>
          <a:prstGeom prst="rect">
            <a:avLst/>
          </a:prstGeom>
          <a:noFill/>
          <a:ln w="19050">
            <a:solidFill>
              <a:schemeClr val="tx1"/>
            </a:solidFill>
            <a:miter lim="800000"/>
            <a:headEnd/>
            <a:tailEnd/>
          </a:ln>
          <a:effectLst/>
        </p:spPr>
        <p:txBody>
          <a:bodyPr wrap="none" anchor="ctr"/>
          <a:lstStyle/>
          <a:p>
            <a:pPr algn="ctr"/>
            <a:r>
              <a:rPr lang="en-US" sz="1600" i="1"/>
              <a:t>customer</a:t>
            </a:r>
          </a:p>
        </p:txBody>
      </p:sp>
      <p:grpSp>
        <p:nvGrpSpPr>
          <p:cNvPr id="2" name="Group 48"/>
          <p:cNvGrpSpPr>
            <a:grpSpLocks/>
          </p:cNvGrpSpPr>
          <p:nvPr/>
        </p:nvGrpSpPr>
        <p:grpSpPr bwMode="auto">
          <a:xfrm>
            <a:off x="609600" y="4529118"/>
            <a:ext cx="3200400" cy="404813"/>
            <a:chOff x="384" y="2448"/>
            <a:chExt cx="2016" cy="255"/>
          </a:xfrm>
        </p:grpSpPr>
        <p:sp>
          <p:nvSpPr>
            <p:cNvPr id="151575" name="Oval 23"/>
            <p:cNvSpPr>
              <a:spLocks noChangeArrowheads="1"/>
            </p:cNvSpPr>
            <p:nvPr/>
          </p:nvSpPr>
          <p:spPr bwMode="auto">
            <a:xfrm>
              <a:off x="384" y="2448"/>
              <a:ext cx="1293" cy="255"/>
            </a:xfrm>
            <a:prstGeom prst="ellipse">
              <a:avLst/>
            </a:prstGeom>
            <a:noFill/>
            <a:ln w="9525">
              <a:solidFill>
                <a:schemeClr val="tx1"/>
              </a:solidFill>
              <a:round/>
              <a:headEnd/>
              <a:tailEnd/>
            </a:ln>
            <a:effectLst/>
          </p:spPr>
          <p:txBody>
            <a:bodyPr wrap="none" anchor="ctr"/>
            <a:lstStyle/>
            <a:p>
              <a:pPr algn="ctr"/>
              <a:r>
                <a:rPr lang="en-US" sz="1600" i="1" u="sng"/>
                <a:t>customer-id</a:t>
              </a:r>
            </a:p>
          </p:txBody>
        </p:sp>
        <p:sp>
          <p:nvSpPr>
            <p:cNvPr id="151580" name="Line 28"/>
            <p:cNvSpPr>
              <a:spLocks noChangeShapeType="1"/>
            </p:cNvSpPr>
            <p:nvPr/>
          </p:nvSpPr>
          <p:spPr bwMode="auto">
            <a:xfrm flipH="1" flipV="1">
              <a:off x="1680" y="2592"/>
              <a:ext cx="720" cy="96"/>
            </a:xfrm>
            <a:prstGeom prst="line">
              <a:avLst/>
            </a:prstGeom>
            <a:noFill/>
            <a:ln w="9525">
              <a:solidFill>
                <a:schemeClr val="tx1"/>
              </a:solidFill>
              <a:round/>
              <a:headEnd/>
              <a:tailEnd/>
            </a:ln>
            <a:effectLst/>
          </p:spPr>
          <p:txBody>
            <a:bodyPr/>
            <a:lstStyle/>
            <a:p>
              <a:endParaRPr lang="id-ID"/>
            </a:p>
          </p:txBody>
        </p:sp>
      </p:grpSp>
      <p:grpSp>
        <p:nvGrpSpPr>
          <p:cNvPr id="3" name="Group 57"/>
          <p:cNvGrpSpPr>
            <a:grpSpLocks/>
          </p:cNvGrpSpPr>
          <p:nvPr/>
        </p:nvGrpSpPr>
        <p:grpSpPr bwMode="auto">
          <a:xfrm>
            <a:off x="2209800" y="3843318"/>
            <a:ext cx="1524000" cy="1066800"/>
            <a:chOff x="1392" y="2016"/>
            <a:chExt cx="960" cy="672"/>
          </a:xfrm>
        </p:grpSpPr>
        <p:sp>
          <p:nvSpPr>
            <p:cNvPr id="151566" name="Oval 14"/>
            <p:cNvSpPr>
              <a:spLocks noChangeArrowheads="1"/>
            </p:cNvSpPr>
            <p:nvPr/>
          </p:nvSpPr>
          <p:spPr bwMode="auto">
            <a:xfrm>
              <a:off x="1392" y="2016"/>
              <a:ext cx="768" cy="240"/>
            </a:xfrm>
            <a:prstGeom prst="ellipse">
              <a:avLst/>
            </a:prstGeom>
            <a:noFill/>
            <a:ln w="9525">
              <a:solidFill>
                <a:schemeClr val="tx1"/>
              </a:solidFill>
              <a:round/>
              <a:headEnd/>
              <a:tailEnd/>
            </a:ln>
            <a:effectLst/>
          </p:spPr>
          <p:txBody>
            <a:bodyPr wrap="none" anchor="ctr"/>
            <a:lstStyle/>
            <a:p>
              <a:pPr algn="ctr"/>
              <a:r>
                <a:rPr lang="en-US" sz="1600" i="1" dirty="0"/>
                <a:t>name</a:t>
              </a:r>
            </a:p>
          </p:txBody>
        </p:sp>
        <p:sp>
          <p:nvSpPr>
            <p:cNvPr id="151581" name="Line 29"/>
            <p:cNvSpPr>
              <a:spLocks noChangeShapeType="1"/>
            </p:cNvSpPr>
            <p:nvPr/>
          </p:nvSpPr>
          <p:spPr bwMode="auto">
            <a:xfrm flipH="1" flipV="1">
              <a:off x="1824" y="2256"/>
              <a:ext cx="528" cy="432"/>
            </a:xfrm>
            <a:prstGeom prst="line">
              <a:avLst/>
            </a:prstGeom>
            <a:noFill/>
            <a:ln w="9525">
              <a:solidFill>
                <a:schemeClr val="tx1"/>
              </a:solidFill>
              <a:round/>
              <a:headEnd/>
              <a:tailEnd/>
            </a:ln>
            <a:effectLst/>
          </p:spPr>
          <p:txBody>
            <a:bodyPr/>
            <a:lstStyle/>
            <a:p>
              <a:endParaRPr lang="id-ID"/>
            </a:p>
          </p:txBody>
        </p:sp>
      </p:grpSp>
      <p:grpSp>
        <p:nvGrpSpPr>
          <p:cNvPr id="4" name="Group 50"/>
          <p:cNvGrpSpPr>
            <a:grpSpLocks/>
          </p:cNvGrpSpPr>
          <p:nvPr/>
        </p:nvGrpSpPr>
        <p:grpSpPr bwMode="auto">
          <a:xfrm>
            <a:off x="3733800" y="3690918"/>
            <a:ext cx="2890838" cy="1219200"/>
            <a:chOff x="2352" y="1920"/>
            <a:chExt cx="1821" cy="768"/>
          </a:xfrm>
        </p:grpSpPr>
        <p:sp>
          <p:nvSpPr>
            <p:cNvPr id="151570" name="Oval 18"/>
            <p:cNvSpPr>
              <a:spLocks noChangeArrowheads="1"/>
            </p:cNvSpPr>
            <p:nvPr/>
          </p:nvSpPr>
          <p:spPr bwMode="auto">
            <a:xfrm>
              <a:off x="3405" y="1920"/>
              <a:ext cx="768" cy="240"/>
            </a:xfrm>
            <a:prstGeom prst="ellipse">
              <a:avLst/>
            </a:prstGeom>
            <a:noFill/>
            <a:ln w="9525">
              <a:solidFill>
                <a:schemeClr val="tx1"/>
              </a:solidFill>
              <a:round/>
              <a:headEnd/>
              <a:tailEnd/>
            </a:ln>
            <a:effectLst/>
          </p:spPr>
          <p:txBody>
            <a:bodyPr wrap="none" anchor="ctr"/>
            <a:lstStyle/>
            <a:p>
              <a:pPr algn="ctr"/>
              <a:r>
                <a:rPr lang="en-US" sz="1600" i="1"/>
                <a:t>street</a:t>
              </a:r>
            </a:p>
          </p:txBody>
        </p:sp>
        <p:sp>
          <p:nvSpPr>
            <p:cNvPr id="151582" name="Line 30"/>
            <p:cNvSpPr>
              <a:spLocks noChangeShapeType="1"/>
            </p:cNvSpPr>
            <p:nvPr/>
          </p:nvSpPr>
          <p:spPr bwMode="auto">
            <a:xfrm flipV="1">
              <a:off x="2352" y="2064"/>
              <a:ext cx="1056" cy="624"/>
            </a:xfrm>
            <a:prstGeom prst="line">
              <a:avLst/>
            </a:prstGeom>
            <a:noFill/>
            <a:ln w="9525">
              <a:solidFill>
                <a:schemeClr val="tx1"/>
              </a:solidFill>
              <a:round/>
              <a:headEnd/>
              <a:tailEnd/>
            </a:ln>
            <a:effectLst/>
          </p:spPr>
          <p:txBody>
            <a:bodyPr/>
            <a:lstStyle/>
            <a:p>
              <a:endParaRPr lang="id-ID"/>
            </a:p>
          </p:txBody>
        </p:sp>
      </p:grpSp>
      <p:grpSp>
        <p:nvGrpSpPr>
          <p:cNvPr id="5" name="Group 49"/>
          <p:cNvGrpSpPr>
            <a:grpSpLocks/>
          </p:cNvGrpSpPr>
          <p:nvPr/>
        </p:nvGrpSpPr>
        <p:grpSpPr bwMode="auto">
          <a:xfrm>
            <a:off x="3810000" y="4300518"/>
            <a:ext cx="2819400" cy="609600"/>
            <a:chOff x="2400" y="2304"/>
            <a:chExt cx="1776" cy="384"/>
          </a:xfrm>
        </p:grpSpPr>
        <p:sp>
          <p:nvSpPr>
            <p:cNvPr id="151571" name="Oval 19"/>
            <p:cNvSpPr>
              <a:spLocks noChangeArrowheads="1"/>
            </p:cNvSpPr>
            <p:nvPr/>
          </p:nvSpPr>
          <p:spPr bwMode="auto">
            <a:xfrm>
              <a:off x="3408" y="2304"/>
              <a:ext cx="768" cy="240"/>
            </a:xfrm>
            <a:prstGeom prst="ellipse">
              <a:avLst/>
            </a:prstGeom>
            <a:noFill/>
            <a:ln w="9525">
              <a:solidFill>
                <a:schemeClr val="tx1"/>
              </a:solidFill>
              <a:round/>
              <a:headEnd/>
              <a:tailEnd/>
            </a:ln>
            <a:effectLst/>
          </p:spPr>
          <p:txBody>
            <a:bodyPr wrap="none" anchor="ctr"/>
            <a:lstStyle/>
            <a:p>
              <a:pPr algn="ctr"/>
              <a:r>
                <a:rPr lang="en-US" sz="1600" i="1"/>
                <a:t>address</a:t>
              </a:r>
            </a:p>
          </p:txBody>
        </p:sp>
        <p:sp>
          <p:nvSpPr>
            <p:cNvPr id="151583" name="Line 31"/>
            <p:cNvSpPr>
              <a:spLocks noChangeShapeType="1"/>
            </p:cNvSpPr>
            <p:nvPr/>
          </p:nvSpPr>
          <p:spPr bwMode="auto">
            <a:xfrm flipV="1">
              <a:off x="2400" y="2448"/>
              <a:ext cx="1008" cy="240"/>
            </a:xfrm>
            <a:prstGeom prst="line">
              <a:avLst/>
            </a:prstGeom>
            <a:noFill/>
            <a:ln w="9525">
              <a:solidFill>
                <a:schemeClr val="tx1"/>
              </a:solidFill>
              <a:round/>
              <a:headEnd/>
              <a:tailEnd/>
            </a:ln>
            <a:effectLst/>
          </p:spPr>
          <p:txBody>
            <a:bodyPr/>
            <a:lstStyle/>
            <a:p>
              <a:endParaRPr lang="id-ID"/>
            </a:p>
          </p:txBody>
        </p:sp>
      </p:grpSp>
      <p:grpSp>
        <p:nvGrpSpPr>
          <p:cNvPr id="6" name="Group 51"/>
          <p:cNvGrpSpPr>
            <a:grpSpLocks/>
          </p:cNvGrpSpPr>
          <p:nvPr/>
        </p:nvGrpSpPr>
        <p:grpSpPr bwMode="auto">
          <a:xfrm>
            <a:off x="1143000" y="5291118"/>
            <a:ext cx="2590800" cy="1000125"/>
            <a:chOff x="720" y="2928"/>
            <a:chExt cx="1632" cy="630"/>
          </a:xfrm>
        </p:grpSpPr>
        <p:sp>
          <p:nvSpPr>
            <p:cNvPr id="151576" name="Oval 24"/>
            <p:cNvSpPr>
              <a:spLocks noChangeArrowheads="1"/>
            </p:cNvSpPr>
            <p:nvPr/>
          </p:nvSpPr>
          <p:spPr bwMode="auto">
            <a:xfrm>
              <a:off x="720" y="3303"/>
              <a:ext cx="1296" cy="255"/>
            </a:xfrm>
            <a:prstGeom prst="ellipse">
              <a:avLst/>
            </a:prstGeom>
            <a:noFill/>
            <a:ln w="38100" cmpd="dbl">
              <a:solidFill>
                <a:srgbClr val="FF0000"/>
              </a:solidFill>
              <a:round/>
              <a:headEnd/>
              <a:tailEnd/>
            </a:ln>
            <a:effectLst/>
          </p:spPr>
          <p:txBody>
            <a:bodyPr wrap="none" anchor="ctr"/>
            <a:lstStyle/>
            <a:p>
              <a:pPr algn="ctr"/>
              <a:r>
                <a:rPr lang="en-US" sz="1600" i="1"/>
                <a:t>phone-number</a:t>
              </a:r>
            </a:p>
          </p:txBody>
        </p:sp>
        <p:sp>
          <p:nvSpPr>
            <p:cNvPr id="151584" name="Line 32"/>
            <p:cNvSpPr>
              <a:spLocks noChangeShapeType="1"/>
            </p:cNvSpPr>
            <p:nvPr/>
          </p:nvSpPr>
          <p:spPr bwMode="auto">
            <a:xfrm flipH="1">
              <a:off x="1440" y="2928"/>
              <a:ext cx="912" cy="384"/>
            </a:xfrm>
            <a:prstGeom prst="line">
              <a:avLst/>
            </a:prstGeom>
            <a:noFill/>
            <a:ln w="9525">
              <a:solidFill>
                <a:schemeClr val="tx1"/>
              </a:solidFill>
              <a:round/>
              <a:headEnd/>
              <a:tailEnd/>
            </a:ln>
            <a:effectLst/>
          </p:spPr>
          <p:txBody>
            <a:bodyPr/>
            <a:lstStyle/>
            <a:p>
              <a:endParaRPr lang="id-ID"/>
            </a:p>
          </p:txBody>
        </p:sp>
      </p:grpSp>
      <p:grpSp>
        <p:nvGrpSpPr>
          <p:cNvPr id="7" name="Group 52"/>
          <p:cNvGrpSpPr>
            <a:grpSpLocks/>
          </p:cNvGrpSpPr>
          <p:nvPr/>
        </p:nvGrpSpPr>
        <p:grpSpPr bwMode="auto">
          <a:xfrm>
            <a:off x="3429000" y="5291118"/>
            <a:ext cx="2057400" cy="1090613"/>
            <a:chOff x="2160" y="2928"/>
            <a:chExt cx="1296" cy="687"/>
          </a:xfrm>
        </p:grpSpPr>
        <p:sp>
          <p:nvSpPr>
            <p:cNvPr id="151577" name="Oval 25"/>
            <p:cNvSpPr>
              <a:spLocks noChangeArrowheads="1"/>
            </p:cNvSpPr>
            <p:nvPr/>
          </p:nvSpPr>
          <p:spPr bwMode="auto">
            <a:xfrm>
              <a:off x="2160" y="3360"/>
              <a:ext cx="1296" cy="255"/>
            </a:xfrm>
            <a:prstGeom prst="ellipse">
              <a:avLst/>
            </a:prstGeom>
            <a:noFill/>
            <a:ln w="9525">
              <a:solidFill>
                <a:schemeClr val="tx1"/>
              </a:solidFill>
              <a:round/>
              <a:headEnd/>
              <a:tailEnd/>
            </a:ln>
            <a:effectLst/>
          </p:spPr>
          <p:txBody>
            <a:bodyPr wrap="none" anchor="ctr"/>
            <a:lstStyle/>
            <a:p>
              <a:pPr algn="ctr"/>
              <a:r>
                <a:rPr lang="en-US" sz="1600" i="1" dirty="0"/>
                <a:t>date-birth</a:t>
              </a:r>
            </a:p>
          </p:txBody>
        </p:sp>
        <p:sp>
          <p:nvSpPr>
            <p:cNvPr id="151585" name="Line 33"/>
            <p:cNvSpPr>
              <a:spLocks noChangeShapeType="1"/>
            </p:cNvSpPr>
            <p:nvPr/>
          </p:nvSpPr>
          <p:spPr bwMode="auto">
            <a:xfrm>
              <a:off x="2352" y="2928"/>
              <a:ext cx="384" cy="432"/>
            </a:xfrm>
            <a:prstGeom prst="line">
              <a:avLst/>
            </a:prstGeom>
            <a:noFill/>
            <a:ln w="9525">
              <a:solidFill>
                <a:schemeClr val="tx1"/>
              </a:solidFill>
              <a:round/>
              <a:headEnd/>
              <a:tailEnd/>
            </a:ln>
            <a:effectLst/>
          </p:spPr>
          <p:txBody>
            <a:bodyPr/>
            <a:lstStyle/>
            <a:p>
              <a:endParaRPr lang="id-ID"/>
            </a:p>
          </p:txBody>
        </p:sp>
      </p:grpSp>
      <p:grpSp>
        <p:nvGrpSpPr>
          <p:cNvPr id="13" name="Group 12"/>
          <p:cNvGrpSpPr/>
          <p:nvPr/>
        </p:nvGrpSpPr>
        <p:grpSpPr>
          <a:xfrm>
            <a:off x="3733800" y="5291118"/>
            <a:ext cx="2743200" cy="914400"/>
            <a:chOff x="3733800" y="5291118"/>
            <a:chExt cx="2743200" cy="914400"/>
          </a:xfrm>
        </p:grpSpPr>
        <p:sp>
          <p:nvSpPr>
            <p:cNvPr id="151578" name="Oval 26"/>
            <p:cNvSpPr>
              <a:spLocks noChangeArrowheads="1"/>
            </p:cNvSpPr>
            <p:nvPr/>
          </p:nvSpPr>
          <p:spPr bwMode="auto">
            <a:xfrm>
              <a:off x="5638800" y="5900718"/>
              <a:ext cx="838200" cy="304800"/>
            </a:xfrm>
            <a:prstGeom prst="ellipse">
              <a:avLst/>
            </a:prstGeom>
            <a:noFill/>
            <a:ln w="34925">
              <a:solidFill>
                <a:srgbClr val="FF0000"/>
              </a:solidFill>
              <a:prstDash val="dash"/>
              <a:round/>
              <a:headEnd/>
              <a:tailEnd/>
            </a:ln>
            <a:effectLst/>
          </p:spPr>
          <p:txBody>
            <a:bodyPr wrap="none" anchor="ctr"/>
            <a:lstStyle/>
            <a:p>
              <a:pPr algn="ctr"/>
              <a:r>
                <a:rPr lang="en-US" sz="1600" i="1"/>
                <a:t>age</a:t>
              </a:r>
            </a:p>
          </p:txBody>
        </p:sp>
        <p:sp>
          <p:nvSpPr>
            <p:cNvPr id="151586" name="Line 34"/>
            <p:cNvSpPr>
              <a:spLocks noChangeShapeType="1"/>
            </p:cNvSpPr>
            <p:nvPr/>
          </p:nvSpPr>
          <p:spPr bwMode="auto">
            <a:xfrm>
              <a:off x="3733800" y="5291118"/>
              <a:ext cx="2286000" cy="609600"/>
            </a:xfrm>
            <a:prstGeom prst="line">
              <a:avLst/>
            </a:prstGeom>
            <a:noFill/>
            <a:ln w="9525">
              <a:solidFill>
                <a:schemeClr val="tx1"/>
              </a:solidFill>
              <a:round/>
              <a:headEnd/>
              <a:tailEnd/>
            </a:ln>
            <a:effectLst/>
          </p:spPr>
          <p:txBody>
            <a:bodyPr/>
            <a:lstStyle/>
            <a:p>
              <a:endParaRPr lang="id-ID"/>
            </a:p>
          </p:txBody>
        </p:sp>
      </p:grpSp>
      <p:grpSp>
        <p:nvGrpSpPr>
          <p:cNvPr id="9" name="Group 56"/>
          <p:cNvGrpSpPr>
            <a:grpSpLocks/>
          </p:cNvGrpSpPr>
          <p:nvPr/>
        </p:nvGrpSpPr>
        <p:grpSpPr bwMode="auto">
          <a:xfrm>
            <a:off x="6629400" y="3690918"/>
            <a:ext cx="1600200" cy="1752600"/>
            <a:chOff x="4176" y="1920"/>
            <a:chExt cx="1008" cy="1104"/>
          </a:xfrm>
        </p:grpSpPr>
        <p:sp>
          <p:nvSpPr>
            <p:cNvPr id="151572" name="Oval 20"/>
            <p:cNvSpPr>
              <a:spLocks noChangeArrowheads="1"/>
            </p:cNvSpPr>
            <p:nvPr/>
          </p:nvSpPr>
          <p:spPr bwMode="auto">
            <a:xfrm>
              <a:off x="4416" y="1920"/>
              <a:ext cx="768" cy="240"/>
            </a:xfrm>
            <a:prstGeom prst="ellipse">
              <a:avLst/>
            </a:prstGeom>
            <a:noFill/>
            <a:ln w="9525">
              <a:solidFill>
                <a:schemeClr val="tx1"/>
              </a:solidFill>
              <a:round/>
              <a:headEnd/>
              <a:tailEnd/>
            </a:ln>
            <a:effectLst/>
          </p:spPr>
          <p:txBody>
            <a:bodyPr wrap="none" anchor="ctr"/>
            <a:lstStyle/>
            <a:p>
              <a:pPr algn="ctr"/>
              <a:r>
                <a:rPr lang="en-US" sz="1600" i="1"/>
                <a:t>city</a:t>
              </a:r>
            </a:p>
          </p:txBody>
        </p:sp>
        <p:sp>
          <p:nvSpPr>
            <p:cNvPr id="151573" name="Oval 21"/>
            <p:cNvSpPr>
              <a:spLocks noChangeArrowheads="1"/>
            </p:cNvSpPr>
            <p:nvPr/>
          </p:nvSpPr>
          <p:spPr bwMode="auto">
            <a:xfrm>
              <a:off x="4416" y="2304"/>
              <a:ext cx="768" cy="240"/>
            </a:xfrm>
            <a:prstGeom prst="ellipse">
              <a:avLst/>
            </a:prstGeom>
            <a:noFill/>
            <a:ln w="9525">
              <a:solidFill>
                <a:schemeClr val="tx1"/>
              </a:solidFill>
              <a:round/>
              <a:headEnd/>
              <a:tailEnd/>
            </a:ln>
            <a:effectLst/>
          </p:spPr>
          <p:txBody>
            <a:bodyPr wrap="none" anchor="ctr"/>
            <a:lstStyle/>
            <a:p>
              <a:pPr algn="ctr"/>
              <a:r>
                <a:rPr lang="en-US" sz="1600" i="1"/>
                <a:t>state</a:t>
              </a:r>
            </a:p>
          </p:txBody>
        </p:sp>
        <p:sp>
          <p:nvSpPr>
            <p:cNvPr id="151574" name="Oval 22"/>
            <p:cNvSpPr>
              <a:spLocks noChangeArrowheads="1"/>
            </p:cNvSpPr>
            <p:nvPr/>
          </p:nvSpPr>
          <p:spPr bwMode="auto">
            <a:xfrm>
              <a:off x="4416" y="2784"/>
              <a:ext cx="768" cy="240"/>
            </a:xfrm>
            <a:prstGeom prst="ellipse">
              <a:avLst/>
            </a:prstGeom>
            <a:noFill/>
            <a:ln w="9525">
              <a:solidFill>
                <a:schemeClr val="tx1"/>
              </a:solidFill>
              <a:round/>
              <a:headEnd/>
              <a:tailEnd/>
            </a:ln>
            <a:effectLst/>
          </p:spPr>
          <p:txBody>
            <a:bodyPr wrap="none" anchor="ctr"/>
            <a:lstStyle/>
            <a:p>
              <a:pPr algn="ctr"/>
              <a:r>
                <a:rPr lang="en-US" sz="1600" i="1"/>
                <a:t>zip-code</a:t>
              </a:r>
            </a:p>
          </p:txBody>
        </p:sp>
        <p:sp>
          <p:nvSpPr>
            <p:cNvPr id="151587" name="Line 35"/>
            <p:cNvSpPr>
              <a:spLocks noChangeShapeType="1"/>
            </p:cNvSpPr>
            <p:nvPr/>
          </p:nvSpPr>
          <p:spPr bwMode="auto">
            <a:xfrm flipV="1">
              <a:off x="4176" y="2082"/>
              <a:ext cx="240" cy="336"/>
            </a:xfrm>
            <a:prstGeom prst="line">
              <a:avLst/>
            </a:prstGeom>
            <a:noFill/>
            <a:ln w="9525">
              <a:solidFill>
                <a:schemeClr val="tx1"/>
              </a:solidFill>
              <a:round/>
              <a:headEnd/>
              <a:tailEnd/>
            </a:ln>
            <a:effectLst/>
          </p:spPr>
          <p:txBody>
            <a:bodyPr/>
            <a:lstStyle/>
            <a:p>
              <a:endParaRPr lang="id-ID"/>
            </a:p>
          </p:txBody>
        </p:sp>
        <p:sp>
          <p:nvSpPr>
            <p:cNvPr id="151588" name="Line 36"/>
            <p:cNvSpPr>
              <a:spLocks noChangeShapeType="1"/>
            </p:cNvSpPr>
            <p:nvPr/>
          </p:nvSpPr>
          <p:spPr bwMode="auto">
            <a:xfrm>
              <a:off x="4176" y="2424"/>
              <a:ext cx="240" cy="0"/>
            </a:xfrm>
            <a:prstGeom prst="line">
              <a:avLst/>
            </a:prstGeom>
            <a:noFill/>
            <a:ln w="9525">
              <a:solidFill>
                <a:schemeClr val="tx1"/>
              </a:solidFill>
              <a:round/>
              <a:headEnd/>
              <a:tailEnd/>
            </a:ln>
            <a:effectLst/>
          </p:spPr>
          <p:txBody>
            <a:bodyPr/>
            <a:lstStyle/>
            <a:p>
              <a:endParaRPr lang="id-ID"/>
            </a:p>
          </p:txBody>
        </p:sp>
        <p:sp>
          <p:nvSpPr>
            <p:cNvPr id="151589" name="Line 37"/>
            <p:cNvSpPr>
              <a:spLocks noChangeShapeType="1"/>
            </p:cNvSpPr>
            <p:nvPr/>
          </p:nvSpPr>
          <p:spPr bwMode="auto">
            <a:xfrm>
              <a:off x="4176" y="2418"/>
              <a:ext cx="288" cy="432"/>
            </a:xfrm>
            <a:prstGeom prst="line">
              <a:avLst/>
            </a:prstGeom>
            <a:noFill/>
            <a:ln w="9525">
              <a:solidFill>
                <a:schemeClr val="tx1"/>
              </a:solidFill>
              <a:round/>
              <a:headEnd/>
              <a:tailEnd/>
            </a:ln>
            <a:effectLst/>
          </p:spPr>
          <p:txBody>
            <a:bodyPr/>
            <a:lstStyle/>
            <a:p>
              <a:endParaRPr lang="id-ID"/>
            </a:p>
          </p:txBody>
        </p:sp>
      </p:grpSp>
      <p:grpSp>
        <p:nvGrpSpPr>
          <p:cNvPr id="10" name="Group 54"/>
          <p:cNvGrpSpPr>
            <a:grpSpLocks/>
          </p:cNvGrpSpPr>
          <p:nvPr/>
        </p:nvGrpSpPr>
        <p:grpSpPr bwMode="auto">
          <a:xfrm>
            <a:off x="990600" y="2700318"/>
            <a:ext cx="3581400" cy="1152525"/>
            <a:chOff x="624" y="1296"/>
            <a:chExt cx="2256" cy="726"/>
          </a:xfrm>
        </p:grpSpPr>
        <p:sp>
          <p:nvSpPr>
            <p:cNvPr id="151563" name="Oval 11"/>
            <p:cNvSpPr>
              <a:spLocks noChangeArrowheads="1"/>
            </p:cNvSpPr>
            <p:nvPr/>
          </p:nvSpPr>
          <p:spPr bwMode="auto">
            <a:xfrm>
              <a:off x="1203" y="1296"/>
              <a:ext cx="1296" cy="255"/>
            </a:xfrm>
            <a:prstGeom prst="ellipse">
              <a:avLst/>
            </a:prstGeom>
            <a:noFill/>
            <a:ln w="9525">
              <a:solidFill>
                <a:schemeClr val="tx1"/>
              </a:solidFill>
              <a:round/>
              <a:headEnd/>
              <a:tailEnd/>
            </a:ln>
            <a:effectLst/>
          </p:spPr>
          <p:txBody>
            <a:bodyPr wrap="none" anchor="ctr"/>
            <a:lstStyle/>
            <a:p>
              <a:pPr algn="ctr"/>
              <a:r>
                <a:rPr lang="en-US" sz="1600" i="1" dirty="0"/>
                <a:t>middle-initial</a:t>
              </a:r>
            </a:p>
          </p:txBody>
        </p:sp>
        <p:sp>
          <p:nvSpPr>
            <p:cNvPr id="151564" name="Oval 12"/>
            <p:cNvSpPr>
              <a:spLocks noChangeArrowheads="1"/>
            </p:cNvSpPr>
            <p:nvPr/>
          </p:nvSpPr>
          <p:spPr bwMode="auto">
            <a:xfrm>
              <a:off x="624" y="1632"/>
              <a:ext cx="1008" cy="240"/>
            </a:xfrm>
            <a:prstGeom prst="ellipse">
              <a:avLst/>
            </a:prstGeom>
            <a:noFill/>
            <a:ln w="9525">
              <a:solidFill>
                <a:schemeClr val="tx1"/>
              </a:solidFill>
              <a:round/>
              <a:headEnd/>
              <a:tailEnd/>
            </a:ln>
            <a:effectLst/>
          </p:spPr>
          <p:txBody>
            <a:bodyPr wrap="none" anchor="ctr"/>
            <a:lstStyle/>
            <a:p>
              <a:pPr algn="ctr"/>
              <a:r>
                <a:rPr lang="en-US" sz="1600" i="1" dirty="0"/>
                <a:t>first-name</a:t>
              </a:r>
            </a:p>
          </p:txBody>
        </p:sp>
        <p:sp>
          <p:nvSpPr>
            <p:cNvPr id="151565" name="Oval 13"/>
            <p:cNvSpPr>
              <a:spLocks noChangeArrowheads="1"/>
            </p:cNvSpPr>
            <p:nvPr/>
          </p:nvSpPr>
          <p:spPr bwMode="auto">
            <a:xfrm>
              <a:off x="1920" y="1632"/>
              <a:ext cx="960" cy="255"/>
            </a:xfrm>
            <a:prstGeom prst="ellipse">
              <a:avLst/>
            </a:prstGeom>
            <a:noFill/>
            <a:ln w="9525">
              <a:solidFill>
                <a:schemeClr val="tx1"/>
              </a:solidFill>
              <a:round/>
              <a:headEnd/>
              <a:tailEnd/>
            </a:ln>
            <a:effectLst/>
          </p:spPr>
          <p:txBody>
            <a:bodyPr wrap="none" anchor="ctr"/>
            <a:lstStyle/>
            <a:p>
              <a:pPr algn="ctr"/>
              <a:r>
                <a:rPr lang="en-US" sz="1600" i="1"/>
                <a:t>last-name</a:t>
              </a:r>
            </a:p>
          </p:txBody>
        </p:sp>
        <p:sp>
          <p:nvSpPr>
            <p:cNvPr id="151591" name="Line 39"/>
            <p:cNvSpPr>
              <a:spLocks noChangeShapeType="1"/>
            </p:cNvSpPr>
            <p:nvPr/>
          </p:nvSpPr>
          <p:spPr bwMode="auto">
            <a:xfrm flipV="1">
              <a:off x="1776" y="1536"/>
              <a:ext cx="0" cy="480"/>
            </a:xfrm>
            <a:prstGeom prst="line">
              <a:avLst/>
            </a:prstGeom>
            <a:noFill/>
            <a:ln w="9525">
              <a:solidFill>
                <a:schemeClr val="tx1"/>
              </a:solidFill>
              <a:round/>
              <a:headEnd/>
              <a:tailEnd/>
            </a:ln>
            <a:effectLst/>
          </p:spPr>
          <p:txBody>
            <a:bodyPr/>
            <a:lstStyle/>
            <a:p>
              <a:endParaRPr lang="id-ID"/>
            </a:p>
          </p:txBody>
        </p:sp>
        <p:sp>
          <p:nvSpPr>
            <p:cNvPr id="151592" name="Line 40"/>
            <p:cNvSpPr>
              <a:spLocks noChangeShapeType="1"/>
            </p:cNvSpPr>
            <p:nvPr/>
          </p:nvSpPr>
          <p:spPr bwMode="auto">
            <a:xfrm flipH="1" flipV="1">
              <a:off x="1392" y="1872"/>
              <a:ext cx="384" cy="144"/>
            </a:xfrm>
            <a:prstGeom prst="line">
              <a:avLst/>
            </a:prstGeom>
            <a:noFill/>
            <a:ln w="9525">
              <a:solidFill>
                <a:schemeClr val="tx1"/>
              </a:solidFill>
              <a:round/>
              <a:headEnd/>
              <a:tailEnd/>
            </a:ln>
            <a:effectLst/>
          </p:spPr>
          <p:txBody>
            <a:bodyPr/>
            <a:lstStyle/>
            <a:p>
              <a:endParaRPr lang="id-ID"/>
            </a:p>
          </p:txBody>
        </p:sp>
        <p:sp>
          <p:nvSpPr>
            <p:cNvPr id="151593" name="Line 41"/>
            <p:cNvSpPr>
              <a:spLocks noChangeShapeType="1"/>
            </p:cNvSpPr>
            <p:nvPr/>
          </p:nvSpPr>
          <p:spPr bwMode="auto">
            <a:xfrm flipV="1">
              <a:off x="1767" y="1878"/>
              <a:ext cx="384" cy="144"/>
            </a:xfrm>
            <a:prstGeom prst="line">
              <a:avLst/>
            </a:prstGeom>
            <a:noFill/>
            <a:ln w="9525">
              <a:solidFill>
                <a:schemeClr val="tx1"/>
              </a:solidFill>
              <a:round/>
              <a:headEnd/>
              <a:tailEnd/>
            </a:ln>
            <a:effectLst/>
          </p:spPr>
          <p:txBody>
            <a:bodyPr/>
            <a:lstStyle/>
            <a:p>
              <a:endParaRPr lang="id-ID"/>
            </a:p>
          </p:txBody>
        </p:sp>
      </p:grpSp>
      <p:grpSp>
        <p:nvGrpSpPr>
          <p:cNvPr id="11" name="Group 55"/>
          <p:cNvGrpSpPr>
            <a:grpSpLocks/>
          </p:cNvGrpSpPr>
          <p:nvPr/>
        </p:nvGrpSpPr>
        <p:grpSpPr bwMode="auto">
          <a:xfrm>
            <a:off x="4357688" y="2333606"/>
            <a:ext cx="4252912" cy="1357312"/>
            <a:chOff x="2745" y="1065"/>
            <a:chExt cx="2679" cy="855"/>
          </a:xfrm>
        </p:grpSpPr>
        <p:sp>
          <p:nvSpPr>
            <p:cNvPr id="151567" name="Oval 15"/>
            <p:cNvSpPr>
              <a:spLocks noChangeArrowheads="1"/>
            </p:cNvSpPr>
            <p:nvPr/>
          </p:nvSpPr>
          <p:spPr bwMode="auto">
            <a:xfrm>
              <a:off x="3324" y="1065"/>
              <a:ext cx="1092" cy="231"/>
            </a:xfrm>
            <a:prstGeom prst="ellipse">
              <a:avLst/>
            </a:prstGeom>
            <a:noFill/>
            <a:ln w="9525">
              <a:solidFill>
                <a:schemeClr val="tx1"/>
              </a:solidFill>
              <a:round/>
              <a:headEnd/>
              <a:tailEnd/>
            </a:ln>
            <a:effectLst/>
          </p:spPr>
          <p:txBody>
            <a:bodyPr wrap="none" anchor="ctr"/>
            <a:lstStyle/>
            <a:p>
              <a:pPr algn="ctr"/>
              <a:r>
                <a:rPr lang="en-US" sz="1600" i="1"/>
                <a:t>street-name</a:t>
              </a:r>
            </a:p>
          </p:txBody>
        </p:sp>
        <p:sp>
          <p:nvSpPr>
            <p:cNvPr id="151568" name="Oval 16"/>
            <p:cNvSpPr>
              <a:spLocks noChangeArrowheads="1"/>
            </p:cNvSpPr>
            <p:nvPr/>
          </p:nvSpPr>
          <p:spPr bwMode="auto">
            <a:xfrm>
              <a:off x="2745" y="1401"/>
              <a:ext cx="1008" cy="240"/>
            </a:xfrm>
            <a:prstGeom prst="ellipse">
              <a:avLst/>
            </a:prstGeom>
            <a:noFill/>
            <a:ln w="9525">
              <a:solidFill>
                <a:schemeClr val="tx1"/>
              </a:solidFill>
              <a:round/>
              <a:headEnd/>
              <a:tailEnd/>
            </a:ln>
            <a:effectLst/>
          </p:spPr>
          <p:txBody>
            <a:bodyPr wrap="none" anchor="ctr"/>
            <a:lstStyle/>
            <a:p>
              <a:pPr algn="ctr"/>
              <a:r>
                <a:rPr lang="en-US" sz="1600" i="1" dirty="0"/>
                <a:t>street-number</a:t>
              </a:r>
            </a:p>
          </p:txBody>
        </p:sp>
        <p:sp>
          <p:nvSpPr>
            <p:cNvPr id="151569" name="Oval 17"/>
            <p:cNvSpPr>
              <a:spLocks noChangeArrowheads="1"/>
            </p:cNvSpPr>
            <p:nvPr/>
          </p:nvSpPr>
          <p:spPr bwMode="auto">
            <a:xfrm>
              <a:off x="4041" y="1401"/>
              <a:ext cx="1383" cy="231"/>
            </a:xfrm>
            <a:prstGeom prst="ellipse">
              <a:avLst/>
            </a:prstGeom>
            <a:noFill/>
            <a:ln w="9525">
              <a:solidFill>
                <a:schemeClr val="tx1"/>
              </a:solidFill>
              <a:round/>
              <a:headEnd/>
              <a:tailEnd/>
            </a:ln>
            <a:effectLst/>
          </p:spPr>
          <p:txBody>
            <a:bodyPr wrap="none" anchor="ctr"/>
            <a:lstStyle/>
            <a:p>
              <a:pPr algn="ctr"/>
              <a:r>
                <a:rPr lang="en-US" sz="1600" i="1"/>
                <a:t>apartment-number</a:t>
              </a:r>
            </a:p>
          </p:txBody>
        </p:sp>
        <p:sp>
          <p:nvSpPr>
            <p:cNvPr id="151597" name="Line 45"/>
            <p:cNvSpPr>
              <a:spLocks noChangeShapeType="1"/>
            </p:cNvSpPr>
            <p:nvPr/>
          </p:nvSpPr>
          <p:spPr bwMode="auto">
            <a:xfrm flipV="1">
              <a:off x="3840" y="1296"/>
              <a:ext cx="0" cy="624"/>
            </a:xfrm>
            <a:prstGeom prst="line">
              <a:avLst/>
            </a:prstGeom>
            <a:noFill/>
            <a:ln w="9525">
              <a:solidFill>
                <a:schemeClr val="tx1"/>
              </a:solidFill>
              <a:round/>
              <a:headEnd/>
              <a:tailEnd/>
            </a:ln>
            <a:effectLst/>
          </p:spPr>
          <p:txBody>
            <a:bodyPr/>
            <a:lstStyle/>
            <a:p>
              <a:endParaRPr lang="id-ID"/>
            </a:p>
          </p:txBody>
        </p:sp>
        <p:sp>
          <p:nvSpPr>
            <p:cNvPr id="151598" name="Line 46"/>
            <p:cNvSpPr>
              <a:spLocks noChangeShapeType="1"/>
            </p:cNvSpPr>
            <p:nvPr/>
          </p:nvSpPr>
          <p:spPr bwMode="auto">
            <a:xfrm flipH="1" flipV="1">
              <a:off x="3456" y="1632"/>
              <a:ext cx="384" cy="288"/>
            </a:xfrm>
            <a:prstGeom prst="line">
              <a:avLst/>
            </a:prstGeom>
            <a:noFill/>
            <a:ln w="9525">
              <a:solidFill>
                <a:schemeClr val="tx1"/>
              </a:solidFill>
              <a:round/>
              <a:headEnd/>
              <a:tailEnd/>
            </a:ln>
            <a:effectLst/>
          </p:spPr>
          <p:txBody>
            <a:bodyPr/>
            <a:lstStyle/>
            <a:p>
              <a:endParaRPr lang="id-ID"/>
            </a:p>
          </p:txBody>
        </p:sp>
        <p:sp>
          <p:nvSpPr>
            <p:cNvPr id="151599" name="Line 47"/>
            <p:cNvSpPr>
              <a:spLocks noChangeShapeType="1"/>
            </p:cNvSpPr>
            <p:nvPr/>
          </p:nvSpPr>
          <p:spPr bwMode="auto">
            <a:xfrm flipV="1">
              <a:off x="3840" y="1584"/>
              <a:ext cx="384" cy="333"/>
            </a:xfrm>
            <a:prstGeom prst="line">
              <a:avLst/>
            </a:prstGeom>
            <a:noFill/>
            <a:ln w="9525">
              <a:solidFill>
                <a:schemeClr val="tx1"/>
              </a:solidFill>
              <a:round/>
              <a:headEnd/>
              <a:tailEnd/>
            </a:ln>
            <a:effectLst/>
          </p:spPr>
          <p:txBody>
            <a:bodyPr/>
            <a:lstStyle/>
            <a:p>
              <a:endParaRPr lang="id-ID"/>
            </a:p>
          </p:txBody>
        </p:sp>
      </p:grpSp>
      <p:sp>
        <p:nvSpPr>
          <p:cNvPr id="12" name="Slide Number Placeholder 11"/>
          <p:cNvSpPr>
            <a:spLocks noGrp="1"/>
          </p:cNvSpPr>
          <p:nvPr>
            <p:ph type="sldNum" sz="quarter" idx="12"/>
          </p:nvPr>
        </p:nvSpPr>
        <p:spPr/>
        <p:txBody>
          <a:bodyPr/>
          <a:lstStyle/>
          <a:p>
            <a:fld id="{A1B0336D-3F41-48A6-8D6E-A83F59E4679D}" type="slidenum">
              <a:rPr lang="zh-CN" altLang="en-US" smtClean="0"/>
              <a:pPr/>
              <a:t>15</a:t>
            </a:fld>
            <a:endParaRPr lang="zh-CN" altLang="en-US" dirty="0"/>
          </a:p>
        </p:txBody>
      </p:sp>
    </p:spTree>
    <p:extLst>
      <p:ext uri="{BB962C8B-B14F-4D97-AF65-F5344CB8AC3E}">
        <p14:creationId xmlns:p14="http://schemas.microsoft.com/office/powerpoint/2010/main" val="207786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9" name="Rectangle 13"/>
          <p:cNvSpPr>
            <a:spLocks noGrp="1" noChangeArrowheads="1"/>
          </p:cNvSpPr>
          <p:nvPr>
            <p:ph type="title"/>
          </p:nvPr>
        </p:nvSpPr>
        <p:spPr/>
        <p:txBody>
          <a:bodyPr/>
          <a:lstStyle/>
          <a:p>
            <a:r>
              <a:rPr lang="en-US"/>
              <a:t>Relationship Sets with Attributes</a:t>
            </a:r>
          </a:p>
        </p:txBody>
      </p:sp>
      <p:sp>
        <p:nvSpPr>
          <p:cNvPr id="152591" name="Rectangle 15"/>
          <p:cNvSpPr>
            <a:spLocks noGrp="1" noChangeArrowheads="1"/>
          </p:cNvSpPr>
          <p:nvPr>
            <p:ph idx="1"/>
          </p:nvPr>
        </p:nvSpPr>
        <p:spPr/>
        <p:txBody>
          <a:bodyPr/>
          <a:lstStyle/>
          <a:p>
            <a:r>
              <a:rPr lang="en-US" sz="2000" i="1"/>
              <a:t>access-date </a:t>
            </a:r>
            <a:r>
              <a:rPr lang="en-US" sz="2000"/>
              <a:t>is called descriptive attribute</a:t>
            </a:r>
          </a:p>
          <a:p>
            <a:pPr lvl="1"/>
            <a:r>
              <a:rPr lang="en-US" sz="1800"/>
              <a:t>Represent the most recent a customer accessed an account.</a:t>
            </a:r>
          </a:p>
          <a:p>
            <a:pPr lvl="1"/>
            <a:endParaRPr lang="en-US" sz="1800"/>
          </a:p>
        </p:txBody>
      </p:sp>
      <p:sp>
        <p:nvSpPr>
          <p:cNvPr id="2" name="Slide Number Placeholder 1"/>
          <p:cNvSpPr>
            <a:spLocks noGrp="1"/>
          </p:cNvSpPr>
          <p:nvPr>
            <p:ph type="sldNum" sz="quarter" idx="12"/>
          </p:nvPr>
        </p:nvSpPr>
        <p:spPr/>
        <p:txBody>
          <a:bodyPr/>
          <a:lstStyle/>
          <a:p>
            <a:fld id="{36B61E61-1AC8-4D73-B706-44B575A7BD43}" type="slidenum">
              <a:rPr lang="en-US" smtClean="0"/>
              <a:pPr/>
              <a:t>16</a:t>
            </a:fld>
            <a:endParaRPr lang="en-US"/>
          </a:p>
        </p:txBody>
      </p:sp>
      <p:pic>
        <p:nvPicPr>
          <p:cNvPr id="152579" name="Picture 3"/>
          <p:cNvPicPr>
            <a:picLocks noChangeAspect="1" noChangeArrowheads="1"/>
          </p:cNvPicPr>
          <p:nvPr/>
        </p:nvPicPr>
        <p:blipFill>
          <a:blip r:embed="rId3"/>
          <a:srcRect l="1100" t="28851" r="1651" b="28606"/>
          <a:stretch>
            <a:fillRect/>
          </a:stretch>
        </p:blipFill>
        <p:spPr bwMode="auto">
          <a:xfrm>
            <a:off x="827584" y="3717032"/>
            <a:ext cx="7402513" cy="2428875"/>
          </a:xfrm>
          <a:prstGeom prst="rect">
            <a:avLst/>
          </a:prstGeom>
          <a:noFill/>
          <a:ln w="76200" cmpd="tri">
            <a:solidFill>
              <a:schemeClr val="tx2"/>
            </a:solidFill>
            <a:miter lim="800000"/>
            <a:headEnd/>
            <a:tailEnd/>
          </a:ln>
          <a:effectLst/>
        </p:spPr>
      </p:pic>
    </p:spTree>
    <p:extLst>
      <p:ext uri="{BB962C8B-B14F-4D97-AF65-F5344CB8AC3E}">
        <p14:creationId xmlns:p14="http://schemas.microsoft.com/office/powerpoint/2010/main" val="2772309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3" name="Rectangle 9"/>
          <p:cNvSpPr>
            <a:spLocks noGrp="1" noChangeArrowheads="1"/>
          </p:cNvSpPr>
          <p:nvPr>
            <p:ph type="title"/>
          </p:nvPr>
        </p:nvSpPr>
        <p:spPr/>
        <p:txBody>
          <a:bodyPr/>
          <a:lstStyle/>
          <a:p>
            <a:r>
              <a:rPr lang="en-US"/>
              <a:t>Roles</a:t>
            </a:r>
          </a:p>
        </p:txBody>
      </p:sp>
      <p:sp>
        <p:nvSpPr>
          <p:cNvPr id="164874" name="Rectangle 10"/>
          <p:cNvSpPr>
            <a:spLocks noGrp="1" noChangeArrowheads="1"/>
          </p:cNvSpPr>
          <p:nvPr>
            <p:ph type="body" idx="1"/>
          </p:nvPr>
        </p:nvSpPr>
        <p:spPr/>
        <p:txBody>
          <a:bodyPr/>
          <a:lstStyle/>
          <a:p>
            <a:r>
              <a:rPr lang="en-US" sz="1800"/>
              <a:t>Entity sets of a relationship need not be distinct.</a:t>
            </a:r>
          </a:p>
          <a:p>
            <a:pPr lvl="1"/>
            <a:r>
              <a:rPr lang="en-US" sz="1600"/>
              <a:t>Needs </a:t>
            </a:r>
            <a:r>
              <a:rPr lang="en-US" sz="1600" b="1"/>
              <a:t>role</a:t>
            </a:r>
            <a:r>
              <a:rPr lang="en-US" sz="1600" b="1" i="1"/>
              <a:t> </a:t>
            </a:r>
            <a:r>
              <a:rPr lang="en-US" sz="1600"/>
              <a:t>to indicate the function of entity in a relationship.</a:t>
            </a:r>
          </a:p>
          <a:p>
            <a:pPr lvl="1"/>
            <a:r>
              <a:rPr lang="en-US" sz="1600"/>
              <a:t>Example: labels “manager” and “worker” are called roles; specify how employee entities interact via the works-for relationship set.</a:t>
            </a:r>
          </a:p>
          <a:p>
            <a:r>
              <a:rPr lang="en-US" sz="1800"/>
              <a:t>Roles are indicated in E-R diagrams by labeling the lines that connect diamonds to rectangles.</a:t>
            </a:r>
          </a:p>
          <a:p>
            <a:r>
              <a:rPr lang="en-US" sz="1800"/>
              <a:t>Role labels are optional, and are used to clarify semantics of the relationship</a:t>
            </a:r>
          </a:p>
        </p:txBody>
      </p:sp>
      <p:pic>
        <p:nvPicPr>
          <p:cNvPr id="164868" name="Picture 4"/>
          <p:cNvPicPr>
            <a:picLocks noChangeAspect="1" noChangeArrowheads="1"/>
          </p:cNvPicPr>
          <p:nvPr/>
        </p:nvPicPr>
        <p:blipFill>
          <a:blip r:embed="rId3"/>
          <a:srcRect l="1768" t="22791" r="2357" b="23051"/>
          <a:stretch>
            <a:fillRect/>
          </a:stretch>
        </p:blipFill>
        <p:spPr bwMode="auto">
          <a:xfrm>
            <a:off x="3563888" y="4584470"/>
            <a:ext cx="5238750" cy="2219325"/>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17</a:t>
            </a:fld>
            <a:endParaRPr lang="zh-CN" altLang="en-US" dirty="0"/>
          </a:p>
        </p:txBody>
      </p:sp>
    </p:spTree>
    <p:extLst>
      <p:ext uri="{BB962C8B-B14F-4D97-AF65-F5344CB8AC3E}">
        <p14:creationId xmlns:p14="http://schemas.microsoft.com/office/powerpoint/2010/main" val="686461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7" name="Rectangle 9"/>
          <p:cNvSpPr>
            <a:spLocks noGrp="1" noChangeArrowheads="1"/>
          </p:cNvSpPr>
          <p:nvPr>
            <p:ph type="title"/>
          </p:nvPr>
        </p:nvSpPr>
        <p:spPr/>
        <p:txBody>
          <a:bodyPr/>
          <a:lstStyle/>
          <a:p>
            <a:r>
              <a:rPr lang="en-US"/>
              <a:t>Cardinality Constraints</a:t>
            </a:r>
          </a:p>
        </p:txBody>
      </p:sp>
      <p:sp>
        <p:nvSpPr>
          <p:cNvPr id="165898" name="Rectangle 10"/>
          <p:cNvSpPr>
            <a:spLocks noGrp="1" noChangeArrowheads="1"/>
          </p:cNvSpPr>
          <p:nvPr>
            <p:ph type="body" idx="1"/>
          </p:nvPr>
        </p:nvSpPr>
        <p:spPr/>
        <p:txBody>
          <a:bodyPr/>
          <a:lstStyle/>
          <a:p>
            <a:r>
              <a:rPr lang="en-US" sz="1800"/>
              <a:t>We express cardinality constraints by drawing either a directed line (</a:t>
            </a:r>
            <a:r>
              <a:rPr lang="en-US" sz="1800">
                <a:sym typeface="Symbol" pitchFamily="18" charset="2"/>
              </a:rPr>
              <a:t>), signifying “one,” or an undirected line (—), signifying “many,” between the relationship set and the entity set.</a:t>
            </a:r>
          </a:p>
          <a:p>
            <a:r>
              <a:rPr lang="en-US" sz="1800"/>
              <a:t>E.g.: One-to-one relationship:</a:t>
            </a:r>
          </a:p>
          <a:p>
            <a:pPr lvl="1"/>
            <a:r>
              <a:rPr lang="en-US" sz="1600"/>
              <a:t>A customer is associated with at most one loan via the relationship borrower</a:t>
            </a:r>
          </a:p>
          <a:p>
            <a:pPr lvl="1"/>
            <a:r>
              <a:rPr lang="en-US" sz="1600"/>
              <a:t>A loan is associated with at most one customer via borrower</a:t>
            </a:r>
          </a:p>
        </p:txBody>
      </p:sp>
      <p:pic>
        <p:nvPicPr>
          <p:cNvPr id="165892" name="Picture 4"/>
          <p:cNvPicPr>
            <a:picLocks noChangeAspect="1" noChangeArrowheads="1"/>
          </p:cNvPicPr>
          <p:nvPr/>
        </p:nvPicPr>
        <p:blipFill>
          <a:blip r:embed="rId3"/>
          <a:srcRect l="16525" t="63831" r="16737" b="5560"/>
          <a:stretch>
            <a:fillRect/>
          </a:stretch>
        </p:blipFill>
        <p:spPr bwMode="auto">
          <a:xfrm>
            <a:off x="1331640" y="4293096"/>
            <a:ext cx="6623050" cy="2278063"/>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18</a:t>
            </a:fld>
            <a:endParaRPr lang="zh-CN" altLang="en-US" dirty="0"/>
          </a:p>
        </p:txBody>
      </p:sp>
    </p:spTree>
    <p:extLst>
      <p:ext uri="{BB962C8B-B14F-4D97-AF65-F5344CB8AC3E}">
        <p14:creationId xmlns:p14="http://schemas.microsoft.com/office/powerpoint/2010/main" val="1410871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21" name="Rectangle 9"/>
          <p:cNvSpPr>
            <a:spLocks noGrp="1" noChangeArrowheads="1"/>
          </p:cNvSpPr>
          <p:nvPr>
            <p:ph type="title"/>
          </p:nvPr>
        </p:nvSpPr>
        <p:spPr/>
        <p:txBody>
          <a:bodyPr/>
          <a:lstStyle/>
          <a:p>
            <a:r>
              <a:rPr lang="en-US"/>
              <a:t>One-To-Many Relationship</a:t>
            </a:r>
          </a:p>
        </p:txBody>
      </p:sp>
      <p:sp>
        <p:nvSpPr>
          <p:cNvPr id="166922" name="Rectangle 10"/>
          <p:cNvSpPr>
            <a:spLocks noGrp="1" noChangeArrowheads="1"/>
          </p:cNvSpPr>
          <p:nvPr>
            <p:ph type="body" idx="1"/>
          </p:nvPr>
        </p:nvSpPr>
        <p:spPr/>
        <p:txBody>
          <a:bodyPr/>
          <a:lstStyle/>
          <a:p>
            <a:r>
              <a:rPr lang="en-US" sz="2000"/>
              <a:t>In the one-to-many relationship a loan is associated with at most one customer via borrower, a customer is associated with several (including 0) loans via borrower</a:t>
            </a:r>
          </a:p>
        </p:txBody>
      </p:sp>
      <p:pic>
        <p:nvPicPr>
          <p:cNvPr id="166916" name="Picture 4"/>
          <p:cNvPicPr>
            <a:picLocks noChangeAspect="1" noChangeArrowheads="1"/>
          </p:cNvPicPr>
          <p:nvPr/>
        </p:nvPicPr>
        <p:blipFill>
          <a:blip r:embed="rId3"/>
          <a:srcRect l="16525" t="847" r="16737" b="72424"/>
          <a:stretch>
            <a:fillRect/>
          </a:stretch>
        </p:blipFill>
        <p:spPr bwMode="auto">
          <a:xfrm>
            <a:off x="611560" y="3717032"/>
            <a:ext cx="8037512" cy="2414588"/>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19</a:t>
            </a:fld>
            <a:endParaRPr lang="zh-CN" altLang="en-US" dirty="0"/>
          </a:p>
        </p:txBody>
      </p:sp>
    </p:spTree>
    <p:extLst>
      <p:ext uri="{BB962C8B-B14F-4D97-AF65-F5344CB8AC3E}">
        <p14:creationId xmlns:p14="http://schemas.microsoft.com/office/powerpoint/2010/main" val="2982400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4" name="Rectangle 8"/>
          <p:cNvSpPr>
            <a:spLocks noGrp="1" noChangeArrowheads="1"/>
          </p:cNvSpPr>
          <p:nvPr>
            <p:ph type="title"/>
          </p:nvPr>
        </p:nvSpPr>
        <p:spPr/>
        <p:txBody>
          <a:bodyPr/>
          <a:lstStyle/>
          <a:p>
            <a:r>
              <a:rPr lang="en-US"/>
              <a:t>Entity Sets</a:t>
            </a:r>
          </a:p>
        </p:txBody>
      </p:sp>
      <p:sp>
        <p:nvSpPr>
          <p:cNvPr id="137225" name="Rectangle 9"/>
          <p:cNvSpPr>
            <a:spLocks noGrp="1" noChangeArrowheads="1"/>
          </p:cNvSpPr>
          <p:nvPr>
            <p:ph type="body" idx="1"/>
          </p:nvPr>
        </p:nvSpPr>
        <p:spPr/>
        <p:txBody>
          <a:bodyPr/>
          <a:lstStyle/>
          <a:p>
            <a:r>
              <a:rPr lang="en-US" sz="2000" dirty="0"/>
              <a:t>A database can be modeled as:</a:t>
            </a:r>
          </a:p>
          <a:p>
            <a:pPr lvl="1"/>
            <a:r>
              <a:rPr lang="en-US" sz="1800" dirty="0"/>
              <a:t>a collection of </a:t>
            </a:r>
            <a:r>
              <a:rPr lang="en-US" sz="1800" b="1" dirty="0">
                <a:solidFill>
                  <a:srgbClr val="FFFF00"/>
                </a:solidFill>
              </a:rPr>
              <a:t>entities</a:t>
            </a:r>
            <a:r>
              <a:rPr lang="en-US" sz="1800" dirty="0"/>
              <a:t>,</a:t>
            </a:r>
          </a:p>
          <a:p>
            <a:pPr lvl="1"/>
            <a:r>
              <a:rPr lang="en-US" sz="1800" b="1" dirty="0">
                <a:solidFill>
                  <a:srgbClr val="FFFF00"/>
                </a:solidFill>
              </a:rPr>
              <a:t>relationship</a:t>
            </a:r>
            <a:r>
              <a:rPr lang="en-US" sz="1800" dirty="0"/>
              <a:t> among entities.</a:t>
            </a:r>
          </a:p>
          <a:p>
            <a:r>
              <a:rPr lang="en-US" sz="2000" dirty="0"/>
              <a:t>An </a:t>
            </a:r>
            <a:r>
              <a:rPr lang="en-US" sz="2000" b="1" dirty="0">
                <a:solidFill>
                  <a:srgbClr val="FFFF00"/>
                </a:solidFill>
              </a:rPr>
              <a:t>entity</a:t>
            </a:r>
            <a:r>
              <a:rPr lang="en-US" sz="2000" dirty="0"/>
              <a:t> is an object that exists and is distinguishable from other objects.</a:t>
            </a:r>
          </a:p>
          <a:p>
            <a:pPr lvl="1"/>
            <a:r>
              <a:rPr lang="en-US" sz="1800" dirty="0"/>
              <a:t>Example:  specific person, company, event, plant</a:t>
            </a:r>
          </a:p>
          <a:p>
            <a:r>
              <a:rPr lang="en-US" sz="2000" dirty="0"/>
              <a:t>Entities have attributes</a:t>
            </a:r>
          </a:p>
          <a:p>
            <a:pPr lvl="1"/>
            <a:r>
              <a:rPr lang="en-US" sz="1800" dirty="0"/>
              <a:t>Example: people have names and addresses	</a:t>
            </a:r>
          </a:p>
          <a:p>
            <a:r>
              <a:rPr lang="en-US" sz="2000" dirty="0"/>
              <a:t>An </a:t>
            </a:r>
            <a:r>
              <a:rPr lang="en-US" sz="2000" b="1" dirty="0">
                <a:solidFill>
                  <a:srgbClr val="FFFF00"/>
                </a:solidFill>
              </a:rPr>
              <a:t>entity set </a:t>
            </a:r>
            <a:r>
              <a:rPr lang="en-US" sz="2000" dirty="0"/>
              <a:t>is a set of entities of the same type that share the same properties.</a:t>
            </a:r>
          </a:p>
          <a:p>
            <a:pPr lvl="1"/>
            <a:r>
              <a:rPr lang="en-US" sz="1800" dirty="0"/>
              <a:t>Example: set of all persons, companies, trees, holidays</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2</a:t>
            </a:fld>
            <a:endParaRPr lang="zh-CN" altLang="en-US" dirty="0"/>
          </a:p>
        </p:txBody>
      </p:sp>
    </p:spTree>
    <p:extLst>
      <p:ext uri="{BB962C8B-B14F-4D97-AF65-F5344CB8AC3E}">
        <p14:creationId xmlns:p14="http://schemas.microsoft.com/office/powerpoint/2010/main" val="4259529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5" name="Rectangle 9"/>
          <p:cNvSpPr>
            <a:spLocks noGrp="1" noChangeArrowheads="1"/>
          </p:cNvSpPr>
          <p:nvPr>
            <p:ph type="title"/>
          </p:nvPr>
        </p:nvSpPr>
        <p:spPr/>
        <p:txBody>
          <a:bodyPr/>
          <a:lstStyle/>
          <a:p>
            <a:r>
              <a:rPr lang="en-US"/>
              <a:t>Many-To-One Relationships</a:t>
            </a:r>
          </a:p>
        </p:txBody>
      </p:sp>
      <p:sp>
        <p:nvSpPr>
          <p:cNvPr id="167946" name="Rectangle 10"/>
          <p:cNvSpPr>
            <a:spLocks noGrp="1" noChangeArrowheads="1"/>
          </p:cNvSpPr>
          <p:nvPr>
            <p:ph type="body" idx="1"/>
          </p:nvPr>
        </p:nvSpPr>
        <p:spPr/>
        <p:txBody>
          <a:bodyPr/>
          <a:lstStyle/>
          <a:p>
            <a:r>
              <a:rPr lang="en-US" sz="2000"/>
              <a:t>In a many-to-one relationship a loan is associated with several (including 0) customers via borrower, a customer is associated with at most one loan via borrower</a:t>
            </a:r>
          </a:p>
        </p:txBody>
      </p:sp>
      <p:pic>
        <p:nvPicPr>
          <p:cNvPr id="167939" name="Picture 3"/>
          <p:cNvPicPr>
            <a:picLocks noChangeAspect="1" noChangeArrowheads="1"/>
          </p:cNvPicPr>
          <p:nvPr/>
        </p:nvPicPr>
        <p:blipFill>
          <a:blip r:embed="rId3"/>
          <a:srcRect l="16525" t="31747" r="16737" b="39993"/>
          <a:stretch>
            <a:fillRect/>
          </a:stretch>
        </p:blipFill>
        <p:spPr bwMode="auto">
          <a:xfrm>
            <a:off x="899592" y="3717032"/>
            <a:ext cx="7508875" cy="2384425"/>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20</a:t>
            </a:fld>
            <a:endParaRPr lang="zh-CN" altLang="en-US" dirty="0"/>
          </a:p>
        </p:txBody>
      </p:sp>
    </p:spTree>
    <p:extLst>
      <p:ext uri="{BB962C8B-B14F-4D97-AF65-F5344CB8AC3E}">
        <p14:creationId xmlns:p14="http://schemas.microsoft.com/office/powerpoint/2010/main" val="1062666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9" name="Rectangle 9"/>
          <p:cNvSpPr>
            <a:spLocks noGrp="1" noChangeArrowheads="1"/>
          </p:cNvSpPr>
          <p:nvPr>
            <p:ph type="title"/>
          </p:nvPr>
        </p:nvSpPr>
        <p:spPr/>
        <p:txBody>
          <a:bodyPr/>
          <a:lstStyle/>
          <a:p>
            <a:r>
              <a:rPr lang="en-US"/>
              <a:t>Many-To-Many Relationship</a:t>
            </a:r>
          </a:p>
        </p:txBody>
      </p:sp>
      <p:sp>
        <p:nvSpPr>
          <p:cNvPr id="168970" name="Rectangle 10"/>
          <p:cNvSpPr>
            <a:spLocks noGrp="1" noChangeArrowheads="1"/>
          </p:cNvSpPr>
          <p:nvPr>
            <p:ph type="body" idx="1"/>
          </p:nvPr>
        </p:nvSpPr>
        <p:spPr/>
        <p:txBody>
          <a:bodyPr/>
          <a:lstStyle/>
          <a:p>
            <a:r>
              <a:rPr lang="en-US" sz="2000"/>
              <a:t>A customer is associated with several (possibly 0) loans via borrower</a:t>
            </a:r>
          </a:p>
          <a:p>
            <a:r>
              <a:rPr lang="en-US" sz="2000"/>
              <a:t>A loan is associated with several (possibly 0) customers via borrower</a:t>
            </a:r>
          </a:p>
        </p:txBody>
      </p:sp>
      <p:pic>
        <p:nvPicPr>
          <p:cNvPr id="168964" name="Picture 4"/>
          <p:cNvPicPr>
            <a:picLocks noChangeAspect="1" noChangeArrowheads="1"/>
          </p:cNvPicPr>
          <p:nvPr/>
        </p:nvPicPr>
        <p:blipFill>
          <a:blip r:embed="rId3"/>
          <a:srcRect l="1064" t="30733" r="1064" b="30733"/>
          <a:stretch>
            <a:fillRect/>
          </a:stretch>
        </p:blipFill>
        <p:spPr bwMode="auto">
          <a:xfrm>
            <a:off x="683568" y="4005064"/>
            <a:ext cx="7956550" cy="2349500"/>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21</a:t>
            </a:fld>
            <a:endParaRPr lang="zh-CN" altLang="en-US" dirty="0"/>
          </a:p>
        </p:txBody>
      </p:sp>
    </p:spTree>
    <p:extLst>
      <p:ext uri="{BB962C8B-B14F-4D97-AF65-F5344CB8AC3E}">
        <p14:creationId xmlns:p14="http://schemas.microsoft.com/office/powerpoint/2010/main" val="4118482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4" name="Rectangle 10"/>
          <p:cNvSpPr>
            <a:spLocks noGrp="1" noChangeArrowheads="1"/>
          </p:cNvSpPr>
          <p:nvPr>
            <p:ph type="title"/>
          </p:nvPr>
        </p:nvSpPr>
        <p:spPr/>
        <p:txBody>
          <a:bodyPr/>
          <a:lstStyle/>
          <a:p>
            <a:r>
              <a:rPr lang="en-US" sz="3200"/>
              <a:t>Participation of an Entity Set in a Relationship Set</a:t>
            </a:r>
          </a:p>
        </p:txBody>
      </p:sp>
      <p:sp>
        <p:nvSpPr>
          <p:cNvPr id="169995" name="Rectangle 11"/>
          <p:cNvSpPr>
            <a:spLocks noGrp="1" noChangeArrowheads="1"/>
          </p:cNvSpPr>
          <p:nvPr>
            <p:ph type="body" idx="1"/>
          </p:nvPr>
        </p:nvSpPr>
        <p:spPr/>
        <p:txBody>
          <a:bodyPr/>
          <a:lstStyle/>
          <a:p>
            <a:r>
              <a:rPr kumimoji="1" lang="en-US" sz="2000" b="1" dirty="0"/>
              <a:t>Total participation </a:t>
            </a:r>
            <a:r>
              <a:rPr kumimoji="1" lang="en-US" sz="2000" dirty="0"/>
              <a:t>(indicated by double line):  every entity in the entity set participates in at least one relationship in the relationship set</a:t>
            </a:r>
          </a:p>
          <a:p>
            <a:pPr lvl="1"/>
            <a:r>
              <a:rPr kumimoji="1" lang="en-US" sz="1800" dirty="0"/>
              <a:t>E.g. participation of </a:t>
            </a:r>
            <a:r>
              <a:rPr kumimoji="1" lang="en-US" sz="1800" i="1" dirty="0"/>
              <a:t>loan</a:t>
            </a:r>
            <a:r>
              <a:rPr kumimoji="1" lang="en-US" sz="1800" dirty="0"/>
              <a:t> in </a:t>
            </a:r>
            <a:r>
              <a:rPr kumimoji="1" lang="en-US" sz="1800" i="1" dirty="0"/>
              <a:t>borrower</a:t>
            </a:r>
            <a:r>
              <a:rPr kumimoji="1" lang="en-US" sz="1800" dirty="0"/>
              <a:t> is total</a:t>
            </a:r>
          </a:p>
          <a:p>
            <a:pPr lvl="2"/>
            <a:r>
              <a:rPr kumimoji="1" lang="en-US" sz="1600" dirty="0"/>
              <a:t> every loan must have a customer associated to it via borrower</a:t>
            </a:r>
          </a:p>
          <a:p>
            <a:r>
              <a:rPr kumimoji="1" lang="en-US" sz="2000" b="1" dirty="0"/>
              <a:t>Partial participation</a:t>
            </a:r>
            <a:r>
              <a:rPr kumimoji="1" lang="en-US" sz="2000" dirty="0"/>
              <a:t>:  some entities may not participate in any relationship in the relationship set</a:t>
            </a:r>
          </a:p>
          <a:p>
            <a:pPr lvl="1"/>
            <a:r>
              <a:rPr kumimoji="1" lang="en-US" sz="1800" dirty="0"/>
              <a:t>E.g. participation of </a:t>
            </a:r>
            <a:r>
              <a:rPr kumimoji="1" lang="en-US" sz="1800" i="1" dirty="0"/>
              <a:t>customer</a:t>
            </a:r>
            <a:r>
              <a:rPr kumimoji="1" lang="en-US" sz="1800" dirty="0"/>
              <a:t> in </a:t>
            </a:r>
            <a:r>
              <a:rPr kumimoji="1" lang="en-US" sz="1800" i="1" dirty="0"/>
              <a:t>borrower</a:t>
            </a:r>
            <a:r>
              <a:rPr kumimoji="1" lang="en-US" sz="1800" dirty="0"/>
              <a:t> is partial</a:t>
            </a:r>
            <a:endParaRPr lang="en-US" sz="1800" dirty="0"/>
          </a:p>
        </p:txBody>
      </p:sp>
      <p:pic>
        <p:nvPicPr>
          <p:cNvPr id="169987" name="Picture 3"/>
          <p:cNvPicPr>
            <a:picLocks noChangeAspect="1" noChangeArrowheads="1"/>
          </p:cNvPicPr>
          <p:nvPr/>
        </p:nvPicPr>
        <p:blipFill>
          <a:blip r:embed="rId3"/>
          <a:srcRect l="1141" t="32826" r="978" b="34566"/>
          <a:stretch>
            <a:fillRect/>
          </a:stretch>
        </p:blipFill>
        <p:spPr bwMode="auto">
          <a:xfrm>
            <a:off x="171450" y="4602163"/>
            <a:ext cx="8828088" cy="2205037"/>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22</a:t>
            </a:fld>
            <a:endParaRPr lang="zh-CN" altLang="en-US" dirty="0"/>
          </a:p>
        </p:txBody>
      </p:sp>
    </p:spTree>
    <p:extLst>
      <p:ext uri="{BB962C8B-B14F-4D97-AF65-F5344CB8AC3E}">
        <p14:creationId xmlns:p14="http://schemas.microsoft.com/office/powerpoint/2010/main" val="3558084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8" name="Rectangle 10"/>
          <p:cNvSpPr>
            <a:spLocks noGrp="1" noChangeArrowheads="1"/>
          </p:cNvSpPr>
          <p:nvPr>
            <p:ph type="title"/>
          </p:nvPr>
        </p:nvSpPr>
        <p:spPr/>
        <p:txBody>
          <a:bodyPr>
            <a:normAutofit/>
          </a:bodyPr>
          <a:lstStyle/>
          <a:p>
            <a:r>
              <a:rPr lang="en-US"/>
              <a:t>Alternative Notation for Cardinality Limits</a:t>
            </a:r>
          </a:p>
        </p:txBody>
      </p:sp>
      <p:sp>
        <p:nvSpPr>
          <p:cNvPr id="171019" name="Rectangle 11"/>
          <p:cNvSpPr>
            <a:spLocks noGrp="1" noChangeArrowheads="1"/>
          </p:cNvSpPr>
          <p:nvPr>
            <p:ph type="body" idx="1"/>
          </p:nvPr>
        </p:nvSpPr>
        <p:spPr/>
        <p:txBody>
          <a:bodyPr/>
          <a:lstStyle/>
          <a:p>
            <a:pPr eaLnBrk="0" hangingPunct="0">
              <a:spcBef>
                <a:spcPct val="35000"/>
              </a:spcBef>
              <a:buClr>
                <a:schemeClr val="tx2"/>
              </a:buClr>
              <a:buSzPct val="90000"/>
              <a:buFont typeface="Monotype Sorts" charset="2"/>
              <a:buChar char="n"/>
            </a:pPr>
            <a:r>
              <a:rPr kumimoji="1" lang="en-US" sz="2000"/>
              <a:t>Cardinality limits can also express participation constraints</a:t>
            </a:r>
          </a:p>
          <a:p>
            <a:endParaRPr lang="en-US" sz="2000"/>
          </a:p>
        </p:txBody>
      </p:sp>
      <p:pic>
        <p:nvPicPr>
          <p:cNvPr id="171011" name="Picture 3"/>
          <p:cNvPicPr>
            <a:picLocks noChangeAspect="1" noChangeArrowheads="1"/>
          </p:cNvPicPr>
          <p:nvPr/>
        </p:nvPicPr>
        <p:blipFill>
          <a:blip r:embed="rId3"/>
          <a:srcRect l="1701" t="30498" r="1323" b="29489"/>
          <a:stretch>
            <a:fillRect/>
          </a:stretch>
        </p:blipFill>
        <p:spPr bwMode="auto">
          <a:xfrm>
            <a:off x="395536" y="3501008"/>
            <a:ext cx="8197850" cy="2536825"/>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23</a:t>
            </a:fld>
            <a:endParaRPr lang="zh-CN" altLang="en-US" dirty="0"/>
          </a:p>
        </p:txBody>
      </p:sp>
    </p:spTree>
    <p:extLst>
      <p:ext uri="{BB962C8B-B14F-4D97-AF65-F5344CB8AC3E}">
        <p14:creationId xmlns:p14="http://schemas.microsoft.com/office/powerpoint/2010/main" val="1479972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Weak Entity Sets</a:t>
            </a:r>
          </a:p>
        </p:txBody>
      </p:sp>
      <p:sp>
        <p:nvSpPr>
          <p:cNvPr id="197635" name="Rectangle 3"/>
          <p:cNvSpPr>
            <a:spLocks noGrp="1" noChangeArrowheads="1"/>
          </p:cNvSpPr>
          <p:nvPr>
            <p:ph type="body" idx="1"/>
          </p:nvPr>
        </p:nvSpPr>
        <p:spPr/>
        <p:txBody>
          <a:bodyPr>
            <a:normAutofit lnSpcReduction="10000"/>
          </a:bodyPr>
          <a:lstStyle/>
          <a:p>
            <a:r>
              <a:rPr lang="en-US" sz="2000" dirty="0"/>
              <a:t>An entity set that does not have a primary key is referred to as a </a:t>
            </a:r>
            <a:r>
              <a:rPr lang="en-US" sz="2000" b="1" i="1" dirty="0">
                <a:solidFill>
                  <a:srgbClr val="FFFF00"/>
                </a:solidFill>
              </a:rPr>
              <a:t>weak </a:t>
            </a:r>
            <a:r>
              <a:rPr lang="en-US" sz="2000" b="1" i="1" dirty="0" smtClean="0">
                <a:solidFill>
                  <a:srgbClr val="FFFF00"/>
                </a:solidFill>
              </a:rPr>
              <a:t>entity </a:t>
            </a:r>
            <a:r>
              <a:rPr lang="en-US" sz="2000" b="1" i="1" dirty="0">
                <a:solidFill>
                  <a:srgbClr val="FFFF00"/>
                </a:solidFill>
              </a:rPr>
              <a:t>set</a:t>
            </a:r>
            <a:r>
              <a:rPr lang="en-US" sz="2000" dirty="0">
                <a:solidFill>
                  <a:srgbClr val="FFFF00"/>
                </a:solidFill>
              </a:rPr>
              <a:t>.</a:t>
            </a:r>
          </a:p>
          <a:p>
            <a:r>
              <a:rPr lang="en-US" sz="2000" dirty="0"/>
              <a:t>The existence of a weak entity set depends on the existence of a </a:t>
            </a:r>
            <a:r>
              <a:rPr lang="en-US" sz="2000" b="1" i="1" dirty="0">
                <a:solidFill>
                  <a:srgbClr val="FFFF00"/>
                </a:solidFill>
              </a:rPr>
              <a:t>identifying entity set</a:t>
            </a:r>
          </a:p>
          <a:p>
            <a:pPr lvl="1"/>
            <a:r>
              <a:rPr lang="en-US" sz="1800" dirty="0"/>
              <a:t>It must relate to the identifying entity set via a total, one-to-many relationship set from the identifying to the weak entity set</a:t>
            </a:r>
          </a:p>
          <a:p>
            <a:pPr lvl="1"/>
            <a:r>
              <a:rPr lang="en-US" sz="1800" b="1" dirty="0">
                <a:solidFill>
                  <a:srgbClr val="FFFF00"/>
                </a:solidFill>
              </a:rPr>
              <a:t>Identifying relationship </a:t>
            </a:r>
            <a:r>
              <a:rPr lang="en-US" sz="1800" dirty="0"/>
              <a:t>depicted using a double diamond</a:t>
            </a:r>
          </a:p>
          <a:p>
            <a:r>
              <a:rPr lang="en-US" sz="2000" dirty="0" smtClean="0"/>
              <a:t>The </a:t>
            </a:r>
            <a:r>
              <a:rPr lang="en-US" sz="2000" b="1" i="1" dirty="0" smtClean="0">
                <a:solidFill>
                  <a:srgbClr val="FFFF00"/>
                </a:solidFill>
              </a:rPr>
              <a:t>discriminator</a:t>
            </a:r>
            <a:r>
              <a:rPr lang="en-US" sz="2000" b="1" i="1" dirty="0" smtClean="0">
                <a:solidFill>
                  <a:srgbClr val="FFC000"/>
                </a:solidFill>
              </a:rPr>
              <a:t> </a:t>
            </a:r>
            <a:r>
              <a:rPr lang="en-US" sz="2000" i="1" dirty="0" smtClean="0"/>
              <a:t>(</a:t>
            </a:r>
            <a:r>
              <a:rPr lang="en-US" sz="2000" i="1" dirty="0"/>
              <a:t>or partial key)</a:t>
            </a:r>
            <a:r>
              <a:rPr lang="en-US" sz="2000" dirty="0"/>
              <a:t> of a weak entity set is the set of </a:t>
            </a:r>
            <a:r>
              <a:rPr lang="en-US" sz="2000" dirty="0" smtClean="0"/>
              <a:t>attributes </a:t>
            </a:r>
            <a:r>
              <a:rPr lang="en-US" sz="2000" dirty="0"/>
              <a:t>that distinguishes among all the entities of a weak entity set.</a:t>
            </a:r>
          </a:p>
          <a:p>
            <a:r>
              <a:rPr lang="en-US" sz="2000" dirty="0"/>
              <a:t>The primary key of a weak entity set is formed by:</a:t>
            </a:r>
          </a:p>
          <a:p>
            <a:pPr lvl="1"/>
            <a:r>
              <a:rPr lang="en-US" sz="1800" dirty="0"/>
              <a:t>Primary key of the strong (identifying) entity set on which the weak entity set is existence.</a:t>
            </a:r>
          </a:p>
          <a:p>
            <a:pPr lvl="1"/>
            <a:r>
              <a:rPr lang="en-US" sz="1800" dirty="0"/>
              <a:t>The weak entity set’s discriminator.</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24</a:t>
            </a:fld>
            <a:endParaRPr lang="zh-CN" altLang="en-US" dirty="0"/>
          </a:p>
        </p:txBody>
      </p:sp>
    </p:spTree>
    <p:extLst>
      <p:ext uri="{BB962C8B-B14F-4D97-AF65-F5344CB8AC3E}">
        <p14:creationId xmlns:p14="http://schemas.microsoft.com/office/powerpoint/2010/main" val="1573868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149080"/>
            <a:ext cx="9144000" cy="2708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8661" name="Rectangle 5"/>
          <p:cNvSpPr>
            <a:spLocks noGrp="1" noChangeArrowheads="1"/>
          </p:cNvSpPr>
          <p:nvPr>
            <p:ph type="title"/>
          </p:nvPr>
        </p:nvSpPr>
        <p:spPr/>
        <p:txBody>
          <a:bodyPr/>
          <a:lstStyle/>
          <a:p>
            <a:r>
              <a:rPr lang="en-US"/>
              <a:t>Weak Entity Sets (Cont.)</a:t>
            </a:r>
          </a:p>
        </p:txBody>
      </p:sp>
      <p:sp>
        <p:nvSpPr>
          <p:cNvPr id="198662" name="Rectangle 6"/>
          <p:cNvSpPr>
            <a:spLocks noGrp="1" noChangeArrowheads="1"/>
          </p:cNvSpPr>
          <p:nvPr>
            <p:ph type="body" idx="1"/>
          </p:nvPr>
        </p:nvSpPr>
        <p:spPr/>
        <p:txBody>
          <a:bodyPr/>
          <a:lstStyle/>
          <a:p>
            <a:r>
              <a:rPr lang="en-US" sz="1800" dirty="0"/>
              <a:t>We depict a weak entity set by double rectangles.</a:t>
            </a:r>
          </a:p>
          <a:p>
            <a:r>
              <a:rPr lang="en-US" sz="1800" dirty="0"/>
              <a:t>We underline the discriminator of a weak entity set  with a dashed line.</a:t>
            </a:r>
          </a:p>
          <a:p>
            <a:pPr lvl="1"/>
            <a:r>
              <a:rPr lang="en-US" sz="1600" i="1" dirty="0"/>
              <a:t>payment-number </a:t>
            </a:r>
            <a:r>
              <a:rPr lang="en-US" sz="1600" dirty="0"/>
              <a:t>– discriminator of the payment entity set </a:t>
            </a:r>
          </a:p>
          <a:p>
            <a:pPr lvl="1"/>
            <a:r>
              <a:rPr lang="en-US" sz="1600" i="1" dirty="0"/>
              <a:t>payment-number </a:t>
            </a:r>
            <a:r>
              <a:rPr lang="en-US" sz="1600" dirty="0"/>
              <a:t>– typically sequential numbers, generated separately for each loan </a:t>
            </a:r>
            <a:endParaRPr lang="en-US" sz="1600" i="1" dirty="0"/>
          </a:p>
          <a:p>
            <a:r>
              <a:rPr lang="en-US" sz="1800" dirty="0" smtClean="0"/>
              <a:t>Primary </a:t>
            </a:r>
            <a:r>
              <a:rPr lang="en-US" sz="1800" dirty="0"/>
              <a:t>key for payment – (</a:t>
            </a:r>
            <a:r>
              <a:rPr lang="en-US" sz="1800" i="1" dirty="0"/>
              <a:t>loan-number, payment-number</a:t>
            </a:r>
            <a:r>
              <a:rPr lang="en-US" sz="1800" dirty="0"/>
              <a:t>) </a:t>
            </a:r>
          </a:p>
        </p:txBody>
      </p:sp>
      <p:sp>
        <p:nvSpPr>
          <p:cNvPr id="198663" name="Text Box 7"/>
          <p:cNvSpPr txBox="1">
            <a:spLocks noChangeArrowheads="1"/>
          </p:cNvSpPr>
          <p:nvPr/>
        </p:nvSpPr>
        <p:spPr bwMode="auto">
          <a:xfrm>
            <a:off x="2267744" y="3501008"/>
            <a:ext cx="3014608" cy="338554"/>
          </a:xfrm>
          <a:prstGeom prst="rect">
            <a:avLst/>
          </a:prstGeom>
          <a:noFill/>
          <a:ln w="9525">
            <a:noFill/>
            <a:miter lim="800000"/>
            <a:headEnd/>
            <a:tailEnd/>
          </a:ln>
          <a:effectLst/>
        </p:spPr>
        <p:txBody>
          <a:bodyPr wrap="none">
            <a:spAutoFit/>
          </a:bodyPr>
          <a:lstStyle/>
          <a:p>
            <a:r>
              <a:rPr lang="en-US" sz="1600" dirty="0">
                <a:solidFill>
                  <a:srgbClr val="FFC000"/>
                </a:solidFill>
                <a:sym typeface="Wingdings" pitchFamily="2" charset="2"/>
              </a:rPr>
              <a:t> </a:t>
            </a:r>
            <a:r>
              <a:rPr lang="en-US" sz="1600" i="1" dirty="0">
                <a:solidFill>
                  <a:srgbClr val="FFC000"/>
                </a:solidFill>
                <a:sym typeface="Wingdings" pitchFamily="2" charset="2"/>
              </a:rPr>
              <a:t>shared between different loans</a:t>
            </a:r>
          </a:p>
        </p:txBody>
      </p:sp>
      <p:pic>
        <p:nvPicPr>
          <p:cNvPr id="1026" name="Picture 2"/>
          <p:cNvPicPr>
            <a:picLocks noChangeAspect="1" noChangeArrowheads="1"/>
          </p:cNvPicPr>
          <p:nvPr/>
        </p:nvPicPr>
        <p:blipFill>
          <a:blip r:embed="rId3"/>
          <a:srcRect/>
          <a:stretch>
            <a:fillRect/>
          </a:stretch>
        </p:blipFill>
        <p:spPr bwMode="auto">
          <a:xfrm>
            <a:off x="903784" y="4159435"/>
            <a:ext cx="7704856" cy="2727602"/>
          </a:xfrm>
          <a:prstGeom prst="rect">
            <a:avLst/>
          </a:prstGeom>
          <a:noFill/>
          <a:ln w="9525">
            <a:noFill/>
            <a:miter lim="800000"/>
            <a:headEnd/>
            <a:tailEnd/>
          </a:ln>
          <a:effectLst/>
        </p:spPr>
      </p:pic>
      <p:sp>
        <p:nvSpPr>
          <p:cNvPr id="198664" name="Text Box 8"/>
          <p:cNvSpPr txBox="1">
            <a:spLocks noChangeArrowheads="1"/>
          </p:cNvSpPr>
          <p:nvPr/>
        </p:nvSpPr>
        <p:spPr bwMode="auto">
          <a:xfrm>
            <a:off x="85725" y="5591175"/>
            <a:ext cx="1941557" cy="523220"/>
          </a:xfrm>
          <a:prstGeom prst="rect">
            <a:avLst/>
          </a:prstGeom>
          <a:noFill/>
          <a:ln w="9525">
            <a:noFill/>
            <a:miter lim="800000"/>
            <a:headEnd/>
            <a:tailEnd/>
          </a:ln>
          <a:effectLst/>
        </p:spPr>
        <p:txBody>
          <a:bodyPr wrap="none">
            <a:spAutoFit/>
          </a:bodyPr>
          <a:lstStyle/>
          <a:p>
            <a:r>
              <a:rPr lang="en-US" sz="1400" b="1" i="1" dirty="0">
                <a:solidFill>
                  <a:srgbClr val="FF3300"/>
                </a:solidFill>
                <a:sym typeface="Wingdings" pitchFamily="2" charset="2"/>
              </a:rPr>
              <a:t>Strong or</a:t>
            </a:r>
          </a:p>
          <a:p>
            <a:r>
              <a:rPr lang="en-US" sz="1400" b="1" i="1" dirty="0">
                <a:solidFill>
                  <a:srgbClr val="FF3300"/>
                </a:solidFill>
                <a:sym typeface="Wingdings" pitchFamily="2" charset="2"/>
              </a:rPr>
              <a:t>identifying entity set</a:t>
            </a:r>
            <a:r>
              <a:rPr lang="en-US" sz="1400" b="1" i="1" dirty="0">
                <a:sym typeface="Wingdings" pitchFamily="2" charset="2"/>
              </a:rPr>
              <a:t> </a:t>
            </a:r>
            <a:r>
              <a:rPr lang="en-US" sz="1400" b="1" dirty="0">
                <a:solidFill>
                  <a:srgbClr val="FF3300"/>
                </a:solidFill>
                <a:sym typeface="Wingdings" pitchFamily="2" charset="2"/>
              </a:rPr>
              <a:t></a:t>
            </a:r>
          </a:p>
        </p:txBody>
      </p:sp>
      <p:sp>
        <p:nvSpPr>
          <p:cNvPr id="198666" name="Text Box 10"/>
          <p:cNvSpPr txBox="1">
            <a:spLocks noChangeArrowheads="1"/>
          </p:cNvSpPr>
          <p:nvPr/>
        </p:nvSpPr>
        <p:spPr bwMode="auto">
          <a:xfrm>
            <a:off x="7685554" y="5734050"/>
            <a:ext cx="1500732" cy="523220"/>
          </a:xfrm>
          <a:prstGeom prst="rect">
            <a:avLst/>
          </a:prstGeom>
          <a:noFill/>
          <a:ln w="9525">
            <a:noFill/>
            <a:miter lim="800000"/>
            <a:headEnd/>
            <a:tailEnd/>
          </a:ln>
          <a:effectLst/>
        </p:spPr>
        <p:txBody>
          <a:bodyPr wrap="none">
            <a:spAutoFit/>
          </a:bodyPr>
          <a:lstStyle/>
          <a:p>
            <a:r>
              <a:rPr lang="en-US" sz="1400" b="1" dirty="0">
                <a:solidFill>
                  <a:srgbClr val="FF3300"/>
                </a:solidFill>
                <a:sym typeface="Wingdings" pitchFamily="2" charset="2"/>
              </a:rPr>
              <a:t></a:t>
            </a:r>
            <a:r>
              <a:rPr lang="en-US" sz="1400" b="1" i="1" dirty="0">
                <a:solidFill>
                  <a:srgbClr val="FF3300"/>
                </a:solidFill>
                <a:sym typeface="Wingdings" pitchFamily="2" charset="2"/>
              </a:rPr>
              <a:t> Weak entity </a:t>
            </a:r>
            <a:r>
              <a:rPr lang="en-US" sz="1400" b="1" i="1" dirty="0" smtClean="0">
                <a:solidFill>
                  <a:srgbClr val="FF3300"/>
                </a:solidFill>
                <a:sym typeface="Wingdings" pitchFamily="2" charset="2"/>
              </a:rPr>
              <a:t/>
            </a:r>
            <a:br>
              <a:rPr lang="en-US" sz="1400" b="1" i="1" dirty="0" smtClean="0">
                <a:solidFill>
                  <a:srgbClr val="FF3300"/>
                </a:solidFill>
                <a:sym typeface="Wingdings" pitchFamily="2" charset="2"/>
              </a:rPr>
            </a:br>
            <a:r>
              <a:rPr lang="en-US" sz="1400" b="1" i="1" dirty="0" smtClean="0">
                <a:solidFill>
                  <a:srgbClr val="FF3300"/>
                </a:solidFill>
                <a:sym typeface="Wingdings" pitchFamily="2" charset="2"/>
              </a:rPr>
              <a:t>set</a:t>
            </a:r>
            <a:endParaRPr lang="en-US" sz="1400" b="1" dirty="0">
              <a:solidFill>
                <a:srgbClr val="FF3300"/>
              </a:solidFill>
              <a:sym typeface="Wingdings" pitchFamily="2" charset="2"/>
            </a:endParaRPr>
          </a:p>
        </p:txBody>
      </p:sp>
      <p:sp>
        <p:nvSpPr>
          <p:cNvPr id="198665" name="Text Box 9"/>
          <p:cNvSpPr txBox="1">
            <a:spLocks noChangeArrowheads="1"/>
          </p:cNvSpPr>
          <p:nvPr/>
        </p:nvSpPr>
        <p:spPr bwMode="auto">
          <a:xfrm>
            <a:off x="2124075" y="6267450"/>
            <a:ext cx="2171700" cy="304800"/>
          </a:xfrm>
          <a:prstGeom prst="rect">
            <a:avLst/>
          </a:prstGeom>
          <a:noFill/>
          <a:ln w="9525">
            <a:noFill/>
            <a:miter lim="800000"/>
            <a:headEnd/>
            <a:tailEnd/>
          </a:ln>
          <a:effectLst/>
        </p:spPr>
        <p:txBody>
          <a:bodyPr wrap="none">
            <a:spAutoFit/>
          </a:bodyPr>
          <a:lstStyle/>
          <a:p>
            <a:r>
              <a:rPr lang="en-US" sz="1400" b="1" i="1" dirty="0">
                <a:solidFill>
                  <a:srgbClr val="FF3300"/>
                </a:solidFill>
                <a:sym typeface="Wingdings" pitchFamily="2" charset="2"/>
              </a:rPr>
              <a:t>Identifying relationship</a:t>
            </a:r>
            <a:r>
              <a:rPr lang="en-US" sz="1400" b="1" i="1" dirty="0">
                <a:sym typeface="Wingdings" pitchFamily="2" charset="2"/>
              </a:rPr>
              <a:t> </a:t>
            </a:r>
            <a:r>
              <a:rPr lang="en-US" sz="1400" b="1" dirty="0">
                <a:solidFill>
                  <a:srgbClr val="FF3300"/>
                </a:solidFill>
                <a:sym typeface="Wingdings" pitchFamily="2" charset="2"/>
              </a:rPr>
              <a:t></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25</a:t>
            </a:fld>
            <a:endParaRPr lang="zh-CN" altLang="en-US" dirty="0"/>
          </a:p>
        </p:txBody>
      </p:sp>
    </p:spTree>
    <p:extLst>
      <p:ext uri="{BB962C8B-B14F-4D97-AF65-F5344CB8AC3E}">
        <p14:creationId xmlns:p14="http://schemas.microsoft.com/office/powerpoint/2010/main" val="402714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8662">
                                            <p:txEl>
                                              <p:pRg st="1" end="1"/>
                                            </p:txEl>
                                          </p:spTgt>
                                        </p:tgtEl>
                                        <p:attrNameLst>
                                          <p:attrName>style.visibility</p:attrName>
                                        </p:attrNameLst>
                                      </p:cBhvr>
                                      <p:to>
                                        <p:strVal val="visible"/>
                                      </p:to>
                                    </p:set>
                                    <p:animEffect transition="in" filter="wipe(left)">
                                      <p:cBhvr>
                                        <p:cTn id="7" dur="500"/>
                                        <p:tgtEl>
                                          <p:spTgt spid="198662">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8662">
                                            <p:txEl>
                                              <p:pRg st="2" end="2"/>
                                            </p:txEl>
                                          </p:spTgt>
                                        </p:tgtEl>
                                        <p:attrNameLst>
                                          <p:attrName>style.visibility</p:attrName>
                                        </p:attrNameLst>
                                      </p:cBhvr>
                                      <p:to>
                                        <p:strVal val="visible"/>
                                      </p:to>
                                    </p:set>
                                    <p:animEffect transition="in" filter="wipe(left)">
                                      <p:cBhvr>
                                        <p:cTn id="10" dur="500"/>
                                        <p:tgtEl>
                                          <p:spTgt spid="198662">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8662">
                                            <p:txEl>
                                              <p:pRg st="3" end="3"/>
                                            </p:txEl>
                                          </p:spTgt>
                                        </p:tgtEl>
                                        <p:attrNameLst>
                                          <p:attrName>style.visibility</p:attrName>
                                        </p:attrNameLst>
                                      </p:cBhvr>
                                      <p:to>
                                        <p:strVal val="visible"/>
                                      </p:to>
                                    </p:set>
                                    <p:animEffect transition="in" filter="wipe(left)">
                                      <p:cBhvr>
                                        <p:cTn id="13" dur="500"/>
                                        <p:tgtEl>
                                          <p:spTgt spid="19866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8662">
                                            <p:txEl>
                                              <p:pRg st="4" end="4"/>
                                            </p:txEl>
                                          </p:spTgt>
                                        </p:tgtEl>
                                        <p:attrNameLst>
                                          <p:attrName>style.visibility</p:attrName>
                                        </p:attrNameLst>
                                      </p:cBhvr>
                                      <p:to>
                                        <p:strVal val="visible"/>
                                      </p:to>
                                    </p:set>
                                    <p:animEffect transition="in" filter="wipe(left)">
                                      <p:cBhvr>
                                        <p:cTn id="18" dur="500"/>
                                        <p:tgtEl>
                                          <p:spTgt spid="198662">
                                            <p:txEl>
                                              <p:pRg st="4" end="4"/>
                                            </p:txEl>
                                          </p:spTgt>
                                        </p:tgtEl>
                                      </p:cBhvr>
                                    </p:animEffect>
                                  </p:childTnLst>
                                </p:cTn>
                              </p:par>
                            </p:childTnLst>
                          </p:cTn>
                        </p:par>
                        <p:par>
                          <p:cTn id="19" fill="hold">
                            <p:stCondLst>
                              <p:cond delay="500"/>
                            </p:stCondLst>
                            <p:childTnLst>
                              <p:par>
                                <p:cTn id="20" presetID="29" presetClass="entr" presetSubtype="0" fill="hold" grpId="0" nodeType="afterEffect">
                                  <p:stCondLst>
                                    <p:cond delay="0"/>
                                  </p:stCondLst>
                                  <p:childTnLst>
                                    <p:set>
                                      <p:cBhvr>
                                        <p:cTn id="21" dur="1" fill="hold">
                                          <p:stCondLst>
                                            <p:cond delay="0"/>
                                          </p:stCondLst>
                                        </p:cTn>
                                        <p:tgtEl>
                                          <p:spTgt spid="198663"/>
                                        </p:tgtEl>
                                        <p:attrNameLst>
                                          <p:attrName>style.visibility</p:attrName>
                                        </p:attrNameLst>
                                      </p:cBhvr>
                                      <p:to>
                                        <p:strVal val="visible"/>
                                      </p:to>
                                    </p:set>
                                    <p:anim calcmode="lin" valueType="num">
                                      <p:cBhvr>
                                        <p:cTn id="22" dur="1000" fill="hold"/>
                                        <p:tgtEl>
                                          <p:spTgt spid="198663"/>
                                        </p:tgtEl>
                                        <p:attrNameLst>
                                          <p:attrName>ppt_x</p:attrName>
                                        </p:attrNameLst>
                                      </p:cBhvr>
                                      <p:tavLst>
                                        <p:tav tm="0">
                                          <p:val>
                                            <p:strVal val="#ppt_x-.2"/>
                                          </p:val>
                                        </p:tav>
                                        <p:tav tm="100000">
                                          <p:val>
                                            <p:strVal val="#ppt_x"/>
                                          </p:val>
                                        </p:tav>
                                      </p:tavLst>
                                    </p:anim>
                                    <p:anim calcmode="lin" valueType="num">
                                      <p:cBhvr>
                                        <p:cTn id="23" dur="1000" fill="hold"/>
                                        <p:tgtEl>
                                          <p:spTgt spid="198663"/>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9866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198666"/>
                                        </p:tgtEl>
                                        <p:attrNameLst>
                                          <p:attrName>style.visibility</p:attrName>
                                        </p:attrNameLst>
                                      </p:cBhvr>
                                      <p:to>
                                        <p:strVal val="visible"/>
                                      </p:to>
                                    </p:set>
                                    <p:animEffect transition="in" filter="wipe(right)">
                                      <p:cBhvr>
                                        <p:cTn id="33" dur="500"/>
                                        <p:tgtEl>
                                          <p:spTgt spid="198666"/>
                                        </p:tgtEl>
                                      </p:cBhvr>
                                    </p:animEffect>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198664"/>
                                        </p:tgtEl>
                                        <p:attrNameLst>
                                          <p:attrName>style.visibility</p:attrName>
                                        </p:attrNameLst>
                                      </p:cBhvr>
                                      <p:to>
                                        <p:strVal val="visible"/>
                                      </p:to>
                                    </p:set>
                                    <p:anim calcmode="lin" valueType="num">
                                      <p:cBhvr>
                                        <p:cTn id="38" dur="1000" fill="hold"/>
                                        <p:tgtEl>
                                          <p:spTgt spid="198664"/>
                                        </p:tgtEl>
                                        <p:attrNameLst>
                                          <p:attrName>ppt_x</p:attrName>
                                        </p:attrNameLst>
                                      </p:cBhvr>
                                      <p:tavLst>
                                        <p:tav tm="0">
                                          <p:val>
                                            <p:strVal val="#ppt_x-.2"/>
                                          </p:val>
                                        </p:tav>
                                        <p:tav tm="100000">
                                          <p:val>
                                            <p:strVal val="#ppt_x"/>
                                          </p:val>
                                        </p:tav>
                                      </p:tavLst>
                                    </p:anim>
                                    <p:anim calcmode="lin" valueType="num">
                                      <p:cBhvr>
                                        <p:cTn id="39" dur="1000" fill="hold"/>
                                        <p:tgtEl>
                                          <p:spTgt spid="198664"/>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98664"/>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grpId="0" nodeType="clickEffect">
                                  <p:stCondLst>
                                    <p:cond delay="0"/>
                                  </p:stCondLst>
                                  <p:childTnLst>
                                    <p:set>
                                      <p:cBhvr>
                                        <p:cTn id="44" dur="1" fill="hold">
                                          <p:stCondLst>
                                            <p:cond delay="0"/>
                                          </p:stCondLst>
                                        </p:cTn>
                                        <p:tgtEl>
                                          <p:spTgt spid="198665"/>
                                        </p:tgtEl>
                                        <p:attrNameLst>
                                          <p:attrName>style.visibility</p:attrName>
                                        </p:attrNameLst>
                                      </p:cBhvr>
                                      <p:to>
                                        <p:strVal val="visible"/>
                                      </p:to>
                                    </p:set>
                                    <p:anim calcmode="lin" valueType="num">
                                      <p:cBhvr>
                                        <p:cTn id="45" dur="1000" fill="hold"/>
                                        <p:tgtEl>
                                          <p:spTgt spid="198665"/>
                                        </p:tgtEl>
                                        <p:attrNameLst>
                                          <p:attrName>ppt_x</p:attrName>
                                        </p:attrNameLst>
                                      </p:cBhvr>
                                      <p:tavLst>
                                        <p:tav tm="0">
                                          <p:val>
                                            <p:strVal val="#ppt_x-.2"/>
                                          </p:val>
                                        </p:tav>
                                        <p:tav tm="100000">
                                          <p:val>
                                            <p:strVal val="#ppt_x"/>
                                          </p:val>
                                        </p:tav>
                                      </p:tavLst>
                                    </p:anim>
                                    <p:anim calcmode="lin" valueType="num">
                                      <p:cBhvr>
                                        <p:cTn id="46" dur="1000" fill="hold"/>
                                        <p:tgtEl>
                                          <p:spTgt spid="198665"/>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98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3" grpId="0"/>
      <p:bldP spid="198664" grpId="0"/>
      <p:bldP spid="198666" grpId="0"/>
      <p:bldP spid="1986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4"/>
          <p:cNvSpPr>
            <a:spLocks noGrp="1" noChangeArrowheads="1"/>
          </p:cNvSpPr>
          <p:nvPr>
            <p:ph type="title"/>
          </p:nvPr>
        </p:nvSpPr>
        <p:spPr/>
        <p:txBody>
          <a:bodyPr/>
          <a:lstStyle/>
          <a:p>
            <a:r>
              <a:rPr lang="en-US"/>
              <a:t>Weak Entity Sets (Cont.)</a:t>
            </a:r>
          </a:p>
        </p:txBody>
      </p:sp>
      <p:sp>
        <p:nvSpPr>
          <p:cNvPr id="201733" name="Rectangle 5"/>
          <p:cNvSpPr>
            <a:spLocks noGrp="1" noChangeArrowheads="1"/>
          </p:cNvSpPr>
          <p:nvPr>
            <p:ph type="body" idx="1"/>
          </p:nvPr>
        </p:nvSpPr>
        <p:spPr/>
        <p:txBody>
          <a:bodyPr>
            <a:normAutofit/>
          </a:bodyPr>
          <a:lstStyle/>
          <a:p>
            <a:r>
              <a:rPr lang="en-US"/>
              <a:t>Note: the primary key of the strong entity set is not explicitly stored with the weak entity set, since it is implicit in the identifying relationship.</a:t>
            </a:r>
          </a:p>
          <a:p>
            <a:r>
              <a:rPr lang="en-US"/>
              <a:t>If </a:t>
            </a:r>
            <a:r>
              <a:rPr lang="en-US" i="1"/>
              <a:t>loan-number </a:t>
            </a:r>
            <a:r>
              <a:rPr lang="en-US"/>
              <a:t>were explicitly stored, payment could be made a strong entity, but then the relationship between payment and loan would be duplicated by an implicit relationship defined by the attribute </a:t>
            </a:r>
            <a:r>
              <a:rPr lang="en-US" i="1"/>
              <a:t>loan-number </a:t>
            </a:r>
            <a:r>
              <a:rPr lang="en-US"/>
              <a:t>common to payment and loan</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26</a:t>
            </a:fld>
            <a:endParaRPr lang="zh-CN" altLang="en-US" dirty="0"/>
          </a:p>
        </p:txBody>
      </p:sp>
    </p:spTree>
    <p:extLst>
      <p:ext uri="{BB962C8B-B14F-4D97-AF65-F5344CB8AC3E}">
        <p14:creationId xmlns:p14="http://schemas.microsoft.com/office/powerpoint/2010/main" val="1930865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Rectangle 4"/>
          <p:cNvSpPr>
            <a:spLocks noGrp="1" noChangeArrowheads="1"/>
          </p:cNvSpPr>
          <p:nvPr>
            <p:ph type="title"/>
          </p:nvPr>
        </p:nvSpPr>
        <p:spPr/>
        <p:txBody>
          <a:bodyPr/>
          <a:lstStyle/>
          <a:p>
            <a:r>
              <a:rPr lang="en-US"/>
              <a:t>More Weak Entity Set Examples</a:t>
            </a:r>
          </a:p>
        </p:txBody>
      </p:sp>
      <p:sp>
        <p:nvSpPr>
          <p:cNvPr id="202757" name="Rectangle 5"/>
          <p:cNvSpPr>
            <a:spLocks noGrp="1" noChangeArrowheads="1"/>
          </p:cNvSpPr>
          <p:nvPr>
            <p:ph type="body" idx="1"/>
          </p:nvPr>
        </p:nvSpPr>
        <p:spPr/>
        <p:txBody>
          <a:bodyPr>
            <a:normAutofit/>
          </a:bodyPr>
          <a:lstStyle/>
          <a:p>
            <a:r>
              <a:rPr lang="en-US" dirty="0"/>
              <a:t>In a university, a </a:t>
            </a:r>
            <a:r>
              <a:rPr lang="en-US" i="1" dirty="0"/>
              <a:t>course</a:t>
            </a:r>
            <a:r>
              <a:rPr lang="en-US" dirty="0"/>
              <a:t> is a strong entity and a </a:t>
            </a:r>
            <a:r>
              <a:rPr lang="en-US" i="1" dirty="0"/>
              <a:t>course-offering </a:t>
            </a:r>
            <a:r>
              <a:rPr lang="en-US" dirty="0"/>
              <a:t>can be modeled as a weak entity</a:t>
            </a:r>
          </a:p>
          <a:p>
            <a:r>
              <a:rPr lang="en-US" dirty="0"/>
              <a:t>The discriminator of </a:t>
            </a:r>
            <a:r>
              <a:rPr lang="en-US" i="1" dirty="0"/>
              <a:t>course-offering </a:t>
            </a:r>
            <a:r>
              <a:rPr lang="en-US" dirty="0"/>
              <a:t>would be semester (including year) and </a:t>
            </a:r>
            <a:r>
              <a:rPr lang="en-US" i="1" dirty="0"/>
              <a:t>section-number </a:t>
            </a:r>
            <a:r>
              <a:rPr lang="en-US" dirty="0"/>
              <a:t>(if there is more than one section)</a:t>
            </a:r>
          </a:p>
          <a:p>
            <a:r>
              <a:rPr lang="en-US" dirty="0"/>
              <a:t>If we model </a:t>
            </a:r>
            <a:r>
              <a:rPr lang="en-US" i="1" dirty="0"/>
              <a:t>course-offering </a:t>
            </a:r>
            <a:r>
              <a:rPr lang="en-US" dirty="0"/>
              <a:t>as a strong entity we would model </a:t>
            </a:r>
            <a:r>
              <a:rPr lang="en-US" i="1" dirty="0"/>
              <a:t>course-number </a:t>
            </a:r>
            <a:r>
              <a:rPr lang="en-US" dirty="0"/>
              <a:t>as an attribute. </a:t>
            </a:r>
            <a:br>
              <a:rPr lang="en-US" dirty="0"/>
            </a:br>
            <a:r>
              <a:rPr lang="en-US" dirty="0"/>
              <a:t>Then the relationship with </a:t>
            </a:r>
            <a:r>
              <a:rPr lang="en-US" i="1" dirty="0"/>
              <a:t>course</a:t>
            </a:r>
            <a:r>
              <a:rPr lang="en-US" dirty="0"/>
              <a:t> would be implicit in the </a:t>
            </a:r>
            <a:r>
              <a:rPr lang="en-US" i="1" dirty="0"/>
              <a:t>course-number </a:t>
            </a:r>
            <a:r>
              <a:rPr lang="en-US" dirty="0"/>
              <a:t>attribute</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27</a:t>
            </a:fld>
            <a:endParaRPr lang="zh-CN" altLang="en-US" dirty="0"/>
          </a:p>
        </p:txBody>
      </p:sp>
    </p:spTree>
    <p:extLst>
      <p:ext uri="{BB962C8B-B14F-4D97-AF65-F5344CB8AC3E}">
        <p14:creationId xmlns:p14="http://schemas.microsoft.com/office/powerpoint/2010/main" val="193322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202757">
                                            <p:txEl>
                                              <p:pRg st="1" end="1"/>
                                            </p:txEl>
                                          </p:spTgt>
                                        </p:tgtEl>
                                        <p:attrNameLst>
                                          <p:attrName>style.visibility</p:attrName>
                                        </p:attrNameLst>
                                      </p:cBhvr>
                                      <p:to>
                                        <p:strVal val="visible"/>
                                      </p:to>
                                    </p:set>
                                    <p:anim calcmode="lin" valueType="num">
                                      <p:cBhvr>
                                        <p:cTn id="7" dur="500" fill="hold"/>
                                        <p:tgtEl>
                                          <p:spTgt spid="202757">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02757">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02757">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02757">
                                            <p:txEl>
                                              <p:pRg st="1" end="1"/>
                                            </p:txEl>
                                          </p:spTgt>
                                        </p:tgtEl>
                                        <p:attrNameLst>
                                          <p:attrName>ppt_y</p:attrName>
                                        </p:attrNameLst>
                                      </p:cBhvr>
                                      <p:tavLst>
                                        <p:tav tm="0">
                                          <p:val>
                                            <p:strVal val="#ppt_y"/>
                                          </p:val>
                                        </p:tav>
                                        <p:tav tm="100000">
                                          <p:val>
                                            <p:strVal val="#ppt_y"/>
                                          </p:val>
                                        </p:tav>
                                      </p:tavLst>
                                    </p:anim>
                                  </p:childTnLst>
                                </p:cTn>
                              </p:par>
                              <p:par>
                                <p:cTn id="11" presetID="39" presetClass="entr" presetSubtype="0" accel="100000" fill="hold" nodeType="withEffect">
                                  <p:stCondLst>
                                    <p:cond delay="0"/>
                                  </p:stCondLst>
                                  <p:childTnLst>
                                    <p:set>
                                      <p:cBhvr>
                                        <p:cTn id="12" dur="1" fill="hold">
                                          <p:stCondLst>
                                            <p:cond delay="0"/>
                                          </p:stCondLst>
                                        </p:cTn>
                                        <p:tgtEl>
                                          <p:spTgt spid="202757">
                                            <p:txEl>
                                              <p:pRg st="2" end="2"/>
                                            </p:txEl>
                                          </p:spTgt>
                                        </p:tgtEl>
                                        <p:attrNameLst>
                                          <p:attrName>style.visibility</p:attrName>
                                        </p:attrNameLst>
                                      </p:cBhvr>
                                      <p:to>
                                        <p:strVal val="visible"/>
                                      </p:to>
                                    </p:set>
                                    <p:anim calcmode="lin" valueType="num">
                                      <p:cBhvr>
                                        <p:cTn id="13" dur="500" fill="hold"/>
                                        <p:tgtEl>
                                          <p:spTgt spid="202757">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202757">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202757">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20275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Exercise:</a:t>
            </a:r>
            <a:endParaRPr lang="id-ID" dirty="0"/>
          </a:p>
        </p:txBody>
      </p:sp>
      <p:sp>
        <p:nvSpPr>
          <p:cNvPr id="3" name="Content Placeholder 2"/>
          <p:cNvSpPr>
            <a:spLocks noGrp="1"/>
          </p:cNvSpPr>
          <p:nvPr>
            <p:ph idx="1"/>
          </p:nvPr>
        </p:nvSpPr>
        <p:spPr/>
        <p:txBody>
          <a:bodyPr/>
          <a:lstStyle/>
          <a:p>
            <a:pPr marL="0" indent="0">
              <a:buNone/>
            </a:pPr>
            <a:r>
              <a:rPr lang="id-ID" dirty="0" smtClean="0"/>
              <a:t>Prodia Laboratorium needs a system to manage its Client. Every Client has ClientId, Name, Address, BirthDate, ContactNo and EmailAddress. </a:t>
            </a:r>
          </a:p>
          <a:p>
            <a:pPr marL="0" indent="0">
              <a:buNone/>
            </a:pPr>
            <a:r>
              <a:rPr lang="id-ID" dirty="0" smtClean="0"/>
              <a:t>Anytime Client visited the lab, he/she will be served by a staff to note all requirements and create the invoice. After payment is done, a Paramedic will take the </a:t>
            </a:r>
            <a:r>
              <a:rPr lang="id-ID" i="1" dirty="0" smtClean="0"/>
              <a:t>Client’s </a:t>
            </a:r>
            <a:r>
              <a:rPr lang="id-ID" dirty="0" smtClean="0"/>
              <a:t>blood for examination.</a:t>
            </a:r>
          </a:p>
          <a:p>
            <a:pPr marL="0" indent="0">
              <a:buNone/>
            </a:pPr>
            <a:r>
              <a:rPr lang="id-ID" dirty="0" smtClean="0"/>
              <a:t>The result will be sent by email to the Client.</a:t>
            </a:r>
          </a:p>
          <a:p>
            <a:pPr marL="0" indent="0">
              <a:buNone/>
            </a:pPr>
            <a:endParaRPr lang="id-ID" i="1" dirty="0" smtClean="0"/>
          </a:p>
          <a:p>
            <a:pPr marL="0" indent="0">
              <a:buNone/>
            </a:pPr>
            <a:r>
              <a:rPr lang="id-ID" i="1" dirty="0" smtClean="0"/>
              <a:t>Create an ER model for the above situation.</a:t>
            </a:r>
            <a:endParaRPr lang="id-ID" i="1" dirty="0"/>
          </a:p>
        </p:txBody>
      </p:sp>
      <p:sp>
        <p:nvSpPr>
          <p:cNvPr id="4" name="Slide Number Placeholder 3"/>
          <p:cNvSpPr>
            <a:spLocks noGrp="1"/>
          </p:cNvSpPr>
          <p:nvPr>
            <p:ph type="sldNum" sz="quarter" idx="12"/>
          </p:nvPr>
        </p:nvSpPr>
        <p:spPr/>
        <p:txBody>
          <a:bodyPr/>
          <a:lstStyle/>
          <a:p>
            <a:fld id="{A1B0336D-3F41-48A6-8D6E-A83F59E4679D}" type="slidenum">
              <a:rPr lang="zh-CN" altLang="en-US" smtClean="0"/>
              <a:pPr/>
              <a:t>28</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40" name="Rectangle 8"/>
          <p:cNvSpPr>
            <a:spLocks noGrp="1" noChangeArrowheads="1"/>
          </p:cNvSpPr>
          <p:nvPr>
            <p:ph type="title"/>
          </p:nvPr>
        </p:nvSpPr>
        <p:spPr/>
        <p:txBody>
          <a:bodyPr/>
          <a:lstStyle/>
          <a:p>
            <a:r>
              <a:rPr lang="en-US"/>
              <a:t>Keys</a:t>
            </a:r>
          </a:p>
        </p:txBody>
      </p:sp>
      <p:sp>
        <p:nvSpPr>
          <p:cNvPr id="172041" name="Rectangle 9"/>
          <p:cNvSpPr>
            <a:spLocks noGrp="1" noChangeArrowheads="1"/>
          </p:cNvSpPr>
          <p:nvPr>
            <p:ph type="body" idx="1"/>
          </p:nvPr>
        </p:nvSpPr>
        <p:spPr/>
        <p:txBody>
          <a:bodyPr>
            <a:normAutofit/>
          </a:bodyPr>
          <a:lstStyle/>
          <a:p>
            <a:r>
              <a:rPr lang="en-US"/>
              <a:t>A super key of an entity set is a set of one or more attributes whose values uniquely determine each entity.</a:t>
            </a:r>
          </a:p>
          <a:p>
            <a:r>
              <a:rPr lang="en-US"/>
              <a:t>A candidate key of an entity set is a minimal super key</a:t>
            </a:r>
          </a:p>
          <a:p>
            <a:pPr lvl="1"/>
            <a:r>
              <a:rPr lang="en-US"/>
              <a:t>customer-id is candidate key of customer</a:t>
            </a:r>
          </a:p>
          <a:p>
            <a:pPr lvl="1"/>
            <a:r>
              <a:rPr lang="en-US"/>
              <a:t>account-number is candidate key of account</a:t>
            </a:r>
          </a:p>
          <a:p>
            <a:r>
              <a:rPr lang="en-US"/>
              <a:t>Although several candidate keys may exist, one of the candidate keys is selected to be the primary key.</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29</a:t>
            </a:fld>
            <a:endParaRPr lang="zh-CN" altLang="en-US" dirty="0"/>
          </a:p>
        </p:txBody>
      </p:sp>
    </p:spTree>
    <p:extLst>
      <p:ext uri="{BB962C8B-B14F-4D97-AF65-F5344CB8AC3E}">
        <p14:creationId xmlns:p14="http://schemas.microsoft.com/office/powerpoint/2010/main" val="568599714"/>
      </p:ext>
    </p:extLst>
  </p:cSld>
  <p:clrMapOvr>
    <a:masterClrMapping/>
  </p:clrMapOvr>
  <p:transition spd="med">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0" name="Rectangle 10"/>
          <p:cNvSpPr>
            <a:spLocks noGrp="1" noChangeArrowheads="1"/>
          </p:cNvSpPr>
          <p:nvPr>
            <p:ph type="title"/>
          </p:nvPr>
        </p:nvSpPr>
        <p:spPr/>
        <p:txBody>
          <a:bodyPr/>
          <a:lstStyle/>
          <a:p>
            <a:r>
              <a:rPr lang="en-US"/>
              <a:t>Entity Sets customer and loan</a:t>
            </a:r>
          </a:p>
        </p:txBody>
      </p:sp>
      <p:pic>
        <p:nvPicPr>
          <p:cNvPr id="138243" name="Picture 3"/>
          <p:cNvPicPr>
            <a:picLocks noChangeAspect="1" noChangeArrowheads="1"/>
          </p:cNvPicPr>
          <p:nvPr/>
        </p:nvPicPr>
        <p:blipFill>
          <a:blip r:embed="rId3"/>
          <a:srcRect l="1408" t="7512" r="1233" b="9859"/>
          <a:stretch>
            <a:fillRect/>
          </a:stretch>
        </p:blipFill>
        <p:spPr bwMode="auto">
          <a:xfrm>
            <a:off x="1547664" y="2276872"/>
            <a:ext cx="6299200" cy="4010025"/>
          </a:xfrm>
          <a:prstGeom prst="rect">
            <a:avLst/>
          </a:prstGeom>
          <a:noFill/>
          <a:ln w="76200" cmpd="tri">
            <a:solidFill>
              <a:schemeClr val="tx2"/>
            </a:solidFill>
            <a:miter lim="800000"/>
            <a:headEnd/>
            <a:tailEnd/>
          </a:ln>
          <a:effectLst/>
        </p:spPr>
      </p:pic>
      <p:sp>
        <p:nvSpPr>
          <p:cNvPr id="138244" name="Text Box 4"/>
          <p:cNvSpPr txBox="1">
            <a:spLocks noChangeArrowheads="1"/>
          </p:cNvSpPr>
          <p:nvPr/>
        </p:nvSpPr>
        <p:spPr bwMode="auto">
          <a:xfrm>
            <a:off x="1128713" y="1317625"/>
            <a:ext cx="6346825" cy="581025"/>
          </a:xfrm>
          <a:prstGeom prst="rect">
            <a:avLst/>
          </a:prstGeom>
          <a:noFill/>
          <a:ln w="9525">
            <a:noFill/>
            <a:miter lim="800000"/>
            <a:headEnd/>
            <a:tailEnd/>
          </a:ln>
          <a:effectLst/>
        </p:spPr>
        <p:txBody>
          <a:bodyPr wrap="none">
            <a:spAutoFit/>
          </a:bodyPr>
          <a:lstStyle/>
          <a:p>
            <a:pPr eaLnBrk="0" hangingPunct="0"/>
            <a:r>
              <a:rPr lang="en-US" sz="1600" dirty="0">
                <a:solidFill>
                  <a:schemeClr val="bg1"/>
                </a:solidFill>
                <a:latin typeface="Helvetica" pitchFamily="34" charset="0"/>
              </a:rPr>
              <a:t>customer-id   customer-  customer-  customer-           loan-    amount</a:t>
            </a:r>
            <a:br>
              <a:rPr lang="en-US" sz="1600" dirty="0">
                <a:solidFill>
                  <a:schemeClr val="bg1"/>
                </a:solidFill>
                <a:latin typeface="Helvetica" pitchFamily="34" charset="0"/>
              </a:rPr>
            </a:br>
            <a:r>
              <a:rPr lang="en-US" sz="1600" dirty="0">
                <a:solidFill>
                  <a:schemeClr val="bg1"/>
                </a:solidFill>
                <a:latin typeface="Helvetica" pitchFamily="34" charset="0"/>
              </a:rPr>
              <a:t>                          name     street         city                    number</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3</a:t>
            </a:fld>
            <a:endParaRPr lang="zh-CN" altLang="en-US" dirty="0"/>
          </a:p>
        </p:txBody>
      </p:sp>
    </p:spTree>
    <p:extLst>
      <p:ext uri="{BB962C8B-B14F-4D97-AF65-F5344CB8AC3E}">
        <p14:creationId xmlns:p14="http://schemas.microsoft.com/office/powerpoint/2010/main" val="35906257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4" name="Rectangle 8"/>
          <p:cNvSpPr>
            <a:spLocks noGrp="1" noChangeArrowheads="1"/>
          </p:cNvSpPr>
          <p:nvPr>
            <p:ph type="title"/>
          </p:nvPr>
        </p:nvSpPr>
        <p:spPr/>
        <p:txBody>
          <a:bodyPr/>
          <a:lstStyle/>
          <a:p>
            <a:r>
              <a:rPr lang="en-US"/>
              <a:t>Keys for Relationship Sets</a:t>
            </a:r>
          </a:p>
        </p:txBody>
      </p:sp>
      <p:sp>
        <p:nvSpPr>
          <p:cNvPr id="173065" name="Rectangle 9"/>
          <p:cNvSpPr>
            <a:spLocks noGrp="1" noChangeArrowheads="1"/>
          </p:cNvSpPr>
          <p:nvPr>
            <p:ph type="body" idx="1"/>
          </p:nvPr>
        </p:nvSpPr>
        <p:spPr/>
        <p:txBody>
          <a:bodyPr>
            <a:normAutofit fontScale="92500"/>
          </a:bodyPr>
          <a:lstStyle/>
          <a:p>
            <a:r>
              <a:rPr lang="en-US" sz="2400" dirty="0"/>
              <a:t>The combination of primary keys of the participating entity sets forms a super key of a relationship set.</a:t>
            </a:r>
          </a:p>
          <a:p>
            <a:pPr lvl="1"/>
            <a:r>
              <a:rPr lang="en-US" sz="2000" dirty="0"/>
              <a:t>(customer-id, account-number) is the super key of depositor</a:t>
            </a:r>
          </a:p>
          <a:p>
            <a:pPr lvl="1"/>
            <a:r>
              <a:rPr lang="en-US" sz="2000" dirty="0"/>
              <a:t>NOTE:  this means a pair of entity sets can have at most one relationship in a particular relationship set.  </a:t>
            </a:r>
          </a:p>
          <a:p>
            <a:pPr lvl="2"/>
            <a:r>
              <a:rPr lang="en-US" sz="1800" dirty="0"/>
              <a:t>E.g. if we wish to track all access-dates to each account by each customer, we cannot assume a relationship for each access.  We can use a </a:t>
            </a:r>
            <a:r>
              <a:rPr lang="en-US" sz="1800" dirty="0" err="1"/>
              <a:t>multivalued</a:t>
            </a:r>
            <a:r>
              <a:rPr lang="en-US" sz="1800" dirty="0"/>
              <a:t> attribute though</a:t>
            </a:r>
          </a:p>
          <a:p>
            <a:r>
              <a:rPr lang="en-US" sz="2400" dirty="0"/>
              <a:t>Must consider the mapping cardinality of the relationship set when deciding what are the candidate keys </a:t>
            </a:r>
          </a:p>
          <a:p>
            <a:r>
              <a:rPr lang="en-US" sz="2400" dirty="0"/>
              <a:t>Need to consider semantics of relationship set in selecting the primary key  in case of more than one candidate key</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30</a:t>
            </a:fld>
            <a:endParaRPr lang="zh-CN" altLang="en-US" dirty="0"/>
          </a:p>
        </p:txBody>
      </p:sp>
    </p:spTree>
    <p:extLst>
      <p:ext uri="{BB962C8B-B14F-4D97-AF65-F5344CB8AC3E}">
        <p14:creationId xmlns:p14="http://schemas.microsoft.com/office/powerpoint/2010/main" val="756216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9" name="Rectangle 9"/>
          <p:cNvSpPr>
            <a:spLocks noGrp="1" noChangeArrowheads="1"/>
          </p:cNvSpPr>
          <p:nvPr>
            <p:ph type="title"/>
          </p:nvPr>
        </p:nvSpPr>
        <p:spPr/>
        <p:txBody>
          <a:bodyPr>
            <a:normAutofit/>
          </a:bodyPr>
          <a:lstStyle/>
          <a:p>
            <a:r>
              <a:rPr lang="en-US"/>
              <a:t>E-R Diagram with a Ternary Relationship</a:t>
            </a:r>
          </a:p>
        </p:txBody>
      </p:sp>
      <p:pic>
        <p:nvPicPr>
          <p:cNvPr id="174083" name="Picture 3"/>
          <p:cNvPicPr>
            <a:picLocks noChangeAspect="1" noChangeArrowheads="1"/>
          </p:cNvPicPr>
          <p:nvPr/>
        </p:nvPicPr>
        <p:blipFill>
          <a:blip r:embed="rId3"/>
          <a:srcRect l="1160" t="27061" r="774" b="26804"/>
          <a:stretch>
            <a:fillRect/>
          </a:stretch>
        </p:blipFill>
        <p:spPr bwMode="auto">
          <a:xfrm>
            <a:off x="447675" y="2347913"/>
            <a:ext cx="8278813" cy="2921000"/>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31</a:t>
            </a:fld>
            <a:endParaRPr lang="zh-CN" altLang="en-US" dirty="0"/>
          </a:p>
        </p:txBody>
      </p:sp>
      <p:sp>
        <p:nvSpPr>
          <p:cNvPr id="5" name="Rectangle 4"/>
          <p:cNvSpPr/>
          <p:nvPr/>
        </p:nvSpPr>
        <p:spPr>
          <a:xfrm>
            <a:off x="357158" y="5429264"/>
            <a:ext cx="8429684" cy="923330"/>
          </a:xfrm>
          <a:prstGeom prst="rect">
            <a:avLst/>
          </a:prstGeom>
        </p:spPr>
        <p:txBody>
          <a:bodyPr wrap="square">
            <a:spAutoFit/>
          </a:bodyPr>
          <a:lstStyle/>
          <a:p>
            <a:r>
              <a:rPr kumimoji="1" lang="en-US" b="1" dirty="0" smtClean="0">
                <a:solidFill>
                  <a:srgbClr val="FFFF00"/>
                </a:solidFill>
                <a:latin typeface="Helvetica" pitchFamily="34" charset="0"/>
              </a:rPr>
              <a:t>E.g.  Suppose employees of a bank may have jobs (responsibilities) at multiple branches, with different jobs at different branches.  Then there is a ternary relationship set between entity sets </a:t>
            </a:r>
            <a:r>
              <a:rPr kumimoji="1" lang="en-US" b="1" i="1" dirty="0" smtClean="0">
                <a:solidFill>
                  <a:srgbClr val="FFFF00"/>
                </a:solidFill>
                <a:latin typeface="Helvetica" pitchFamily="34" charset="0"/>
              </a:rPr>
              <a:t>employee,  job and branch</a:t>
            </a:r>
            <a:endParaRPr lang="id-ID" dirty="0"/>
          </a:p>
        </p:txBody>
      </p:sp>
    </p:spTree>
    <p:extLst>
      <p:ext uri="{BB962C8B-B14F-4D97-AF65-F5344CB8AC3E}">
        <p14:creationId xmlns:p14="http://schemas.microsoft.com/office/powerpoint/2010/main" val="3457782907"/>
      </p:ext>
    </p:extLst>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2" name="Rectangle 8"/>
          <p:cNvSpPr>
            <a:spLocks noGrp="1" noChangeArrowheads="1"/>
          </p:cNvSpPr>
          <p:nvPr>
            <p:ph type="title"/>
          </p:nvPr>
        </p:nvSpPr>
        <p:spPr/>
        <p:txBody>
          <a:bodyPr>
            <a:normAutofit/>
          </a:bodyPr>
          <a:lstStyle/>
          <a:p>
            <a:r>
              <a:rPr lang="en-US"/>
              <a:t>Cardinality Constraints on Ternary Relationship</a:t>
            </a:r>
          </a:p>
        </p:txBody>
      </p:sp>
      <p:sp>
        <p:nvSpPr>
          <p:cNvPr id="175113" name="Rectangle 9"/>
          <p:cNvSpPr>
            <a:spLocks noGrp="1" noChangeArrowheads="1"/>
          </p:cNvSpPr>
          <p:nvPr>
            <p:ph type="body" idx="1"/>
          </p:nvPr>
        </p:nvSpPr>
        <p:spPr/>
        <p:txBody>
          <a:bodyPr>
            <a:normAutofit fontScale="92500" lnSpcReduction="10000"/>
          </a:bodyPr>
          <a:lstStyle/>
          <a:p>
            <a:pPr>
              <a:lnSpc>
                <a:spcPct val="90000"/>
              </a:lnSpc>
            </a:pPr>
            <a:r>
              <a:rPr lang="en-US" sz="2400" dirty="0"/>
              <a:t>We allow at most one arrow out of a ternary (or greater degree) relationship to indicate a cardinality constraint</a:t>
            </a:r>
          </a:p>
          <a:p>
            <a:pPr>
              <a:lnSpc>
                <a:spcPct val="90000"/>
              </a:lnSpc>
            </a:pPr>
            <a:r>
              <a:rPr lang="en-US" sz="2400" dirty="0"/>
              <a:t>E.g. an arrow from works-on to job indicates each employee works on at most one job at any branch.</a:t>
            </a:r>
          </a:p>
          <a:p>
            <a:pPr>
              <a:lnSpc>
                <a:spcPct val="90000"/>
              </a:lnSpc>
            </a:pPr>
            <a:r>
              <a:rPr lang="en-US" sz="2400" dirty="0"/>
              <a:t>If there is more than one arrow, there are two ways of defining the meaning.  </a:t>
            </a:r>
          </a:p>
          <a:p>
            <a:pPr lvl="1">
              <a:lnSpc>
                <a:spcPct val="90000"/>
              </a:lnSpc>
            </a:pPr>
            <a:r>
              <a:rPr lang="en-US" sz="2000" dirty="0" err="1"/>
              <a:t>E.g</a:t>
            </a:r>
            <a:r>
              <a:rPr lang="en-US" sz="2000" dirty="0"/>
              <a:t> a ternary relationship R between A, B and C with arrows to B and C could mean</a:t>
            </a:r>
          </a:p>
          <a:p>
            <a:pPr lvl="2">
              <a:lnSpc>
                <a:spcPct val="90000"/>
              </a:lnSpc>
            </a:pPr>
            <a:r>
              <a:rPr lang="en-US" sz="1800" dirty="0"/>
              <a:t>each A entity is associated with a unique entity from B and C or </a:t>
            </a:r>
          </a:p>
          <a:p>
            <a:pPr lvl="2">
              <a:lnSpc>
                <a:spcPct val="90000"/>
              </a:lnSpc>
            </a:pPr>
            <a:r>
              <a:rPr lang="en-US" sz="1800" dirty="0"/>
              <a:t>each pair of entities from (A, B) is associated with a unique C entity, </a:t>
            </a:r>
            <a:r>
              <a:rPr lang="en-US" sz="1800" dirty="0" smtClean="0"/>
              <a:t>and </a:t>
            </a:r>
            <a:r>
              <a:rPr lang="en-US" sz="1800" dirty="0"/>
              <a:t>each pair (A, C) is associated with a unique B</a:t>
            </a:r>
          </a:p>
          <a:p>
            <a:pPr lvl="1">
              <a:lnSpc>
                <a:spcPct val="90000"/>
              </a:lnSpc>
            </a:pPr>
            <a:r>
              <a:rPr lang="en-US" sz="2000" dirty="0"/>
              <a:t>Each alternative has been used in different formalisms</a:t>
            </a:r>
          </a:p>
          <a:p>
            <a:pPr lvl="1">
              <a:lnSpc>
                <a:spcPct val="90000"/>
              </a:lnSpc>
            </a:pPr>
            <a:r>
              <a:rPr lang="en-US" sz="2000" dirty="0"/>
              <a:t>To avoid confusion we outlaw more than one arrow</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32</a:t>
            </a:fld>
            <a:endParaRPr lang="zh-CN" altLang="en-US" dirty="0"/>
          </a:p>
        </p:txBody>
      </p:sp>
    </p:spTree>
    <p:extLst>
      <p:ext uri="{BB962C8B-B14F-4D97-AF65-F5344CB8AC3E}">
        <p14:creationId xmlns:p14="http://schemas.microsoft.com/office/powerpoint/2010/main" val="31253278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6" name="Rectangle 8"/>
          <p:cNvSpPr>
            <a:spLocks noGrp="1" noChangeArrowheads="1"/>
          </p:cNvSpPr>
          <p:nvPr>
            <p:ph type="title"/>
          </p:nvPr>
        </p:nvSpPr>
        <p:spPr/>
        <p:txBody>
          <a:bodyPr>
            <a:normAutofit/>
          </a:bodyPr>
          <a:lstStyle/>
          <a:p>
            <a:r>
              <a:rPr lang="en-US"/>
              <a:t>Binary Vs. Non-Binary Relationships</a:t>
            </a:r>
          </a:p>
        </p:txBody>
      </p:sp>
      <p:sp>
        <p:nvSpPr>
          <p:cNvPr id="176137" name="Rectangle 9"/>
          <p:cNvSpPr>
            <a:spLocks noGrp="1" noChangeArrowheads="1"/>
          </p:cNvSpPr>
          <p:nvPr>
            <p:ph type="body" idx="1"/>
          </p:nvPr>
        </p:nvSpPr>
        <p:spPr/>
        <p:txBody>
          <a:bodyPr>
            <a:normAutofit/>
          </a:bodyPr>
          <a:lstStyle/>
          <a:p>
            <a:r>
              <a:rPr lang="en-US"/>
              <a:t>Some relationships that appear to be non-binary may be better represented using binary relationships</a:t>
            </a:r>
          </a:p>
          <a:p>
            <a:pPr lvl="1"/>
            <a:r>
              <a:rPr lang="en-US"/>
              <a:t>E.g.  A ternary relationship parents, relating a child to his/her father and mother, is best replaced by two binary relationships,  father and mother</a:t>
            </a:r>
          </a:p>
          <a:p>
            <a:pPr lvl="2"/>
            <a:r>
              <a:rPr lang="en-US"/>
              <a:t>Using two binary relationships allows partial information (e.g. only mother being know)</a:t>
            </a:r>
          </a:p>
          <a:p>
            <a:pPr lvl="1"/>
            <a:r>
              <a:rPr lang="en-US"/>
              <a:t>But there are some relationships that are naturally non-binary</a:t>
            </a:r>
          </a:p>
          <a:p>
            <a:pPr lvl="2"/>
            <a:r>
              <a:rPr lang="en-US"/>
              <a:t>E.g. works-on</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33</a:t>
            </a:fld>
            <a:endParaRPr lang="zh-CN" altLang="en-US" dirty="0"/>
          </a:p>
        </p:txBody>
      </p:sp>
    </p:spTree>
    <p:extLst>
      <p:ext uri="{BB962C8B-B14F-4D97-AF65-F5344CB8AC3E}">
        <p14:creationId xmlns:p14="http://schemas.microsoft.com/office/powerpoint/2010/main" val="2176296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p:txBody>
          <a:bodyPr/>
          <a:lstStyle/>
          <a:p>
            <a:r>
              <a:rPr lang="en-US" sz="3200"/>
              <a:t>Converting Non-Binary Relationships to Binary Form</a:t>
            </a:r>
          </a:p>
        </p:txBody>
      </p:sp>
      <p:sp>
        <p:nvSpPr>
          <p:cNvPr id="177162" name="Rectangle 10"/>
          <p:cNvSpPr>
            <a:spLocks noGrp="1" noChangeArrowheads="1"/>
          </p:cNvSpPr>
          <p:nvPr>
            <p:ph type="body" idx="1"/>
          </p:nvPr>
        </p:nvSpPr>
        <p:spPr/>
        <p:txBody>
          <a:bodyPr/>
          <a:lstStyle/>
          <a:p>
            <a:r>
              <a:rPr lang="en-US" sz="1800" dirty="0"/>
              <a:t>In general, any non-binary relationship can be represented using binary relationships by creating an artificial entity set.</a:t>
            </a:r>
          </a:p>
          <a:p>
            <a:pPr lvl="1"/>
            <a:r>
              <a:rPr lang="en-US" sz="1600" dirty="0"/>
              <a:t>Replace R between entity sets A, B and C by an entity set E, and three relationship sets: </a:t>
            </a:r>
          </a:p>
          <a:p>
            <a:pPr lvl="1">
              <a:buFontTx/>
              <a:buNone/>
              <a:tabLst>
                <a:tab pos="4208463" algn="l"/>
              </a:tabLst>
            </a:pPr>
            <a:r>
              <a:rPr lang="en-US" sz="1600" dirty="0"/>
              <a:t>	</a:t>
            </a:r>
            <a:r>
              <a:rPr lang="en-US" sz="1600" dirty="0" smtClean="0"/>
              <a:t>1</a:t>
            </a:r>
            <a:r>
              <a:rPr lang="en-US" sz="1600" dirty="0"/>
              <a:t>. R</a:t>
            </a:r>
            <a:r>
              <a:rPr lang="en-US" sz="1600" baseline="-25000" dirty="0"/>
              <a:t>A</a:t>
            </a:r>
            <a:r>
              <a:rPr lang="en-US" sz="1600" dirty="0"/>
              <a:t>, relating E and A 		  2. R</a:t>
            </a:r>
            <a:r>
              <a:rPr lang="en-US" sz="1600" baseline="-25000" dirty="0"/>
              <a:t>B</a:t>
            </a:r>
            <a:r>
              <a:rPr lang="en-US" sz="1600" dirty="0"/>
              <a:t>, relating E and B</a:t>
            </a:r>
          </a:p>
          <a:p>
            <a:pPr lvl="1">
              <a:buFontTx/>
              <a:buNone/>
            </a:pPr>
            <a:r>
              <a:rPr lang="en-US" sz="1600" dirty="0"/>
              <a:t>	</a:t>
            </a:r>
            <a:r>
              <a:rPr lang="en-US" sz="1600" dirty="0" smtClean="0"/>
              <a:t>3</a:t>
            </a:r>
            <a:r>
              <a:rPr lang="en-US" sz="1600" dirty="0"/>
              <a:t>. R</a:t>
            </a:r>
            <a:r>
              <a:rPr lang="en-US" sz="1600" baseline="-25000" dirty="0"/>
              <a:t>C</a:t>
            </a:r>
            <a:r>
              <a:rPr lang="en-US" sz="1600" dirty="0"/>
              <a:t>, relating E and C</a:t>
            </a:r>
          </a:p>
          <a:p>
            <a:pPr lvl="1"/>
            <a:r>
              <a:rPr lang="en-US" sz="1600" dirty="0"/>
              <a:t>Create a special identifying attribute for E</a:t>
            </a:r>
          </a:p>
          <a:p>
            <a:pPr lvl="1"/>
            <a:r>
              <a:rPr lang="en-US" sz="1600" dirty="0"/>
              <a:t>Add any attributes of R to E </a:t>
            </a:r>
          </a:p>
          <a:p>
            <a:pPr lvl="1"/>
            <a:r>
              <a:rPr lang="en-US" sz="1600" dirty="0"/>
              <a:t>For each relationship (</a:t>
            </a:r>
            <a:r>
              <a:rPr lang="en-US" sz="1600" i="1" dirty="0" err="1"/>
              <a:t>a</a:t>
            </a:r>
            <a:r>
              <a:rPr lang="en-US" sz="1600" i="1" baseline="-25000" dirty="0" err="1"/>
              <a:t>i</a:t>
            </a:r>
            <a:r>
              <a:rPr lang="en-US" sz="1600" i="1" dirty="0"/>
              <a:t> , b</a:t>
            </a:r>
            <a:r>
              <a:rPr lang="en-US" sz="1600" i="1" baseline="-25000" dirty="0"/>
              <a:t>i</a:t>
            </a:r>
            <a:r>
              <a:rPr lang="en-US" sz="1600" i="1" dirty="0"/>
              <a:t> , </a:t>
            </a:r>
            <a:r>
              <a:rPr lang="en-US" sz="1600" i="1" dirty="0" err="1"/>
              <a:t>c</a:t>
            </a:r>
            <a:r>
              <a:rPr lang="en-US" sz="1600" i="1" baseline="-25000" dirty="0" err="1"/>
              <a:t>i</a:t>
            </a:r>
            <a:r>
              <a:rPr lang="en-US" sz="1600" dirty="0"/>
              <a:t>) in R, create </a:t>
            </a:r>
          </a:p>
          <a:p>
            <a:pPr lvl="1">
              <a:buFontTx/>
              <a:buNone/>
            </a:pPr>
            <a:r>
              <a:rPr lang="en-US" sz="1600" dirty="0"/>
              <a:t>	</a:t>
            </a:r>
            <a:r>
              <a:rPr lang="en-US" sz="1600" dirty="0" smtClean="0"/>
              <a:t>1</a:t>
            </a:r>
            <a:r>
              <a:rPr lang="en-US" sz="1600" dirty="0"/>
              <a:t>. a new entity </a:t>
            </a:r>
            <a:r>
              <a:rPr lang="en-US" sz="1600" i="1" dirty="0" err="1"/>
              <a:t>e</a:t>
            </a:r>
            <a:r>
              <a:rPr lang="en-US" sz="1600" i="1" baseline="-25000" dirty="0" err="1"/>
              <a:t>i</a:t>
            </a:r>
            <a:r>
              <a:rPr lang="en-US" sz="1600" i="1" dirty="0"/>
              <a:t> </a:t>
            </a:r>
            <a:r>
              <a:rPr lang="en-US" sz="1600" dirty="0"/>
              <a:t>in the entity set E </a:t>
            </a:r>
            <a:r>
              <a:rPr lang="en-US" sz="1600" dirty="0" smtClean="0"/>
              <a:t>	2</a:t>
            </a:r>
            <a:r>
              <a:rPr lang="en-US" sz="1600" dirty="0"/>
              <a:t>. add (</a:t>
            </a:r>
            <a:r>
              <a:rPr lang="en-US" sz="1600" i="1" dirty="0" err="1"/>
              <a:t>e</a:t>
            </a:r>
            <a:r>
              <a:rPr lang="en-US" sz="1600" i="1" baseline="-25000" dirty="0" err="1"/>
              <a:t>i</a:t>
            </a:r>
            <a:r>
              <a:rPr lang="en-US" sz="1600" i="1" dirty="0"/>
              <a:t> , </a:t>
            </a:r>
            <a:r>
              <a:rPr lang="en-US" sz="1600" i="1" dirty="0" err="1"/>
              <a:t>a</a:t>
            </a:r>
            <a:r>
              <a:rPr lang="en-US" sz="1600" i="1" baseline="-25000" dirty="0" err="1"/>
              <a:t>i</a:t>
            </a:r>
            <a:r>
              <a:rPr lang="en-US" sz="1600" i="1" dirty="0"/>
              <a:t> </a:t>
            </a:r>
            <a:r>
              <a:rPr lang="en-US" sz="1600" dirty="0"/>
              <a:t>) to R</a:t>
            </a:r>
            <a:r>
              <a:rPr lang="en-US" sz="1600" baseline="-25000" dirty="0"/>
              <a:t>A</a:t>
            </a:r>
          </a:p>
          <a:p>
            <a:pPr lvl="1">
              <a:buFontTx/>
              <a:buNone/>
            </a:pPr>
            <a:r>
              <a:rPr lang="en-US" sz="1600" dirty="0"/>
              <a:t>	</a:t>
            </a:r>
            <a:r>
              <a:rPr lang="en-US" sz="1600" dirty="0" smtClean="0"/>
              <a:t>3</a:t>
            </a:r>
            <a:r>
              <a:rPr lang="en-US" sz="1600" dirty="0"/>
              <a:t>. add (</a:t>
            </a:r>
            <a:r>
              <a:rPr lang="en-US" sz="1600" i="1" dirty="0" err="1"/>
              <a:t>e</a:t>
            </a:r>
            <a:r>
              <a:rPr lang="en-US" sz="1600" i="1" baseline="-25000" dirty="0" err="1"/>
              <a:t>i</a:t>
            </a:r>
            <a:r>
              <a:rPr lang="en-US" sz="1600" i="1" dirty="0"/>
              <a:t> , b</a:t>
            </a:r>
            <a:r>
              <a:rPr lang="en-US" sz="1600" i="1" baseline="-25000" dirty="0"/>
              <a:t>i</a:t>
            </a:r>
            <a:r>
              <a:rPr lang="en-US" sz="1600" dirty="0"/>
              <a:t> ) to </a:t>
            </a:r>
            <a:r>
              <a:rPr lang="en-US" sz="1600" dirty="0" smtClean="0"/>
              <a:t>R</a:t>
            </a:r>
            <a:r>
              <a:rPr lang="en-US" sz="1600" baseline="-25000" dirty="0" smtClean="0"/>
              <a:t>B</a:t>
            </a:r>
            <a:r>
              <a:rPr lang="en-US" sz="1600" dirty="0" smtClean="0"/>
              <a:t>			4</a:t>
            </a:r>
            <a:r>
              <a:rPr lang="en-US" sz="1600" dirty="0"/>
              <a:t>. add (</a:t>
            </a:r>
            <a:r>
              <a:rPr lang="en-US" sz="1600" i="1" dirty="0" err="1"/>
              <a:t>e</a:t>
            </a:r>
            <a:r>
              <a:rPr lang="en-US" sz="1600" i="1" baseline="-25000" dirty="0" err="1"/>
              <a:t>i</a:t>
            </a:r>
            <a:r>
              <a:rPr lang="en-US" sz="1600" i="1" dirty="0"/>
              <a:t> , </a:t>
            </a:r>
            <a:r>
              <a:rPr lang="en-US" sz="1600" i="1" dirty="0" err="1"/>
              <a:t>c</a:t>
            </a:r>
            <a:r>
              <a:rPr lang="en-US" sz="1600" i="1" baseline="-25000" dirty="0" err="1"/>
              <a:t>i</a:t>
            </a:r>
            <a:r>
              <a:rPr lang="en-US" sz="1600" i="1" dirty="0"/>
              <a:t> </a:t>
            </a:r>
            <a:r>
              <a:rPr lang="en-US" sz="1600" dirty="0"/>
              <a:t>) to R</a:t>
            </a:r>
            <a:r>
              <a:rPr lang="en-US" sz="1600" baseline="-25000" dirty="0"/>
              <a:t>C</a:t>
            </a:r>
          </a:p>
        </p:txBody>
      </p:sp>
      <p:pic>
        <p:nvPicPr>
          <p:cNvPr id="177163" name="Picture 11"/>
          <p:cNvPicPr>
            <a:picLocks noChangeAspect="1" noChangeArrowheads="1"/>
          </p:cNvPicPr>
          <p:nvPr/>
        </p:nvPicPr>
        <p:blipFill>
          <a:blip r:embed="rId3"/>
          <a:srcRect l="1071" t="3810" r="1071" b="59761"/>
          <a:stretch>
            <a:fillRect/>
          </a:stretch>
        </p:blipFill>
        <p:spPr bwMode="auto">
          <a:xfrm>
            <a:off x="1676400" y="5078413"/>
            <a:ext cx="6375400" cy="1779587"/>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34</a:t>
            </a:fld>
            <a:endParaRPr lang="zh-CN" altLang="en-US" dirty="0"/>
          </a:p>
        </p:txBody>
      </p:sp>
    </p:spTree>
    <p:extLst>
      <p:ext uri="{BB962C8B-B14F-4D97-AF65-F5344CB8AC3E}">
        <p14:creationId xmlns:p14="http://schemas.microsoft.com/office/powerpoint/2010/main" val="91994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7162">
                                            <p:txEl>
                                              <p:pRg st="1" end="1"/>
                                            </p:txEl>
                                          </p:spTgt>
                                        </p:tgtEl>
                                        <p:attrNameLst>
                                          <p:attrName>style.visibility</p:attrName>
                                        </p:attrNameLst>
                                      </p:cBhvr>
                                      <p:to>
                                        <p:strVal val="visible"/>
                                      </p:to>
                                    </p:set>
                                    <p:anim calcmode="lin" valueType="num">
                                      <p:cBhvr>
                                        <p:cTn id="7" dur="1000" fill="hold"/>
                                        <p:tgtEl>
                                          <p:spTgt spid="177162">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7716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7162">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77162">
                                            <p:txEl>
                                              <p:pRg st="2" end="2"/>
                                            </p:txEl>
                                          </p:spTgt>
                                        </p:tgtEl>
                                        <p:attrNameLst>
                                          <p:attrName>style.visibility</p:attrName>
                                        </p:attrNameLst>
                                      </p:cBhvr>
                                      <p:to>
                                        <p:strVal val="visible"/>
                                      </p:to>
                                    </p:set>
                                    <p:anim calcmode="lin" valueType="num">
                                      <p:cBhvr>
                                        <p:cTn id="12" dur="1000" fill="hold"/>
                                        <p:tgtEl>
                                          <p:spTgt spid="177162">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17716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77162">
                                            <p:txEl>
                                              <p:pRg st="2" end="2"/>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177162">
                                            <p:txEl>
                                              <p:pRg st="3" end="3"/>
                                            </p:txEl>
                                          </p:spTgt>
                                        </p:tgtEl>
                                        <p:attrNameLst>
                                          <p:attrName>style.visibility</p:attrName>
                                        </p:attrNameLst>
                                      </p:cBhvr>
                                      <p:to>
                                        <p:strVal val="visible"/>
                                      </p:to>
                                    </p:set>
                                    <p:anim calcmode="lin" valueType="num">
                                      <p:cBhvr>
                                        <p:cTn id="17" dur="1000" fill="hold"/>
                                        <p:tgtEl>
                                          <p:spTgt spid="177162">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17716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7716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177162">
                                            <p:txEl>
                                              <p:pRg st="4" end="4"/>
                                            </p:txEl>
                                          </p:spTgt>
                                        </p:tgtEl>
                                        <p:attrNameLst>
                                          <p:attrName>style.visibility</p:attrName>
                                        </p:attrNameLst>
                                      </p:cBhvr>
                                      <p:to>
                                        <p:strVal val="visible"/>
                                      </p:to>
                                    </p:set>
                                    <p:anim calcmode="lin" valueType="num">
                                      <p:cBhvr>
                                        <p:cTn id="24" dur="1000" fill="hold"/>
                                        <p:tgtEl>
                                          <p:spTgt spid="177162">
                                            <p:txEl>
                                              <p:pRg st="4" end="4"/>
                                            </p:txEl>
                                          </p:spTgt>
                                        </p:tgtEl>
                                        <p:attrNameLst>
                                          <p:attrName>ppt_x</p:attrName>
                                        </p:attrNameLst>
                                      </p:cBhvr>
                                      <p:tavLst>
                                        <p:tav tm="0">
                                          <p:val>
                                            <p:strVal val="#ppt_x-.2"/>
                                          </p:val>
                                        </p:tav>
                                        <p:tav tm="100000">
                                          <p:val>
                                            <p:strVal val="#ppt_x"/>
                                          </p:val>
                                        </p:tav>
                                      </p:tavLst>
                                    </p:anim>
                                    <p:anim calcmode="lin" valueType="num">
                                      <p:cBhvr>
                                        <p:cTn id="25" dur="1000" fill="hold"/>
                                        <p:tgtEl>
                                          <p:spTgt spid="17716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17716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nodeType="clickEffect">
                                  <p:stCondLst>
                                    <p:cond delay="0"/>
                                  </p:stCondLst>
                                  <p:childTnLst>
                                    <p:set>
                                      <p:cBhvr>
                                        <p:cTn id="30" dur="1" fill="hold">
                                          <p:stCondLst>
                                            <p:cond delay="0"/>
                                          </p:stCondLst>
                                        </p:cTn>
                                        <p:tgtEl>
                                          <p:spTgt spid="177162">
                                            <p:txEl>
                                              <p:pRg st="5" end="5"/>
                                            </p:txEl>
                                          </p:spTgt>
                                        </p:tgtEl>
                                        <p:attrNameLst>
                                          <p:attrName>style.visibility</p:attrName>
                                        </p:attrNameLst>
                                      </p:cBhvr>
                                      <p:to>
                                        <p:strVal val="visible"/>
                                      </p:to>
                                    </p:set>
                                    <p:anim calcmode="lin" valueType="num">
                                      <p:cBhvr>
                                        <p:cTn id="31" dur="1000" fill="hold"/>
                                        <p:tgtEl>
                                          <p:spTgt spid="177162">
                                            <p:txEl>
                                              <p:pRg st="5" end="5"/>
                                            </p:txEl>
                                          </p:spTgt>
                                        </p:tgtEl>
                                        <p:attrNameLst>
                                          <p:attrName>ppt_x</p:attrName>
                                        </p:attrNameLst>
                                      </p:cBhvr>
                                      <p:tavLst>
                                        <p:tav tm="0">
                                          <p:val>
                                            <p:strVal val="#ppt_x-.2"/>
                                          </p:val>
                                        </p:tav>
                                        <p:tav tm="100000">
                                          <p:val>
                                            <p:strVal val="#ppt_x"/>
                                          </p:val>
                                        </p:tav>
                                      </p:tavLst>
                                    </p:anim>
                                    <p:anim calcmode="lin" valueType="num">
                                      <p:cBhvr>
                                        <p:cTn id="32" dur="1000" fill="hold"/>
                                        <p:tgtEl>
                                          <p:spTgt spid="17716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7716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nodeType="clickEffect">
                                  <p:stCondLst>
                                    <p:cond delay="0"/>
                                  </p:stCondLst>
                                  <p:childTnLst>
                                    <p:set>
                                      <p:cBhvr>
                                        <p:cTn id="37" dur="1" fill="hold">
                                          <p:stCondLst>
                                            <p:cond delay="0"/>
                                          </p:stCondLst>
                                        </p:cTn>
                                        <p:tgtEl>
                                          <p:spTgt spid="177162">
                                            <p:txEl>
                                              <p:pRg st="6" end="6"/>
                                            </p:txEl>
                                          </p:spTgt>
                                        </p:tgtEl>
                                        <p:attrNameLst>
                                          <p:attrName>style.visibility</p:attrName>
                                        </p:attrNameLst>
                                      </p:cBhvr>
                                      <p:to>
                                        <p:strVal val="visible"/>
                                      </p:to>
                                    </p:set>
                                    <p:anim calcmode="lin" valueType="num">
                                      <p:cBhvr>
                                        <p:cTn id="38" dur="1000" fill="hold"/>
                                        <p:tgtEl>
                                          <p:spTgt spid="177162">
                                            <p:txEl>
                                              <p:pRg st="6" end="6"/>
                                            </p:txEl>
                                          </p:spTgt>
                                        </p:tgtEl>
                                        <p:attrNameLst>
                                          <p:attrName>ppt_x</p:attrName>
                                        </p:attrNameLst>
                                      </p:cBhvr>
                                      <p:tavLst>
                                        <p:tav tm="0">
                                          <p:val>
                                            <p:strVal val="#ppt_x-.2"/>
                                          </p:val>
                                        </p:tav>
                                        <p:tav tm="100000">
                                          <p:val>
                                            <p:strVal val="#ppt_x"/>
                                          </p:val>
                                        </p:tav>
                                      </p:tavLst>
                                    </p:anim>
                                    <p:anim calcmode="lin" valueType="num">
                                      <p:cBhvr>
                                        <p:cTn id="39" dur="1000" fill="hold"/>
                                        <p:tgtEl>
                                          <p:spTgt spid="17716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77162">
                                            <p:txEl>
                                              <p:pRg st="6" end="6"/>
                                            </p:txEl>
                                          </p:spTgt>
                                        </p:tgtEl>
                                      </p:cBhvr>
                                    </p:animEffect>
                                  </p:childTnLst>
                                </p:cTn>
                              </p:par>
                              <p:par>
                                <p:cTn id="41" presetID="29" presetClass="entr" presetSubtype="0" fill="hold" nodeType="withEffect">
                                  <p:stCondLst>
                                    <p:cond delay="0"/>
                                  </p:stCondLst>
                                  <p:childTnLst>
                                    <p:set>
                                      <p:cBhvr>
                                        <p:cTn id="42" dur="1" fill="hold">
                                          <p:stCondLst>
                                            <p:cond delay="0"/>
                                          </p:stCondLst>
                                        </p:cTn>
                                        <p:tgtEl>
                                          <p:spTgt spid="177162">
                                            <p:txEl>
                                              <p:pRg st="7" end="7"/>
                                            </p:txEl>
                                          </p:spTgt>
                                        </p:tgtEl>
                                        <p:attrNameLst>
                                          <p:attrName>style.visibility</p:attrName>
                                        </p:attrNameLst>
                                      </p:cBhvr>
                                      <p:to>
                                        <p:strVal val="visible"/>
                                      </p:to>
                                    </p:set>
                                    <p:anim calcmode="lin" valueType="num">
                                      <p:cBhvr>
                                        <p:cTn id="43" dur="1000" fill="hold"/>
                                        <p:tgtEl>
                                          <p:spTgt spid="177162">
                                            <p:txEl>
                                              <p:pRg st="7" end="7"/>
                                            </p:txEl>
                                          </p:spTgt>
                                        </p:tgtEl>
                                        <p:attrNameLst>
                                          <p:attrName>ppt_x</p:attrName>
                                        </p:attrNameLst>
                                      </p:cBhvr>
                                      <p:tavLst>
                                        <p:tav tm="0">
                                          <p:val>
                                            <p:strVal val="#ppt_x-.2"/>
                                          </p:val>
                                        </p:tav>
                                        <p:tav tm="100000">
                                          <p:val>
                                            <p:strVal val="#ppt_x"/>
                                          </p:val>
                                        </p:tav>
                                      </p:tavLst>
                                    </p:anim>
                                    <p:anim calcmode="lin" valueType="num">
                                      <p:cBhvr>
                                        <p:cTn id="44" dur="1000" fill="hold"/>
                                        <p:tgtEl>
                                          <p:spTgt spid="17716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77162">
                                            <p:txEl>
                                              <p:pRg st="7" end="7"/>
                                            </p:txEl>
                                          </p:spTgt>
                                        </p:tgtEl>
                                      </p:cBhvr>
                                    </p:animEffect>
                                  </p:childTnLst>
                                </p:cTn>
                              </p:par>
                              <p:par>
                                <p:cTn id="46" presetID="29" presetClass="entr" presetSubtype="0" fill="hold" nodeType="withEffect">
                                  <p:stCondLst>
                                    <p:cond delay="0"/>
                                  </p:stCondLst>
                                  <p:childTnLst>
                                    <p:set>
                                      <p:cBhvr>
                                        <p:cTn id="47" dur="1" fill="hold">
                                          <p:stCondLst>
                                            <p:cond delay="0"/>
                                          </p:stCondLst>
                                        </p:cTn>
                                        <p:tgtEl>
                                          <p:spTgt spid="177162">
                                            <p:txEl>
                                              <p:pRg st="8" end="8"/>
                                            </p:txEl>
                                          </p:spTgt>
                                        </p:tgtEl>
                                        <p:attrNameLst>
                                          <p:attrName>style.visibility</p:attrName>
                                        </p:attrNameLst>
                                      </p:cBhvr>
                                      <p:to>
                                        <p:strVal val="visible"/>
                                      </p:to>
                                    </p:set>
                                    <p:anim calcmode="lin" valueType="num">
                                      <p:cBhvr>
                                        <p:cTn id="48" dur="1000" fill="hold"/>
                                        <p:tgtEl>
                                          <p:spTgt spid="177162">
                                            <p:txEl>
                                              <p:pRg st="8" end="8"/>
                                            </p:txEl>
                                          </p:spTgt>
                                        </p:tgtEl>
                                        <p:attrNameLst>
                                          <p:attrName>ppt_x</p:attrName>
                                        </p:attrNameLst>
                                      </p:cBhvr>
                                      <p:tavLst>
                                        <p:tav tm="0">
                                          <p:val>
                                            <p:strVal val="#ppt_x-.2"/>
                                          </p:val>
                                        </p:tav>
                                        <p:tav tm="100000">
                                          <p:val>
                                            <p:strVal val="#ppt_x"/>
                                          </p:val>
                                        </p:tav>
                                      </p:tavLst>
                                    </p:anim>
                                    <p:anim calcmode="lin" valueType="num">
                                      <p:cBhvr>
                                        <p:cTn id="49" dur="1000" fill="hold"/>
                                        <p:tgtEl>
                                          <p:spTgt spid="177162">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771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4" name="Rectangle 8"/>
          <p:cNvSpPr>
            <a:spLocks noGrp="1" noChangeArrowheads="1"/>
          </p:cNvSpPr>
          <p:nvPr>
            <p:ph type="title"/>
          </p:nvPr>
        </p:nvSpPr>
        <p:spPr/>
        <p:txBody>
          <a:bodyPr>
            <a:normAutofit/>
          </a:bodyPr>
          <a:lstStyle/>
          <a:p>
            <a:r>
              <a:rPr lang="en-US"/>
              <a:t>Converting Non-Binary Relationships (Cont.)</a:t>
            </a:r>
          </a:p>
        </p:txBody>
      </p:sp>
      <p:sp>
        <p:nvSpPr>
          <p:cNvPr id="178185" name="Rectangle 9"/>
          <p:cNvSpPr>
            <a:spLocks noGrp="1" noChangeArrowheads="1"/>
          </p:cNvSpPr>
          <p:nvPr>
            <p:ph type="body" idx="1"/>
          </p:nvPr>
        </p:nvSpPr>
        <p:spPr/>
        <p:txBody>
          <a:bodyPr/>
          <a:lstStyle/>
          <a:p>
            <a:r>
              <a:rPr lang="en-US"/>
              <a:t>Also need to translate constraints</a:t>
            </a:r>
          </a:p>
          <a:p>
            <a:pPr lvl="1"/>
            <a:r>
              <a:rPr lang="en-US"/>
              <a:t>Translating all constraints may not be possible</a:t>
            </a:r>
          </a:p>
          <a:p>
            <a:pPr lvl="1"/>
            <a:r>
              <a:rPr lang="en-US"/>
              <a:t>There may be instances in the translated schema that</a:t>
            </a:r>
            <a:br>
              <a:rPr lang="en-US"/>
            </a:br>
            <a:r>
              <a:rPr lang="en-US"/>
              <a:t>cannot correspond to any instance of R</a:t>
            </a:r>
          </a:p>
          <a:p>
            <a:pPr lvl="2"/>
            <a:r>
              <a:rPr lang="en-US"/>
              <a:t>Exercise:  add constraints to the relationships R</a:t>
            </a:r>
            <a:r>
              <a:rPr lang="en-US" baseline="-25000"/>
              <a:t>A</a:t>
            </a:r>
            <a:r>
              <a:rPr lang="en-US"/>
              <a:t>, R</a:t>
            </a:r>
            <a:r>
              <a:rPr lang="en-US" baseline="-25000"/>
              <a:t>B</a:t>
            </a:r>
            <a:r>
              <a:rPr lang="en-US"/>
              <a:t> and R</a:t>
            </a:r>
            <a:r>
              <a:rPr lang="en-US" baseline="-25000"/>
              <a:t>C</a:t>
            </a:r>
            <a:r>
              <a:rPr lang="en-US"/>
              <a:t> to ensure that a newly created entity corresponds to exactly one entity in each of entity sets A, B and C</a:t>
            </a:r>
          </a:p>
          <a:p>
            <a:endParaRPr lang="en-US"/>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35</a:t>
            </a:fld>
            <a:endParaRPr lang="zh-CN" altLang="en-US" dirty="0"/>
          </a:p>
        </p:txBody>
      </p:sp>
    </p:spTree>
    <p:extLst>
      <p:ext uri="{BB962C8B-B14F-4D97-AF65-F5344CB8AC3E}">
        <p14:creationId xmlns:p14="http://schemas.microsoft.com/office/powerpoint/2010/main" val="2838403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p:txBody>
          <a:bodyPr/>
          <a:lstStyle/>
          <a:p>
            <a:r>
              <a:rPr lang="en-US"/>
              <a:t>Specialization</a:t>
            </a:r>
          </a:p>
        </p:txBody>
      </p:sp>
      <p:sp>
        <p:nvSpPr>
          <p:cNvPr id="203781" name="Rectangle 5"/>
          <p:cNvSpPr>
            <a:spLocks noGrp="1" noChangeArrowheads="1"/>
          </p:cNvSpPr>
          <p:nvPr>
            <p:ph type="body" idx="1"/>
          </p:nvPr>
        </p:nvSpPr>
        <p:spPr/>
        <p:txBody>
          <a:bodyPr>
            <a:normAutofit/>
          </a:bodyPr>
          <a:lstStyle/>
          <a:p>
            <a:r>
              <a:rPr lang="en-US" sz="2400" dirty="0"/>
              <a:t>Top-down design process; we designate </a:t>
            </a:r>
            <a:r>
              <a:rPr lang="en-US" sz="2400" dirty="0" err="1"/>
              <a:t>subgroupings</a:t>
            </a:r>
            <a:r>
              <a:rPr lang="en-US" sz="2400" dirty="0"/>
              <a:t> within an entity set that are distinctive from other entities in the set.</a:t>
            </a:r>
          </a:p>
          <a:p>
            <a:r>
              <a:rPr lang="en-US" sz="2400" dirty="0"/>
              <a:t>These </a:t>
            </a:r>
            <a:r>
              <a:rPr lang="en-US" sz="2400" dirty="0" err="1"/>
              <a:t>subgroupings</a:t>
            </a:r>
            <a:r>
              <a:rPr lang="en-US" sz="2400" dirty="0"/>
              <a:t> become lower-level entity sets that have attributes or participate in relationships that do not apply to the higher-level entity set.</a:t>
            </a:r>
          </a:p>
          <a:p>
            <a:r>
              <a:rPr lang="en-US" sz="2400" dirty="0"/>
              <a:t>Depicted by a triangle component labeled ISA (E.g. customer “is a” person).</a:t>
            </a:r>
          </a:p>
          <a:p>
            <a:r>
              <a:rPr lang="en-US" sz="2400" dirty="0"/>
              <a:t>Attribute inheritance – a lower-level entity set inherits all the attributes and relationship participation of the higher-level entity set to which it is linked.</a:t>
            </a:r>
          </a:p>
          <a:p>
            <a:endParaRPr lang="en-US" sz="2400" dirty="0"/>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36</a:t>
            </a:fld>
            <a:endParaRPr lang="zh-CN" altLang="en-US" dirty="0"/>
          </a:p>
        </p:txBody>
      </p:sp>
    </p:spTree>
    <p:extLst>
      <p:ext uri="{BB962C8B-B14F-4D97-AF65-F5344CB8AC3E}">
        <p14:creationId xmlns:p14="http://schemas.microsoft.com/office/powerpoint/2010/main" val="3127556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Specialization Example</a:t>
            </a:r>
          </a:p>
        </p:txBody>
      </p:sp>
      <p:pic>
        <p:nvPicPr>
          <p:cNvPr id="204803" name="Picture 3"/>
          <p:cNvPicPr>
            <a:picLocks noChangeAspect="1" noChangeArrowheads="1"/>
          </p:cNvPicPr>
          <p:nvPr/>
        </p:nvPicPr>
        <p:blipFill>
          <a:blip r:embed="rId3"/>
          <a:srcRect l="12401" t="1050" r="12599" b="787"/>
          <a:stretch>
            <a:fillRect/>
          </a:stretch>
        </p:blipFill>
        <p:spPr bwMode="auto">
          <a:xfrm>
            <a:off x="1757363" y="1214438"/>
            <a:ext cx="5689600" cy="5584825"/>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37</a:t>
            </a:fld>
            <a:endParaRPr lang="zh-CN" altLang="en-US"/>
          </a:p>
        </p:txBody>
      </p:sp>
    </p:spTree>
    <p:extLst>
      <p:ext uri="{BB962C8B-B14F-4D97-AF65-F5344CB8AC3E}">
        <p14:creationId xmlns:p14="http://schemas.microsoft.com/office/powerpoint/2010/main" val="2649325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Grp="1" noChangeArrowheads="1"/>
          </p:cNvSpPr>
          <p:nvPr>
            <p:ph type="title"/>
          </p:nvPr>
        </p:nvSpPr>
        <p:spPr/>
        <p:txBody>
          <a:bodyPr/>
          <a:lstStyle/>
          <a:p>
            <a:r>
              <a:rPr lang="en-US"/>
              <a:t>Generalization</a:t>
            </a:r>
          </a:p>
        </p:txBody>
      </p:sp>
      <p:sp>
        <p:nvSpPr>
          <p:cNvPr id="205829" name="Rectangle 5"/>
          <p:cNvSpPr>
            <a:spLocks noGrp="1" noChangeArrowheads="1"/>
          </p:cNvSpPr>
          <p:nvPr>
            <p:ph type="body" idx="1"/>
          </p:nvPr>
        </p:nvSpPr>
        <p:spPr/>
        <p:txBody>
          <a:bodyPr/>
          <a:lstStyle/>
          <a:p>
            <a:r>
              <a:rPr lang="en-US"/>
              <a:t>A bottom-up design process – combine a number of entity sets that share the same features into a higher-level entity set.</a:t>
            </a:r>
          </a:p>
          <a:p>
            <a:r>
              <a:rPr lang="en-US"/>
              <a:t>Specialization and generalization are simple inversions of each other; they are represented in an E-R diagram in the same way.</a:t>
            </a:r>
          </a:p>
          <a:p>
            <a:r>
              <a:rPr lang="en-US"/>
              <a:t>The terms specialization and generalization are used interchangeably.</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38</a:t>
            </a:fld>
            <a:endParaRPr lang="zh-CN" altLang="en-US" dirty="0"/>
          </a:p>
        </p:txBody>
      </p:sp>
    </p:spTree>
    <p:extLst>
      <p:ext uri="{BB962C8B-B14F-4D97-AF65-F5344CB8AC3E}">
        <p14:creationId xmlns:p14="http://schemas.microsoft.com/office/powerpoint/2010/main" val="20736615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6" name="Rectangle 8"/>
          <p:cNvSpPr>
            <a:spLocks noGrp="1" noChangeArrowheads="1"/>
          </p:cNvSpPr>
          <p:nvPr>
            <p:ph type="title"/>
          </p:nvPr>
        </p:nvSpPr>
        <p:spPr/>
        <p:txBody>
          <a:bodyPr>
            <a:normAutofit/>
          </a:bodyPr>
          <a:lstStyle/>
          <a:p>
            <a:r>
              <a:rPr lang="en-US"/>
              <a:t>Specialization and Generalization (Cont.)</a:t>
            </a:r>
          </a:p>
        </p:txBody>
      </p:sp>
      <p:sp>
        <p:nvSpPr>
          <p:cNvPr id="206857" name="Rectangle 9"/>
          <p:cNvSpPr>
            <a:spLocks noGrp="1" noChangeArrowheads="1"/>
          </p:cNvSpPr>
          <p:nvPr>
            <p:ph type="body" idx="1"/>
          </p:nvPr>
        </p:nvSpPr>
        <p:spPr/>
        <p:txBody>
          <a:bodyPr>
            <a:normAutofit/>
          </a:bodyPr>
          <a:lstStyle/>
          <a:p>
            <a:r>
              <a:rPr lang="en-US"/>
              <a:t>Can have multiple specializations of an entity set based on different features.  </a:t>
            </a:r>
          </a:p>
          <a:p>
            <a:pPr lvl="1"/>
            <a:r>
              <a:rPr lang="en-US"/>
              <a:t>E.g. permanent-employee vs. temporary-employee, in addition to officer vs. secretary vs. teller</a:t>
            </a:r>
          </a:p>
          <a:p>
            <a:pPr lvl="1"/>
            <a:r>
              <a:rPr lang="en-US"/>
              <a:t>Each particular employee would be </a:t>
            </a:r>
          </a:p>
          <a:p>
            <a:pPr lvl="2"/>
            <a:r>
              <a:rPr lang="en-US"/>
              <a:t>a member of one of permanent-employee or temporary-employee, </a:t>
            </a:r>
          </a:p>
          <a:p>
            <a:pPr lvl="2"/>
            <a:r>
              <a:rPr lang="en-US"/>
              <a:t>and also a member of one of officer, secretary, or teller</a:t>
            </a:r>
          </a:p>
          <a:p>
            <a:r>
              <a:rPr lang="en-US"/>
              <a:t>The ISA relationship also referred to as </a:t>
            </a:r>
            <a:r>
              <a:rPr lang="en-US" b="1" i="1"/>
              <a:t>superclass</a:t>
            </a:r>
            <a:r>
              <a:rPr lang="en-US"/>
              <a:t> - </a:t>
            </a:r>
            <a:r>
              <a:rPr lang="en-US" b="1" i="1"/>
              <a:t>subclass</a:t>
            </a:r>
            <a:r>
              <a:rPr lang="en-US"/>
              <a:t> relationship</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39</a:t>
            </a:fld>
            <a:endParaRPr lang="zh-CN" altLang="en-US" dirty="0"/>
          </a:p>
        </p:txBody>
      </p:sp>
    </p:spTree>
    <p:extLst>
      <p:ext uri="{BB962C8B-B14F-4D97-AF65-F5344CB8AC3E}">
        <p14:creationId xmlns:p14="http://schemas.microsoft.com/office/powerpoint/2010/main" val="252780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3" name="Rectangle 9"/>
          <p:cNvSpPr>
            <a:spLocks noGrp="1" noChangeArrowheads="1"/>
          </p:cNvSpPr>
          <p:nvPr>
            <p:ph type="title"/>
          </p:nvPr>
        </p:nvSpPr>
        <p:spPr/>
        <p:txBody>
          <a:bodyPr/>
          <a:lstStyle/>
          <a:p>
            <a:r>
              <a:rPr lang="en-US"/>
              <a:t>Attributes</a:t>
            </a:r>
          </a:p>
        </p:txBody>
      </p:sp>
      <p:sp>
        <p:nvSpPr>
          <p:cNvPr id="139274" name="Rectangle 10"/>
          <p:cNvSpPr>
            <a:spLocks noGrp="1" noChangeArrowheads="1"/>
          </p:cNvSpPr>
          <p:nvPr>
            <p:ph type="body" idx="1"/>
          </p:nvPr>
        </p:nvSpPr>
        <p:spPr>
          <a:xfrm>
            <a:off x="533400" y="2336872"/>
            <a:ext cx="8071048" cy="4404496"/>
          </a:xfrm>
        </p:spPr>
        <p:txBody>
          <a:bodyPr>
            <a:normAutofit fontScale="92500" lnSpcReduction="10000"/>
          </a:bodyPr>
          <a:lstStyle/>
          <a:p>
            <a:pPr>
              <a:lnSpc>
                <a:spcPct val="80000"/>
              </a:lnSpc>
            </a:pPr>
            <a:r>
              <a:rPr lang="en-US" sz="2000" dirty="0"/>
              <a:t>An entity is represented by a set of attributes, that is descriptive properties possessed by all members of an entity set.</a:t>
            </a:r>
          </a:p>
          <a:p>
            <a:pPr>
              <a:lnSpc>
                <a:spcPct val="80000"/>
              </a:lnSpc>
              <a:buFontTx/>
              <a:buNone/>
            </a:pPr>
            <a:r>
              <a:rPr lang="en-US" sz="2000" dirty="0"/>
              <a:t>	</a:t>
            </a:r>
          </a:p>
          <a:p>
            <a:pPr>
              <a:lnSpc>
                <a:spcPct val="80000"/>
              </a:lnSpc>
            </a:pPr>
            <a:endParaRPr lang="en-US" sz="2000" dirty="0"/>
          </a:p>
          <a:p>
            <a:pPr>
              <a:lnSpc>
                <a:spcPct val="80000"/>
              </a:lnSpc>
            </a:pPr>
            <a:endParaRPr lang="en-US" sz="2000" dirty="0" smtClean="0">
              <a:solidFill>
                <a:srgbClr val="FF3300"/>
              </a:solidFill>
            </a:endParaRPr>
          </a:p>
          <a:p>
            <a:pPr>
              <a:lnSpc>
                <a:spcPct val="80000"/>
              </a:lnSpc>
            </a:pPr>
            <a:endParaRPr lang="en-US" sz="2000" dirty="0" smtClean="0">
              <a:solidFill>
                <a:srgbClr val="FF3300"/>
              </a:solidFill>
            </a:endParaRPr>
          </a:p>
          <a:p>
            <a:pPr>
              <a:lnSpc>
                <a:spcPct val="80000"/>
              </a:lnSpc>
            </a:pPr>
            <a:endParaRPr lang="en-US" sz="2000" dirty="0" smtClean="0">
              <a:solidFill>
                <a:srgbClr val="FF3300"/>
              </a:solidFill>
            </a:endParaRPr>
          </a:p>
          <a:p>
            <a:pPr>
              <a:lnSpc>
                <a:spcPct val="80000"/>
              </a:lnSpc>
            </a:pPr>
            <a:r>
              <a:rPr lang="en-US" sz="2000" b="1" dirty="0" smtClean="0">
                <a:solidFill>
                  <a:srgbClr val="FFFF00"/>
                </a:solidFill>
              </a:rPr>
              <a:t>Domain</a:t>
            </a:r>
            <a:r>
              <a:rPr lang="en-US" sz="2000" b="1" dirty="0" smtClean="0"/>
              <a:t> </a:t>
            </a:r>
            <a:r>
              <a:rPr lang="en-US" sz="2000" dirty="0"/>
              <a:t>– the set of permitted values for each attribute </a:t>
            </a:r>
          </a:p>
          <a:p>
            <a:pPr>
              <a:lnSpc>
                <a:spcPct val="80000"/>
              </a:lnSpc>
            </a:pPr>
            <a:r>
              <a:rPr lang="en-US" sz="2000" b="1" dirty="0">
                <a:solidFill>
                  <a:srgbClr val="FFFF00"/>
                </a:solidFill>
              </a:rPr>
              <a:t>Attribute types</a:t>
            </a:r>
            <a:r>
              <a:rPr lang="en-US" sz="2000" dirty="0"/>
              <a:t>:</a:t>
            </a:r>
          </a:p>
          <a:p>
            <a:pPr lvl="1">
              <a:lnSpc>
                <a:spcPct val="80000"/>
              </a:lnSpc>
            </a:pPr>
            <a:r>
              <a:rPr lang="en-US" sz="1800" dirty="0"/>
              <a:t>Simple and composite attributes.</a:t>
            </a:r>
          </a:p>
          <a:p>
            <a:pPr lvl="1">
              <a:lnSpc>
                <a:spcPct val="80000"/>
              </a:lnSpc>
            </a:pPr>
            <a:r>
              <a:rPr lang="en-US" sz="1800" dirty="0"/>
              <a:t>Single-valued and multi-valued attributes</a:t>
            </a:r>
          </a:p>
          <a:p>
            <a:pPr lvl="2">
              <a:lnSpc>
                <a:spcPct val="80000"/>
              </a:lnSpc>
            </a:pPr>
            <a:r>
              <a:rPr lang="en-US" sz="1600" dirty="0"/>
              <a:t>E.g. </a:t>
            </a:r>
            <a:r>
              <a:rPr lang="en-US" sz="1600" dirty="0" err="1"/>
              <a:t>multivalued</a:t>
            </a:r>
            <a:r>
              <a:rPr lang="en-US" sz="1600" dirty="0"/>
              <a:t> attribute: phone-numbers</a:t>
            </a:r>
          </a:p>
          <a:p>
            <a:pPr lvl="1">
              <a:lnSpc>
                <a:spcPct val="80000"/>
              </a:lnSpc>
            </a:pPr>
            <a:r>
              <a:rPr lang="en-US" sz="1800" dirty="0"/>
              <a:t>Derived attributes</a:t>
            </a:r>
          </a:p>
          <a:p>
            <a:pPr lvl="2">
              <a:lnSpc>
                <a:spcPct val="80000"/>
              </a:lnSpc>
            </a:pPr>
            <a:r>
              <a:rPr lang="en-US" sz="1600" dirty="0"/>
              <a:t>Can be computed from other attributes</a:t>
            </a:r>
          </a:p>
          <a:p>
            <a:pPr lvl="2">
              <a:lnSpc>
                <a:spcPct val="80000"/>
              </a:lnSpc>
            </a:pPr>
            <a:r>
              <a:rPr lang="en-US" sz="1600" dirty="0"/>
              <a:t>E.g.  age, given date of birth</a:t>
            </a:r>
          </a:p>
        </p:txBody>
      </p:sp>
      <p:sp>
        <p:nvSpPr>
          <p:cNvPr id="139268" name="Text Box 4"/>
          <p:cNvSpPr txBox="1">
            <a:spLocks noChangeArrowheads="1"/>
          </p:cNvSpPr>
          <p:nvPr/>
        </p:nvSpPr>
        <p:spPr bwMode="auto">
          <a:xfrm>
            <a:off x="899592" y="2852936"/>
            <a:ext cx="7315200" cy="1283428"/>
          </a:xfrm>
          <a:prstGeom prst="rect">
            <a:avLst/>
          </a:prstGeom>
          <a:noFill/>
          <a:ln w="9525">
            <a:noFill/>
            <a:miter lim="800000"/>
            <a:headEnd/>
            <a:tailEnd/>
          </a:ln>
          <a:effectLst/>
        </p:spPr>
        <p:txBody>
          <a:bodyPr>
            <a:spAutoFit/>
          </a:bodyPr>
          <a:lstStyle/>
          <a:p>
            <a:pPr marL="2006600" indent="-2006600" eaLnBrk="0" hangingPunct="0">
              <a:lnSpc>
                <a:spcPct val="90000"/>
              </a:lnSpc>
              <a:spcBef>
                <a:spcPct val="35000"/>
              </a:spcBef>
              <a:buClr>
                <a:schemeClr val="tx2"/>
              </a:buClr>
              <a:buSzPct val="90000"/>
              <a:buFont typeface="Monotype Sorts" charset="2"/>
              <a:buNone/>
              <a:tabLst>
                <a:tab pos="914400" algn="l"/>
              </a:tabLst>
            </a:pPr>
            <a:r>
              <a:rPr kumimoji="1" lang="en-US" dirty="0">
                <a:solidFill>
                  <a:srgbClr val="00FF00"/>
                </a:solidFill>
                <a:latin typeface="Helvetica" pitchFamily="34" charset="0"/>
              </a:rPr>
              <a:t>Example: </a:t>
            </a:r>
          </a:p>
          <a:p>
            <a:pPr marL="2006600" indent="-2006600" eaLnBrk="0" hangingPunct="0">
              <a:lnSpc>
                <a:spcPct val="90000"/>
              </a:lnSpc>
              <a:spcBef>
                <a:spcPct val="35000"/>
              </a:spcBef>
              <a:buClr>
                <a:schemeClr val="tx2"/>
              </a:buClr>
              <a:buSzPct val="90000"/>
              <a:buFont typeface="Monotype Sorts" charset="2"/>
              <a:buNone/>
              <a:tabLst>
                <a:tab pos="914400" algn="l"/>
              </a:tabLst>
            </a:pPr>
            <a:r>
              <a:rPr kumimoji="1" lang="en-US" i="1" dirty="0">
                <a:solidFill>
                  <a:srgbClr val="00FF00"/>
                </a:solidFill>
                <a:latin typeface="Helvetica" pitchFamily="34" charset="0"/>
              </a:rPr>
              <a:t>	customer = (customer-id, customer-name, customer-street, customer-city)</a:t>
            </a:r>
          </a:p>
          <a:p>
            <a:pPr marL="2006600" indent="-2006600" eaLnBrk="0" hangingPunct="0">
              <a:lnSpc>
                <a:spcPct val="90000"/>
              </a:lnSpc>
              <a:spcBef>
                <a:spcPct val="35000"/>
              </a:spcBef>
              <a:buClr>
                <a:schemeClr val="tx2"/>
              </a:buClr>
              <a:buSzPct val="90000"/>
              <a:buFont typeface="Monotype Sorts" charset="2"/>
              <a:buNone/>
              <a:tabLst>
                <a:tab pos="914400" algn="l"/>
              </a:tabLst>
            </a:pPr>
            <a:r>
              <a:rPr kumimoji="1" lang="en-US" i="1" dirty="0">
                <a:solidFill>
                  <a:srgbClr val="00FF00"/>
                </a:solidFill>
                <a:latin typeface="Helvetica" pitchFamily="34" charset="0"/>
              </a:rPr>
              <a:t>	loan = (loan-number, amount)</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4</a:t>
            </a:fld>
            <a:endParaRPr lang="zh-CN" altLang="en-US" dirty="0"/>
          </a:p>
        </p:txBody>
      </p:sp>
    </p:spTree>
    <p:extLst>
      <p:ext uri="{BB962C8B-B14F-4D97-AF65-F5344CB8AC3E}">
        <p14:creationId xmlns:p14="http://schemas.microsoft.com/office/powerpoint/2010/main" val="84692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39274">
                                            <p:txEl>
                                              <p:pRg st="10" end="10"/>
                                            </p:txEl>
                                          </p:spTgt>
                                        </p:tgtEl>
                                        <p:attrNameLst>
                                          <p:attrName>style.visibility</p:attrName>
                                        </p:attrNameLst>
                                      </p:cBhvr>
                                      <p:to>
                                        <p:strVal val="visible"/>
                                      </p:to>
                                    </p:set>
                                    <p:animEffect transition="in" filter="fade">
                                      <p:cBhvr>
                                        <p:cTn id="7" dur="1000"/>
                                        <p:tgtEl>
                                          <p:spTgt spid="139274">
                                            <p:txEl>
                                              <p:pRg st="10" end="10"/>
                                            </p:txEl>
                                          </p:spTgt>
                                        </p:tgtEl>
                                      </p:cBhvr>
                                    </p:animEffect>
                                    <p:anim calcmode="lin" valueType="num">
                                      <p:cBhvr>
                                        <p:cTn id="8" dur="1000" fill="hold"/>
                                        <p:tgtEl>
                                          <p:spTgt spid="139274">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13927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39274">
                                            <p:txEl>
                                              <p:pRg st="12" end="12"/>
                                            </p:txEl>
                                          </p:spTgt>
                                        </p:tgtEl>
                                        <p:attrNameLst>
                                          <p:attrName>style.visibility</p:attrName>
                                        </p:attrNameLst>
                                      </p:cBhvr>
                                      <p:to>
                                        <p:strVal val="visible"/>
                                      </p:to>
                                    </p:set>
                                    <p:animEffect transition="in" filter="fade">
                                      <p:cBhvr>
                                        <p:cTn id="14" dur="1000"/>
                                        <p:tgtEl>
                                          <p:spTgt spid="139274">
                                            <p:txEl>
                                              <p:pRg st="12" end="12"/>
                                            </p:txEl>
                                          </p:spTgt>
                                        </p:tgtEl>
                                      </p:cBhvr>
                                    </p:animEffect>
                                    <p:anim calcmode="lin" valueType="num">
                                      <p:cBhvr>
                                        <p:cTn id="15" dur="1000" fill="hold"/>
                                        <p:tgtEl>
                                          <p:spTgt spid="139274">
                                            <p:txEl>
                                              <p:pRg st="12" end="12"/>
                                            </p:txEl>
                                          </p:spTgt>
                                        </p:tgtEl>
                                        <p:attrNameLst>
                                          <p:attrName>ppt_x</p:attrName>
                                        </p:attrNameLst>
                                      </p:cBhvr>
                                      <p:tavLst>
                                        <p:tav tm="0">
                                          <p:val>
                                            <p:strVal val="#ppt_x"/>
                                          </p:val>
                                        </p:tav>
                                        <p:tav tm="100000">
                                          <p:val>
                                            <p:strVal val="#ppt_x"/>
                                          </p:val>
                                        </p:tav>
                                      </p:tavLst>
                                    </p:anim>
                                    <p:anim calcmode="lin" valueType="num">
                                      <p:cBhvr>
                                        <p:cTn id="16" dur="1000" fill="hold"/>
                                        <p:tgtEl>
                                          <p:spTgt spid="139274">
                                            <p:txEl>
                                              <p:pRg st="12" end="12"/>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39274">
                                            <p:txEl>
                                              <p:pRg st="13" end="13"/>
                                            </p:txEl>
                                          </p:spTgt>
                                        </p:tgtEl>
                                        <p:attrNameLst>
                                          <p:attrName>style.visibility</p:attrName>
                                        </p:attrNameLst>
                                      </p:cBhvr>
                                      <p:to>
                                        <p:strVal val="visible"/>
                                      </p:to>
                                    </p:set>
                                    <p:animEffect transition="in" filter="fade">
                                      <p:cBhvr>
                                        <p:cTn id="19" dur="1000"/>
                                        <p:tgtEl>
                                          <p:spTgt spid="139274">
                                            <p:txEl>
                                              <p:pRg st="13" end="13"/>
                                            </p:txEl>
                                          </p:spTgt>
                                        </p:tgtEl>
                                      </p:cBhvr>
                                    </p:animEffect>
                                    <p:anim calcmode="lin" valueType="num">
                                      <p:cBhvr>
                                        <p:cTn id="20" dur="1000" fill="hold"/>
                                        <p:tgtEl>
                                          <p:spTgt spid="139274">
                                            <p:txEl>
                                              <p:pRg st="13" end="13"/>
                                            </p:txEl>
                                          </p:spTgt>
                                        </p:tgtEl>
                                        <p:attrNameLst>
                                          <p:attrName>ppt_x</p:attrName>
                                        </p:attrNameLst>
                                      </p:cBhvr>
                                      <p:tavLst>
                                        <p:tav tm="0">
                                          <p:val>
                                            <p:strVal val="#ppt_x"/>
                                          </p:val>
                                        </p:tav>
                                        <p:tav tm="100000">
                                          <p:val>
                                            <p:strVal val="#ppt_x"/>
                                          </p:val>
                                        </p:tav>
                                      </p:tavLst>
                                    </p:anim>
                                    <p:anim calcmode="lin" valueType="num">
                                      <p:cBhvr>
                                        <p:cTn id="21" dur="1000" fill="hold"/>
                                        <p:tgtEl>
                                          <p:spTgt spid="13927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4"/>
          <p:cNvSpPr>
            <a:spLocks noGrp="1" noChangeArrowheads="1"/>
          </p:cNvSpPr>
          <p:nvPr>
            <p:ph type="title"/>
          </p:nvPr>
        </p:nvSpPr>
        <p:spPr/>
        <p:txBody>
          <a:bodyPr>
            <a:normAutofit/>
          </a:bodyPr>
          <a:lstStyle/>
          <a:p>
            <a:r>
              <a:rPr lang="en-US"/>
              <a:t>Design Constraints on a Specialization/Generalization</a:t>
            </a:r>
          </a:p>
        </p:txBody>
      </p:sp>
      <p:sp>
        <p:nvSpPr>
          <p:cNvPr id="207877" name="Rectangle 5"/>
          <p:cNvSpPr>
            <a:spLocks noGrp="1" noChangeArrowheads="1"/>
          </p:cNvSpPr>
          <p:nvPr>
            <p:ph type="body" idx="1"/>
          </p:nvPr>
        </p:nvSpPr>
        <p:spPr/>
        <p:txBody>
          <a:bodyPr>
            <a:noAutofit/>
          </a:bodyPr>
          <a:lstStyle/>
          <a:p>
            <a:r>
              <a:rPr lang="en-US" sz="2000" dirty="0"/>
              <a:t>Constraint on which entities can be members of a given lower-level entity set.</a:t>
            </a:r>
          </a:p>
          <a:p>
            <a:pPr lvl="1"/>
            <a:r>
              <a:rPr lang="en-US" sz="1800" b="1" dirty="0">
                <a:solidFill>
                  <a:srgbClr val="FFFF00"/>
                </a:solidFill>
              </a:rPr>
              <a:t>condition-defined</a:t>
            </a:r>
          </a:p>
          <a:p>
            <a:pPr lvl="2"/>
            <a:r>
              <a:rPr lang="en-US" sz="1600" dirty="0"/>
              <a:t>E.g. all customers over 65 years are members of senior-citizen entity set; senior-citizen ISA  person.</a:t>
            </a:r>
          </a:p>
          <a:p>
            <a:pPr lvl="1"/>
            <a:r>
              <a:rPr lang="en-US" sz="1800" b="1" dirty="0">
                <a:solidFill>
                  <a:srgbClr val="FFFF00"/>
                </a:solidFill>
              </a:rPr>
              <a:t>user-defined</a:t>
            </a:r>
          </a:p>
          <a:p>
            <a:r>
              <a:rPr lang="en-US" sz="2000" dirty="0"/>
              <a:t>Constraint on whether or not entities may belong to more than one lower-level entity set within a single generalization.</a:t>
            </a:r>
          </a:p>
          <a:p>
            <a:pPr lvl="1"/>
            <a:r>
              <a:rPr lang="en-US" sz="1800" b="1" dirty="0">
                <a:solidFill>
                  <a:srgbClr val="FFFF00"/>
                </a:solidFill>
              </a:rPr>
              <a:t>Disjoint</a:t>
            </a:r>
          </a:p>
          <a:p>
            <a:pPr lvl="2"/>
            <a:r>
              <a:rPr lang="en-US" sz="1600" dirty="0"/>
              <a:t>an entity can belong to only one lower-level entity set</a:t>
            </a:r>
          </a:p>
          <a:p>
            <a:pPr lvl="2"/>
            <a:r>
              <a:rPr lang="en-US" sz="1600" dirty="0"/>
              <a:t>Noted in E-R diagram by writing disjoint next to the ISA triangle</a:t>
            </a:r>
          </a:p>
          <a:p>
            <a:pPr lvl="1"/>
            <a:r>
              <a:rPr lang="en-US" sz="1800" b="1" dirty="0">
                <a:solidFill>
                  <a:srgbClr val="FFFF00"/>
                </a:solidFill>
              </a:rPr>
              <a:t>Overlapping</a:t>
            </a:r>
          </a:p>
          <a:p>
            <a:pPr lvl="2"/>
            <a:r>
              <a:rPr lang="en-US" sz="1600" dirty="0"/>
              <a:t>an entity can belong to more than one lower-level entity set</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40</a:t>
            </a:fld>
            <a:endParaRPr lang="zh-CN" altLang="en-US" dirty="0"/>
          </a:p>
        </p:txBody>
      </p:sp>
    </p:spTree>
    <p:extLst>
      <p:ext uri="{BB962C8B-B14F-4D97-AF65-F5344CB8AC3E}">
        <p14:creationId xmlns:p14="http://schemas.microsoft.com/office/powerpoint/2010/main" val="23673502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Rectangle 4"/>
          <p:cNvSpPr>
            <a:spLocks noGrp="1" noChangeArrowheads="1"/>
          </p:cNvSpPr>
          <p:nvPr>
            <p:ph type="title"/>
          </p:nvPr>
        </p:nvSpPr>
        <p:spPr/>
        <p:txBody>
          <a:bodyPr>
            <a:normAutofit fontScale="90000"/>
          </a:bodyPr>
          <a:lstStyle/>
          <a:p>
            <a:r>
              <a:rPr lang="en-US"/>
              <a:t>Design Constraints on a Specialization/Generalization (Contd.)</a:t>
            </a:r>
          </a:p>
        </p:txBody>
      </p:sp>
      <p:sp>
        <p:nvSpPr>
          <p:cNvPr id="208901" name="Rectangle 5"/>
          <p:cNvSpPr>
            <a:spLocks noGrp="1" noChangeArrowheads="1"/>
          </p:cNvSpPr>
          <p:nvPr>
            <p:ph type="body" idx="1"/>
          </p:nvPr>
        </p:nvSpPr>
        <p:spPr/>
        <p:txBody>
          <a:bodyPr>
            <a:normAutofit/>
          </a:bodyPr>
          <a:lstStyle/>
          <a:p>
            <a:r>
              <a:rPr lang="en-US" sz="2400" dirty="0"/>
              <a:t>Completeness constraint – specifies whether or not an entity in the higher-level entity set must belong to at least one of the lower-level entity sets within a generalization.</a:t>
            </a:r>
          </a:p>
          <a:p>
            <a:endParaRPr lang="en-US" sz="2400" dirty="0"/>
          </a:p>
          <a:p>
            <a:pPr lvl="1"/>
            <a:r>
              <a:rPr lang="en-US" sz="2000" dirty="0"/>
              <a:t>total : an entity must belong to one of the lower-level entity sets</a:t>
            </a:r>
          </a:p>
          <a:p>
            <a:pPr lvl="1"/>
            <a:r>
              <a:rPr lang="en-US" sz="2000" dirty="0"/>
              <a:t>partial: an entity need not belong to one of the lower-level entity sets</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41</a:t>
            </a:fld>
            <a:endParaRPr lang="zh-CN" altLang="en-US" dirty="0"/>
          </a:p>
        </p:txBody>
      </p:sp>
    </p:spTree>
    <p:extLst>
      <p:ext uri="{BB962C8B-B14F-4D97-AF65-F5344CB8AC3E}">
        <p14:creationId xmlns:p14="http://schemas.microsoft.com/office/powerpoint/2010/main" val="24181660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Rectangle 5"/>
          <p:cNvSpPr>
            <a:spLocks noGrp="1" noChangeArrowheads="1"/>
          </p:cNvSpPr>
          <p:nvPr>
            <p:ph type="title"/>
          </p:nvPr>
        </p:nvSpPr>
        <p:spPr/>
        <p:txBody>
          <a:bodyPr/>
          <a:lstStyle/>
          <a:p>
            <a:r>
              <a:rPr lang="en-US"/>
              <a:t>Aggregation</a:t>
            </a:r>
          </a:p>
        </p:txBody>
      </p:sp>
      <p:sp>
        <p:nvSpPr>
          <p:cNvPr id="209926" name="Rectangle 6"/>
          <p:cNvSpPr>
            <a:spLocks noGrp="1" noChangeArrowheads="1"/>
          </p:cNvSpPr>
          <p:nvPr>
            <p:ph idx="1"/>
          </p:nvPr>
        </p:nvSpPr>
        <p:spPr/>
        <p:txBody>
          <a:bodyPr>
            <a:normAutofit/>
          </a:bodyPr>
          <a:lstStyle/>
          <a:p>
            <a:r>
              <a:rPr kumimoji="1" lang="en-US" sz="2400" dirty="0"/>
              <a:t>Consider the ternary relationship </a:t>
            </a:r>
            <a:r>
              <a:rPr kumimoji="1" lang="en-US" sz="2400" i="1" dirty="0"/>
              <a:t>works-on</a:t>
            </a:r>
            <a:r>
              <a:rPr kumimoji="1" lang="en-US" sz="2400" dirty="0"/>
              <a:t>, which we saw earlier</a:t>
            </a:r>
          </a:p>
          <a:p>
            <a:r>
              <a:rPr kumimoji="1" lang="en-US" sz="2400" dirty="0"/>
              <a:t> Suppose we want to record managers for tasks performed by an  </a:t>
            </a:r>
            <a:r>
              <a:rPr kumimoji="1" lang="en-US" sz="2400" dirty="0" smtClean="0"/>
              <a:t>employee </a:t>
            </a:r>
            <a:r>
              <a:rPr kumimoji="1" lang="en-US" sz="2400" dirty="0"/>
              <a:t>at a branch</a:t>
            </a:r>
          </a:p>
        </p:txBody>
      </p:sp>
      <p:sp>
        <p:nvSpPr>
          <p:cNvPr id="2" name="Slide Number Placeholder 1"/>
          <p:cNvSpPr>
            <a:spLocks noGrp="1"/>
          </p:cNvSpPr>
          <p:nvPr>
            <p:ph type="sldNum" sz="quarter" idx="12"/>
          </p:nvPr>
        </p:nvSpPr>
        <p:spPr/>
        <p:txBody>
          <a:bodyPr/>
          <a:lstStyle/>
          <a:p>
            <a:fld id="{166F81CC-3082-47D1-8ED9-923BD1F1E614}" type="slidenum">
              <a:rPr lang="en-US" smtClean="0"/>
              <a:pPr/>
              <a:t>42</a:t>
            </a:fld>
            <a:endParaRPr lang="en-US"/>
          </a:p>
        </p:txBody>
      </p:sp>
      <p:pic>
        <p:nvPicPr>
          <p:cNvPr id="209923" name="Picture 3"/>
          <p:cNvPicPr>
            <a:picLocks noChangeAspect="1" noChangeArrowheads="1"/>
          </p:cNvPicPr>
          <p:nvPr/>
        </p:nvPicPr>
        <p:blipFill>
          <a:blip r:embed="rId3"/>
          <a:srcRect l="1274" t="3641" r="2002" b="3398"/>
          <a:stretch>
            <a:fillRect/>
          </a:stretch>
        </p:blipFill>
        <p:spPr bwMode="auto">
          <a:xfrm>
            <a:off x="3995936" y="3140968"/>
            <a:ext cx="4857784" cy="3500944"/>
          </a:xfrm>
          <a:prstGeom prst="rect">
            <a:avLst/>
          </a:prstGeom>
          <a:noFill/>
          <a:ln w="76200" cmpd="tri">
            <a:solidFill>
              <a:schemeClr val="tx2"/>
            </a:solidFill>
            <a:miter lim="800000"/>
            <a:headEnd/>
            <a:tailEnd/>
          </a:ln>
          <a:effectLst/>
        </p:spPr>
      </p:pic>
    </p:spTree>
    <p:extLst>
      <p:ext uri="{BB962C8B-B14F-4D97-AF65-F5344CB8AC3E}">
        <p14:creationId xmlns:p14="http://schemas.microsoft.com/office/powerpoint/2010/main" val="414595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fade">
                                      <p:cBhvr>
                                        <p:cTn id="7" dur="500"/>
                                        <p:tgtEl>
                                          <p:spTgt spid="20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r>
              <a:rPr lang="en-US" smtClean="0"/>
              <a:t>Aggregation (Cont.)</a:t>
            </a:r>
            <a:endParaRPr lang="en-US"/>
          </a:p>
        </p:txBody>
      </p:sp>
      <p:sp>
        <p:nvSpPr>
          <p:cNvPr id="210949" name="Rectangle 5"/>
          <p:cNvSpPr>
            <a:spLocks noGrp="1" noChangeArrowheads="1"/>
          </p:cNvSpPr>
          <p:nvPr>
            <p:ph type="body" idx="1"/>
          </p:nvPr>
        </p:nvSpPr>
        <p:spPr/>
        <p:txBody>
          <a:bodyPr>
            <a:normAutofit fontScale="85000" lnSpcReduction="10000"/>
          </a:bodyPr>
          <a:lstStyle/>
          <a:p>
            <a:r>
              <a:rPr lang="en-US" smtClean="0"/>
              <a:t>Relationship sets works-on and manages represent overlapping information</a:t>
            </a:r>
          </a:p>
          <a:p>
            <a:pPr lvl="1"/>
            <a:r>
              <a:rPr lang="en-US" smtClean="0"/>
              <a:t>Every manages relationship corresponds to a works-on relationship</a:t>
            </a:r>
          </a:p>
          <a:p>
            <a:pPr lvl="1"/>
            <a:r>
              <a:rPr lang="en-US" smtClean="0"/>
              <a:t>However, some works-on relationships may not correspond to any manages relationships </a:t>
            </a:r>
          </a:p>
          <a:p>
            <a:pPr lvl="2"/>
            <a:r>
              <a:rPr lang="en-US" smtClean="0"/>
              <a:t>So we can’t discard the works-on relationship</a:t>
            </a:r>
          </a:p>
          <a:p>
            <a:r>
              <a:rPr lang="en-US" smtClean="0"/>
              <a:t>Eliminate this redundancy via aggregation</a:t>
            </a:r>
          </a:p>
          <a:p>
            <a:pPr lvl="1"/>
            <a:r>
              <a:rPr lang="en-US" smtClean="0"/>
              <a:t>Treat relationship as an abstract entity</a:t>
            </a:r>
          </a:p>
          <a:p>
            <a:pPr lvl="1"/>
            <a:r>
              <a:rPr lang="en-US" smtClean="0"/>
              <a:t>Allows relationships between relationships </a:t>
            </a:r>
          </a:p>
          <a:p>
            <a:pPr lvl="1"/>
            <a:r>
              <a:rPr lang="en-US" smtClean="0"/>
              <a:t>Abstraction of relationship into new entity</a:t>
            </a:r>
          </a:p>
          <a:p>
            <a:r>
              <a:rPr lang="en-US" smtClean="0"/>
              <a:t>Without introducing redundancy, the following diagram represents:</a:t>
            </a:r>
          </a:p>
          <a:p>
            <a:pPr lvl="1"/>
            <a:r>
              <a:rPr lang="en-US" smtClean="0"/>
              <a:t>An employee works on a particular job at a particular branch </a:t>
            </a:r>
          </a:p>
          <a:p>
            <a:pPr lvl="1"/>
            <a:r>
              <a:rPr lang="en-US" smtClean="0"/>
              <a:t>An employee, branch, job combination may have an associated manager</a:t>
            </a:r>
            <a:endParaRPr lang="en-US" dirty="0"/>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43</a:t>
            </a:fld>
            <a:endParaRPr lang="zh-CN" altLang="en-US" dirty="0"/>
          </a:p>
        </p:txBody>
      </p:sp>
    </p:spTree>
    <p:extLst>
      <p:ext uri="{BB962C8B-B14F-4D97-AF65-F5344CB8AC3E}">
        <p14:creationId xmlns:p14="http://schemas.microsoft.com/office/powerpoint/2010/main" val="7207901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E-R Diagram With Aggregation</a:t>
            </a:r>
          </a:p>
        </p:txBody>
      </p:sp>
      <p:pic>
        <p:nvPicPr>
          <p:cNvPr id="211971" name="Picture 3"/>
          <p:cNvPicPr>
            <a:picLocks noChangeAspect="1" noChangeArrowheads="1"/>
          </p:cNvPicPr>
          <p:nvPr/>
        </p:nvPicPr>
        <p:blipFill>
          <a:blip r:embed="rId3"/>
          <a:srcRect l="2745" t="1308" r="2942" b="1569"/>
          <a:stretch>
            <a:fillRect/>
          </a:stretch>
        </p:blipFill>
        <p:spPr bwMode="auto">
          <a:xfrm>
            <a:off x="1835696" y="2276872"/>
            <a:ext cx="5486400" cy="4237037"/>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44</a:t>
            </a:fld>
            <a:endParaRPr lang="zh-CN" altLang="en-US"/>
          </a:p>
        </p:txBody>
      </p:sp>
    </p:spTree>
    <p:extLst>
      <p:ext uri="{BB962C8B-B14F-4D97-AF65-F5344CB8AC3E}">
        <p14:creationId xmlns:p14="http://schemas.microsoft.com/office/powerpoint/2010/main" val="3727297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E-R Design Decisions</a:t>
            </a:r>
          </a:p>
        </p:txBody>
      </p:sp>
      <p:sp>
        <p:nvSpPr>
          <p:cNvPr id="212995" name="Rectangle 3"/>
          <p:cNvSpPr>
            <a:spLocks noGrp="1" noChangeArrowheads="1"/>
          </p:cNvSpPr>
          <p:nvPr>
            <p:ph type="body" idx="1"/>
          </p:nvPr>
        </p:nvSpPr>
        <p:spPr/>
        <p:txBody>
          <a:bodyPr/>
          <a:lstStyle/>
          <a:p>
            <a:r>
              <a:rPr lang="en-US" sz="2000"/>
              <a:t>The use of an attribute or entity set to represent an object.</a:t>
            </a:r>
          </a:p>
          <a:p>
            <a:pPr>
              <a:spcBef>
                <a:spcPct val="80000"/>
              </a:spcBef>
            </a:pPr>
            <a:r>
              <a:rPr lang="en-US" sz="2000"/>
              <a:t>Whether a real-world concept is best expressed by an entity set or a relationship set.</a:t>
            </a:r>
          </a:p>
          <a:p>
            <a:pPr>
              <a:spcBef>
                <a:spcPct val="80000"/>
              </a:spcBef>
            </a:pPr>
            <a:r>
              <a:rPr lang="en-US" sz="2000"/>
              <a:t>The use of a ternary relationship versus a pair of binary relationships.</a:t>
            </a:r>
          </a:p>
          <a:p>
            <a:pPr>
              <a:spcBef>
                <a:spcPct val="80000"/>
              </a:spcBef>
            </a:pPr>
            <a:r>
              <a:rPr lang="en-US" sz="2000"/>
              <a:t>The use of a strong or weak entity set.</a:t>
            </a:r>
          </a:p>
          <a:p>
            <a:pPr>
              <a:spcBef>
                <a:spcPct val="80000"/>
              </a:spcBef>
            </a:pPr>
            <a:r>
              <a:rPr lang="en-US" sz="2000"/>
              <a:t>The use of specialization/generalization – contributes to modularity in the design.</a:t>
            </a:r>
          </a:p>
          <a:p>
            <a:pPr>
              <a:spcBef>
                <a:spcPct val="80000"/>
              </a:spcBef>
            </a:pPr>
            <a:r>
              <a:rPr lang="en-US" sz="2000"/>
              <a:t>The use of aggregation – can treat the aggregate entity set as a single unit without concern for the details of its internal structure.</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45</a:t>
            </a:fld>
            <a:endParaRPr lang="zh-CN" altLang="en-US" dirty="0"/>
          </a:p>
        </p:txBody>
      </p:sp>
    </p:spTree>
    <p:extLst>
      <p:ext uri="{BB962C8B-B14F-4D97-AF65-F5344CB8AC3E}">
        <p14:creationId xmlns:p14="http://schemas.microsoft.com/office/powerpoint/2010/main" val="1203299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Rectangle 4"/>
          <p:cNvSpPr>
            <a:spLocks noGrp="1" noChangeArrowheads="1"/>
          </p:cNvSpPr>
          <p:nvPr>
            <p:ph type="title"/>
          </p:nvPr>
        </p:nvSpPr>
        <p:spPr/>
        <p:txBody>
          <a:bodyPr>
            <a:normAutofit/>
          </a:bodyPr>
          <a:lstStyle/>
          <a:p>
            <a:r>
              <a:rPr lang="en-US"/>
              <a:t>Summary of Symbols Used in E-R Notation</a:t>
            </a:r>
          </a:p>
        </p:txBody>
      </p:sp>
      <p:pic>
        <p:nvPicPr>
          <p:cNvPr id="215043" name="Picture 3"/>
          <p:cNvPicPr>
            <a:picLocks noChangeAspect="1" noChangeArrowheads="1"/>
          </p:cNvPicPr>
          <p:nvPr/>
        </p:nvPicPr>
        <p:blipFill>
          <a:blip r:embed="rId3"/>
          <a:srcRect l="22081" t="1402" r="22781" b="53848"/>
          <a:stretch>
            <a:fillRect/>
          </a:stretch>
        </p:blipFill>
        <p:spPr bwMode="auto">
          <a:xfrm>
            <a:off x="1115616" y="2276872"/>
            <a:ext cx="6935788" cy="4221163"/>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46</a:t>
            </a:fld>
            <a:endParaRPr lang="zh-CN" altLang="en-US"/>
          </a:p>
        </p:txBody>
      </p:sp>
    </p:spTree>
    <p:extLst>
      <p:ext uri="{BB962C8B-B14F-4D97-AF65-F5344CB8AC3E}">
        <p14:creationId xmlns:p14="http://schemas.microsoft.com/office/powerpoint/2010/main" val="2889447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Grp="1" noChangeArrowheads="1"/>
          </p:cNvSpPr>
          <p:nvPr>
            <p:ph type="title"/>
          </p:nvPr>
        </p:nvSpPr>
        <p:spPr/>
        <p:txBody>
          <a:bodyPr/>
          <a:lstStyle/>
          <a:p>
            <a:r>
              <a:rPr lang="en-US"/>
              <a:t>Summary of Symbols (Cont.)</a:t>
            </a:r>
          </a:p>
        </p:txBody>
      </p:sp>
      <p:pic>
        <p:nvPicPr>
          <p:cNvPr id="1026" name="Picture 2"/>
          <p:cNvPicPr>
            <a:picLocks noChangeAspect="1" noChangeArrowheads="1"/>
          </p:cNvPicPr>
          <p:nvPr/>
        </p:nvPicPr>
        <p:blipFill>
          <a:blip r:embed="rId3"/>
          <a:srcRect/>
          <a:stretch>
            <a:fillRect/>
          </a:stretch>
        </p:blipFill>
        <p:spPr bwMode="auto">
          <a:xfrm>
            <a:off x="1066800" y="2295525"/>
            <a:ext cx="7010400" cy="226695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47</a:t>
            </a:fld>
            <a:endParaRPr lang="zh-CN" altLang="en-US"/>
          </a:p>
        </p:txBody>
      </p:sp>
    </p:spTree>
    <p:extLst>
      <p:ext uri="{BB962C8B-B14F-4D97-AF65-F5344CB8AC3E}">
        <p14:creationId xmlns:p14="http://schemas.microsoft.com/office/powerpoint/2010/main" val="6511950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8" name="Rectangle 8"/>
          <p:cNvSpPr>
            <a:spLocks noGrp="1" noChangeArrowheads="1"/>
          </p:cNvSpPr>
          <p:nvPr>
            <p:ph type="title"/>
          </p:nvPr>
        </p:nvSpPr>
        <p:spPr/>
        <p:txBody>
          <a:bodyPr/>
          <a:lstStyle/>
          <a:p>
            <a:r>
              <a:rPr lang="en-US"/>
              <a:t>Design Issues</a:t>
            </a:r>
          </a:p>
        </p:txBody>
      </p:sp>
      <p:sp>
        <p:nvSpPr>
          <p:cNvPr id="179209" name="Rectangle 9"/>
          <p:cNvSpPr>
            <a:spLocks noGrp="1" noChangeArrowheads="1"/>
          </p:cNvSpPr>
          <p:nvPr>
            <p:ph type="body" idx="1"/>
          </p:nvPr>
        </p:nvSpPr>
        <p:spPr/>
        <p:txBody>
          <a:bodyPr/>
          <a:lstStyle/>
          <a:p>
            <a:pPr>
              <a:lnSpc>
                <a:spcPct val="80000"/>
              </a:lnSpc>
            </a:pPr>
            <a:r>
              <a:rPr lang="en-US" sz="2000"/>
              <a:t>Use of entity sets vs. attributes</a:t>
            </a:r>
            <a:br>
              <a:rPr lang="en-US" sz="2000"/>
            </a:br>
            <a:r>
              <a:rPr lang="en-US" sz="2000"/>
              <a:t>Choice mainly depends on the structure of the enterprise being modeled, and on the semantics associated with the attribute in question.</a:t>
            </a:r>
          </a:p>
          <a:p>
            <a:pPr>
              <a:lnSpc>
                <a:spcPct val="80000"/>
              </a:lnSpc>
            </a:pPr>
            <a:r>
              <a:rPr lang="en-US" sz="2000"/>
              <a:t>Use of entity sets vs. relationship sets</a:t>
            </a:r>
            <a:br>
              <a:rPr lang="en-US" sz="2000"/>
            </a:br>
            <a:r>
              <a:rPr lang="en-US" sz="2000"/>
              <a:t>Possible guideline is to designate a relationship set to describe an action that occurs between entities</a:t>
            </a:r>
          </a:p>
          <a:p>
            <a:pPr>
              <a:lnSpc>
                <a:spcPct val="80000"/>
              </a:lnSpc>
            </a:pPr>
            <a:r>
              <a:rPr lang="en-US" sz="2000"/>
              <a:t>Binary versus n-ary relationship sets</a:t>
            </a:r>
            <a:br>
              <a:rPr lang="en-US" sz="2000"/>
            </a:br>
            <a:r>
              <a:rPr lang="en-US" sz="2000"/>
              <a:t>Although it is possible to replace any nonbinary (n-ary, for n &gt; 2) relationship set by a number of distinct binary relationship sets, a n-ary relationship set shows more clearly that several entities participate in a single relationship.</a:t>
            </a:r>
          </a:p>
          <a:p>
            <a:pPr>
              <a:lnSpc>
                <a:spcPct val="80000"/>
              </a:lnSpc>
            </a:pPr>
            <a:r>
              <a:rPr lang="en-US" sz="2000"/>
              <a:t>Placement of relationship attributes</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48</a:t>
            </a:fld>
            <a:endParaRPr lang="zh-CN" altLang="en-US" dirty="0"/>
          </a:p>
        </p:txBody>
      </p:sp>
    </p:spTree>
    <p:extLst>
      <p:ext uri="{BB962C8B-B14F-4D97-AF65-F5344CB8AC3E}">
        <p14:creationId xmlns:p14="http://schemas.microsoft.com/office/powerpoint/2010/main" val="2704782811"/>
      </p:ext>
    </p:extLst>
  </p:cSld>
  <p:clrMapOvr>
    <a:masterClrMapping/>
  </p:clrMapOvr>
  <p:transition spd="med">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for </a:t>
            </a:r>
            <a:r>
              <a:rPr lang="en-US" dirty="0"/>
              <a:t>a Banking Enterprise</a:t>
            </a:r>
            <a:endParaRPr lang="id-ID" dirty="0"/>
          </a:p>
        </p:txBody>
      </p:sp>
      <p:sp>
        <p:nvSpPr>
          <p:cNvPr id="3" name="Content Placeholder 2"/>
          <p:cNvSpPr>
            <a:spLocks noGrp="1"/>
          </p:cNvSpPr>
          <p:nvPr>
            <p:ph idx="1"/>
          </p:nvPr>
        </p:nvSpPr>
        <p:spPr/>
        <p:txBody>
          <a:bodyPr>
            <a:normAutofit/>
          </a:bodyPr>
          <a:lstStyle/>
          <a:p>
            <a:r>
              <a:rPr lang="en-US" dirty="0" smtClean="0"/>
              <a:t>The information system to be developed for the Bank should manage preferred customer data and the Customer Service (CS) assigned to the specific customer. Every preferred customer will be taken care of by one CS. </a:t>
            </a:r>
          </a:p>
          <a:p>
            <a:r>
              <a:rPr lang="en-US" dirty="0" smtClean="0"/>
              <a:t>Customer may have accounts, either saving accounts or  checking accounts. On saving accounts, customer may receive monthly interest depend on the agreed rate. On checking accounts, customer may have overdraft on an agreed amount.</a:t>
            </a:r>
            <a:endParaRPr lang="id-ID" dirty="0"/>
          </a:p>
          <a:p>
            <a:endParaRPr lang="id-ID" dirty="0"/>
          </a:p>
        </p:txBody>
      </p:sp>
      <p:sp>
        <p:nvSpPr>
          <p:cNvPr id="4" name="Slide Number Placeholder 3"/>
          <p:cNvSpPr>
            <a:spLocks noGrp="1"/>
          </p:cNvSpPr>
          <p:nvPr>
            <p:ph type="sldNum" sz="quarter" idx="12"/>
          </p:nvPr>
        </p:nvSpPr>
        <p:spPr/>
        <p:txBody>
          <a:bodyPr/>
          <a:lstStyle/>
          <a:p>
            <a:fld id="{A1B0336D-3F41-48A6-8D6E-A83F59E4679D}" type="slidenum">
              <a:rPr lang="zh-CN" altLang="en-US" smtClean="0"/>
              <a:pPr/>
              <a:t>49</a:t>
            </a:fld>
            <a:endParaRPr lang="zh-CN" altLang="en-US" dirty="0"/>
          </a:p>
        </p:txBody>
      </p:sp>
    </p:spTree>
    <p:extLst>
      <p:ext uri="{BB962C8B-B14F-4D97-AF65-F5344CB8AC3E}">
        <p14:creationId xmlns:p14="http://schemas.microsoft.com/office/powerpoint/2010/main" val="3884673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7" name="Rectangle 9"/>
          <p:cNvSpPr>
            <a:spLocks noGrp="1" noChangeArrowheads="1"/>
          </p:cNvSpPr>
          <p:nvPr>
            <p:ph type="title"/>
          </p:nvPr>
        </p:nvSpPr>
        <p:spPr/>
        <p:txBody>
          <a:bodyPr/>
          <a:lstStyle/>
          <a:p>
            <a:r>
              <a:rPr lang="en-US"/>
              <a:t>Composite Attributes</a:t>
            </a:r>
          </a:p>
        </p:txBody>
      </p:sp>
      <p:pic>
        <p:nvPicPr>
          <p:cNvPr id="140291" name="Picture 3"/>
          <p:cNvPicPr>
            <a:picLocks noChangeAspect="1" noChangeArrowheads="1"/>
          </p:cNvPicPr>
          <p:nvPr/>
        </p:nvPicPr>
        <p:blipFill>
          <a:blip r:embed="rId3"/>
          <a:srcRect l="1147" t="29082" r="1913" b="28827"/>
          <a:stretch>
            <a:fillRect/>
          </a:stretch>
        </p:blipFill>
        <p:spPr bwMode="auto">
          <a:xfrm>
            <a:off x="755576" y="2996952"/>
            <a:ext cx="7735888" cy="2519363"/>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5</a:t>
            </a:fld>
            <a:endParaRPr lang="zh-CN" altLang="en-US" dirty="0"/>
          </a:p>
        </p:txBody>
      </p:sp>
    </p:spTree>
    <p:extLst>
      <p:ext uri="{BB962C8B-B14F-4D97-AF65-F5344CB8AC3E}">
        <p14:creationId xmlns:p14="http://schemas.microsoft.com/office/powerpoint/2010/main" val="7410152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531639" y="753228"/>
            <a:ext cx="2024137" cy="1080938"/>
          </a:xfrm>
        </p:spPr>
        <p:txBody>
          <a:bodyPr>
            <a:noAutofit/>
          </a:bodyPr>
          <a:lstStyle/>
          <a:p>
            <a:r>
              <a:rPr lang="en-US" sz="2400" dirty="0"/>
              <a:t>E-R Diagram for </a:t>
            </a:r>
            <a:r>
              <a:rPr lang="en-US" sz="2400" dirty="0" smtClean="0"/>
              <a:t>the case study</a:t>
            </a:r>
            <a:endParaRPr lang="en-US" sz="2400" dirty="0"/>
          </a:p>
        </p:txBody>
      </p:sp>
      <p:pic>
        <p:nvPicPr>
          <p:cNvPr id="214019" name="Picture 3"/>
          <p:cNvPicPr>
            <a:picLocks noChangeAspect="1" noChangeArrowheads="1"/>
          </p:cNvPicPr>
          <p:nvPr/>
        </p:nvPicPr>
        <p:blipFill>
          <a:blip r:embed="rId3"/>
          <a:srcRect l="13927" t="894" r="14095" b="1343"/>
          <a:stretch>
            <a:fillRect/>
          </a:stretch>
        </p:blipFill>
        <p:spPr bwMode="auto">
          <a:xfrm>
            <a:off x="2731415" y="116632"/>
            <a:ext cx="6408005" cy="6527502"/>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50</a:t>
            </a:fld>
            <a:endParaRPr lang="zh-CN" altLang="en-US"/>
          </a:p>
        </p:txBody>
      </p:sp>
    </p:spTree>
    <p:extLst>
      <p:ext uri="{BB962C8B-B14F-4D97-AF65-F5344CB8AC3E}">
        <p14:creationId xmlns:p14="http://schemas.microsoft.com/office/powerpoint/2010/main" val="484436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Rectangle 8"/>
          <p:cNvSpPr>
            <a:spLocks noGrp="1" noChangeArrowheads="1"/>
          </p:cNvSpPr>
          <p:nvPr>
            <p:ph type="title"/>
          </p:nvPr>
        </p:nvSpPr>
        <p:spPr/>
        <p:txBody>
          <a:bodyPr/>
          <a:lstStyle/>
          <a:p>
            <a:r>
              <a:rPr lang="en-US"/>
              <a:t>Relationship Sets</a:t>
            </a:r>
          </a:p>
        </p:txBody>
      </p:sp>
      <p:sp>
        <p:nvSpPr>
          <p:cNvPr id="141321" name="Rectangle 9"/>
          <p:cNvSpPr>
            <a:spLocks noGrp="1" noChangeArrowheads="1"/>
          </p:cNvSpPr>
          <p:nvPr>
            <p:ph type="body" idx="1"/>
          </p:nvPr>
        </p:nvSpPr>
        <p:spPr>
          <a:xfrm>
            <a:off x="533400" y="2336872"/>
            <a:ext cx="8071048" cy="4521128"/>
          </a:xfrm>
        </p:spPr>
        <p:txBody>
          <a:bodyPr>
            <a:normAutofit/>
          </a:bodyPr>
          <a:lstStyle/>
          <a:p>
            <a:pPr>
              <a:lnSpc>
                <a:spcPct val="90000"/>
              </a:lnSpc>
              <a:tabLst>
                <a:tab pos="914400" algn="l"/>
                <a:tab pos="2852738" algn="l"/>
                <a:tab pos="5035550" algn="l"/>
              </a:tabLst>
            </a:pPr>
            <a:r>
              <a:rPr lang="en-US" sz="2000" dirty="0"/>
              <a:t>A relationship is an association among several entities</a:t>
            </a:r>
          </a:p>
          <a:p>
            <a:pPr>
              <a:lnSpc>
                <a:spcPct val="90000"/>
              </a:lnSpc>
              <a:buFontTx/>
              <a:buNone/>
              <a:tabLst>
                <a:tab pos="1260475" algn="ctr"/>
                <a:tab pos="3851275" algn="ctr"/>
                <a:tab pos="6456363" algn="ctr"/>
              </a:tabLst>
            </a:pPr>
            <a:r>
              <a:rPr lang="en-US" sz="2000" dirty="0"/>
              <a:t>	Example:</a:t>
            </a:r>
            <a:br>
              <a:rPr lang="en-US" sz="2000" dirty="0"/>
            </a:br>
            <a:r>
              <a:rPr lang="en-US" sz="2000" dirty="0"/>
              <a:t>	</a:t>
            </a:r>
            <a:r>
              <a:rPr lang="en-US" sz="2000" b="1" dirty="0">
                <a:solidFill>
                  <a:srgbClr val="FFFF00"/>
                </a:solidFill>
              </a:rPr>
              <a:t>Hayes</a:t>
            </a:r>
            <a:r>
              <a:rPr lang="en-US" sz="2000" dirty="0">
                <a:solidFill>
                  <a:srgbClr val="FFFF00"/>
                </a:solidFill>
              </a:rPr>
              <a:t>	</a:t>
            </a:r>
            <a:r>
              <a:rPr lang="en-US" sz="2000" b="1" dirty="0">
                <a:solidFill>
                  <a:srgbClr val="FFFF00"/>
                </a:solidFill>
              </a:rPr>
              <a:t>depositor</a:t>
            </a:r>
            <a:r>
              <a:rPr lang="en-US" sz="2000" dirty="0">
                <a:solidFill>
                  <a:srgbClr val="FFFF00"/>
                </a:solidFill>
              </a:rPr>
              <a:t>	</a:t>
            </a:r>
            <a:r>
              <a:rPr lang="en-US" sz="2000" b="1" dirty="0">
                <a:solidFill>
                  <a:srgbClr val="FFFF00"/>
                </a:solidFill>
              </a:rPr>
              <a:t>A-102</a:t>
            </a:r>
            <a:r>
              <a:rPr lang="en-US" sz="2000" dirty="0"/>
              <a:t/>
            </a:r>
            <a:br>
              <a:rPr lang="en-US" sz="2000" dirty="0"/>
            </a:br>
            <a:r>
              <a:rPr lang="en-US" sz="2000" dirty="0"/>
              <a:t>	customer entity	relationship set	account entity</a:t>
            </a:r>
          </a:p>
          <a:p>
            <a:pPr>
              <a:lnSpc>
                <a:spcPct val="90000"/>
              </a:lnSpc>
              <a:tabLst>
                <a:tab pos="914400" algn="l"/>
                <a:tab pos="2852738" algn="l"/>
                <a:tab pos="5035550" algn="l"/>
              </a:tabLst>
            </a:pPr>
            <a:endParaRPr lang="en-US" sz="2000" dirty="0" smtClean="0"/>
          </a:p>
          <a:p>
            <a:pPr>
              <a:lnSpc>
                <a:spcPct val="90000"/>
              </a:lnSpc>
              <a:tabLst>
                <a:tab pos="914400" algn="l"/>
                <a:tab pos="2852738" algn="l"/>
                <a:tab pos="5035550" algn="l"/>
              </a:tabLst>
            </a:pPr>
            <a:r>
              <a:rPr lang="en-US" sz="2000" b="1" dirty="0" smtClean="0">
                <a:solidFill>
                  <a:srgbClr val="00FF00"/>
                </a:solidFill>
              </a:rPr>
              <a:t>A </a:t>
            </a:r>
            <a:r>
              <a:rPr lang="en-US" sz="2000" b="1" dirty="0">
                <a:solidFill>
                  <a:srgbClr val="00FF00"/>
                </a:solidFill>
              </a:rPr>
              <a:t>relationship set is a set of relationship of the same type</a:t>
            </a:r>
            <a:r>
              <a:rPr lang="en-US" sz="2000" dirty="0"/>
              <a:t>. It is mathematical relation among n </a:t>
            </a:r>
            <a:r>
              <a:rPr lang="en-US" sz="2000" dirty="0">
                <a:sym typeface="Symbol" pitchFamily="18" charset="2"/>
              </a:rPr>
              <a:t> 2 entities, each taken from entity sets</a:t>
            </a:r>
          </a:p>
          <a:p>
            <a:pPr>
              <a:lnSpc>
                <a:spcPct val="90000"/>
              </a:lnSpc>
              <a:buFontTx/>
              <a:buNone/>
              <a:tabLst>
                <a:tab pos="914400" algn="l"/>
                <a:tab pos="2852738" algn="l"/>
                <a:tab pos="5035550" algn="l"/>
              </a:tabLst>
            </a:pPr>
            <a:r>
              <a:rPr lang="en-US" sz="2000" dirty="0">
                <a:sym typeface="Symbol" pitchFamily="18" charset="2"/>
              </a:rPr>
              <a:t>		{(e</a:t>
            </a:r>
            <a:r>
              <a:rPr lang="en-US" sz="2000" baseline="-25000" dirty="0">
                <a:sym typeface="Symbol" pitchFamily="18" charset="2"/>
              </a:rPr>
              <a:t>1</a:t>
            </a:r>
            <a:r>
              <a:rPr lang="en-US" sz="2000" dirty="0">
                <a:sym typeface="Symbol" pitchFamily="18" charset="2"/>
              </a:rPr>
              <a:t>, e</a:t>
            </a:r>
            <a:r>
              <a:rPr lang="en-US" sz="2000" baseline="-25000" dirty="0">
                <a:sym typeface="Symbol" pitchFamily="18" charset="2"/>
              </a:rPr>
              <a:t>2</a:t>
            </a:r>
            <a:r>
              <a:rPr lang="en-US" sz="2000" dirty="0">
                <a:sym typeface="Symbol" pitchFamily="18" charset="2"/>
              </a:rPr>
              <a:t>, … e</a:t>
            </a:r>
            <a:r>
              <a:rPr lang="en-US" sz="2000" baseline="-25000" dirty="0">
                <a:sym typeface="Symbol" pitchFamily="18" charset="2"/>
              </a:rPr>
              <a:t>n</a:t>
            </a:r>
            <a:r>
              <a:rPr lang="en-US" sz="2000" dirty="0">
                <a:sym typeface="Symbol" pitchFamily="18" charset="2"/>
              </a:rPr>
              <a:t>) | e</a:t>
            </a:r>
            <a:r>
              <a:rPr lang="en-US" sz="2000" baseline="-25000" dirty="0">
                <a:sym typeface="Symbol" pitchFamily="18" charset="2"/>
              </a:rPr>
              <a:t>1</a:t>
            </a:r>
            <a:r>
              <a:rPr lang="en-US" sz="2000" dirty="0">
                <a:sym typeface="Symbol" pitchFamily="18" charset="2"/>
              </a:rPr>
              <a:t>   E</a:t>
            </a:r>
            <a:r>
              <a:rPr lang="en-US" sz="2000" baseline="-25000" dirty="0">
                <a:sym typeface="Symbol" pitchFamily="18" charset="2"/>
              </a:rPr>
              <a:t>1</a:t>
            </a:r>
            <a:r>
              <a:rPr lang="en-US" sz="2000" dirty="0">
                <a:sym typeface="Symbol" pitchFamily="18" charset="2"/>
              </a:rPr>
              <a:t>, e</a:t>
            </a:r>
            <a:r>
              <a:rPr lang="en-US" sz="2000" baseline="-25000" dirty="0">
                <a:sym typeface="Symbol" pitchFamily="18" charset="2"/>
              </a:rPr>
              <a:t>2</a:t>
            </a:r>
            <a:r>
              <a:rPr lang="en-US" sz="2000" dirty="0">
                <a:sym typeface="Symbol" pitchFamily="18" charset="2"/>
              </a:rPr>
              <a:t>   E</a:t>
            </a:r>
            <a:r>
              <a:rPr lang="en-US" sz="2000" baseline="-25000" dirty="0">
                <a:sym typeface="Symbol" pitchFamily="18" charset="2"/>
              </a:rPr>
              <a:t>2</a:t>
            </a:r>
            <a:r>
              <a:rPr lang="en-US" sz="2000" dirty="0">
                <a:sym typeface="Symbol" pitchFamily="18" charset="2"/>
              </a:rPr>
              <a:t>, …, e</a:t>
            </a:r>
            <a:r>
              <a:rPr lang="en-US" sz="2000" baseline="-25000" dirty="0">
                <a:sym typeface="Symbol" pitchFamily="18" charset="2"/>
              </a:rPr>
              <a:t>n</a:t>
            </a:r>
            <a:r>
              <a:rPr lang="en-US" sz="2000" dirty="0">
                <a:sym typeface="Symbol" pitchFamily="18" charset="2"/>
              </a:rPr>
              <a:t>   E</a:t>
            </a:r>
            <a:r>
              <a:rPr lang="en-US" sz="2000" baseline="-25000" dirty="0">
                <a:sym typeface="Symbol" pitchFamily="18" charset="2"/>
              </a:rPr>
              <a:t>n</a:t>
            </a:r>
            <a:r>
              <a:rPr lang="en-US" sz="2000" dirty="0">
                <a:sym typeface="Symbol" pitchFamily="18" charset="2"/>
              </a:rPr>
              <a:t>}</a:t>
            </a:r>
            <a:br>
              <a:rPr lang="en-US" sz="2000" dirty="0">
                <a:sym typeface="Symbol" pitchFamily="18" charset="2"/>
              </a:rPr>
            </a:br>
            <a:r>
              <a:rPr lang="en-US" sz="2000" dirty="0">
                <a:sym typeface="Symbol" pitchFamily="18" charset="2"/>
              </a:rPr>
              <a:t/>
            </a:r>
            <a:br>
              <a:rPr lang="en-US" sz="2000" dirty="0">
                <a:sym typeface="Symbol" pitchFamily="18" charset="2"/>
              </a:rPr>
            </a:br>
            <a:r>
              <a:rPr lang="en-US" sz="2000" dirty="0">
                <a:sym typeface="Symbol" pitchFamily="18" charset="2"/>
              </a:rPr>
              <a:t>where (e</a:t>
            </a:r>
            <a:r>
              <a:rPr lang="en-US" sz="2000" baseline="-25000" dirty="0">
                <a:sym typeface="Symbol" pitchFamily="18" charset="2"/>
              </a:rPr>
              <a:t>1</a:t>
            </a:r>
            <a:r>
              <a:rPr lang="en-US" sz="2000" dirty="0">
                <a:sym typeface="Symbol" pitchFamily="18" charset="2"/>
              </a:rPr>
              <a:t>, e</a:t>
            </a:r>
            <a:r>
              <a:rPr lang="en-US" sz="2000" baseline="-25000" dirty="0">
                <a:sym typeface="Symbol" pitchFamily="18" charset="2"/>
              </a:rPr>
              <a:t>2</a:t>
            </a:r>
            <a:r>
              <a:rPr lang="en-US" sz="2000" dirty="0">
                <a:sym typeface="Symbol" pitchFamily="18" charset="2"/>
              </a:rPr>
              <a:t>, …, e</a:t>
            </a:r>
            <a:r>
              <a:rPr lang="en-US" sz="2000" baseline="-25000" dirty="0">
                <a:sym typeface="Symbol" pitchFamily="18" charset="2"/>
              </a:rPr>
              <a:t>n</a:t>
            </a:r>
            <a:r>
              <a:rPr lang="en-US" sz="2000" dirty="0">
                <a:sym typeface="Symbol" pitchFamily="18" charset="2"/>
              </a:rPr>
              <a:t>) is a relationship</a:t>
            </a:r>
          </a:p>
          <a:p>
            <a:pPr lvl="1">
              <a:lnSpc>
                <a:spcPct val="90000"/>
              </a:lnSpc>
              <a:tabLst>
                <a:tab pos="914400" algn="l"/>
                <a:tab pos="2852738" algn="l"/>
                <a:tab pos="5035550" algn="l"/>
              </a:tabLst>
            </a:pPr>
            <a:r>
              <a:rPr lang="en-US" sz="1800" dirty="0">
                <a:sym typeface="Symbol" pitchFamily="18" charset="2"/>
              </a:rPr>
              <a:t>Example: </a:t>
            </a:r>
          </a:p>
          <a:p>
            <a:pPr lvl="1">
              <a:lnSpc>
                <a:spcPct val="90000"/>
              </a:lnSpc>
              <a:buFontTx/>
              <a:buNone/>
              <a:tabLst>
                <a:tab pos="914400" algn="l"/>
                <a:tab pos="2852738" algn="l"/>
                <a:tab pos="5035550" algn="l"/>
              </a:tabLst>
            </a:pPr>
            <a:r>
              <a:rPr lang="en-US" sz="1800" dirty="0">
                <a:sym typeface="Symbol" pitchFamily="18" charset="2"/>
              </a:rPr>
              <a:t>			(Hayes, A-102)  depositor</a:t>
            </a: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6</a:t>
            </a:fld>
            <a:endParaRPr lang="zh-CN" altLang="en-US" dirty="0"/>
          </a:p>
        </p:txBody>
      </p:sp>
    </p:spTree>
    <p:extLst>
      <p:ext uri="{BB962C8B-B14F-4D97-AF65-F5344CB8AC3E}">
        <p14:creationId xmlns:p14="http://schemas.microsoft.com/office/powerpoint/2010/main" val="1029474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8" name="Rectangle 12"/>
          <p:cNvSpPr>
            <a:spLocks noGrp="1" noChangeArrowheads="1"/>
          </p:cNvSpPr>
          <p:nvPr>
            <p:ph type="title"/>
          </p:nvPr>
        </p:nvSpPr>
        <p:spPr/>
        <p:txBody>
          <a:bodyPr/>
          <a:lstStyle/>
          <a:p>
            <a:r>
              <a:rPr lang="en-US" dirty="0"/>
              <a:t>Relationship Set </a:t>
            </a:r>
            <a:r>
              <a:rPr lang="en-US" b="1" i="1" dirty="0">
                <a:solidFill>
                  <a:srgbClr val="FFC000"/>
                </a:solidFill>
              </a:rPr>
              <a:t>borrower</a:t>
            </a:r>
          </a:p>
        </p:txBody>
      </p:sp>
      <p:pic>
        <p:nvPicPr>
          <p:cNvPr id="142339" name="Picture 3"/>
          <p:cNvPicPr>
            <a:picLocks noChangeAspect="1" noChangeArrowheads="1"/>
          </p:cNvPicPr>
          <p:nvPr/>
        </p:nvPicPr>
        <p:blipFill>
          <a:blip r:embed="rId3"/>
          <a:srcRect l="1250" t="7619" r="1428" b="8809"/>
          <a:stretch>
            <a:fillRect/>
          </a:stretch>
        </p:blipFill>
        <p:spPr bwMode="auto">
          <a:xfrm>
            <a:off x="1115616" y="2204864"/>
            <a:ext cx="6807200" cy="4384675"/>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7</a:t>
            </a:fld>
            <a:endParaRPr lang="zh-CN" altLang="en-US" dirty="0"/>
          </a:p>
        </p:txBody>
      </p:sp>
    </p:spTree>
    <p:extLst>
      <p:ext uri="{BB962C8B-B14F-4D97-AF65-F5344CB8AC3E}">
        <p14:creationId xmlns:p14="http://schemas.microsoft.com/office/powerpoint/2010/main" val="3707070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3" name="Rectangle 9"/>
          <p:cNvSpPr>
            <a:spLocks noGrp="1" noChangeArrowheads="1"/>
          </p:cNvSpPr>
          <p:nvPr>
            <p:ph type="title"/>
          </p:nvPr>
        </p:nvSpPr>
        <p:spPr/>
        <p:txBody>
          <a:bodyPr/>
          <a:lstStyle/>
          <a:p>
            <a:r>
              <a:rPr lang="en-US"/>
              <a:t>Relationship Sets (Cont.)</a:t>
            </a:r>
          </a:p>
        </p:txBody>
      </p:sp>
      <p:sp>
        <p:nvSpPr>
          <p:cNvPr id="144394" name="Rectangle 10"/>
          <p:cNvSpPr>
            <a:spLocks noGrp="1" noChangeArrowheads="1"/>
          </p:cNvSpPr>
          <p:nvPr>
            <p:ph type="body" idx="1"/>
          </p:nvPr>
        </p:nvSpPr>
        <p:spPr/>
        <p:txBody>
          <a:bodyPr/>
          <a:lstStyle/>
          <a:p>
            <a:r>
              <a:rPr lang="en-US" sz="1800"/>
              <a:t>An attribute can also be property of a relationship set.</a:t>
            </a:r>
          </a:p>
          <a:p>
            <a:r>
              <a:rPr lang="en-US" sz="1800"/>
              <a:t>For instance, the depositor relationship set between entity sets customer and account may have the attribute access-date</a:t>
            </a:r>
          </a:p>
        </p:txBody>
      </p:sp>
      <p:pic>
        <p:nvPicPr>
          <p:cNvPr id="144388" name="Picture 4"/>
          <p:cNvPicPr>
            <a:picLocks noChangeAspect="1" noChangeArrowheads="1"/>
          </p:cNvPicPr>
          <p:nvPr/>
        </p:nvPicPr>
        <p:blipFill>
          <a:blip r:embed="rId3"/>
          <a:srcRect l="1291" t="7312" r="3548" b="7742"/>
          <a:stretch>
            <a:fillRect/>
          </a:stretch>
        </p:blipFill>
        <p:spPr bwMode="auto">
          <a:xfrm>
            <a:off x="1643063" y="3416732"/>
            <a:ext cx="5089177" cy="3407931"/>
          </a:xfrm>
          <a:prstGeom prst="rect">
            <a:avLst/>
          </a:prstGeom>
          <a:noFill/>
          <a:ln w="76200" cmpd="tri">
            <a:solidFill>
              <a:schemeClr val="tx2"/>
            </a:solidFill>
            <a:miter lim="800000"/>
            <a:headEnd/>
            <a:tailEnd/>
          </a:ln>
          <a:effectLst/>
        </p:spPr>
      </p:pic>
      <p:sp>
        <p:nvSpPr>
          <p:cNvPr id="2" name="Slide Number Placeholder 1"/>
          <p:cNvSpPr>
            <a:spLocks noGrp="1"/>
          </p:cNvSpPr>
          <p:nvPr>
            <p:ph type="sldNum" sz="quarter" idx="12"/>
          </p:nvPr>
        </p:nvSpPr>
        <p:spPr/>
        <p:txBody>
          <a:bodyPr/>
          <a:lstStyle/>
          <a:p>
            <a:fld id="{A1B0336D-3F41-48A6-8D6E-A83F59E4679D}" type="slidenum">
              <a:rPr lang="zh-CN" altLang="en-US" smtClean="0"/>
              <a:pPr/>
              <a:t>8</a:t>
            </a:fld>
            <a:endParaRPr lang="zh-CN" altLang="en-US" dirty="0"/>
          </a:p>
        </p:txBody>
      </p:sp>
    </p:spTree>
    <p:extLst>
      <p:ext uri="{BB962C8B-B14F-4D97-AF65-F5344CB8AC3E}">
        <p14:creationId xmlns:p14="http://schemas.microsoft.com/office/powerpoint/2010/main" val="685716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7" name="Rectangle 9"/>
          <p:cNvSpPr>
            <a:spLocks noGrp="1" noChangeArrowheads="1"/>
          </p:cNvSpPr>
          <p:nvPr>
            <p:ph type="title"/>
          </p:nvPr>
        </p:nvSpPr>
        <p:spPr/>
        <p:txBody>
          <a:bodyPr/>
          <a:lstStyle/>
          <a:p>
            <a:r>
              <a:rPr lang="en-US"/>
              <a:t>Degree of a Relationship Set</a:t>
            </a:r>
          </a:p>
        </p:txBody>
      </p:sp>
      <p:sp>
        <p:nvSpPr>
          <p:cNvPr id="145418" name="Rectangle 10"/>
          <p:cNvSpPr>
            <a:spLocks noGrp="1" noChangeArrowheads="1"/>
          </p:cNvSpPr>
          <p:nvPr>
            <p:ph type="body" idx="1"/>
          </p:nvPr>
        </p:nvSpPr>
        <p:spPr>
          <a:xfrm>
            <a:off x="533400" y="2336872"/>
            <a:ext cx="8071048" cy="4521128"/>
          </a:xfrm>
        </p:spPr>
        <p:txBody>
          <a:bodyPr>
            <a:normAutofit fontScale="92500" lnSpcReduction="10000"/>
          </a:bodyPr>
          <a:lstStyle/>
          <a:p>
            <a:r>
              <a:rPr lang="en-US" dirty="0"/>
              <a:t>Refers to </a:t>
            </a:r>
            <a:r>
              <a:rPr lang="en-US" b="1" i="1" dirty="0"/>
              <a:t>number of entity sets that participate in a relationship set</a:t>
            </a:r>
            <a:r>
              <a:rPr lang="en-US" dirty="0"/>
              <a:t>.</a:t>
            </a:r>
          </a:p>
          <a:p>
            <a:r>
              <a:rPr lang="en-US" dirty="0"/>
              <a:t>Relationship sets that involve two entity sets are binary (or degree two).  Generally, </a:t>
            </a:r>
            <a:r>
              <a:rPr lang="en-US" i="1" u="sng" dirty="0"/>
              <a:t>most relationship sets in a database system are binary</a:t>
            </a:r>
            <a:r>
              <a:rPr lang="en-US" dirty="0"/>
              <a:t>.</a:t>
            </a:r>
          </a:p>
          <a:p>
            <a:r>
              <a:rPr lang="en-US" dirty="0"/>
              <a:t>Relationship sets may involve more than two entity sets. </a:t>
            </a:r>
          </a:p>
          <a:p>
            <a:endParaRPr lang="en-US" dirty="0"/>
          </a:p>
          <a:p>
            <a:endParaRPr lang="en-US" dirty="0"/>
          </a:p>
          <a:p>
            <a:endParaRPr lang="en-US" dirty="0"/>
          </a:p>
          <a:p>
            <a:endParaRPr lang="en-US" dirty="0" smtClean="0"/>
          </a:p>
          <a:p>
            <a:r>
              <a:rPr lang="en-US" dirty="0" smtClean="0"/>
              <a:t>Relationships </a:t>
            </a:r>
            <a:r>
              <a:rPr lang="en-US" dirty="0"/>
              <a:t>between more than two entity sets are rare.  Most relationships are binary. (More on this later.)</a:t>
            </a:r>
          </a:p>
        </p:txBody>
      </p:sp>
      <p:sp>
        <p:nvSpPr>
          <p:cNvPr id="145412" name="Text Box 4"/>
          <p:cNvSpPr txBox="1">
            <a:spLocks noChangeArrowheads="1"/>
          </p:cNvSpPr>
          <p:nvPr/>
        </p:nvSpPr>
        <p:spPr bwMode="auto">
          <a:xfrm>
            <a:off x="1115616" y="4293096"/>
            <a:ext cx="6613525" cy="1477328"/>
          </a:xfrm>
          <a:prstGeom prst="rect">
            <a:avLst/>
          </a:prstGeom>
          <a:noFill/>
          <a:ln w="9525">
            <a:noFill/>
            <a:miter lim="800000"/>
            <a:headEnd/>
            <a:tailEnd/>
          </a:ln>
          <a:effectLst/>
        </p:spPr>
        <p:txBody>
          <a:bodyPr>
            <a:spAutoFit/>
          </a:bodyPr>
          <a:lstStyle/>
          <a:p>
            <a:pPr lvl="1" eaLnBrk="0" hangingPunct="0">
              <a:spcBef>
                <a:spcPct val="35000"/>
              </a:spcBef>
              <a:buClr>
                <a:srgbClr val="CC6600"/>
              </a:buClr>
              <a:buSzPct val="105000"/>
              <a:buFont typeface="Monotype Sorts" charset="2"/>
              <a:buNone/>
            </a:pPr>
            <a:r>
              <a:rPr kumimoji="1" lang="en-US" b="1" dirty="0">
                <a:solidFill>
                  <a:srgbClr val="FFFF00"/>
                </a:solidFill>
                <a:latin typeface="Helvetica" pitchFamily="34" charset="0"/>
              </a:rPr>
              <a:t>E.g.  Suppose employees of a bank may have jobs (responsibilities) at multiple branches, with different jobs at different branches.  Then there is a ternary relationship set between entity sets </a:t>
            </a:r>
            <a:r>
              <a:rPr kumimoji="1" lang="en-US" b="1" i="1" dirty="0">
                <a:solidFill>
                  <a:srgbClr val="FFFF00"/>
                </a:solidFill>
                <a:latin typeface="Helvetica" pitchFamily="34" charset="0"/>
              </a:rPr>
              <a:t>employee,  job and branch</a:t>
            </a:r>
            <a:endParaRPr lang="en-US" b="1" dirty="0">
              <a:solidFill>
                <a:srgbClr val="FFFF00"/>
              </a:solidFill>
              <a:latin typeface="Helvetica" pitchFamily="34" charset="0"/>
            </a:endParaRPr>
          </a:p>
        </p:txBody>
      </p:sp>
      <p:sp>
        <p:nvSpPr>
          <p:cNvPr id="2" name="Slide Number Placeholder 1"/>
          <p:cNvSpPr>
            <a:spLocks noGrp="1"/>
          </p:cNvSpPr>
          <p:nvPr>
            <p:ph type="sldNum" sz="quarter" idx="12"/>
          </p:nvPr>
        </p:nvSpPr>
        <p:spPr/>
        <p:txBody>
          <a:bodyPr/>
          <a:lstStyle/>
          <a:p>
            <a:fld id="{A1B0336D-3F41-48A6-8D6E-A83F59E4679D}" type="slidenum">
              <a:rPr lang="zh-CN" altLang="en-US" smtClean="0"/>
              <a:pPr/>
              <a:t>9</a:t>
            </a:fld>
            <a:endParaRPr lang="zh-CN" altLang="en-US" dirty="0"/>
          </a:p>
        </p:txBody>
      </p:sp>
    </p:spTree>
    <p:extLst>
      <p:ext uri="{BB962C8B-B14F-4D97-AF65-F5344CB8AC3E}">
        <p14:creationId xmlns:p14="http://schemas.microsoft.com/office/powerpoint/2010/main" val="795997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2019</TotalTime>
  <Words>2805</Words>
  <Application>Microsoft Office PowerPoint</Application>
  <PresentationFormat>On-screen Show (4:3)</PresentationFormat>
  <Paragraphs>404</Paragraphs>
  <Slides>50</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宋体</vt:lpstr>
      <vt:lpstr>Arial</vt:lpstr>
      <vt:lpstr>Calibri</vt:lpstr>
      <vt:lpstr>Helvetica</vt:lpstr>
      <vt:lpstr>Monotype Sorts</vt:lpstr>
      <vt:lpstr>Symbol</vt:lpstr>
      <vt:lpstr>Trebuchet MS</vt:lpstr>
      <vt:lpstr>Wingdings</vt:lpstr>
      <vt:lpstr>Berlin</vt:lpstr>
      <vt:lpstr>Topic 3 Entity-Relationship Modeling</vt:lpstr>
      <vt:lpstr>Entity Sets</vt:lpstr>
      <vt:lpstr>Entity Sets customer and loan</vt:lpstr>
      <vt:lpstr>Attributes</vt:lpstr>
      <vt:lpstr>Composite Attributes</vt:lpstr>
      <vt:lpstr>Relationship Sets</vt:lpstr>
      <vt:lpstr>Relationship Set borrower</vt:lpstr>
      <vt:lpstr>Relationship Sets (Cont.)</vt:lpstr>
      <vt:lpstr>Degree of a Relationship Set</vt:lpstr>
      <vt:lpstr>Mapping Cardinalities</vt:lpstr>
      <vt:lpstr>Mapping Cardinalities</vt:lpstr>
      <vt:lpstr>Mapping Cardinalities</vt:lpstr>
      <vt:lpstr>Mapping Cardinalities affect ER Design</vt:lpstr>
      <vt:lpstr>E-R Diagrams</vt:lpstr>
      <vt:lpstr>E-R Diagram With Composite, Multivalued, and Derived Attributes</vt:lpstr>
      <vt:lpstr>Relationship Sets with Attributes</vt:lpstr>
      <vt:lpstr>Roles</vt:lpstr>
      <vt:lpstr>Cardinality Constraints</vt:lpstr>
      <vt:lpstr>One-To-Many Relationship</vt:lpstr>
      <vt:lpstr>Many-To-One Relationships</vt:lpstr>
      <vt:lpstr>Many-To-Many Relationship</vt:lpstr>
      <vt:lpstr>Participation of an Entity Set in a Relationship Set</vt:lpstr>
      <vt:lpstr>Alternative Notation for Cardinality Limits</vt:lpstr>
      <vt:lpstr>Weak Entity Sets</vt:lpstr>
      <vt:lpstr>Weak Entity Sets (Cont.)</vt:lpstr>
      <vt:lpstr>Weak Entity Sets (Cont.)</vt:lpstr>
      <vt:lpstr>More Weak Entity Set Examples</vt:lpstr>
      <vt:lpstr>Exercise:</vt:lpstr>
      <vt:lpstr>Keys</vt:lpstr>
      <vt:lpstr>Keys for Relationship Sets</vt:lpstr>
      <vt:lpstr>E-R Diagram with a Ternary Relationship</vt:lpstr>
      <vt:lpstr>Cardinality Constraints on Ternary Relationship</vt:lpstr>
      <vt:lpstr>Binary Vs. Non-Binary Relationships</vt:lpstr>
      <vt:lpstr>Converting Non-Binary Relationships to Binary Form</vt:lpstr>
      <vt:lpstr>Converting Non-Binary Relationships (Cont.)</vt:lpstr>
      <vt:lpstr>Specialization</vt:lpstr>
      <vt:lpstr>Specialization Example</vt:lpstr>
      <vt:lpstr>Generalization</vt:lpstr>
      <vt:lpstr>Specialization and Generalization (Cont.)</vt:lpstr>
      <vt:lpstr>Design Constraints on a Specialization/Generalization</vt:lpstr>
      <vt:lpstr>Design Constraints on a Specialization/Generalization (Contd.)</vt:lpstr>
      <vt:lpstr>Aggregation</vt:lpstr>
      <vt:lpstr>Aggregation (Cont.)</vt:lpstr>
      <vt:lpstr>E-R Diagram With Aggregation</vt:lpstr>
      <vt:lpstr>E-R Design Decisions</vt:lpstr>
      <vt:lpstr>Summary of Symbols Used in E-R Notation</vt:lpstr>
      <vt:lpstr>Summary of Symbols (Cont.)</vt:lpstr>
      <vt:lpstr>Design Issues</vt:lpstr>
      <vt:lpstr>Case study for a Banking Enterprise</vt:lpstr>
      <vt:lpstr>E-R Diagram for the case study</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IT</dc:subject>
  <dc:creator>Endang R Nizar</dc:creator>
  <cp:keywords>free, PowerPoint template, download, PPT template, PowerPoint templates, slideshow template, POT, POTX, Power Point template, slide show template, festival, IT, IT PowerPoint template</cp:keywords>
  <dc:description>Made by Moyea Software. To find more free PowerPoint templates, please visit http://www.dvd-ppt-slideshow.com/powerpoint-knowledge/powerpoint-templates.html</dc:description>
  <cp:lastModifiedBy>Endang</cp:lastModifiedBy>
  <cp:revision>87</cp:revision>
  <dcterms:created xsi:type="dcterms:W3CDTF">2011-09-10T08:18:27Z</dcterms:created>
  <dcterms:modified xsi:type="dcterms:W3CDTF">2017-10-03T03:11:09Z</dcterms:modified>
  <cp:category>PowerPoint template, IT</cp:category>
</cp:coreProperties>
</file>