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9900"/>
    <a:srgbClr val="20C237"/>
    <a:srgbClr val="F38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37" autoAdjust="0"/>
  </p:normalViewPr>
  <p:slideViewPr>
    <p:cSldViewPr>
      <p:cViewPr varScale="1">
        <p:scale>
          <a:sx n="82" d="100"/>
          <a:sy n="82" d="100"/>
        </p:scale>
        <p:origin x="67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5A700-E72C-40E0-8638-F5F0CCEBA42A}" type="datetimeFigureOut">
              <a:rPr lang="id-ID" smtClean="0"/>
              <a:pPr/>
              <a:t>18/10/2017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9991C-151A-4BC3-8CDD-7462F7964A5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891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4AEA-CF4E-44C3-8713-A12369AD27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0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5EA720-2191-42B9-B16F-D4D1B275C8A9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8682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2A019D-52A1-4208-A50C-6B6EC620E7A9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4156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AC8066-6B84-464C-A48C-31E0A3E9060A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8558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8DB3EB-915B-4899-869E-7D4E942F20F2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3349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0B29E7-0B0E-4B1D-9243-5FCBEAE7D54C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9881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93F531-86A7-4FA5-9D9E-95FCD3B459E3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2394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01D3AE-2BC6-4967-AD8A-D13E3FFD82A9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9658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0DCEE7-7E4E-47D1-9575-54DE1E0CE7FF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9528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ACEFBA-2FC7-4F00-81F7-7787FCEC50DF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6908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2507CA-226C-4364-827E-A5E0E876FB10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25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462953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991C-151A-4BC3-8CDD-7462F7964A59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963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2D39BF-002F-4998-8B55-AAB8C541DBFE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052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D79BAA-5222-44F5-8428-6C338F7D66BA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6004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E541EE-A0E2-4587-97F3-035C52714F72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078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58928B-8AA0-482D-84B8-3DED57FE6051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0905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C5BA01-677E-4233-A05C-318343D7C4DE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3161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4F0774-B027-457F-8A29-A451CA746182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0938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A4520E-E66C-44B0-9AD8-9413904A87E4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4251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BE98D9-0CFC-44AD-8D98-6628A68547CF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7243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173C91-2424-434E-9251-A0BC06C56291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309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1147-613F-4C06-8C9F-C93E016713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5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A7AABC-6DEE-4538-A6EF-A2CD6A52C516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0593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E8E4FF-6756-459F-AF6E-AB1375BDAA42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278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130905-4C90-4A66-9FE6-13B661C325B8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29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322F4B-180E-4E79-9051-DC3FCB40138B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9365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9D68FC-4D5F-48C4-A39C-48D0EF7A3C89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7828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436B2A-8BE5-4B46-B19F-BD4F5567A7F5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7711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0445F5-3383-4D94-B389-9BCF3458AB3F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9387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5A0A72-24F4-4448-A9C1-C9D9A9EB563F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093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5CF5CD-7FA4-4FB6-A788-52EA491A2CA5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8638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F3589E-2DDA-470F-A2FA-02382C6C69C6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016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AC3EEF-0AA4-407A-B5D8-EB51BBE19F7F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406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B08642-7659-44C8-8E5B-2CDBB86D5214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20433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6B6C96-863C-4B5E-B33D-42804C4C76CA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9821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A7DD66-D2F5-4ADF-8EA2-DCD96451BC49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4674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369FC3-3A58-4882-897C-2141710F81BA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726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1147-613F-4C06-8C9F-C93E016713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BEDD43-E696-42F8-A07B-EF8C458419C7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862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2F9559-F87F-4CDE-8614-9411EE4F7C6A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1011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2F9559-F87F-4CDE-8614-9411EE4F7C6A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897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2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4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02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9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0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27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6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12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071048" cy="4188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201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2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5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6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4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BDFA-D199-4D5E-944F-04F47338E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100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Topic 4</a:t>
            </a:r>
            <a:br>
              <a:rPr lang="en-US" sz="2400" b="1" dirty="0" smtClean="0">
                <a:latin typeface="Century Gothic" pitchFamily="34" charset="0"/>
              </a:rPr>
            </a:br>
            <a:r>
              <a:rPr lang="en-US" sz="2800" b="1" dirty="0" smtClean="0">
                <a:latin typeface="Century Gothic" pitchFamily="34" charset="0"/>
              </a:rPr>
              <a:t>The Relational Data Model and Relational Database Constraints</a:t>
            </a: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Ir. Endang </a:t>
            </a:r>
            <a:r>
              <a:rPr lang="en-US" sz="1400" dirty="0" err="1" smtClean="0"/>
              <a:t>Ripmiatin</a:t>
            </a:r>
            <a:r>
              <a:rPr lang="en-US" sz="1400" dirty="0" smtClean="0"/>
              <a:t>, </a:t>
            </a:r>
            <a:r>
              <a:rPr lang="en-US" sz="1400" dirty="0"/>
              <a:t>MT</a:t>
            </a:r>
          </a:p>
          <a:p>
            <a:pPr>
              <a:lnSpc>
                <a:spcPct val="80000"/>
              </a:lnSpc>
            </a:pP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1100" dirty="0"/>
              <a:t>Program </a:t>
            </a:r>
            <a:r>
              <a:rPr lang="en-US" sz="1100" dirty="0" err="1"/>
              <a:t>Studi</a:t>
            </a:r>
            <a:r>
              <a:rPr lang="en-US" sz="1100" dirty="0"/>
              <a:t> </a:t>
            </a:r>
            <a:r>
              <a:rPr lang="en-US" sz="1100" dirty="0" err="1"/>
              <a:t>Teknik</a:t>
            </a:r>
            <a:r>
              <a:rPr lang="en-US" sz="1100" dirty="0"/>
              <a:t> </a:t>
            </a:r>
            <a:r>
              <a:rPr lang="en-US" sz="1100" dirty="0" err="1"/>
              <a:t>Informatika</a:t>
            </a: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1100" dirty="0" err="1"/>
              <a:t>Universitas</a:t>
            </a:r>
            <a:r>
              <a:rPr lang="en-US" sz="1100" dirty="0"/>
              <a:t> Al </a:t>
            </a:r>
            <a:r>
              <a:rPr lang="en-US" sz="1100" dirty="0" err="1"/>
              <a:t>Azhar</a:t>
            </a:r>
            <a:r>
              <a:rPr lang="en-US" sz="1100" dirty="0"/>
              <a:t> </a:t>
            </a:r>
            <a:r>
              <a:rPr lang="en-US" sz="1100" dirty="0" smtClean="0"/>
              <a:t>Indonesia</a:t>
            </a:r>
          </a:p>
          <a:p>
            <a:pPr>
              <a:lnSpc>
                <a:spcPct val="80000"/>
              </a:lnSpc>
            </a:pPr>
            <a:r>
              <a:rPr lang="en-US" sz="1100" dirty="0" err="1" smtClean="0"/>
              <a:t>Oktober</a:t>
            </a:r>
            <a:r>
              <a:rPr lang="en-US" sz="1100" dirty="0" smtClean="0"/>
              <a:t> </a:t>
            </a:r>
            <a:r>
              <a:rPr lang="en-US" sz="1100" dirty="0" smtClean="0"/>
              <a:t>201</a:t>
            </a:r>
            <a:r>
              <a:rPr lang="id-ID" sz="1100" dirty="0" smtClean="0"/>
              <a:t>7</a:t>
            </a: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35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Domains, Attributes, Tuples, and Relations (cont’d.)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Relation schema R</a:t>
            </a:r>
          </a:p>
          <a:p>
            <a:pPr lvl="1"/>
            <a:r>
              <a:rPr lang="en-US" smtClean="0"/>
              <a:t>Denoted by R(A1, A2, ...,An)</a:t>
            </a:r>
          </a:p>
          <a:p>
            <a:pPr lvl="1"/>
            <a:r>
              <a:rPr lang="en-US" smtClean="0"/>
              <a:t>Made up of a relation name R and a list of attributes, A1, A2, ..., An</a:t>
            </a:r>
          </a:p>
          <a:p>
            <a:pPr lvl="1"/>
            <a:r>
              <a:rPr lang="en-US" smtClean="0"/>
              <a:t>Example: STUDENT(Name, SSN, ...)</a:t>
            </a:r>
          </a:p>
          <a:p>
            <a:r>
              <a:rPr lang="en-US" smtClean="0"/>
              <a:t>Attribute Ai </a:t>
            </a:r>
          </a:p>
          <a:p>
            <a:pPr lvl="1"/>
            <a:r>
              <a:rPr lang="en-US" smtClean="0"/>
              <a:t>Name of a role played by some domain D in the relation schema R</a:t>
            </a:r>
          </a:p>
          <a:p>
            <a:r>
              <a:rPr lang="en-US" smtClean="0"/>
              <a:t>Degree (or arity) of a relation </a:t>
            </a:r>
          </a:p>
          <a:p>
            <a:pPr lvl="1"/>
            <a:r>
              <a:rPr lang="en-US" smtClean="0"/>
              <a:t>Number of attributes n of its relation schema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0232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628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Domains, Attributes, Tuples, and Relations (cont’d.)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1560" y="3284984"/>
            <a:ext cx="8071048" cy="41884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Relation (or relation state) </a:t>
            </a:r>
          </a:p>
          <a:p>
            <a:pPr lvl="1"/>
            <a:r>
              <a:rPr lang="en-US" sz="1800" dirty="0" smtClean="0"/>
              <a:t>Set of n-tuples r = {t1, t2, ..., tm}</a:t>
            </a:r>
          </a:p>
          <a:p>
            <a:pPr lvl="1"/>
            <a:r>
              <a:rPr lang="en-US" sz="1800" dirty="0" smtClean="0"/>
              <a:t>Each n-tuple t </a:t>
            </a:r>
          </a:p>
          <a:p>
            <a:pPr lvl="2"/>
            <a:r>
              <a:rPr lang="en-US" sz="1600" dirty="0" smtClean="0"/>
              <a:t>Ordered list of n values t =&lt;v1, v2, ..., </a:t>
            </a:r>
            <a:r>
              <a:rPr lang="en-US" sz="1600" dirty="0" err="1" smtClean="0"/>
              <a:t>vn</a:t>
            </a:r>
            <a:r>
              <a:rPr lang="en-US" sz="1600" dirty="0" smtClean="0"/>
              <a:t>&gt;</a:t>
            </a:r>
          </a:p>
          <a:p>
            <a:pPr lvl="2"/>
            <a:r>
              <a:rPr lang="en-US" sz="1600" dirty="0" smtClean="0"/>
              <a:t>Each value vi, 1 ≤ </a:t>
            </a:r>
            <a:r>
              <a:rPr lang="en-US" sz="1600" dirty="0" err="1" smtClean="0"/>
              <a:t>i</a:t>
            </a:r>
            <a:r>
              <a:rPr lang="en-US" sz="1600" dirty="0" smtClean="0"/>
              <a:t> ≤ n, is an element of </a:t>
            </a:r>
            <a:r>
              <a:rPr lang="en-US" sz="1600" dirty="0" err="1" smtClean="0"/>
              <a:t>dom</a:t>
            </a:r>
            <a:r>
              <a:rPr lang="en-US" sz="1600" dirty="0" smtClean="0"/>
              <a:t>(Ai) or is a special NULL value</a:t>
            </a:r>
          </a:p>
          <a:p>
            <a:pPr lvl="1"/>
            <a:r>
              <a:rPr lang="en-US" sz="1800" dirty="0" smtClean="0">
                <a:solidFill>
                  <a:srgbClr val="00FF00"/>
                </a:solidFill>
              </a:rPr>
              <a:t>Example: </a:t>
            </a:r>
          </a:p>
          <a:p>
            <a:pPr lvl="2"/>
            <a:r>
              <a:rPr lang="en-US" sz="1600" dirty="0" smtClean="0">
                <a:solidFill>
                  <a:srgbClr val="00FF00"/>
                </a:solidFill>
              </a:rPr>
              <a:t>t = &lt;'Barbara Benson', '533-69-1238', ‘(817)839-8461', '7384 Fontana Lane', null, 19, 3.25&gt; </a:t>
            </a:r>
          </a:p>
          <a:p>
            <a:pPr lvl="2"/>
            <a:r>
              <a:rPr lang="en-US" sz="1600" dirty="0" smtClean="0">
                <a:solidFill>
                  <a:srgbClr val="00FF00"/>
                </a:solidFill>
              </a:rPr>
              <a:t>t[Name] = &lt;'Barbara Benson'&gt;, and t[SSN, GPA, Age] = &lt;'533-69-1238',3.25, 19&gt;.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2904"/>
            <a:ext cx="82296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9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Domains, Attributes, Tuples, and Relations (cont’d.)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Current relation state</a:t>
            </a:r>
          </a:p>
          <a:p>
            <a:pPr lvl="1"/>
            <a:r>
              <a:rPr lang="en-US" dirty="0" smtClean="0"/>
              <a:t>Relation state at a given time</a:t>
            </a:r>
          </a:p>
          <a:p>
            <a:pPr lvl="1"/>
            <a:r>
              <a:rPr lang="en-US" dirty="0" smtClean="0"/>
              <a:t>Reflects only the valid </a:t>
            </a:r>
            <a:r>
              <a:rPr lang="en-US" dirty="0" err="1" smtClean="0"/>
              <a:t>tuples</a:t>
            </a:r>
            <a:r>
              <a:rPr lang="en-US" dirty="0" smtClean="0"/>
              <a:t> that represent a particular state of the real world</a:t>
            </a:r>
          </a:p>
          <a:p>
            <a:r>
              <a:rPr lang="en-US" b="1" dirty="0" smtClean="0"/>
              <a:t>Attribute names</a:t>
            </a:r>
          </a:p>
          <a:p>
            <a:pPr lvl="1"/>
            <a:r>
              <a:rPr lang="en-US" dirty="0" smtClean="0"/>
              <a:t>Indicate different </a:t>
            </a:r>
            <a:r>
              <a:rPr lang="en-US" b="1" dirty="0" smtClean="0"/>
              <a:t>roles</a:t>
            </a:r>
            <a:r>
              <a:rPr lang="en-US" dirty="0" smtClean="0"/>
              <a:t>, or interpretations, for the domain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96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Characteristics of Relations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Ordering of tuples in a relation</a:t>
            </a:r>
          </a:p>
          <a:p>
            <a:pPr lvl="1"/>
            <a:r>
              <a:rPr lang="en-US" smtClean="0"/>
              <a:t>Relation defined as a set of tuples</a:t>
            </a:r>
          </a:p>
          <a:p>
            <a:pPr lvl="1"/>
            <a:r>
              <a:rPr lang="en-US" smtClean="0"/>
              <a:t>Elements have no order among them</a:t>
            </a:r>
          </a:p>
          <a:p>
            <a:r>
              <a:rPr lang="en-US" smtClean="0"/>
              <a:t>Ordering of values within a tuple and an alternative definition of a relation</a:t>
            </a:r>
          </a:p>
          <a:p>
            <a:pPr lvl="1"/>
            <a:r>
              <a:rPr lang="en-US" smtClean="0"/>
              <a:t>Order of attributes and values is not that important </a:t>
            </a:r>
          </a:p>
          <a:p>
            <a:pPr lvl="1"/>
            <a:r>
              <a:rPr lang="en-US" smtClean="0"/>
              <a:t>As long as correspondence between attributes and values maintained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8843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17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Characteristics of Relations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</a:rPr>
              <a:t>Alternative</a:t>
            </a:r>
            <a:r>
              <a:rPr lang="en-US" dirty="0" smtClean="0"/>
              <a:t> definition of a relation </a:t>
            </a:r>
          </a:p>
          <a:p>
            <a:pPr lvl="1"/>
            <a:r>
              <a:rPr lang="en-US" dirty="0" err="1" smtClean="0"/>
              <a:t>Tuple</a:t>
            </a:r>
            <a:r>
              <a:rPr lang="en-US" dirty="0" smtClean="0"/>
              <a:t> considered as a set of (&lt;attribute&gt;, &lt;value&gt;) pairs</a:t>
            </a:r>
          </a:p>
          <a:p>
            <a:pPr lvl="1"/>
            <a:r>
              <a:rPr lang="en-US" dirty="0" smtClean="0"/>
              <a:t>Each pair gives the value of the mapping from an attribute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to a value </a:t>
            </a:r>
            <a:r>
              <a:rPr lang="en-US" i="1" dirty="0" smtClean="0"/>
              <a:t>v</a:t>
            </a:r>
            <a:r>
              <a:rPr lang="en-US" i="1" baseline="-25000" dirty="0" smtClean="0"/>
              <a:t>i </a:t>
            </a:r>
            <a:r>
              <a:rPr lang="en-US" dirty="0" smtClean="0"/>
              <a:t>from </a:t>
            </a:r>
            <a:r>
              <a:rPr lang="en-US" dirty="0" err="1" smtClean="0"/>
              <a:t>dom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the first definition of relation</a:t>
            </a:r>
          </a:p>
          <a:p>
            <a:pPr lvl="1"/>
            <a:r>
              <a:rPr lang="en-US" dirty="0" smtClean="0"/>
              <a:t>Attributes and the values within </a:t>
            </a:r>
            <a:r>
              <a:rPr lang="en-US" dirty="0" err="1" smtClean="0"/>
              <a:t>tuples</a:t>
            </a:r>
            <a:r>
              <a:rPr lang="en-US" dirty="0" smtClean="0"/>
              <a:t> are ordered</a:t>
            </a:r>
          </a:p>
          <a:p>
            <a:pPr lvl="1"/>
            <a:r>
              <a:rPr lang="en-US" dirty="0" smtClean="0"/>
              <a:t>Simpler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8843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41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Characteristics of Relations (cont’d.)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Values and NULLs in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Each value in a </a:t>
            </a:r>
            <a:r>
              <a:rPr lang="en-US" dirty="0" err="1" smtClean="0"/>
              <a:t>tuple</a:t>
            </a:r>
            <a:r>
              <a:rPr lang="en-US" dirty="0" smtClean="0"/>
              <a:t> is atomic (indivisible)</a:t>
            </a:r>
          </a:p>
          <a:p>
            <a:pPr lvl="1"/>
            <a:r>
              <a:rPr lang="en-US" b="1" dirty="0" smtClean="0"/>
              <a:t>Flat relational model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Composite and </a:t>
            </a:r>
            <a:r>
              <a:rPr lang="en-US" dirty="0" err="1" smtClean="0"/>
              <a:t>multivalued</a:t>
            </a:r>
            <a:r>
              <a:rPr lang="en-US" dirty="0" smtClean="0"/>
              <a:t> attributes not allowed </a:t>
            </a:r>
          </a:p>
          <a:p>
            <a:pPr lvl="2">
              <a:buFont typeface="Arial" charset="0"/>
              <a:buChar char="•"/>
            </a:pPr>
            <a:r>
              <a:rPr lang="en-US" b="1" dirty="0" smtClean="0"/>
              <a:t>First normal form </a:t>
            </a:r>
            <a:r>
              <a:rPr lang="en-US" dirty="0" smtClean="0"/>
              <a:t>assumption</a:t>
            </a:r>
          </a:p>
          <a:p>
            <a:pPr lvl="1"/>
            <a:r>
              <a:rPr lang="en-US" dirty="0" err="1" smtClean="0"/>
              <a:t>Multivalued</a:t>
            </a:r>
            <a:r>
              <a:rPr lang="en-US" dirty="0" smtClean="0"/>
              <a:t> attributes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Must be represented by separate relations</a:t>
            </a:r>
          </a:p>
          <a:p>
            <a:pPr lvl="1"/>
            <a:r>
              <a:rPr lang="en-US" dirty="0" smtClean="0"/>
              <a:t>Composite attributes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Represented only by simple component attributes in basic relational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8843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26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Characteristics of Relations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NULL values</a:t>
            </a:r>
          </a:p>
          <a:p>
            <a:pPr lvl="1"/>
            <a:r>
              <a:rPr lang="en-US" smtClean="0"/>
              <a:t>Represent the values of attributes that may be unknown or may not apply to a tuple</a:t>
            </a:r>
          </a:p>
          <a:p>
            <a:pPr lvl="1"/>
            <a:r>
              <a:rPr lang="en-US" smtClean="0"/>
              <a:t>Meanings for NULL values</a:t>
            </a:r>
          </a:p>
          <a:p>
            <a:pPr lvl="2">
              <a:buFont typeface="Arial" charset="0"/>
              <a:buChar char="•"/>
            </a:pPr>
            <a:r>
              <a:rPr lang="en-US" i="1" smtClean="0"/>
              <a:t>Value unknown</a:t>
            </a:r>
          </a:p>
          <a:p>
            <a:pPr lvl="2">
              <a:buFont typeface="Arial" charset="0"/>
              <a:buChar char="•"/>
            </a:pPr>
            <a:r>
              <a:rPr lang="en-US" i="1" smtClean="0"/>
              <a:t>Value exists but is not available</a:t>
            </a:r>
          </a:p>
          <a:p>
            <a:pPr lvl="2">
              <a:buFont typeface="Arial" charset="0"/>
              <a:buChar char="•"/>
            </a:pPr>
            <a:r>
              <a:rPr lang="en-US" i="1" smtClean="0"/>
              <a:t>Attribute does not apply to this tuple (also known as value undefined)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8843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44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Model Notation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Relation schema </a:t>
            </a:r>
            <a:r>
              <a:rPr lang="en-US" i="1" smtClean="0"/>
              <a:t>R</a:t>
            </a:r>
            <a:r>
              <a:rPr lang="en-US" smtClean="0"/>
              <a:t> of degree </a:t>
            </a:r>
            <a:r>
              <a:rPr lang="en-US" i="1" smtClean="0"/>
              <a:t>n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Denoted by </a:t>
            </a:r>
            <a:r>
              <a:rPr lang="en-US" i="1" smtClean="0"/>
              <a:t>R</a:t>
            </a:r>
            <a:r>
              <a:rPr lang="en-US" smtClean="0"/>
              <a:t>(</a:t>
            </a:r>
            <a:r>
              <a:rPr lang="en-US" i="1" smtClean="0"/>
              <a:t>A</a:t>
            </a:r>
            <a:r>
              <a:rPr lang="en-US" i="1" baseline="-25000" smtClean="0"/>
              <a:t>1</a:t>
            </a:r>
            <a:r>
              <a:rPr lang="en-US" smtClean="0"/>
              <a:t>,</a:t>
            </a:r>
            <a:r>
              <a:rPr lang="en-US" i="1" smtClean="0"/>
              <a:t> A</a:t>
            </a:r>
            <a:r>
              <a:rPr lang="en-US" i="1" baseline="-25000" smtClean="0"/>
              <a:t>2</a:t>
            </a:r>
            <a:r>
              <a:rPr lang="en-US" smtClean="0"/>
              <a:t>, ..., </a:t>
            </a:r>
            <a:r>
              <a:rPr lang="en-US" i="1" smtClean="0"/>
              <a:t>A</a:t>
            </a:r>
            <a:r>
              <a:rPr lang="en-US" i="1" baseline="-25000" smtClean="0"/>
              <a:t>n</a:t>
            </a:r>
            <a:r>
              <a:rPr lang="en-US" i="1" smtClean="0"/>
              <a:t>)</a:t>
            </a:r>
          </a:p>
          <a:p>
            <a:r>
              <a:rPr lang="en-US" smtClean="0"/>
              <a:t>Uppercase letters </a:t>
            </a:r>
            <a:r>
              <a:rPr lang="en-US" i="1" smtClean="0"/>
              <a:t>Q</a:t>
            </a:r>
            <a:r>
              <a:rPr lang="en-US" smtClean="0"/>
              <a:t>,</a:t>
            </a:r>
            <a:r>
              <a:rPr lang="en-US" i="1" smtClean="0"/>
              <a:t> R</a:t>
            </a:r>
            <a:r>
              <a:rPr lang="en-US" smtClean="0"/>
              <a:t>,</a:t>
            </a:r>
            <a:r>
              <a:rPr lang="en-US" i="1" smtClean="0"/>
              <a:t> S </a:t>
            </a:r>
          </a:p>
          <a:p>
            <a:pPr lvl="1"/>
            <a:r>
              <a:rPr lang="en-US" smtClean="0"/>
              <a:t>Denote relation names</a:t>
            </a:r>
          </a:p>
          <a:p>
            <a:r>
              <a:rPr lang="en-US" smtClean="0"/>
              <a:t>Lowercase letters </a:t>
            </a:r>
            <a:r>
              <a:rPr lang="en-US" i="1" smtClean="0"/>
              <a:t>q</a:t>
            </a:r>
            <a:r>
              <a:rPr lang="en-US" smtClean="0"/>
              <a:t>,</a:t>
            </a:r>
            <a:r>
              <a:rPr lang="en-US" i="1" smtClean="0"/>
              <a:t> r</a:t>
            </a:r>
            <a:r>
              <a:rPr lang="en-US" smtClean="0"/>
              <a:t>,</a:t>
            </a:r>
            <a:r>
              <a:rPr lang="en-US" i="1" smtClean="0"/>
              <a:t> s </a:t>
            </a:r>
          </a:p>
          <a:p>
            <a:pPr lvl="1"/>
            <a:r>
              <a:rPr lang="en-US" smtClean="0"/>
              <a:t>Denote relation states</a:t>
            </a:r>
          </a:p>
          <a:p>
            <a:r>
              <a:rPr lang="en-US" smtClean="0"/>
              <a:t>Letters </a:t>
            </a:r>
            <a:r>
              <a:rPr lang="en-US" i="1" smtClean="0"/>
              <a:t>t</a:t>
            </a:r>
            <a:r>
              <a:rPr lang="en-US" smtClean="0"/>
              <a:t>,</a:t>
            </a:r>
            <a:r>
              <a:rPr lang="en-US" i="1" smtClean="0"/>
              <a:t> u</a:t>
            </a:r>
            <a:r>
              <a:rPr lang="en-US" smtClean="0"/>
              <a:t>,</a:t>
            </a:r>
            <a:r>
              <a:rPr lang="en-US" i="1" smtClean="0"/>
              <a:t> v </a:t>
            </a:r>
          </a:p>
          <a:p>
            <a:pPr lvl="1"/>
            <a:r>
              <a:rPr lang="en-US" smtClean="0"/>
              <a:t>Denote tuples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8843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53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Model Notation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a relation schema: STUDENT</a:t>
            </a:r>
          </a:p>
          <a:p>
            <a:pPr lvl="1"/>
            <a:r>
              <a:rPr lang="en-US" dirty="0" smtClean="0"/>
              <a:t>Indicates the current set of </a:t>
            </a:r>
            <a:r>
              <a:rPr lang="en-US" dirty="0" err="1" smtClean="0"/>
              <a:t>tuples</a:t>
            </a:r>
            <a:r>
              <a:rPr lang="en-US" dirty="0" smtClean="0"/>
              <a:t> in that relation</a:t>
            </a:r>
          </a:p>
          <a:p>
            <a:r>
              <a:rPr lang="en-US" dirty="0" smtClean="0"/>
              <a:t>Notation: STUDENT(Name, SSN, ...) </a:t>
            </a:r>
          </a:p>
          <a:p>
            <a:pPr lvl="1"/>
            <a:r>
              <a:rPr lang="en-US" dirty="0" smtClean="0"/>
              <a:t>Refers only to relation schema</a:t>
            </a:r>
          </a:p>
          <a:p>
            <a:r>
              <a:rPr lang="en-US" dirty="0" smtClean="0"/>
              <a:t>Attribute </a:t>
            </a:r>
            <a:r>
              <a:rPr lang="en-US" i="1" dirty="0" smtClean="0"/>
              <a:t>A </a:t>
            </a:r>
            <a:r>
              <a:rPr lang="en-US" dirty="0" smtClean="0"/>
              <a:t>can be qualified with the relation name </a:t>
            </a:r>
            <a:r>
              <a:rPr lang="en-US" i="1" dirty="0" smtClean="0"/>
              <a:t>R </a:t>
            </a:r>
            <a:r>
              <a:rPr lang="en-US" dirty="0" smtClean="0"/>
              <a:t>to which it belongs </a:t>
            </a:r>
          </a:p>
          <a:p>
            <a:pPr lvl="1"/>
            <a:r>
              <a:rPr lang="en-US" dirty="0" smtClean="0"/>
              <a:t>Using the dot notation </a:t>
            </a:r>
            <a:r>
              <a:rPr lang="en-US" i="1" dirty="0" smtClean="0"/>
              <a:t>R.A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STUDENT.Name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8843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687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Model Notation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n-</a:t>
            </a:r>
            <a:r>
              <a:rPr lang="en-US" i="1" dirty="0" err="1" smtClean="0"/>
              <a:t>tuple</a:t>
            </a:r>
            <a:r>
              <a:rPr lang="en-US" i="1" dirty="0" smtClean="0"/>
              <a:t> t </a:t>
            </a:r>
            <a:r>
              <a:rPr lang="en-US" dirty="0" smtClean="0"/>
              <a:t>in a relation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Denoted by </a:t>
            </a:r>
            <a:r>
              <a:rPr lang="en-US" i="1" dirty="0" smtClean="0"/>
              <a:t>t = &lt;v</a:t>
            </a:r>
            <a:r>
              <a:rPr lang="en-US" i="1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 v</a:t>
            </a:r>
            <a:r>
              <a:rPr lang="en-US" i="1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&gt;</a:t>
            </a:r>
            <a:endParaRPr lang="en-US" dirty="0" smtClean="0"/>
          </a:p>
          <a:p>
            <a:pPr lvl="1"/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is the value corresponding to attribute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</a:p>
          <a:p>
            <a:r>
              <a:rPr lang="en-US" dirty="0" smtClean="0"/>
              <a:t>Component values of </a:t>
            </a:r>
            <a:r>
              <a:rPr lang="en-US" dirty="0" err="1" smtClean="0"/>
              <a:t>tuples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] and </a:t>
            </a:r>
            <a:r>
              <a:rPr lang="en-US" i="1" dirty="0" err="1" smtClean="0"/>
              <a:t>t.A</a:t>
            </a:r>
            <a:r>
              <a:rPr lang="en-US" i="1" baseline="-25000" dirty="0" err="1" smtClean="0"/>
              <a:t>i</a:t>
            </a:r>
            <a:r>
              <a:rPr lang="en-US" dirty="0" smtClean="0"/>
              <a:t> refer to the value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in </a:t>
            </a:r>
            <a:r>
              <a:rPr lang="en-US" i="1" dirty="0" smtClean="0"/>
              <a:t>t</a:t>
            </a:r>
            <a:r>
              <a:rPr lang="en-US" dirty="0" smtClean="0"/>
              <a:t> for attribute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8843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3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Relational Data Model and Relational Database Constraints</a:t>
            </a:r>
          </a:p>
          <a:p>
            <a:endParaRPr lang="en-US" dirty="0" smtClean="0"/>
          </a:p>
          <a:p>
            <a:r>
              <a:rPr lang="en-US" dirty="0" smtClean="0"/>
              <a:t>Relational Model Constraints and Relational Database Schemas</a:t>
            </a:r>
          </a:p>
          <a:p>
            <a:endParaRPr lang="en-US" dirty="0" smtClean="0"/>
          </a:p>
          <a:p>
            <a:r>
              <a:rPr lang="en-US" dirty="0" smtClean="0"/>
              <a:t>Update Operations, Transactions, and Dealing with Constraint Violations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891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3176265" cy="1080938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 from previous meeting (#3) 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365104"/>
            <a:ext cx="8071048" cy="21602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Relation notation:</a:t>
            </a:r>
          </a:p>
          <a:p>
            <a:pPr lvl="1"/>
            <a:r>
              <a:rPr lang="en-US" dirty="0" smtClean="0"/>
              <a:t>CUSTOMER(customer-id, customer-name, customer-street, customer-city)</a:t>
            </a:r>
          </a:p>
          <a:p>
            <a:pPr lvl="1"/>
            <a:r>
              <a:rPr lang="en-US" dirty="0" smtClean="0"/>
              <a:t>customer(‘192-83-7465’, ’Johnson’, ‘12 Alma St.’, ‘Palo Alto’)</a:t>
            </a:r>
          </a:p>
          <a:p>
            <a:r>
              <a:rPr lang="en-US" dirty="0" smtClean="0"/>
              <a:t>Attribute notation: </a:t>
            </a:r>
          </a:p>
          <a:p>
            <a:pPr lvl="1"/>
            <a:r>
              <a:rPr lang="en-US" dirty="0" err="1" smtClean="0"/>
              <a:t>customer.customer</a:t>
            </a:r>
            <a:r>
              <a:rPr lang="en-US" dirty="0" smtClean="0"/>
              <a:t>-id or </a:t>
            </a:r>
            <a:r>
              <a:rPr lang="en-US" dirty="0" err="1" smtClean="0"/>
              <a:t>depositor.customer</a:t>
            </a:r>
            <a:r>
              <a:rPr lang="en-US" dirty="0" smtClean="0"/>
              <a:t>-id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752475"/>
            <a:ext cx="1157288" cy="1092200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21957" t="1437" r="21823" b="69559"/>
          <a:stretch>
            <a:fillRect/>
          </a:stretch>
        </p:blipFill>
        <p:spPr bwMode="auto">
          <a:xfrm>
            <a:off x="3960812" y="0"/>
            <a:ext cx="5181600" cy="2006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35504" t="62453" r="35338" b="4889"/>
          <a:stretch>
            <a:fillRect/>
          </a:stretch>
        </p:blipFill>
        <p:spPr bwMode="auto">
          <a:xfrm>
            <a:off x="6592887" y="2257425"/>
            <a:ext cx="2551113" cy="21399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 l="37886" t="30975" r="37030" b="39034"/>
          <a:stretch>
            <a:fillRect/>
          </a:stretch>
        </p:blipFill>
        <p:spPr bwMode="auto">
          <a:xfrm>
            <a:off x="3960812" y="2257425"/>
            <a:ext cx="2362200" cy="21193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611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Model Constraints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Restrictions on the actual values in a database state</a:t>
            </a:r>
          </a:p>
          <a:p>
            <a:pPr lvl="1"/>
            <a:r>
              <a:rPr lang="en-US" dirty="0" smtClean="0"/>
              <a:t>Derived from the rules in the </a:t>
            </a:r>
            <a:r>
              <a:rPr lang="en-US" dirty="0" err="1" smtClean="0"/>
              <a:t>miniworld</a:t>
            </a:r>
            <a:r>
              <a:rPr lang="en-US" dirty="0" smtClean="0"/>
              <a:t> that the database represents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92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 Constraints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Typically include: </a:t>
            </a:r>
          </a:p>
          <a:p>
            <a:pPr lvl="1"/>
            <a:r>
              <a:rPr lang="en-US" smtClean="0"/>
              <a:t>Numeric data types for integers and real numbers </a:t>
            </a:r>
          </a:p>
          <a:p>
            <a:pPr lvl="1"/>
            <a:r>
              <a:rPr lang="en-US" smtClean="0"/>
              <a:t>Characters</a:t>
            </a:r>
          </a:p>
          <a:p>
            <a:pPr lvl="1"/>
            <a:r>
              <a:rPr lang="en-US" smtClean="0"/>
              <a:t>Booleans</a:t>
            </a:r>
          </a:p>
          <a:p>
            <a:pPr lvl="1"/>
            <a:r>
              <a:rPr lang="en-US" smtClean="0"/>
              <a:t>Fixed-length strings</a:t>
            </a:r>
          </a:p>
          <a:p>
            <a:pPr lvl="1"/>
            <a:r>
              <a:rPr lang="en-US" smtClean="0"/>
              <a:t>Variable-length strings</a:t>
            </a:r>
          </a:p>
          <a:p>
            <a:pPr lvl="1"/>
            <a:r>
              <a:rPr lang="en-US" smtClean="0"/>
              <a:t>Date, time, timestamp</a:t>
            </a:r>
          </a:p>
          <a:p>
            <a:pPr lvl="1"/>
            <a:r>
              <a:rPr lang="en-US" smtClean="0"/>
              <a:t>Money</a:t>
            </a:r>
          </a:p>
          <a:p>
            <a:pPr lvl="1"/>
            <a:r>
              <a:rPr lang="en-US" smtClean="0"/>
              <a:t>Other special 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58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Key Constraints and Constraints on NULL Values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 two tuples can have the same combination of values for all their attributes.</a:t>
            </a:r>
          </a:p>
          <a:p>
            <a:r>
              <a:rPr lang="en-US" b="1" smtClean="0"/>
              <a:t>Superkey</a:t>
            </a:r>
          </a:p>
          <a:p>
            <a:pPr lvl="1"/>
            <a:r>
              <a:rPr lang="en-US" smtClean="0"/>
              <a:t>No two distinct tuples in any state </a:t>
            </a:r>
            <a:r>
              <a:rPr lang="en-US" i="1" smtClean="0"/>
              <a:t>r</a:t>
            </a:r>
            <a:r>
              <a:rPr lang="en-US" smtClean="0"/>
              <a:t> of </a:t>
            </a:r>
            <a:r>
              <a:rPr lang="en-US" i="1" smtClean="0"/>
              <a:t>R</a:t>
            </a:r>
            <a:r>
              <a:rPr lang="en-US" smtClean="0"/>
              <a:t> can have the same value for SK</a:t>
            </a:r>
          </a:p>
          <a:p>
            <a:r>
              <a:rPr lang="en-US" b="1" smtClean="0"/>
              <a:t>Key</a:t>
            </a:r>
          </a:p>
          <a:p>
            <a:pPr lvl="1"/>
            <a:r>
              <a:rPr lang="en-US" smtClean="0"/>
              <a:t>Superkey of R </a:t>
            </a:r>
          </a:p>
          <a:p>
            <a:pPr lvl="1"/>
            <a:r>
              <a:rPr lang="en-US" smtClean="0"/>
              <a:t>Removing any attribute </a:t>
            </a:r>
            <a:r>
              <a:rPr lang="en-US" i="1" smtClean="0"/>
              <a:t>A</a:t>
            </a:r>
            <a:r>
              <a:rPr lang="en-US" smtClean="0"/>
              <a:t> from </a:t>
            </a:r>
            <a:r>
              <a:rPr lang="en-US" i="1" smtClean="0"/>
              <a:t>K</a:t>
            </a:r>
            <a:r>
              <a:rPr lang="en-US" smtClean="0"/>
              <a:t> leaves a set of attributes </a:t>
            </a:r>
            <a:r>
              <a:rPr lang="en-US" i="1" smtClean="0"/>
              <a:t>K</a:t>
            </a:r>
            <a:r>
              <a:rPr lang="en-US" smtClean="0"/>
              <a:t> that is not a superkey of </a:t>
            </a:r>
            <a:r>
              <a:rPr lang="en-US" i="1" smtClean="0"/>
              <a:t>R</a:t>
            </a:r>
            <a:r>
              <a:rPr lang="en-US" smtClean="0"/>
              <a:t> any more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86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Key Constraints and Constraints on NULL Values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Key satisfies two properties:</a:t>
            </a:r>
          </a:p>
          <a:p>
            <a:pPr lvl="1"/>
            <a:r>
              <a:rPr lang="en-US" smtClean="0"/>
              <a:t>Two distinct tuples in any state of relation cannot have identical values for (all) attributes in key</a:t>
            </a:r>
          </a:p>
          <a:p>
            <a:pPr lvl="1"/>
            <a:r>
              <a:rPr lang="en-US" smtClean="0"/>
              <a:t>Minimal superkey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Cannot remove any attributes and still have uniqueness constraint in above condition hold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32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Key Constraints and Constraints on NULL Values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Candidate key</a:t>
            </a:r>
          </a:p>
          <a:p>
            <a:pPr lvl="1"/>
            <a:r>
              <a:rPr lang="en-US" smtClean="0"/>
              <a:t>Relation schema may have more than one key</a:t>
            </a:r>
          </a:p>
          <a:p>
            <a:r>
              <a:rPr lang="en-US" b="1" smtClean="0"/>
              <a:t>Primary key </a:t>
            </a:r>
            <a:r>
              <a:rPr lang="en-US" smtClean="0"/>
              <a:t>of the relation</a:t>
            </a:r>
          </a:p>
          <a:p>
            <a:pPr lvl="1"/>
            <a:r>
              <a:rPr lang="en-US" smtClean="0"/>
              <a:t>Designated among candidate keys</a:t>
            </a:r>
          </a:p>
          <a:p>
            <a:pPr lvl="1"/>
            <a:r>
              <a:rPr lang="en-US" smtClean="0"/>
              <a:t>Underline attribute </a:t>
            </a:r>
          </a:p>
          <a:p>
            <a:r>
              <a:rPr lang="en-US" smtClean="0"/>
              <a:t>Other candidate keys are designated as </a:t>
            </a:r>
            <a:r>
              <a:rPr lang="en-US" b="1" smtClean="0"/>
              <a:t>unique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13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Constraints and Constraints on NULL Values (cont’d.)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348880"/>
            <a:ext cx="8210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83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Relational Databases and Relational Database Schemas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Relational database schema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Set of relation schemas </a:t>
            </a:r>
            <a:r>
              <a:rPr lang="en-US" i="1" dirty="0" smtClean="0"/>
              <a:t>S = </a:t>
            </a:r>
            <a:r>
              <a:rPr lang="en-US" dirty="0" smtClean="0"/>
              <a:t>{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 R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smtClean="0"/>
              <a:t>R</a:t>
            </a:r>
            <a:r>
              <a:rPr lang="en-US" i="1" baseline="-25000" dirty="0" smtClean="0"/>
              <a:t>m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Set of integrity constraints IC</a:t>
            </a:r>
          </a:p>
          <a:p>
            <a:endParaRPr lang="en-US" b="1" dirty="0" smtClean="0"/>
          </a:p>
          <a:p>
            <a:r>
              <a:rPr lang="en-US" b="1" dirty="0" smtClean="0"/>
              <a:t>Relational database state</a:t>
            </a:r>
          </a:p>
          <a:p>
            <a:pPr lvl="1"/>
            <a:r>
              <a:rPr lang="en-US" dirty="0" smtClean="0"/>
              <a:t>Set of relation states </a:t>
            </a:r>
            <a:r>
              <a:rPr lang="en-US" i="1" dirty="0" smtClean="0"/>
              <a:t>DB = </a:t>
            </a:r>
            <a:r>
              <a:rPr lang="en-US" dirty="0" smtClean="0"/>
              <a:t>{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 r</a:t>
            </a:r>
            <a:r>
              <a:rPr lang="en-US" i="1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a state of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such that the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relation states satisfy integrity constraints specified in 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8882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Relational Databases and Relational Database Schemas (cont’d.)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Invalid state</a:t>
            </a:r>
          </a:p>
          <a:p>
            <a:pPr lvl="1"/>
            <a:r>
              <a:rPr lang="en-US" smtClean="0"/>
              <a:t>Does not obey all the integrity constraints</a:t>
            </a:r>
          </a:p>
          <a:p>
            <a:r>
              <a:rPr lang="en-US" smtClean="0"/>
              <a:t>Valid state</a:t>
            </a:r>
          </a:p>
          <a:p>
            <a:pPr lvl="1"/>
            <a:r>
              <a:rPr lang="en-US" smtClean="0"/>
              <a:t>Satisfies all the constraints in the defined set of integrity constraints 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23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Integrity, Referential Integrity,</a:t>
            </a:r>
            <a:br>
              <a:rPr lang="en-US" smtClean="0"/>
            </a:br>
            <a:r>
              <a:rPr lang="en-US" smtClean="0"/>
              <a:t>and Foreign Keys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Entity integrity constraint</a:t>
            </a:r>
            <a:endParaRPr lang="en-US" smtClean="0"/>
          </a:p>
          <a:p>
            <a:pPr lvl="1"/>
            <a:r>
              <a:rPr lang="en-US" smtClean="0"/>
              <a:t>No primary key value can be NULL</a:t>
            </a:r>
          </a:p>
          <a:p>
            <a:r>
              <a:rPr lang="en-US" b="1" smtClean="0"/>
              <a:t>Referential integrity constraint </a:t>
            </a:r>
          </a:p>
          <a:p>
            <a:pPr lvl="1"/>
            <a:r>
              <a:rPr lang="en-US" smtClean="0"/>
              <a:t>Specified between two relations </a:t>
            </a:r>
          </a:p>
          <a:p>
            <a:pPr lvl="1"/>
            <a:r>
              <a:rPr lang="en-US" smtClean="0"/>
              <a:t>Maintains consistency among tuples in two relations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475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Model Concepts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model was first proposed by Dr. E.F. Codd of IBM in 1970 in the following paper:</a:t>
            </a:r>
            <a:br>
              <a:rPr lang="en-US"/>
            </a:br>
            <a:r>
              <a:rPr lang="en-US"/>
              <a:t>"A Relational Model for Large Shared Data Banks," Communications of the ACM, June 1970.</a:t>
            </a:r>
          </a:p>
          <a:p>
            <a:endParaRPr lang="en-US"/>
          </a:p>
          <a:p>
            <a:pPr lvl="1">
              <a:buFontTx/>
              <a:buNone/>
            </a:pPr>
            <a:r>
              <a:rPr lang="en-US"/>
              <a:t>	The above paper caused a major revolution in the field of Database management and earned Ted Codd the coveted ACM Turing Award.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547664" y="112474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0232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681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Integrity, Referential Integrity,</a:t>
            </a:r>
            <a:br>
              <a:rPr lang="en-US" smtClean="0"/>
            </a:br>
            <a:r>
              <a:rPr lang="en-US" smtClean="0"/>
              <a:t>and Foreign Keys (cont’d.)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Foreign key </a:t>
            </a:r>
            <a:r>
              <a:rPr lang="en-US" smtClean="0"/>
              <a:t>rules:</a:t>
            </a:r>
          </a:p>
          <a:p>
            <a:pPr lvl="1"/>
            <a:r>
              <a:rPr lang="en-US" smtClean="0"/>
              <a:t>The attributes in FK have the same domain(s) as the primary key attributes PK</a:t>
            </a:r>
          </a:p>
          <a:p>
            <a:pPr lvl="1"/>
            <a:r>
              <a:rPr lang="en-US" smtClean="0"/>
              <a:t>Value of FK in a tuple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of the current state </a:t>
            </a:r>
            <a:r>
              <a:rPr lang="en-US" i="1" smtClean="0"/>
              <a:t>r</a:t>
            </a:r>
            <a:r>
              <a:rPr lang="en-US" baseline="-25000" smtClean="0"/>
              <a:t>1</a:t>
            </a:r>
            <a:r>
              <a:rPr lang="en-US" i="1" smtClean="0"/>
              <a:t>(R</a:t>
            </a:r>
            <a:r>
              <a:rPr lang="en-US" baseline="-25000" smtClean="0"/>
              <a:t>1</a:t>
            </a:r>
            <a:r>
              <a:rPr lang="en-US" i="1" smtClean="0"/>
              <a:t>)</a:t>
            </a:r>
            <a:r>
              <a:rPr lang="en-US" smtClean="0"/>
              <a:t> either occurs as a value of PK for some tuple</a:t>
            </a:r>
            <a:r>
              <a:rPr lang="en-US" i="1" smtClean="0"/>
              <a:t> t</a:t>
            </a:r>
            <a:r>
              <a:rPr lang="en-US" baseline="-25000" smtClean="0"/>
              <a:t>2</a:t>
            </a:r>
            <a:r>
              <a:rPr lang="en-US" smtClean="0"/>
              <a:t> in the current state </a:t>
            </a:r>
            <a:r>
              <a:rPr lang="en-US" i="1" smtClean="0"/>
              <a:t>r</a:t>
            </a:r>
            <a:r>
              <a:rPr lang="en-US" baseline="-25000" smtClean="0"/>
              <a:t>2</a:t>
            </a:r>
            <a:r>
              <a:rPr lang="en-US" i="1" smtClean="0"/>
              <a:t>(R</a:t>
            </a:r>
            <a:r>
              <a:rPr lang="en-US" baseline="-25000" smtClean="0"/>
              <a:t>2</a:t>
            </a:r>
            <a:r>
              <a:rPr lang="en-US" i="1" smtClean="0"/>
              <a:t>)</a:t>
            </a:r>
            <a:r>
              <a:rPr lang="en-US" smtClean="0"/>
              <a:t> or is NULL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53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Integrity, Referential Integrity,</a:t>
            </a:r>
            <a:br>
              <a:rPr lang="en-US" smtClean="0"/>
            </a:br>
            <a:r>
              <a:rPr lang="en-US" smtClean="0"/>
              <a:t>and Foreign Keys (cont’d.)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Diagrammatically display referential integrity constraints </a:t>
            </a:r>
          </a:p>
          <a:p>
            <a:pPr lvl="1"/>
            <a:r>
              <a:rPr lang="en-US" smtClean="0"/>
              <a:t>Directed arc from each foreign key to the relation it references</a:t>
            </a:r>
          </a:p>
          <a:p>
            <a:r>
              <a:rPr lang="en-US" smtClean="0"/>
              <a:t>All integrity constraints should be specified on relational database schema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8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Types of Constraints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Semantic integrity constraints</a:t>
            </a:r>
          </a:p>
          <a:p>
            <a:pPr lvl="1"/>
            <a:r>
              <a:rPr lang="en-US" sz="2400" dirty="0" smtClean="0"/>
              <a:t>May have to be specified and enforced on a relational database</a:t>
            </a:r>
          </a:p>
          <a:p>
            <a:pPr lvl="1"/>
            <a:r>
              <a:rPr lang="en-US" sz="2400" dirty="0" smtClean="0"/>
              <a:t>Application-specific restrictions that are unlikely to be expressible in DDL.</a:t>
            </a:r>
          </a:p>
          <a:p>
            <a:pPr lvl="2"/>
            <a:r>
              <a:rPr lang="en-US" sz="2000" dirty="0" smtClean="0"/>
              <a:t>Use </a:t>
            </a:r>
            <a:r>
              <a:rPr lang="en-US" sz="2000" b="1" dirty="0" smtClean="0"/>
              <a:t>triggers</a:t>
            </a:r>
            <a:r>
              <a:rPr lang="en-US" sz="2000" dirty="0" smtClean="0"/>
              <a:t> and </a:t>
            </a:r>
            <a:r>
              <a:rPr lang="en-US" sz="2000" b="1" dirty="0" smtClean="0"/>
              <a:t>assertions </a:t>
            </a:r>
          </a:p>
          <a:p>
            <a:pPr lvl="2"/>
            <a:r>
              <a:rPr lang="en-US" sz="2000" dirty="0" smtClean="0"/>
              <a:t>More common to check for these types of constraints within the application programs</a:t>
            </a:r>
          </a:p>
          <a:p>
            <a:pPr lvl="1"/>
            <a:r>
              <a:rPr lang="en-US" sz="2400" dirty="0" smtClean="0"/>
              <a:t>Examples: </a:t>
            </a:r>
          </a:p>
          <a:p>
            <a:pPr lvl="2"/>
            <a:r>
              <a:rPr lang="en-US" sz="2000" dirty="0" smtClean="0"/>
              <a:t>salary of a supervisee cannot be greater than that of her/his supervisor </a:t>
            </a:r>
          </a:p>
          <a:p>
            <a:pPr lvl="2"/>
            <a:r>
              <a:rPr lang="en-US" sz="2000" dirty="0" smtClean="0"/>
              <a:t>salary of an employee cannot be lowered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48699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Other Types of Constraints (cont’d.)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 dependency constraint</a:t>
            </a:r>
          </a:p>
          <a:p>
            <a:pPr lvl="1"/>
            <a:r>
              <a:rPr lang="en-US" dirty="0" smtClean="0"/>
              <a:t>Establishes a functional relationship among two sets of attributes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Value of </a:t>
            </a:r>
            <a:r>
              <a:rPr lang="en-US" i="1" dirty="0" smtClean="0"/>
              <a:t>X</a:t>
            </a:r>
            <a:r>
              <a:rPr lang="en-US" dirty="0" smtClean="0"/>
              <a:t> determines a unique value of </a:t>
            </a:r>
            <a:r>
              <a:rPr lang="en-US" i="1" dirty="0" smtClean="0"/>
              <a:t>Y</a:t>
            </a:r>
          </a:p>
          <a:p>
            <a:r>
              <a:rPr lang="en-US" b="1" dirty="0" smtClean="0"/>
              <a:t>State constraints </a:t>
            </a:r>
          </a:p>
          <a:p>
            <a:pPr lvl="1"/>
            <a:r>
              <a:rPr lang="en-US" dirty="0" smtClean="0"/>
              <a:t>Define the constraints that a valid state of the database must satisfy</a:t>
            </a:r>
          </a:p>
          <a:p>
            <a:r>
              <a:rPr lang="en-US" b="1" dirty="0" smtClean="0"/>
              <a:t>Transition constraints</a:t>
            </a:r>
          </a:p>
          <a:p>
            <a:pPr lvl="1"/>
            <a:r>
              <a:rPr lang="en-US" dirty="0" smtClean="0"/>
              <a:t>Define to deal with state changes in the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0704" y="0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Constraint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620688"/>
            <a:ext cx="71913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996233" y="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Schemas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/>
          <a:srcRect t="951"/>
          <a:stretch>
            <a:fillRect/>
          </a:stretch>
        </p:blipFill>
        <p:spPr bwMode="auto">
          <a:xfrm>
            <a:off x="396000" y="1411263"/>
            <a:ext cx="7977214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4"/>
          <a:srcRect r="4237"/>
          <a:stretch>
            <a:fillRect/>
          </a:stretch>
        </p:blipFill>
        <p:spPr bwMode="auto">
          <a:xfrm>
            <a:off x="396000" y="620688"/>
            <a:ext cx="79772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04026" y="-16042"/>
            <a:ext cx="316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 Database Schemas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14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000" y="620688"/>
            <a:ext cx="741203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04026" y="-16042"/>
            <a:ext cx="316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 Database Schemas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39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Update Operations, Transactions, and Dealing with Constraint Violations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Operations of the relational model can be categorized into retrievals and updates</a:t>
            </a:r>
          </a:p>
          <a:p>
            <a:r>
              <a:rPr lang="en-US" smtClean="0"/>
              <a:t>Basic operations that change the states of relations in the database:</a:t>
            </a:r>
          </a:p>
          <a:p>
            <a:pPr lvl="1"/>
            <a:r>
              <a:rPr lang="en-US" smtClean="0"/>
              <a:t>Insert</a:t>
            </a:r>
          </a:p>
          <a:p>
            <a:pPr lvl="1"/>
            <a:r>
              <a:rPr lang="en-US" smtClean="0"/>
              <a:t>Delete</a:t>
            </a:r>
          </a:p>
          <a:p>
            <a:pPr lvl="1"/>
            <a:r>
              <a:rPr lang="en-US" smtClean="0"/>
              <a:t>Update (or Modify)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2593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Operations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42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Insert Operation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Provides a list of attribute values for a new tuple t that is to be inserted into a relation R</a:t>
            </a:r>
          </a:p>
          <a:p>
            <a:r>
              <a:rPr lang="en-US" smtClean="0"/>
              <a:t>Can violate any of the four types of constraints </a:t>
            </a:r>
          </a:p>
          <a:p>
            <a:r>
              <a:rPr lang="en-US" smtClean="0"/>
              <a:t>If an insertion violates one or more constraints</a:t>
            </a:r>
          </a:p>
          <a:p>
            <a:pPr lvl="1"/>
            <a:r>
              <a:rPr lang="en-US" smtClean="0"/>
              <a:t>Default option is to reject the 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-2593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Operations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6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Delete Operation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violate only referential integrity </a:t>
            </a:r>
          </a:p>
          <a:p>
            <a:pPr lvl="1"/>
            <a:r>
              <a:rPr lang="en-US" smtClean="0"/>
              <a:t>If tuple being deleted is referenced by foreign keys from other tuples</a:t>
            </a:r>
          </a:p>
          <a:p>
            <a:pPr lvl="1"/>
            <a:r>
              <a:rPr lang="en-US" smtClean="0"/>
              <a:t>Restrict</a:t>
            </a:r>
          </a:p>
          <a:p>
            <a:pPr lvl="2"/>
            <a:r>
              <a:rPr lang="en-US" smtClean="0"/>
              <a:t>Reject the deletion</a:t>
            </a:r>
          </a:p>
          <a:p>
            <a:pPr lvl="1"/>
            <a:r>
              <a:rPr lang="en-US" smtClean="0"/>
              <a:t>Cascade</a:t>
            </a:r>
          </a:p>
          <a:p>
            <a:pPr lvl="2"/>
            <a:r>
              <a:rPr lang="en-US" smtClean="0"/>
              <a:t>Propagate the deletion by deleting tuples that reference the tuple that is being deleted</a:t>
            </a:r>
          </a:p>
          <a:p>
            <a:pPr lvl="1"/>
            <a:r>
              <a:rPr lang="en-US" smtClean="0"/>
              <a:t>Set null or set default</a:t>
            </a:r>
          </a:p>
          <a:p>
            <a:pPr lvl="2"/>
            <a:r>
              <a:rPr lang="en-US" smtClean="0"/>
              <a:t>Modify the referencing attribute values that cause the violation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2240" y="-2593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Operations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22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Relational Data Model and</a:t>
            </a:r>
            <a:br>
              <a:rPr lang="en-US" smtClean="0"/>
            </a:br>
            <a:r>
              <a:rPr lang="en-US" smtClean="0"/>
              <a:t>Relational Database Constraints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</a:p>
          <a:p>
            <a:pPr lvl="1"/>
            <a:r>
              <a:rPr lang="en-US" smtClean="0"/>
              <a:t>First commercial implementations available in early 1980s</a:t>
            </a:r>
          </a:p>
          <a:p>
            <a:pPr lvl="1"/>
            <a:r>
              <a:rPr lang="en-US" smtClean="0"/>
              <a:t>Has been implemented in a large number of commercial system</a:t>
            </a:r>
          </a:p>
          <a:p>
            <a:r>
              <a:rPr lang="en-US" smtClean="0"/>
              <a:t>Hierarchical and network models</a:t>
            </a:r>
          </a:p>
          <a:p>
            <a:pPr lvl="1"/>
            <a:r>
              <a:rPr lang="en-US" smtClean="0"/>
              <a:t>Preceded the relational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648866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previous edition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0232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07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Update Operation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Necessary to specify a condition on attributes of relation </a:t>
            </a:r>
          </a:p>
          <a:p>
            <a:pPr lvl="1"/>
            <a:r>
              <a:rPr lang="en-US" smtClean="0"/>
              <a:t>Select the tuple (or tuples) to be modified</a:t>
            </a:r>
          </a:p>
          <a:p>
            <a:r>
              <a:rPr lang="en-US" smtClean="0"/>
              <a:t>If attribute not part of a primary key nor of a foreign key </a:t>
            </a:r>
          </a:p>
          <a:p>
            <a:pPr lvl="1"/>
            <a:r>
              <a:rPr lang="en-US" smtClean="0"/>
              <a:t>Usually causes no problems</a:t>
            </a:r>
          </a:p>
          <a:p>
            <a:r>
              <a:rPr lang="en-US" smtClean="0"/>
              <a:t>Updating a primary/foreign key</a:t>
            </a:r>
          </a:p>
          <a:p>
            <a:pPr lvl="1"/>
            <a:r>
              <a:rPr lang="en-US" smtClean="0"/>
              <a:t>Similar issues as with Insert/Delete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-2593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Operations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58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Transaction Concept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Transaction </a:t>
            </a:r>
          </a:p>
          <a:p>
            <a:pPr lvl="1"/>
            <a:r>
              <a:rPr lang="en-US" smtClean="0"/>
              <a:t>Executing program </a:t>
            </a:r>
          </a:p>
          <a:p>
            <a:pPr lvl="1"/>
            <a:r>
              <a:rPr lang="en-US" smtClean="0"/>
              <a:t>Includes some database operations</a:t>
            </a:r>
          </a:p>
          <a:p>
            <a:pPr lvl="1"/>
            <a:r>
              <a:rPr lang="en-US" smtClean="0"/>
              <a:t>Must leave the database in a valid or consistent state</a:t>
            </a:r>
          </a:p>
          <a:p>
            <a:r>
              <a:rPr lang="en-US" b="1" smtClean="0"/>
              <a:t>Online transaction processing (OLTP) systems </a:t>
            </a:r>
          </a:p>
          <a:p>
            <a:pPr lvl="1"/>
            <a:r>
              <a:rPr lang="en-US" smtClean="0"/>
              <a:t>Execute transactions at rates that reach several hundred per second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-2593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Operations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98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Characteristics differentiate relations from ordinary tables or files</a:t>
            </a:r>
          </a:p>
          <a:p>
            <a:r>
              <a:rPr lang="en-US" smtClean="0"/>
              <a:t>Classify database constraints into: </a:t>
            </a:r>
          </a:p>
          <a:p>
            <a:pPr lvl="1"/>
            <a:r>
              <a:rPr lang="en-US" smtClean="0"/>
              <a:t>Inherent model-based constraints, explicit schema-based constraints, and application-based constraints</a:t>
            </a:r>
          </a:p>
          <a:p>
            <a:r>
              <a:rPr lang="en-US" smtClean="0"/>
              <a:t>Modification operations on the relational model:</a:t>
            </a:r>
          </a:p>
          <a:p>
            <a:pPr lvl="1"/>
            <a:r>
              <a:rPr lang="en-US" smtClean="0"/>
              <a:t>Insert, Delete, and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8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Model Concepts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Represents data as a collection of relations</a:t>
            </a:r>
          </a:p>
          <a:p>
            <a:r>
              <a:rPr lang="en-US" b="1" smtClean="0"/>
              <a:t>Table</a:t>
            </a:r>
            <a:r>
              <a:rPr lang="en-US" smtClean="0"/>
              <a:t> of values</a:t>
            </a:r>
          </a:p>
          <a:p>
            <a:pPr lvl="1"/>
            <a:r>
              <a:rPr lang="en-US" smtClean="0"/>
              <a:t>Row 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Represents a collection of related data values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Fact that typically corresponds to a real-world entity or relationship</a:t>
            </a:r>
          </a:p>
          <a:p>
            <a:pPr lvl="2">
              <a:buFont typeface="Arial" charset="0"/>
              <a:buChar char="•"/>
            </a:pPr>
            <a:r>
              <a:rPr lang="en-US" i="1" smtClean="0"/>
              <a:t>Tuple</a:t>
            </a:r>
          </a:p>
          <a:p>
            <a:pPr lvl="1"/>
            <a:r>
              <a:rPr lang="en-US" smtClean="0"/>
              <a:t>Table name and column names 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Interpret the meaning of the values in each row </a:t>
            </a:r>
            <a:r>
              <a:rPr lang="en-US" i="1" smtClean="0"/>
              <a:t>attribute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85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INFORMAL DEFINITIONS</a:t>
            </a:r>
            <a:endParaRPr lang="en-US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RELATION:  A table of values</a:t>
            </a:r>
          </a:p>
          <a:p>
            <a:pPr lvl="1"/>
            <a:r>
              <a:rPr lang="en-US" sz="2000" dirty="0" smtClean="0"/>
              <a:t>A relation may be thought of as a </a:t>
            </a:r>
            <a:r>
              <a:rPr lang="en-US" sz="2000" dirty="0" smtClean="0">
                <a:solidFill>
                  <a:srgbClr val="FFFF00"/>
                </a:solidFill>
              </a:rPr>
              <a:t>set of rows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A relation may alternately be thought of as a </a:t>
            </a:r>
            <a:r>
              <a:rPr lang="en-US" sz="2000" dirty="0" smtClean="0">
                <a:solidFill>
                  <a:srgbClr val="FFFF00"/>
                </a:solidFill>
              </a:rPr>
              <a:t>set of columns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Each row represents a fact that corresponds to a real-world entity or relationship.</a:t>
            </a:r>
          </a:p>
          <a:p>
            <a:pPr lvl="1"/>
            <a:r>
              <a:rPr lang="en-US" sz="2000" dirty="0" smtClean="0"/>
              <a:t>Each row has a value of </a:t>
            </a:r>
            <a:r>
              <a:rPr lang="en-US" sz="2000" dirty="0" smtClean="0">
                <a:solidFill>
                  <a:srgbClr val="FFFF00"/>
                </a:solidFill>
              </a:rPr>
              <a:t>an item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FF00"/>
                </a:solidFill>
              </a:rPr>
              <a:t>set of items </a:t>
            </a:r>
            <a:r>
              <a:rPr lang="en-US" sz="2000" dirty="0" smtClean="0"/>
              <a:t>that </a:t>
            </a:r>
            <a:r>
              <a:rPr lang="en-US" sz="2000" dirty="0" smtClean="0">
                <a:solidFill>
                  <a:srgbClr val="FFFF00"/>
                </a:solidFill>
              </a:rPr>
              <a:t>uniquely identifies </a:t>
            </a:r>
            <a:r>
              <a:rPr lang="en-US" sz="2000" dirty="0" smtClean="0"/>
              <a:t>that row in the table.</a:t>
            </a:r>
          </a:p>
          <a:p>
            <a:pPr lvl="1"/>
            <a:r>
              <a:rPr lang="en-US" sz="2000" dirty="0" smtClean="0"/>
              <a:t>Sometimes </a:t>
            </a:r>
            <a:r>
              <a:rPr lang="en-US" sz="2000" dirty="0" smtClean="0">
                <a:solidFill>
                  <a:srgbClr val="FFFF00"/>
                </a:solidFill>
              </a:rPr>
              <a:t>row-ids</a:t>
            </a:r>
            <a:r>
              <a:rPr lang="en-US" sz="2000" dirty="0" smtClean="0"/>
              <a:t> or sequential numbers are assigned to identify the rows in the table.</a:t>
            </a:r>
          </a:p>
          <a:p>
            <a:pPr lvl="1"/>
            <a:r>
              <a:rPr lang="en-US" sz="2000" dirty="0" smtClean="0"/>
              <a:t>Each column typically is called by its column name or column header or attribute name.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648866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previous edition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0232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40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Model Concepts (cont’d.)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2564904"/>
            <a:ext cx="82296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660232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18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Domains, Attributes, Tuples, and Relations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Domain</a:t>
            </a:r>
            <a:r>
              <a:rPr lang="en-US" dirty="0" smtClean="0"/>
              <a:t> D </a:t>
            </a:r>
          </a:p>
          <a:p>
            <a:pPr lvl="1"/>
            <a:r>
              <a:rPr lang="en-US" dirty="0" smtClean="0"/>
              <a:t>Set of </a:t>
            </a:r>
            <a:r>
              <a:rPr lang="en-US" b="1" i="1" dirty="0" smtClean="0">
                <a:solidFill>
                  <a:srgbClr val="00FF00"/>
                </a:solidFill>
              </a:rPr>
              <a:t>atomic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Atomic means each value indivisible</a:t>
            </a:r>
          </a:p>
          <a:p>
            <a:r>
              <a:rPr lang="en-US" dirty="0" smtClean="0"/>
              <a:t>Specifying a domain </a:t>
            </a:r>
          </a:p>
          <a:p>
            <a:pPr lvl="1"/>
            <a:r>
              <a:rPr lang="en-US" b="1" dirty="0" smtClean="0"/>
              <a:t>Data type </a:t>
            </a:r>
            <a:r>
              <a:rPr lang="en-US" dirty="0" smtClean="0"/>
              <a:t>specified for each domain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51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Domains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an example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Examples of domains (some taken from page 147): </a:t>
            </a:r>
          </a:p>
          <a:p>
            <a:pPr lvl="1"/>
            <a:r>
              <a:rPr lang="en-US" sz="2400" dirty="0" err="1" smtClean="0"/>
              <a:t>USA_phone_number</a:t>
            </a:r>
            <a:r>
              <a:rPr lang="en-US" sz="2400" dirty="0" smtClean="0"/>
              <a:t>: </a:t>
            </a:r>
            <a:r>
              <a:rPr lang="en-US" sz="2400" b="1" i="1" dirty="0" smtClean="0">
                <a:solidFill>
                  <a:srgbClr val="FFFF00"/>
                </a:solidFill>
              </a:rPr>
              <a:t>string of digits </a:t>
            </a:r>
            <a:r>
              <a:rPr lang="en-US" sz="2400" dirty="0" smtClean="0"/>
              <a:t>of length </a:t>
            </a:r>
            <a:r>
              <a:rPr lang="en-US" sz="2400" b="1" i="1" dirty="0" smtClean="0">
                <a:solidFill>
                  <a:srgbClr val="FFFF00"/>
                </a:solidFill>
              </a:rPr>
              <a:t>ten</a:t>
            </a:r>
          </a:p>
          <a:p>
            <a:pPr lvl="1"/>
            <a:r>
              <a:rPr lang="en-US" sz="2400" dirty="0" smtClean="0"/>
              <a:t>SSN: </a:t>
            </a:r>
            <a:r>
              <a:rPr lang="en-US" sz="2400" b="1" i="1" dirty="0" smtClean="0">
                <a:solidFill>
                  <a:srgbClr val="FFFF00"/>
                </a:solidFill>
              </a:rPr>
              <a:t>string of digits </a:t>
            </a:r>
            <a:r>
              <a:rPr lang="en-US" sz="2400" dirty="0" smtClean="0"/>
              <a:t>of length </a:t>
            </a:r>
            <a:r>
              <a:rPr lang="en-US" sz="2400" b="1" i="1" dirty="0" smtClean="0">
                <a:solidFill>
                  <a:srgbClr val="FFFF00"/>
                </a:solidFill>
              </a:rPr>
              <a:t>nine</a:t>
            </a:r>
          </a:p>
          <a:p>
            <a:pPr lvl="1"/>
            <a:r>
              <a:rPr lang="en-US" sz="2400" dirty="0" smtClean="0"/>
              <a:t>Name: string of </a:t>
            </a:r>
            <a:r>
              <a:rPr lang="en-US" sz="2400" b="1" i="1" dirty="0" smtClean="0">
                <a:solidFill>
                  <a:srgbClr val="FFFF00"/>
                </a:solidFill>
              </a:rPr>
              <a:t>characters beginning </a:t>
            </a:r>
            <a:r>
              <a:rPr lang="en-US" sz="2400" dirty="0" smtClean="0"/>
              <a:t>with an upper case letter</a:t>
            </a:r>
          </a:p>
          <a:p>
            <a:pPr lvl="1"/>
            <a:r>
              <a:rPr lang="en-US" sz="2400" dirty="0" smtClean="0"/>
              <a:t>GPA: a </a:t>
            </a:r>
            <a:r>
              <a:rPr lang="en-US" sz="2400" b="1" i="1" dirty="0" smtClean="0">
                <a:solidFill>
                  <a:srgbClr val="FFFF00"/>
                </a:solidFill>
              </a:rPr>
              <a:t>real number </a:t>
            </a:r>
            <a:r>
              <a:rPr lang="en-US" sz="2400" dirty="0" smtClean="0"/>
              <a:t>between 0.0 and 4.0</a:t>
            </a:r>
          </a:p>
          <a:p>
            <a:pPr lvl="1"/>
            <a:r>
              <a:rPr lang="en-US" sz="2400" dirty="0" smtClean="0"/>
              <a:t>Sex: a </a:t>
            </a:r>
            <a:r>
              <a:rPr lang="en-US" sz="2400" b="1" i="1" dirty="0" smtClean="0">
                <a:solidFill>
                  <a:srgbClr val="FFFF00"/>
                </a:solidFill>
              </a:rPr>
              <a:t>member of the set </a:t>
            </a:r>
            <a:r>
              <a:rPr lang="en-US" sz="2400" dirty="0" smtClean="0"/>
              <a:t>{female, male} </a:t>
            </a:r>
          </a:p>
          <a:p>
            <a:pPr lvl="1"/>
            <a:r>
              <a:rPr lang="en-US" sz="2400" dirty="0" err="1" smtClean="0"/>
              <a:t>Dept_Code</a:t>
            </a:r>
            <a:r>
              <a:rPr lang="en-US" sz="2400" dirty="0" smtClean="0"/>
              <a:t>: a member of the set { CMPS, MATH, ENGL, PHYS, PSYC, ...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0"/>
            <a:ext cx="244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76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1759</TotalTime>
  <Words>2013</Words>
  <Application>Microsoft Office PowerPoint</Application>
  <PresentationFormat>On-screen Show (4:3)</PresentationFormat>
  <Paragraphs>376</Paragraphs>
  <Slides>42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宋体</vt:lpstr>
      <vt:lpstr>Arial</vt:lpstr>
      <vt:lpstr>Calibri</vt:lpstr>
      <vt:lpstr>Century Gothic</vt:lpstr>
      <vt:lpstr>Trebuchet MS</vt:lpstr>
      <vt:lpstr>Berlin</vt:lpstr>
      <vt:lpstr>Topic 4 The Relational Data Model and Relational Database Constraints</vt:lpstr>
      <vt:lpstr>Outline</vt:lpstr>
      <vt:lpstr>Relational Model Concepts</vt:lpstr>
      <vt:lpstr>The Relational Data Model and Relational Database Constraints</vt:lpstr>
      <vt:lpstr>Relational Model Concepts</vt:lpstr>
      <vt:lpstr>INFORMAL DEFINITIONS</vt:lpstr>
      <vt:lpstr>Relational Model Concepts (cont’d.)</vt:lpstr>
      <vt:lpstr>Domains, Attributes, Tuples, and Relations</vt:lpstr>
      <vt:lpstr>Domains an example</vt:lpstr>
      <vt:lpstr>Domains, Attributes, Tuples, and Relations (cont’d.)</vt:lpstr>
      <vt:lpstr>Domains, Attributes, Tuples, and Relations (cont’d.)</vt:lpstr>
      <vt:lpstr>Domains, Attributes, Tuples, and Relations (cont’d.)</vt:lpstr>
      <vt:lpstr>Characteristics of Relations</vt:lpstr>
      <vt:lpstr>Characteristics of Relations (cont’d.)</vt:lpstr>
      <vt:lpstr>Characteristics of Relations (cont’d.)</vt:lpstr>
      <vt:lpstr>Characteristics of Relations (cont’d.)</vt:lpstr>
      <vt:lpstr>Relational Model Notation</vt:lpstr>
      <vt:lpstr>Relational Model Notation</vt:lpstr>
      <vt:lpstr>Relational Model Notation</vt:lpstr>
      <vt:lpstr>Example from previous meeting (#3) </vt:lpstr>
      <vt:lpstr>Relational Model Constraints</vt:lpstr>
      <vt:lpstr>Domain Constraints</vt:lpstr>
      <vt:lpstr>Key Constraints and Constraints on NULL Values</vt:lpstr>
      <vt:lpstr>Key Constraints and Constraints on NULL Values (cont’d.)</vt:lpstr>
      <vt:lpstr>Key Constraints and Constraints on NULL Values (cont’d.)</vt:lpstr>
      <vt:lpstr>Key Constraints and Constraints on NULL Values (cont’d.)</vt:lpstr>
      <vt:lpstr>Relational Databases and Relational Database Schemas</vt:lpstr>
      <vt:lpstr>Relational Databases and Relational Database Schemas (cont’d.)</vt:lpstr>
      <vt:lpstr>Integrity, Referential Integrity, and Foreign Keys</vt:lpstr>
      <vt:lpstr>Integrity, Referential Integrity, and Foreign Keys (cont’d.)</vt:lpstr>
      <vt:lpstr>Integrity, Referential Integrity, and Foreign Keys (cont’d.)</vt:lpstr>
      <vt:lpstr>Other Types of Constraints</vt:lpstr>
      <vt:lpstr>Other Types of Constraints (cont’d.)</vt:lpstr>
      <vt:lpstr>PowerPoint Presentation</vt:lpstr>
      <vt:lpstr>PowerPoint Presentation</vt:lpstr>
      <vt:lpstr>PowerPoint Presentation</vt:lpstr>
      <vt:lpstr>Update Operations, Transactions, and Dealing with Constraint Violations</vt:lpstr>
      <vt:lpstr>The Insert Operation</vt:lpstr>
      <vt:lpstr>The Delete Operation</vt:lpstr>
      <vt:lpstr>The Update Operation</vt:lpstr>
      <vt:lpstr>The Transaction Concept</vt:lpstr>
      <vt:lpstr>Summary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IT</dc:subject>
  <dc:creator>Endang R Nizar</dc:creator>
  <cp:keywords>free, PowerPoint template, download, PPT template, PowerPoint templates, slideshow template, POT, POTX, Power Point template, slide show template, festival, IT, IT PowerPoint template</cp:keywords>
  <dc:description>Made by Moyea Software. To find more free PowerPoint templates, please visit http://www.dvd-ppt-slideshow.com/powerpoint-knowledge/powerpoint-templates.html</dc:description>
  <cp:lastModifiedBy>Endang</cp:lastModifiedBy>
  <cp:revision>62</cp:revision>
  <dcterms:created xsi:type="dcterms:W3CDTF">2011-09-10T08:18:27Z</dcterms:created>
  <dcterms:modified xsi:type="dcterms:W3CDTF">2017-10-18T02:03:10Z</dcterms:modified>
  <cp:category>PowerPoint template, IT</cp:category>
</cp:coreProperties>
</file>