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  <a:srgbClr val="20C237"/>
    <a:srgbClr val="F38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020" autoAdjust="0"/>
  </p:normalViewPr>
  <p:slideViewPr>
    <p:cSldViewPr>
      <p:cViewPr varScale="1">
        <p:scale>
          <a:sx n="79" d="100"/>
          <a:sy n="79" d="100"/>
        </p:scale>
        <p:origin x="1662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8E0FF-DD6E-43E5-A2FA-B722656B1BD5}" type="datetimeFigureOut">
              <a:rPr lang="id-ID" smtClean="0"/>
              <a:t>18/10/2017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9A148-E283-4468-B078-E274332C95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47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7557F-DE80-42A2-BC38-6CD1BAEDEDAE}" type="datetimeFigureOut">
              <a:rPr lang="id-ID" smtClean="0"/>
              <a:t>18/10/2017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9991C-151A-4BC3-8CDD-7462F7964A5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915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768DB-47E8-4ED8-85ED-91C5666A0718}" type="slidenum">
              <a:rPr lang="en-US"/>
              <a:pPr/>
              <a:t>1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295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40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1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C668-6BF3-419C-8C50-53B6B901EE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7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2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02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9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0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27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6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2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66F81CC-3082-47D1-8ED9-923BD1F1E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6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6B61E61-1AC8-4D73-B706-44B575A7B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071048" cy="4188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2019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245225"/>
            <a:ext cx="5638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04-model ER	</a:t>
            </a:r>
            <a:r>
              <a:rPr lang="en-GB"/>
              <a:t>IF53300535</a:t>
            </a:r>
            <a:r>
              <a:rPr lang="en-US"/>
              <a:t> Basis Data</a:t>
            </a:r>
          </a:p>
          <a:p>
            <a:r>
              <a:rPr lang="en-US"/>
              <a:t>	Nov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580CE34-A091-46B9-9AB1-7EF22B49F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9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2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6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4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BDFA-D199-4D5E-944F-04F47338E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10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733709"/>
            <a:ext cx="6183974" cy="1373070"/>
          </a:xfrm>
        </p:spPr>
        <p:txBody>
          <a:bodyPr anchor="t"/>
          <a:lstStyle/>
          <a:p>
            <a:r>
              <a:rPr lang="id-ID" sz="2400" b="1" dirty="0" smtClean="0">
                <a:latin typeface="Century Gothic" panose="020B0502020202020204" pitchFamily="34" charset="0"/>
              </a:rPr>
              <a:t>Topic 4 (continued)</a:t>
            </a:r>
            <a:br>
              <a:rPr lang="id-ID" sz="2400" b="1" dirty="0" smtClean="0">
                <a:latin typeface="Century Gothic" panose="020B0502020202020204" pitchFamily="34" charset="0"/>
              </a:rPr>
            </a:br>
            <a:r>
              <a:rPr lang="id-ID" sz="2800" b="1" dirty="0" smtClean="0">
                <a:latin typeface="Century Gothic" panose="020B0502020202020204" pitchFamily="34" charset="0"/>
              </a:rPr>
              <a:t>Schema Mapping</a:t>
            </a:r>
            <a:r>
              <a:rPr lang="en-US" sz="2800" dirty="0">
                <a:latin typeface="Century Gothic" panose="020B0502020202020204" pitchFamily="34" charset="0"/>
              </a:rPr>
              <a:t/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id-ID" sz="2800" i="1" dirty="0" smtClean="0">
                <a:latin typeface="Century Gothic" panose="020B0502020202020204" pitchFamily="34" charset="0"/>
              </a:rPr>
              <a:t>Conceptual to Relational Schema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Ir. Endang </a:t>
            </a:r>
            <a:r>
              <a:rPr lang="en-US" sz="1400" dirty="0" smtClean="0"/>
              <a:t>R</a:t>
            </a:r>
            <a:r>
              <a:rPr lang="id-ID" sz="1400" dirty="0" smtClean="0"/>
              <a:t>ipmiatin</a:t>
            </a:r>
            <a:r>
              <a:rPr lang="en-US" sz="1400" dirty="0" smtClean="0"/>
              <a:t>, </a:t>
            </a:r>
            <a:r>
              <a:rPr lang="en-US" sz="1400" dirty="0"/>
              <a:t>MT</a:t>
            </a:r>
          </a:p>
          <a:p>
            <a:pPr>
              <a:lnSpc>
                <a:spcPct val="80000"/>
              </a:lnSpc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1100" dirty="0"/>
              <a:t>Program </a:t>
            </a:r>
            <a:r>
              <a:rPr lang="en-US" sz="1100" dirty="0" err="1"/>
              <a:t>Studi</a:t>
            </a:r>
            <a:r>
              <a:rPr lang="en-US" sz="1100" dirty="0"/>
              <a:t> </a:t>
            </a:r>
            <a:r>
              <a:rPr lang="en-US" sz="1100" dirty="0" err="1"/>
              <a:t>Teknik</a:t>
            </a:r>
            <a:r>
              <a:rPr lang="en-US" sz="1100" dirty="0"/>
              <a:t> </a:t>
            </a:r>
            <a:r>
              <a:rPr lang="en-US" sz="1100" dirty="0" err="1"/>
              <a:t>Informatika</a:t>
            </a: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1100" dirty="0" err="1"/>
              <a:t>Universitas</a:t>
            </a:r>
            <a:r>
              <a:rPr lang="en-US" sz="1100" dirty="0"/>
              <a:t> Al Azhar Indonesia</a:t>
            </a:r>
          </a:p>
          <a:p>
            <a:pPr>
              <a:lnSpc>
                <a:spcPct val="80000"/>
              </a:lnSpc>
            </a:pPr>
            <a:r>
              <a:rPr lang="en-US" sz="1100" dirty="0"/>
              <a:t> </a:t>
            </a:r>
            <a:r>
              <a:rPr lang="en-US" sz="1100" dirty="0"/>
              <a:t>O</a:t>
            </a:r>
            <a:r>
              <a:rPr lang="id-ID" sz="1100" dirty="0"/>
              <a:t>c</a:t>
            </a:r>
            <a:r>
              <a:rPr lang="en-US" sz="1100" dirty="0" err="1"/>
              <a:t>tober</a:t>
            </a:r>
            <a:r>
              <a:rPr lang="id-ID" sz="1100" dirty="0" smtClean="0"/>
              <a:t>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39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69D1B41-6703-46C9-A8D9-6B3022CBDFC0}" type="slidenum">
              <a:rPr lang="en-US"/>
              <a:pPr/>
              <a:t>10</a:t>
            </a:fld>
            <a:endParaRPr 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Representing Specialization as Tables (Cont.)</a:t>
            </a:r>
          </a:p>
        </p:txBody>
      </p:sp>
      <p:sp>
        <p:nvSpPr>
          <p:cNvPr id="3266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258204" cy="4972072"/>
          </a:xfrm>
        </p:spPr>
        <p:txBody>
          <a:bodyPr>
            <a:normAutofit/>
          </a:bodyPr>
          <a:lstStyle/>
          <a:p>
            <a:pPr>
              <a:tabLst>
                <a:tab pos="2141538" algn="l"/>
              </a:tabLst>
            </a:pPr>
            <a:r>
              <a:rPr lang="en-US" sz="2000" dirty="0"/>
              <a:t>Method 2:  </a:t>
            </a:r>
          </a:p>
          <a:p>
            <a:pPr lvl="1">
              <a:tabLst>
                <a:tab pos="2141538" algn="l"/>
              </a:tabLst>
            </a:pPr>
            <a:r>
              <a:rPr lang="en-US" sz="1800" dirty="0"/>
              <a:t>Form a table for each entity set with all local and inherited attributes	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b="1" dirty="0">
                <a:solidFill>
                  <a:srgbClr val="FFFF00"/>
                </a:solidFill>
              </a:rPr>
              <a:t>table 	   </a:t>
            </a:r>
            <a:r>
              <a:rPr lang="en-US" sz="1800" b="1" dirty="0" err="1">
                <a:solidFill>
                  <a:srgbClr val="FFFF00"/>
                </a:solidFill>
              </a:rPr>
              <a:t>table</a:t>
            </a:r>
            <a:r>
              <a:rPr lang="en-US" sz="1800" b="1" dirty="0">
                <a:solidFill>
                  <a:srgbClr val="FFFF00"/>
                </a:solidFill>
              </a:rPr>
              <a:t> attributes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person	name, street, city	</a:t>
            </a:r>
            <a:br>
              <a:rPr lang="en-US" sz="1800" dirty="0"/>
            </a:br>
            <a:r>
              <a:rPr lang="en-US" sz="1800" dirty="0"/>
              <a:t>customer	name, street, city, credit-rating</a:t>
            </a:r>
            <a:br>
              <a:rPr lang="en-US" sz="1800" dirty="0"/>
            </a:br>
            <a:r>
              <a:rPr lang="en-US" sz="1800" dirty="0"/>
              <a:t>employee 	name, street, city, salary</a:t>
            </a:r>
            <a:br>
              <a:rPr lang="en-US" sz="1800" dirty="0"/>
            </a:br>
            <a:r>
              <a:rPr lang="en-US" sz="1800" dirty="0"/>
              <a:t>		</a:t>
            </a:r>
          </a:p>
          <a:p>
            <a:pPr lvl="1">
              <a:tabLst>
                <a:tab pos="2141538" algn="l"/>
              </a:tabLst>
            </a:pPr>
            <a:r>
              <a:rPr lang="en-US" sz="1800" dirty="0"/>
              <a:t>If specialization is total, table for generalized entity (person) not required to store information</a:t>
            </a:r>
          </a:p>
          <a:p>
            <a:pPr lvl="2">
              <a:tabLst>
                <a:tab pos="2141538" algn="l"/>
              </a:tabLst>
            </a:pPr>
            <a:r>
              <a:rPr lang="en-US" sz="1600" dirty="0"/>
              <a:t>Can be defined as a “view” relation containing union of specialization tables</a:t>
            </a:r>
          </a:p>
          <a:p>
            <a:pPr lvl="2">
              <a:tabLst>
                <a:tab pos="2141538" algn="l"/>
              </a:tabLst>
            </a:pPr>
            <a:r>
              <a:rPr lang="en-US" sz="1600" dirty="0"/>
              <a:t>But explicit table may still be needed for foreign key constraints</a:t>
            </a:r>
          </a:p>
          <a:p>
            <a:pPr lvl="1">
              <a:tabLst>
                <a:tab pos="2141538" algn="l"/>
              </a:tabLst>
            </a:pPr>
            <a:r>
              <a:rPr lang="en-US" sz="1800" dirty="0"/>
              <a:t>Drawback:  street and city may be stored redundantly for persons who are both customers and employees</a:t>
            </a:r>
          </a:p>
        </p:txBody>
      </p:sp>
      <p:sp>
        <p:nvSpPr>
          <p:cNvPr id="326660" name="Line 4"/>
          <p:cNvSpPr>
            <a:spLocks noChangeShapeType="1"/>
          </p:cNvSpPr>
          <p:nvPr/>
        </p:nvSpPr>
        <p:spPr bwMode="auto">
          <a:xfrm>
            <a:off x="920793" y="3260760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26661" name="Line 5"/>
          <p:cNvSpPr>
            <a:spLocks noChangeShapeType="1"/>
          </p:cNvSpPr>
          <p:nvPr/>
        </p:nvSpPr>
        <p:spPr bwMode="auto">
          <a:xfrm>
            <a:off x="2368593" y="2997688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5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Relations Corresponding to Aggregation</a:t>
            </a:r>
          </a:p>
        </p:txBody>
      </p:sp>
      <p:sp>
        <p:nvSpPr>
          <p:cNvPr id="327694" name="Rectangle 14"/>
          <p:cNvSpPr>
            <a:spLocks noGrp="1" noChangeArrowheads="1"/>
          </p:cNvSpPr>
          <p:nvPr>
            <p:ph idx="1"/>
          </p:nvPr>
        </p:nvSpPr>
        <p:spPr>
          <a:xfrm>
            <a:off x="395536" y="2204864"/>
            <a:ext cx="3913788" cy="35993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sz="1800" dirty="0" smtClean="0"/>
              <a:t>To represent aggregation, create a table containing</a:t>
            </a:r>
          </a:p>
          <a:p>
            <a:pPr lvl="1">
              <a:lnSpc>
                <a:spcPct val="90000"/>
              </a:lnSpc>
            </a:pPr>
            <a:r>
              <a:rPr kumimoji="1" lang="en-US" sz="1600" dirty="0" smtClean="0"/>
              <a:t>primary key of the aggregated relationship,</a:t>
            </a:r>
          </a:p>
          <a:p>
            <a:pPr lvl="1">
              <a:lnSpc>
                <a:spcPct val="90000"/>
              </a:lnSpc>
            </a:pPr>
            <a:r>
              <a:rPr kumimoji="1" lang="en-US" sz="1600" dirty="0" smtClean="0"/>
              <a:t>the primary key of the associated entity set</a:t>
            </a:r>
          </a:p>
          <a:p>
            <a:pPr lvl="1">
              <a:lnSpc>
                <a:spcPct val="90000"/>
              </a:lnSpc>
            </a:pPr>
            <a:r>
              <a:rPr kumimoji="1" lang="en-US" sz="1600" dirty="0" smtClean="0"/>
              <a:t>Any descriptive attributes</a:t>
            </a:r>
          </a:p>
          <a:p>
            <a:pPr>
              <a:lnSpc>
                <a:spcPct val="90000"/>
              </a:lnSpc>
            </a:pPr>
            <a:r>
              <a:rPr kumimoji="1" lang="en-US" sz="1800" dirty="0" smtClean="0"/>
              <a:t>E.g. to represent aggregation </a:t>
            </a:r>
            <a:r>
              <a:rPr kumimoji="1" lang="en-US" sz="1800" i="1" dirty="0" smtClean="0"/>
              <a:t>manages</a:t>
            </a:r>
            <a:r>
              <a:rPr kumimoji="1" lang="en-US" sz="1800" dirty="0" smtClean="0"/>
              <a:t> between relationship </a:t>
            </a:r>
            <a:r>
              <a:rPr kumimoji="1" lang="en-US" sz="1800" i="1" dirty="0" smtClean="0"/>
              <a:t>works-on</a:t>
            </a:r>
            <a:r>
              <a:rPr kumimoji="1" lang="en-US" sz="1800" dirty="0" smtClean="0"/>
              <a:t> and entity set </a:t>
            </a:r>
            <a:r>
              <a:rPr kumimoji="1" lang="en-US" sz="1800" i="1" dirty="0" smtClean="0"/>
              <a:t>manager</a:t>
            </a:r>
            <a:r>
              <a:rPr kumimoji="1" lang="en-US" sz="1800" dirty="0" smtClean="0"/>
              <a:t>, create a table</a:t>
            </a:r>
            <a:br>
              <a:rPr kumimoji="1" lang="en-US" sz="1800" dirty="0" smtClean="0"/>
            </a:br>
            <a:r>
              <a:rPr kumimoji="1" lang="en-US" sz="1800" dirty="0" smtClean="0"/>
              <a:t> </a:t>
            </a:r>
            <a:r>
              <a:rPr kumimoji="1" lang="en-US" sz="1800" i="1" dirty="0" smtClean="0"/>
              <a:t>manages</a:t>
            </a:r>
            <a:r>
              <a:rPr kumimoji="1" lang="en-US" sz="1800" dirty="0" smtClean="0"/>
              <a:t>(</a:t>
            </a:r>
            <a:r>
              <a:rPr kumimoji="1" lang="en-US" sz="1800" i="1" dirty="0" smtClean="0"/>
              <a:t>employee-id, branch-name, title, manager-name</a:t>
            </a:r>
            <a:r>
              <a:rPr kumimoji="1" lang="en-US" sz="1800" dirty="0" smtClean="0"/>
              <a:t>)</a:t>
            </a:r>
          </a:p>
          <a:p>
            <a:pPr>
              <a:lnSpc>
                <a:spcPct val="90000"/>
              </a:lnSpc>
            </a:pPr>
            <a:r>
              <a:rPr kumimoji="1" lang="en-US" sz="1800" dirty="0" smtClean="0"/>
              <a:t>Table </a:t>
            </a:r>
            <a:r>
              <a:rPr kumimoji="1" lang="en-US" sz="1800" i="1" dirty="0" smtClean="0"/>
              <a:t>works-on</a:t>
            </a:r>
            <a:r>
              <a:rPr kumimoji="1" lang="en-US" sz="1800" dirty="0" smtClean="0"/>
              <a:t> is redundant </a:t>
            </a:r>
            <a:r>
              <a:rPr kumimoji="1" lang="en-US" sz="1800" b="1" dirty="0" smtClean="0"/>
              <a:t>provided</a:t>
            </a:r>
            <a:r>
              <a:rPr kumimoji="1" lang="en-US" sz="1800" dirty="0" smtClean="0"/>
              <a:t> we are willing to store null values for attribute </a:t>
            </a:r>
            <a:r>
              <a:rPr kumimoji="1" lang="en-US" sz="1800" i="1" dirty="0" smtClean="0"/>
              <a:t>manager</a:t>
            </a:r>
            <a:r>
              <a:rPr kumimoji="1" lang="en-US" sz="1800" dirty="0" smtClean="0"/>
              <a:t>-</a:t>
            </a:r>
            <a:r>
              <a:rPr kumimoji="1" lang="en-US" sz="1800" i="1" dirty="0" smtClean="0"/>
              <a:t>name</a:t>
            </a:r>
            <a:r>
              <a:rPr kumimoji="1" lang="en-US" sz="1800" dirty="0" smtClean="0"/>
              <a:t> in table </a:t>
            </a:r>
            <a:r>
              <a:rPr kumimoji="1" lang="en-US" sz="1800" i="1" dirty="0" smtClean="0"/>
              <a:t>manages</a:t>
            </a:r>
            <a:endParaRPr kumimoji="1" lang="en-US" sz="1800" i="1" dirty="0"/>
          </a:p>
        </p:txBody>
      </p:sp>
      <p:pic>
        <p:nvPicPr>
          <p:cNvPr id="327695" name="Picture 15"/>
          <p:cNvPicPr>
            <a:picLocks noChangeAspect="1" noChangeArrowheads="1"/>
          </p:cNvPicPr>
          <p:nvPr/>
        </p:nvPicPr>
        <p:blipFill>
          <a:blip r:embed="rId3"/>
          <a:srcRect l="2745" t="1308" r="2942" b="1569"/>
          <a:stretch>
            <a:fillRect/>
          </a:stretch>
        </p:blipFill>
        <p:spPr bwMode="auto">
          <a:xfrm>
            <a:off x="4800600" y="2295525"/>
            <a:ext cx="4200556" cy="388765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336D-3F41-48A6-8D6E-A83F59E4679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Existence Dependencies</a:t>
            </a:r>
          </a:p>
        </p:txBody>
      </p:sp>
      <p:sp>
        <p:nvSpPr>
          <p:cNvPr id="336908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existence of entity x depends on the existence of entity y, then x is said to be existence dependent on y.</a:t>
            </a:r>
          </a:p>
          <a:p>
            <a:pPr lvl="1"/>
            <a:r>
              <a:rPr lang="en-US" dirty="0"/>
              <a:t>y is a dominant entity (in example below, loan)</a:t>
            </a:r>
          </a:p>
          <a:p>
            <a:pPr lvl="1"/>
            <a:r>
              <a:rPr lang="en-US" dirty="0"/>
              <a:t>x is a subordinate entity (in example below, payment)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1886-DBF7-4431-910A-013212883627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28728" y="4526189"/>
            <a:ext cx="6340475" cy="1370012"/>
            <a:chOff x="987" y="2359"/>
            <a:chExt cx="3994" cy="863"/>
          </a:xfrm>
        </p:grpSpPr>
        <p:sp>
          <p:nvSpPr>
            <p:cNvPr id="336901" name="AutoShape 5"/>
            <p:cNvSpPr>
              <a:spLocks noChangeArrowheads="1"/>
            </p:cNvSpPr>
            <p:nvPr/>
          </p:nvSpPr>
          <p:spPr bwMode="auto">
            <a:xfrm>
              <a:off x="2291" y="2359"/>
              <a:ext cx="854" cy="863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i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Helvetica" pitchFamily="34" charset="0"/>
                </a:rPr>
                <a:t>loan-payment</a:t>
              </a:r>
            </a:p>
          </p:txBody>
        </p:sp>
        <p:sp>
          <p:nvSpPr>
            <p:cNvPr id="336902" name="Rectangle 6"/>
            <p:cNvSpPr>
              <a:spLocks noChangeArrowheads="1"/>
            </p:cNvSpPr>
            <p:nvPr/>
          </p:nvSpPr>
          <p:spPr bwMode="auto">
            <a:xfrm>
              <a:off x="4209" y="2681"/>
              <a:ext cx="772" cy="20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i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Helvetica" pitchFamily="34" charset="0"/>
                </a:rPr>
                <a:t>payment</a:t>
              </a:r>
            </a:p>
          </p:txBody>
        </p:sp>
        <p:sp>
          <p:nvSpPr>
            <p:cNvPr id="336903" name="Rectangle 7"/>
            <p:cNvSpPr>
              <a:spLocks noChangeArrowheads="1"/>
            </p:cNvSpPr>
            <p:nvPr/>
          </p:nvSpPr>
          <p:spPr bwMode="auto">
            <a:xfrm>
              <a:off x="987" y="2677"/>
              <a:ext cx="454" cy="20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i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Helvetica" pitchFamily="34" charset="0"/>
                </a:rPr>
                <a:t>loan</a:t>
              </a:r>
            </a:p>
          </p:txBody>
        </p:sp>
        <p:sp>
          <p:nvSpPr>
            <p:cNvPr id="336904" name="Line 8"/>
            <p:cNvSpPr>
              <a:spLocks noChangeShapeType="1"/>
            </p:cNvSpPr>
            <p:nvPr/>
          </p:nvSpPr>
          <p:spPr bwMode="auto">
            <a:xfrm flipH="1">
              <a:off x="1463" y="2791"/>
              <a:ext cx="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6905" name="Line 9"/>
            <p:cNvSpPr>
              <a:spLocks noChangeShapeType="1"/>
            </p:cNvSpPr>
            <p:nvPr/>
          </p:nvSpPr>
          <p:spPr bwMode="auto">
            <a:xfrm>
              <a:off x="3136" y="2791"/>
              <a:ext cx="1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785786" y="6105762"/>
            <a:ext cx="758507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sz="2000" dirty="0">
                <a:solidFill>
                  <a:srgbClr val="FFFF00"/>
                </a:solidFill>
                <a:latin typeface="Helvetica" pitchFamily="34" charset="0"/>
              </a:rPr>
              <a:t>If a </a:t>
            </a:r>
            <a:r>
              <a:rPr lang="en-US" sz="2000" i="1" dirty="0">
                <a:solidFill>
                  <a:srgbClr val="FFFF00"/>
                </a:solidFill>
                <a:latin typeface="Helvetica" pitchFamily="34" charset="0"/>
              </a:rPr>
              <a:t>loan</a:t>
            </a:r>
            <a:r>
              <a:rPr lang="en-US" sz="2000" dirty="0">
                <a:solidFill>
                  <a:srgbClr val="FFFF00"/>
                </a:solidFill>
                <a:latin typeface="Helvetica" pitchFamily="34" charset="0"/>
              </a:rPr>
              <a:t> entity is deleted, then all its associated</a:t>
            </a:r>
            <a:r>
              <a:rPr lang="en-US" sz="2000" i="1" dirty="0">
                <a:solidFill>
                  <a:srgbClr val="FFFF00"/>
                </a:solidFill>
                <a:latin typeface="Helvetica" pitchFamily="34" charset="0"/>
              </a:rPr>
              <a:t> payment </a:t>
            </a:r>
            <a:r>
              <a:rPr lang="en-US" sz="2000" dirty="0">
                <a:solidFill>
                  <a:srgbClr val="FFFF00"/>
                </a:solidFill>
                <a:latin typeface="Helvetica" pitchFamily="34" charset="0"/>
              </a:rPr>
              <a:t>entities must be deleted also.</a:t>
            </a:r>
          </a:p>
        </p:txBody>
      </p:sp>
    </p:spTree>
    <p:extLst>
      <p:ext uri="{BB962C8B-B14F-4D97-AF65-F5344CB8AC3E}">
        <p14:creationId xmlns:p14="http://schemas.microsoft.com/office/powerpoint/2010/main" val="15346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C91DC36-6093-415D-B716-CEBCFC9FA865}" type="slidenum">
              <a:rPr lang="en-US"/>
              <a:pPr/>
              <a:t>2</a:t>
            </a:fld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Reduction of an E-R Schema to Tables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Primary keys </a:t>
            </a:r>
            <a:r>
              <a:rPr lang="en-US" sz="2000" dirty="0"/>
              <a:t>allow entity sets and relationship sets to be expressed uniformly as tables which represent the contents of the database.</a:t>
            </a:r>
          </a:p>
          <a:p>
            <a:r>
              <a:rPr lang="en-US" sz="2000" dirty="0"/>
              <a:t>A database which conforms to an E-R diagram can be represented by </a:t>
            </a:r>
            <a:r>
              <a:rPr lang="en-US" sz="2000" b="1" dirty="0">
                <a:solidFill>
                  <a:srgbClr val="FFFF00"/>
                </a:solidFill>
              </a:rPr>
              <a:t>a collection of tables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For each entity set and relationship set there is a unique table </a:t>
            </a:r>
            <a:r>
              <a:rPr lang="en-US" sz="2000" dirty="0"/>
              <a:t>which is assigned the name of the corresponding entity set or relationship set.</a:t>
            </a:r>
          </a:p>
          <a:p>
            <a:r>
              <a:rPr lang="en-US" sz="2000" dirty="0"/>
              <a:t>Each table has a </a:t>
            </a:r>
            <a:r>
              <a:rPr lang="en-US" sz="2000" b="1" dirty="0">
                <a:solidFill>
                  <a:srgbClr val="FFFF00"/>
                </a:solidFill>
              </a:rPr>
              <a:t>number of columns </a:t>
            </a:r>
            <a:r>
              <a:rPr lang="en-US" sz="2000" dirty="0"/>
              <a:t>(generally corresponding to attributes), which have unique names.</a:t>
            </a:r>
          </a:p>
          <a:p>
            <a:r>
              <a:rPr lang="en-US" sz="2000" dirty="0"/>
              <a:t>Converting an E-R diagram to a table format is the basis for deriving a relational database design from an E-R diagram.</a:t>
            </a:r>
          </a:p>
        </p:txBody>
      </p:sp>
    </p:spTree>
    <p:extLst>
      <p:ext uri="{BB962C8B-B14F-4D97-AF65-F5344CB8AC3E}">
        <p14:creationId xmlns:p14="http://schemas.microsoft.com/office/powerpoint/2010/main" val="14401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B206437-F2D7-41E0-95C5-21F24275530D}" type="slidenum">
              <a:rPr lang="en-US"/>
              <a:pPr/>
              <a:t>3</a:t>
            </a:fld>
            <a:endParaRPr lang="en-US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Entity Sets as Tables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strong entity set reduces to a table with the same attributes.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906463" y="3119438"/>
            <a:ext cx="74517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id-ID" sz="2000">
              <a:latin typeface="Times New Roman" pitchFamily="18" charset="0"/>
            </a:endParaRPr>
          </a:p>
        </p:txBody>
      </p:sp>
      <p:pic>
        <p:nvPicPr>
          <p:cNvPr id="319493" name="Picture 5"/>
          <p:cNvPicPr>
            <a:picLocks noChangeAspect="1" noChangeArrowheads="1"/>
          </p:cNvPicPr>
          <p:nvPr/>
        </p:nvPicPr>
        <p:blipFill>
          <a:blip r:embed="rId3"/>
          <a:srcRect l="1584" t="23239" r="1056" b="23474"/>
          <a:stretch>
            <a:fillRect/>
          </a:stretch>
        </p:blipFill>
        <p:spPr bwMode="auto">
          <a:xfrm>
            <a:off x="531639" y="3212976"/>
            <a:ext cx="7889875" cy="3238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07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EB9219F-F786-47F9-9E0F-073E4648EF30}" type="slidenum">
              <a:rPr lang="en-US"/>
              <a:pPr/>
              <a:t>4</a:t>
            </a:fld>
            <a:endParaRPr lang="en-US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Composite and Multivalued Attributes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536" y="2060848"/>
            <a:ext cx="8401080" cy="4757758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Composite attributes </a:t>
            </a:r>
            <a:r>
              <a:rPr lang="en-US" sz="1800" dirty="0"/>
              <a:t>are flattened out by creating a separate attribute for each component attribute</a:t>
            </a:r>
          </a:p>
          <a:p>
            <a:pPr lvl="1"/>
            <a:r>
              <a:rPr lang="en-US" sz="1600" dirty="0"/>
              <a:t>E.g. given entity set customer with composite attribute name with component attributes first-name and last-name the table corresponding to the entity set has two attributes</a:t>
            </a:r>
            <a:br>
              <a:rPr lang="en-US" sz="1600" dirty="0"/>
            </a:br>
            <a:r>
              <a:rPr lang="en-US" sz="1600" dirty="0"/>
              <a:t>                 </a:t>
            </a:r>
            <a:r>
              <a:rPr lang="en-US" sz="1600" dirty="0" err="1"/>
              <a:t>name.first</a:t>
            </a:r>
            <a:r>
              <a:rPr lang="en-US" sz="1600" dirty="0"/>
              <a:t>-name  and </a:t>
            </a:r>
            <a:r>
              <a:rPr lang="en-US" sz="1600" dirty="0" err="1"/>
              <a:t>name.last</a:t>
            </a:r>
            <a:r>
              <a:rPr lang="en-US" sz="1600" dirty="0"/>
              <a:t>-name</a:t>
            </a:r>
          </a:p>
          <a:p>
            <a:r>
              <a:rPr lang="en-US" sz="1800" dirty="0"/>
              <a:t>A </a:t>
            </a:r>
            <a:r>
              <a:rPr lang="en-US" sz="1800" b="1" dirty="0" err="1">
                <a:solidFill>
                  <a:srgbClr val="FFFF00"/>
                </a:solidFill>
              </a:rPr>
              <a:t>multivalued</a:t>
            </a:r>
            <a:r>
              <a:rPr lang="en-US" sz="1800" b="1" dirty="0">
                <a:solidFill>
                  <a:srgbClr val="FFFF00"/>
                </a:solidFill>
              </a:rPr>
              <a:t> attribute </a:t>
            </a:r>
            <a:r>
              <a:rPr lang="en-US" sz="1800" dirty="0"/>
              <a:t>M of an entity E is represented by a </a:t>
            </a:r>
            <a:r>
              <a:rPr lang="en-US" sz="1800" b="1" dirty="0">
                <a:solidFill>
                  <a:srgbClr val="FFFF00"/>
                </a:solidFill>
              </a:rPr>
              <a:t>separate table </a:t>
            </a:r>
            <a:r>
              <a:rPr lang="en-US" sz="1800" dirty="0"/>
              <a:t>EM</a:t>
            </a:r>
          </a:p>
          <a:p>
            <a:pPr lvl="1"/>
            <a:r>
              <a:rPr lang="en-US" sz="1600" dirty="0"/>
              <a:t>Table EM has attributes corresponding to the primary key of E and an attribute corresponding to </a:t>
            </a:r>
            <a:r>
              <a:rPr lang="en-US" sz="1600" dirty="0" err="1"/>
              <a:t>multivalued</a:t>
            </a:r>
            <a:r>
              <a:rPr lang="en-US" sz="1600" dirty="0"/>
              <a:t> attribute M</a:t>
            </a:r>
          </a:p>
          <a:p>
            <a:pPr lvl="1"/>
            <a:r>
              <a:rPr lang="en-US" sz="1600" dirty="0"/>
              <a:t>E.g.  </a:t>
            </a:r>
            <a:r>
              <a:rPr lang="en-US" sz="1600" dirty="0" err="1"/>
              <a:t>Multivalued</a:t>
            </a:r>
            <a:r>
              <a:rPr lang="en-US" sz="1600" dirty="0"/>
              <a:t> attribute dependent-names of employee is represented by a table</a:t>
            </a:r>
            <a:br>
              <a:rPr lang="en-US" sz="1600" dirty="0"/>
            </a:br>
            <a:r>
              <a:rPr lang="en-US" sz="1600" dirty="0"/>
              <a:t>    employee-dependent-names( employee-id, </a:t>
            </a:r>
            <a:r>
              <a:rPr lang="en-US" sz="1600" dirty="0" err="1"/>
              <a:t>dname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Each value of the </a:t>
            </a:r>
            <a:r>
              <a:rPr lang="en-US" sz="1600" dirty="0" err="1"/>
              <a:t>multivalued</a:t>
            </a:r>
            <a:r>
              <a:rPr lang="en-US" sz="1600" dirty="0"/>
              <a:t> attribute maps to a separate row of the table EM</a:t>
            </a:r>
          </a:p>
          <a:p>
            <a:pPr lvl="2"/>
            <a:r>
              <a:rPr lang="en-US" sz="1400" dirty="0"/>
              <a:t>E.g.,  an employee entity with primary key  John and </a:t>
            </a:r>
            <a:r>
              <a:rPr lang="en-US" sz="1400" dirty="0" smtClean="0"/>
              <a:t> dependents  </a:t>
            </a:r>
            <a:r>
              <a:rPr lang="en-US" sz="1400" dirty="0"/>
              <a:t>Johnson and </a:t>
            </a:r>
            <a:r>
              <a:rPr lang="en-US" sz="1400" dirty="0" err="1"/>
              <a:t>Johndotir</a:t>
            </a:r>
            <a:r>
              <a:rPr lang="en-US" sz="1400" dirty="0"/>
              <a:t> maps to two rows:   </a:t>
            </a:r>
            <a:br>
              <a:rPr lang="en-US" sz="1400" dirty="0"/>
            </a:br>
            <a:r>
              <a:rPr lang="en-US" sz="1400" dirty="0"/>
              <a:t>   (John, Johnson) and (John, </a:t>
            </a:r>
            <a:r>
              <a:rPr lang="en-US" sz="1400" dirty="0" err="1"/>
              <a:t>Johndotir</a:t>
            </a:r>
            <a:r>
              <a:rPr lang="en-US" sz="1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344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F0985D-6F37-462E-8C2B-49B1974AD5B4}" type="slidenum">
              <a:rPr lang="en-US"/>
              <a:pPr/>
              <a:t>5</a:t>
            </a:fld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Weak Entity Sets</a:t>
            </a:r>
          </a:p>
        </p:txBody>
      </p:sp>
      <p:sp>
        <p:nvSpPr>
          <p:cNvPr id="3215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2400" dirty="0"/>
              <a:t>A weak entity set becomes a table that includes a column for the primary key of the identifying strong entity set</a:t>
            </a:r>
          </a:p>
        </p:txBody>
      </p:sp>
      <p:pic>
        <p:nvPicPr>
          <p:cNvPr id="321539" name="Picture 3"/>
          <p:cNvPicPr>
            <a:picLocks noChangeAspect="1" noChangeArrowheads="1"/>
          </p:cNvPicPr>
          <p:nvPr/>
        </p:nvPicPr>
        <p:blipFill>
          <a:blip r:embed="rId3"/>
          <a:srcRect l="908" t="22263" r="908" b="22020"/>
          <a:stretch>
            <a:fillRect/>
          </a:stretch>
        </p:blipFill>
        <p:spPr bwMode="auto">
          <a:xfrm>
            <a:off x="804961" y="3573016"/>
            <a:ext cx="7527925" cy="32035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78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84E69AB-359B-40B0-BEFD-4BE8BCAED943}" type="slidenum">
              <a:rPr lang="en-US"/>
              <a:pPr/>
              <a:t>6</a:t>
            </a:fld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Representing Relationship Sets as Tables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many-to-many relationship set is represented as a table with </a:t>
            </a:r>
            <a:r>
              <a:rPr lang="en-US" sz="2400" b="1" dirty="0">
                <a:solidFill>
                  <a:srgbClr val="00FF00"/>
                </a:solidFill>
              </a:rPr>
              <a:t>columns for the primary keys of the two participating entity sets, </a:t>
            </a:r>
            <a:r>
              <a:rPr lang="en-US" sz="2400" dirty="0"/>
              <a:t>and any descriptive attributes of the relationship set. </a:t>
            </a:r>
          </a:p>
          <a:p>
            <a:r>
              <a:rPr lang="en-US" sz="2400" dirty="0"/>
              <a:t>E.g.: table for relationship set borrower</a:t>
            </a:r>
          </a:p>
        </p:txBody>
      </p:sp>
      <p:pic>
        <p:nvPicPr>
          <p:cNvPr id="322564" name="Picture 4"/>
          <p:cNvPicPr>
            <a:picLocks noChangeAspect="1" noChangeArrowheads="1"/>
          </p:cNvPicPr>
          <p:nvPr/>
        </p:nvPicPr>
        <p:blipFill>
          <a:blip r:embed="rId3"/>
          <a:srcRect l="9988" t="2570" r="10164" b="3038"/>
          <a:stretch>
            <a:fillRect/>
          </a:stretch>
        </p:blipFill>
        <p:spPr bwMode="auto">
          <a:xfrm>
            <a:off x="3419872" y="4293096"/>
            <a:ext cx="2789114" cy="247233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39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7623488-ADE1-4254-8DE4-58E431FC9D1F}" type="slidenum">
              <a:rPr lang="en-US"/>
              <a:pPr/>
              <a:t>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of Tables</a:t>
            </a:r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2400" dirty="0"/>
              <a:t>Many-to-one and one-to-many relationship sets that are total on the many-side can be represented by adding an extra attribute to the </a:t>
            </a:r>
            <a:r>
              <a:rPr kumimoji="1" lang="en-US" sz="2400" dirty="0" smtClean="0"/>
              <a:t>many side</a:t>
            </a:r>
            <a:r>
              <a:rPr kumimoji="1" lang="en-US" sz="2400" dirty="0"/>
              <a:t>, containing the primary key of the </a:t>
            </a:r>
            <a:r>
              <a:rPr kumimoji="1" lang="en-US" sz="2400" dirty="0" smtClean="0"/>
              <a:t>one side</a:t>
            </a:r>
            <a:endParaRPr kumimoji="1" lang="en-US" sz="2400" dirty="0"/>
          </a:p>
          <a:p>
            <a:r>
              <a:rPr kumimoji="1" lang="en-US" sz="2400" dirty="0"/>
              <a:t>E.g.: Instead of creating a table for relationship </a:t>
            </a:r>
            <a:r>
              <a:rPr kumimoji="1" lang="en-US" sz="2400" i="1" dirty="0"/>
              <a:t>account-branch</a:t>
            </a:r>
            <a:r>
              <a:rPr kumimoji="1" lang="en-US" sz="2400" dirty="0"/>
              <a:t>, add an attribute </a:t>
            </a:r>
            <a:r>
              <a:rPr kumimoji="1" lang="en-US" sz="2400" i="1" dirty="0"/>
              <a:t>branch</a:t>
            </a:r>
            <a:r>
              <a:rPr kumimoji="1" lang="en-US" sz="2400" dirty="0"/>
              <a:t> to the entity set </a:t>
            </a:r>
            <a:r>
              <a:rPr kumimoji="1" lang="en-US" sz="2400" i="1" dirty="0"/>
              <a:t>account</a:t>
            </a:r>
            <a:endParaRPr lang="en-US" sz="2400" dirty="0"/>
          </a:p>
        </p:txBody>
      </p:sp>
      <p:pic>
        <p:nvPicPr>
          <p:cNvPr id="323587" name="Picture 3"/>
          <p:cNvPicPr>
            <a:picLocks noChangeAspect="1" noChangeArrowheads="1"/>
          </p:cNvPicPr>
          <p:nvPr/>
        </p:nvPicPr>
        <p:blipFill>
          <a:blip r:embed="rId3"/>
          <a:srcRect l="1164" t="30377" r="832" b="30377"/>
          <a:stretch>
            <a:fillRect/>
          </a:stretch>
        </p:blipFill>
        <p:spPr bwMode="auto">
          <a:xfrm>
            <a:off x="1451509" y="5013176"/>
            <a:ext cx="5976664" cy="17947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865188" y="1036638"/>
            <a:ext cx="7524750" cy="21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id-ID" sz="2000" i="1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07179D4-49AE-4948-8D3E-F1CF57EBAD4E}" type="slidenum">
              <a:rPr lang="en-US"/>
              <a:pPr/>
              <a:t>8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of Tables (Cont.)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participation is </a:t>
            </a:r>
            <a:r>
              <a:rPr lang="en-US" sz="2400" i="1" dirty="0"/>
              <a:t>partial</a:t>
            </a:r>
            <a:r>
              <a:rPr lang="en-US" sz="2400" dirty="0"/>
              <a:t> on the many side, replacing a table by an extra attribute in the relation corresponding to the “many” side could result in null values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table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 The </a:t>
            </a:r>
            <a:r>
              <a:rPr lang="en-US" sz="2000" i="1" dirty="0"/>
              <a:t>payment</a:t>
            </a:r>
            <a:r>
              <a:rPr lang="en-US" sz="2000" dirty="0"/>
              <a:t> table already contains the information that would appear in the </a:t>
            </a:r>
            <a:r>
              <a:rPr lang="en-US" sz="2000" i="1" dirty="0"/>
              <a:t>loan-payment</a:t>
            </a:r>
            <a:r>
              <a:rPr lang="en-US" sz="2000" dirty="0"/>
              <a:t> table (i.e., the columns loan-number and </a:t>
            </a:r>
            <a:r>
              <a:rPr lang="en-US" sz="2000" i="1" dirty="0"/>
              <a:t>payment-number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39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97B3F41-1371-42DD-9815-3157A4870842}" type="slidenum">
              <a:rPr lang="en-US"/>
              <a:pPr/>
              <a:t>9</a:t>
            </a:fld>
            <a:endParaRPr lang="en-US"/>
          </a:p>
        </p:txBody>
      </p:sp>
      <p:sp>
        <p:nvSpPr>
          <p:cNvPr id="32564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Representing Specialization as Tables</a:t>
            </a:r>
          </a:p>
        </p:txBody>
      </p:sp>
      <p:sp>
        <p:nvSpPr>
          <p:cNvPr id="325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2141538" algn="l"/>
              </a:tabLst>
            </a:pPr>
            <a:r>
              <a:rPr lang="en-US" dirty="0"/>
              <a:t>Method 1: </a:t>
            </a:r>
          </a:p>
          <a:p>
            <a:pPr lvl="1">
              <a:tabLst>
                <a:tab pos="2141538" algn="l"/>
              </a:tabLst>
            </a:pPr>
            <a:r>
              <a:rPr lang="en-US" dirty="0"/>
              <a:t>Form a table for the higher level entity </a:t>
            </a:r>
          </a:p>
          <a:p>
            <a:pPr lvl="1">
              <a:tabLst>
                <a:tab pos="2141538" algn="l"/>
              </a:tabLst>
            </a:pPr>
            <a:r>
              <a:rPr lang="en-US" dirty="0"/>
              <a:t>Form a table for each lower level entity set, include primary key of higher level entity set and local attributes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FF3300"/>
                </a:solidFill>
              </a:rPr>
              <a:t>  </a:t>
            </a:r>
            <a:r>
              <a:rPr lang="en-US" b="1" dirty="0">
                <a:solidFill>
                  <a:srgbClr val="FFFF00"/>
                </a:solidFill>
              </a:rPr>
              <a:t>table	    </a:t>
            </a:r>
            <a:r>
              <a:rPr lang="en-US" b="1" dirty="0" err="1">
                <a:solidFill>
                  <a:srgbClr val="FFFF00"/>
                </a:solidFill>
              </a:rPr>
              <a:t>table</a:t>
            </a:r>
            <a:r>
              <a:rPr lang="en-US" b="1" dirty="0">
                <a:solidFill>
                  <a:srgbClr val="FFFF00"/>
                </a:solidFill>
              </a:rPr>
              <a:t> attributes</a:t>
            </a:r>
            <a:r>
              <a:rPr lang="en-US" b="1" dirty="0">
                <a:solidFill>
                  <a:srgbClr val="FF3300"/>
                </a:solidFill>
              </a:rPr>
              <a:t/>
            </a:r>
            <a:br>
              <a:rPr lang="en-US" b="1" dirty="0">
                <a:solidFill>
                  <a:srgbClr val="FF3300"/>
                </a:solidFill>
              </a:rPr>
            </a:br>
            <a:r>
              <a:rPr lang="en-US" dirty="0"/>
              <a:t>person	name, street, city  </a:t>
            </a:r>
            <a:br>
              <a:rPr lang="en-US" dirty="0"/>
            </a:br>
            <a:r>
              <a:rPr lang="en-US" dirty="0"/>
              <a:t>customer	name, credit-rating</a:t>
            </a:r>
            <a:br>
              <a:rPr lang="en-US" dirty="0"/>
            </a:br>
            <a:r>
              <a:rPr lang="en-US" dirty="0"/>
              <a:t>employee	name, salary</a:t>
            </a:r>
          </a:p>
          <a:p>
            <a:pPr lvl="1">
              <a:tabLst>
                <a:tab pos="2141538" algn="l"/>
              </a:tabLst>
            </a:pPr>
            <a:endParaRPr lang="en-US" dirty="0"/>
          </a:p>
          <a:p>
            <a:pPr lvl="1">
              <a:tabLst>
                <a:tab pos="2141538" algn="l"/>
              </a:tabLst>
            </a:pPr>
            <a:r>
              <a:rPr lang="en-US" dirty="0"/>
              <a:t>Drawback:  getting information about, e.g., employee requires accessing two tables</a:t>
            </a:r>
          </a:p>
        </p:txBody>
      </p:sp>
      <p:sp>
        <p:nvSpPr>
          <p:cNvPr id="325636" name="Line 4"/>
          <p:cNvSpPr>
            <a:spLocks noChangeShapeType="1"/>
          </p:cNvSpPr>
          <p:nvPr/>
        </p:nvSpPr>
        <p:spPr bwMode="auto">
          <a:xfrm flipV="1">
            <a:off x="841460" y="4221088"/>
            <a:ext cx="486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2596645" y="3950758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6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2084</TotalTime>
  <Words>643</Words>
  <Application>Microsoft Office PowerPoint</Application>
  <PresentationFormat>On-screen Show (4:3)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Helvetica</vt:lpstr>
      <vt:lpstr>Monotype Sorts</vt:lpstr>
      <vt:lpstr>Times New Roman</vt:lpstr>
      <vt:lpstr>Trebuchet MS</vt:lpstr>
      <vt:lpstr>Berlin</vt:lpstr>
      <vt:lpstr>Topic 4 (continued) Schema Mapping Conceptual to Relational Schema</vt:lpstr>
      <vt:lpstr>Reduction of an E-R Schema to Tables</vt:lpstr>
      <vt:lpstr>Representing Entity Sets as Tables</vt:lpstr>
      <vt:lpstr>Composite and Multivalued Attributes</vt:lpstr>
      <vt:lpstr>Representing Weak Entity Sets</vt:lpstr>
      <vt:lpstr>Representing Relationship Sets as Tables</vt:lpstr>
      <vt:lpstr>Redundancy of Tables</vt:lpstr>
      <vt:lpstr>Redundancy of Tables (Cont.)</vt:lpstr>
      <vt:lpstr>Representing Specialization as Tables</vt:lpstr>
      <vt:lpstr>Representing Specialization as Tables (Cont.)</vt:lpstr>
      <vt:lpstr>Relations Corresponding to Aggregation</vt:lpstr>
      <vt:lpstr>Existence Dependencies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IT</dc:subject>
  <dc:creator>Endang R Nizar</dc:creator>
  <cp:keywords>free, PowerPoint template, download, PPT template, PowerPoint templates, slideshow template, POT, POTX, Power Point template, slide show template, festival, IT, IT PowerPoint template</cp:keywords>
  <dc:description>Made by Moyea Software. To find more free PowerPoint templates, please visit http://www.dvd-ppt-slideshow.com/powerpoint-knowledge/powerpoint-templates.html</dc:description>
  <cp:lastModifiedBy>Endang</cp:lastModifiedBy>
  <cp:revision>92</cp:revision>
  <dcterms:created xsi:type="dcterms:W3CDTF">2011-09-10T08:18:27Z</dcterms:created>
  <dcterms:modified xsi:type="dcterms:W3CDTF">2017-10-18T02:52:57Z</dcterms:modified>
  <cp:category>PowerPoint template, IT</cp:category>
</cp:coreProperties>
</file>