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7"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9900"/>
    <a:srgbClr val="20C237"/>
    <a:srgbClr val="F38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37" autoAdjust="0"/>
  </p:normalViewPr>
  <p:slideViewPr>
    <p:cSldViewPr>
      <p:cViewPr varScale="1">
        <p:scale>
          <a:sx n="71" d="100"/>
          <a:sy n="71" d="100"/>
        </p:scale>
        <p:origin x="498" y="-7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5A700-E72C-40E0-8638-F5F0CCEBA42A}" type="datetimeFigureOut">
              <a:rPr lang="id-ID" smtClean="0"/>
              <a:pPr/>
              <a:t>17/12/2015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C9991C-151A-4BC3-8CDD-7462F7964A59}" type="slidenum">
              <a:rPr lang="id-ID" smtClean="0"/>
              <a:pPr/>
              <a:t>‹#›</a:t>
            </a:fld>
            <a:endParaRPr lang="id-ID"/>
          </a:p>
        </p:txBody>
      </p:sp>
    </p:spTree>
    <p:extLst>
      <p:ext uri="{BB962C8B-B14F-4D97-AF65-F5344CB8AC3E}">
        <p14:creationId xmlns:p14="http://schemas.microsoft.com/office/powerpoint/2010/main" val="1248915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4768DB-47E8-4ED8-85ED-91C5666A0718}" type="slidenum">
              <a:rPr lang="en-US"/>
              <a:pPr/>
              <a:t>1</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93897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10</a:t>
            </a:fld>
            <a:endParaRPr lang="en-US"/>
          </a:p>
        </p:txBody>
      </p:sp>
    </p:spTree>
    <p:extLst>
      <p:ext uri="{BB962C8B-B14F-4D97-AF65-F5344CB8AC3E}">
        <p14:creationId xmlns:p14="http://schemas.microsoft.com/office/powerpoint/2010/main" val="57711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AEC9991C-151A-4BC3-8CDD-7462F7964A59}" type="slidenum">
              <a:rPr lang="id-ID" smtClean="0"/>
              <a:pPr/>
              <a:t>11</a:t>
            </a:fld>
            <a:endParaRPr lang="id-ID"/>
          </a:p>
        </p:txBody>
      </p:sp>
    </p:spTree>
    <p:extLst>
      <p:ext uri="{BB962C8B-B14F-4D97-AF65-F5344CB8AC3E}">
        <p14:creationId xmlns:p14="http://schemas.microsoft.com/office/powerpoint/2010/main" val="3599078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12</a:t>
            </a:fld>
            <a:endParaRPr lang="en-US"/>
          </a:p>
        </p:txBody>
      </p:sp>
    </p:spTree>
    <p:extLst>
      <p:ext uri="{BB962C8B-B14F-4D97-AF65-F5344CB8AC3E}">
        <p14:creationId xmlns:p14="http://schemas.microsoft.com/office/powerpoint/2010/main" val="125708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13</a:t>
            </a:fld>
            <a:endParaRPr lang="en-US"/>
          </a:p>
        </p:txBody>
      </p:sp>
    </p:spTree>
    <p:extLst>
      <p:ext uri="{BB962C8B-B14F-4D97-AF65-F5344CB8AC3E}">
        <p14:creationId xmlns:p14="http://schemas.microsoft.com/office/powerpoint/2010/main" val="3103921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14</a:t>
            </a:fld>
            <a:endParaRPr lang="en-US"/>
          </a:p>
        </p:txBody>
      </p:sp>
    </p:spTree>
    <p:extLst>
      <p:ext uri="{BB962C8B-B14F-4D97-AF65-F5344CB8AC3E}">
        <p14:creationId xmlns:p14="http://schemas.microsoft.com/office/powerpoint/2010/main" val="2742409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15</a:t>
            </a:fld>
            <a:endParaRPr lang="en-US"/>
          </a:p>
        </p:txBody>
      </p:sp>
    </p:spTree>
    <p:extLst>
      <p:ext uri="{BB962C8B-B14F-4D97-AF65-F5344CB8AC3E}">
        <p14:creationId xmlns:p14="http://schemas.microsoft.com/office/powerpoint/2010/main" val="2628140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16</a:t>
            </a:fld>
            <a:endParaRPr lang="en-US"/>
          </a:p>
        </p:txBody>
      </p:sp>
    </p:spTree>
    <p:extLst>
      <p:ext uri="{BB962C8B-B14F-4D97-AF65-F5344CB8AC3E}">
        <p14:creationId xmlns:p14="http://schemas.microsoft.com/office/powerpoint/2010/main" val="177435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17</a:t>
            </a:fld>
            <a:endParaRPr lang="en-US"/>
          </a:p>
        </p:txBody>
      </p:sp>
    </p:spTree>
    <p:extLst>
      <p:ext uri="{BB962C8B-B14F-4D97-AF65-F5344CB8AC3E}">
        <p14:creationId xmlns:p14="http://schemas.microsoft.com/office/powerpoint/2010/main" val="20397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18</a:t>
            </a:fld>
            <a:endParaRPr lang="en-US"/>
          </a:p>
        </p:txBody>
      </p:sp>
    </p:spTree>
    <p:extLst>
      <p:ext uri="{BB962C8B-B14F-4D97-AF65-F5344CB8AC3E}">
        <p14:creationId xmlns:p14="http://schemas.microsoft.com/office/powerpoint/2010/main" val="1419149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19</a:t>
            </a:fld>
            <a:endParaRPr lang="en-US"/>
          </a:p>
        </p:txBody>
      </p:sp>
    </p:spTree>
    <p:extLst>
      <p:ext uri="{BB962C8B-B14F-4D97-AF65-F5344CB8AC3E}">
        <p14:creationId xmlns:p14="http://schemas.microsoft.com/office/powerpoint/2010/main" val="67080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a:t>
            </a:fld>
            <a:endParaRPr lang="en-US"/>
          </a:p>
        </p:txBody>
      </p:sp>
    </p:spTree>
    <p:extLst>
      <p:ext uri="{BB962C8B-B14F-4D97-AF65-F5344CB8AC3E}">
        <p14:creationId xmlns:p14="http://schemas.microsoft.com/office/powerpoint/2010/main" val="920983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20</a:t>
            </a:fld>
            <a:endParaRPr lang="en-US"/>
          </a:p>
        </p:txBody>
      </p:sp>
    </p:spTree>
    <p:extLst>
      <p:ext uri="{BB962C8B-B14F-4D97-AF65-F5344CB8AC3E}">
        <p14:creationId xmlns:p14="http://schemas.microsoft.com/office/powerpoint/2010/main" val="174034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68DFCC5-1C1F-4BC4-B5AB-7305CDC5997E}" type="slidenum">
              <a:rPr lang="en-US" smtClean="0"/>
              <a:pPr/>
              <a:t>21</a:t>
            </a:fld>
            <a:endParaRPr lang="en-US"/>
          </a:p>
        </p:txBody>
      </p:sp>
    </p:spTree>
    <p:extLst>
      <p:ext uri="{BB962C8B-B14F-4D97-AF65-F5344CB8AC3E}">
        <p14:creationId xmlns:p14="http://schemas.microsoft.com/office/powerpoint/2010/main" val="2987792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22</a:t>
            </a:fld>
            <a:endParaRPr lang="en-US"/>
          </a:p>
        </p:txBody>
      </p:sp>
    </p:spTree>
    <p:extLst>
      <p:ext uri="{BB962C8B-B14F-4D97-AF65-F5344CB8AC3E}">
        <p14:creationId xmlns:p14="http://schemas.microsoft.com/office/powerpoint/2010/main" val="2118818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68DFCC5-1C1F-4BC4-B5AB-7305CDC5997E}" type="slidenum">
              <a:rPr lang="en-US" smtClean="0"/>
              <a:pPr/>
              <a:t>23</a:t>
            </a:fld>
            <a:endParaRPr lang="en-US"/>
          </a:p>
        </p:txBody>
      </p:sp>
    </p:spTree>
    <p:extLst>
      <p:ext uri="{BB962C8B-B14F-4D97-AF65-F5344CB8AC3E}">
        <p14:creationId xmlns:p14="http://schemas.microsoft.com/office/powerpoint/2010/main" val="851435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24</a:t>
            </a:fld>
            <a:endParaRPr lang="en-US"/>
          </a:p>
        </p:txBody>
      </p:sp>
    </p:spTree>
    <p:extLst>
      <p:ext uri="{BB962C8B-B14F-4D97-AF65-F5344CB8AC3E}">
        <p14:creationId xmlns:p14="http://schemas.microsoft.com/office/powerpoint/2010/main" val="2781411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25</a:t>
            </a:fld>
            <a:endParaRPr lang="en-US"/>
          </a:p>
        </p:txBody>
      </p:sp>
    </p:spTree>
    <p:extLst>
      <p:ext uri="{BB962C8B-B14F-4D97-AF65-F5344CB8AC3E}">
        <p14:creationId xmlns:p14="http://schemas.microsoft.com/office/powerpoint/2010/main" val="811665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26</a:t>
            </a:fld>
            <a:endParaRPr lang="en-US"/>
          </a:p>
        </p:txBody>
      </p:sp>
    </p:spTree>
    <p:extLst>
      <p:ext uri="{BB962C8B-B14F-4D97-AF65-F5344CB8AC3E}">
        <p14:creationId xmlns:p14="http://schemas.microsoft.com/office/powerpoint/2010/main" val="441733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27</a:t>
            </a:fld>
            <a:endParaRPr lang="en-US"/>
          </a:p>
        </p:txBody>
      </p:sp>
    </p:spTree>
    <p:extLst>
      <p:ext uri="{BB962C8B-B14F-4D97-AF65-F5344CB8AC3E}">
        <p14:creationId xmlns:p14="http://schemas.microsoft.com/office/powerpoint/2010/main" val="1495551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28</a:t>
            </a:fld>
            <a:endParaRPr lang="en-US"/>
          </a:p>
        </p:txBody>
      </p:sp>
    </p:spTree>
    <p:extLst>
      <p:ext uri="{BB962C8B-B14F-4D97-AF65-F5344CB8AC3E}">
        <p14:creationId xmlns:p14="http://schemas.microsoft.com/office/powerpoint/2010/main" val="242736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29</a:t>
            </a:fld>
            <a:endParaRPr lang="en-US"/>
          </a:p>
        </p:txBody>
      </p:sp>
    </p:spTree>
    <p:extLst>
      <p:ext uri="{BB962C8B-B14F-4D97-AF65-F5344CB8AC3E}">
        <p14:creationId xmlns:p14="http://schemas.microsoft.com/office/powerpoint/2010/main" val="42067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a:t>
            </a:fld>
            <a:endParaRPr lang="en-US"/>
          </a:p>
        </p:txBody>
      </p:sp>
    </p:spTree>
    <p:extLst>
      <p:ext uri="{BB962C8B-B14F-4D97-AF65-F5344CB8AC3E}">
        <p14:creationId xmlns:p14="http://schemas.microsoft.com/office/powerpoint/2010/main" val="4008062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30</a:t>
            </a:fld>
            <a:endParaRPr lang="en-US"/>
          </a:p>
        </p:txBody>
      </p:sp>
    </p:spTree>
    <p:extLst>
      <p:ext uri="{BB962C8B-B14F-4D97-AF65-F5344CB8AC3E}">
        <p14:creationId xmlns:p14="http://schemas.microsoft.com/office/powerpoint/2010/main" val="138798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68DFCC5-1C1F-4BC4-B5AB-7305CDC5997E}" type="slidenum">
              <a:rPr lang="en-US" smtClean="0"/>
              <a:pPr/>
              <a:t>31</a:t>
            </a:fld>
            <a:endParaRPr lang="en-US"/>
          </a:p>
        </p:txBody>
      </p:sp>
    </p:spTree>
    <p:extLst>
      <p:ext uri="{BB962C8B-B14F-4D97-AF65-F5344CB8AC3E}">
        <p14:creationId xmlns:p14="http://schemas.microsoft.com/office/powerpoint/2010/main" val="2953453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32</a:t>
            </a:fld>
            <a:endParaRPr lang="en-US"/>
          </a:p>
        </p:txBody>
      </p:sp>
    </p:spTree>
    <p:extLst>
      <p:ext uri="{BB962C8B-B14F-4D97-AF65-F5344CB8AC3E}">
        <p14:creationId xmlns:p14="http://schemas.microsoft.com/office/powerpoint/2010/main" val="1508787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33</a:t>
            </a:fld>
            <a:endParaRPr lang="en-US"/>
          </a:p>
        </p:txBody>
      </p:sp>
    </p:spTree>
    <p:extLst>
      <p:ext uri="{BB962C8B-B14F-4D97-AF65-F5344CB8AC3E}">
        <p14:creationId xmlns:p14="http://schemas.microsoft.com/office/powerpoint/2010/main" val="2531973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34</a:t>
            </a:fld>
            <a:endParaRPr lang="en-US"/>
          </a:p>
        </p:txBody>
      </p:sp>
    </p:spTree>
    <p:extLst>
      <p:ext uri="{BB962C8B-B14F-4D97-AF65-F5344CB8AC3E}">
        <p14:creationId xmlns:p14="http://schemas.microsoft.com/office/powerpoint/2010/main" val="417897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35</a:t>
            </a:fld>
            <a:endParaRPr lang="en-US"/>
          </a:p>
        </p:txBody>
      </p:sp>
    </p:spTree>
    <p:extLst>
      <p:ext uri="{BB962C8B-B14F-4D97-AF65-F5344CB8AC3E}">
        <p14:creationId xmlns:p14="http://schemas.microsoft.com/office/powerpoint/2010/main" val="3628767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36</a:t>
            </a:fld>
            <a:endParaRPr lang="en-US"/>
          </a:p>
        </p:txBody>
      </p:sp>
    </p:spTree>
    <p:extLst>
      <p:ext uri="{BB962C8B-B14F-4D97-AF65-F5344CB8AC3E}">
        <p14:creationId xmlns:p14="http://schemas.microsoft.com/office/powerpoint/2010/main" val="3409808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AEC9991C-151A-4BC3-8CDD-7462F7964A59}" type="slidenum">
              <a:rPr lang="id-ID" smtClean="0"/>
              <a:pPr/>
              <a:t>37</a:t>
            </a:fld>
            <a:endParaRPr lang="id-ID"/>
          </a:p>
        </p:txBody>
      </p:sp>
    </p:spTree>
    <p:extLst>
      <p:ext uri="{BB962C8B-B14F-4D97-AF65-F5344CB8AC3E}">
        <p14:creationId xmlns:p14="http://schemas.microsoft.com/office/powerpoint/2010/main" val="801499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68DFCC5-1C1F-4BC4-B5AB-7305CDC5997E}" type="slidenum">
              <a:rPr lang="en-US" smtClean="0"/>
              <a:pPr/>
              <a:t>38</a:t>
            </a:fld>
            <a:endParaRPr lang="en-US"/>
          </a:p>
        </p:txBody>
      </p:sp>
    </p:spTree>
    <p:extLst>
      <p:ext uri="{BB962C8B-B14F-4D97-AF65-F5344CB8AC3E}">
        <p14:creationId xmlns:p14="http://schemas.microsoft.com/office/powerpoint/2010/main" val="534775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39</a:t>
            </a:fld>
            <a:endParaRPr lang="en-US"/>
          </a:p>
        </p:txBody>
      </p:sp>
    </p:spTree>
    <p:extLst>
      <p:ext uri="{BB962C8B-B14F-4D97-AF65-F5344CB8AC3E}">
        <p14:creationId xmlns:p14="http://schemas.microsoft.com/office/powerpoint/2010/main" val="413287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a:t>
            </a:fld>
            <a:endParaRPr lang="en-US"/>
          </a:p>
        </p:txBody>
      </p:sp>
    </p:spTree>
    <p:extLst>
      <p:ext uri="{BB962C8B-B14F-4D97-AF65-F5344CB8AC3E}">
        <p14:creationId xmlns:p14="http://schemas.microsoft.com/office/powerpoint/2010/main" val="41618418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40</a:t>
            </a:fld>
            <a:endParaRPr lang="en-US"/>
          </a:p>
        </p:txBody>
      </p:sp>
    </p:spTree>
    <p:extLst>
      <p:ext uri="{BB962C8B-B14F-4D97-AF65-F5344CB8AC3E}">
        <p14:creationId xmlns:p14="http://schemas.microsoft.com/office/powerpoint/2010/main" val="2414355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41</a:t>
            </a:fld>
            <a:endParaRPr lang="en-US"/>
          </a:p>
        </p:txBody>
      </p:sp>
    </p:spTree>
    <p:extLst>
      <p:ext uri="{BB962C8B-B14F-4D97-AF65-F5344CB8AC3E}">
        <p14:creationId xmlns:p14="http://schemas.microsoft.com/office/powerpoint/2010/main" val="141780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42</a:t>
            </a:fld>
            <a:endParaRPr lang="en-US"/>
          </a:p>
        </p:txBody>
      </p:sp>
    </p:spTree>
    <p:extLst>
      <p:ext uri="{BB962C8B-B14F-4D97-AF65-F5344CB8AC3E}">
        <p14:creationId xmlns:p14="http://schemas.microsoft.com/office/powerpoint/2010/main" val="32797021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68DFCC5-1C1F-4BC4-B5AB-7305CDC5997E}" type="slidenum">
              <a:rPr lang="en-US" smtClean="0"/>
              <a:pPr/>
              <a:t>43</a:t>
            </a:fld>
            <a:endParaRPr lang="en-US"/>
          </a:p>
        </p:txBody>
      </p:sp>
    </p:spTree>
    <p:extLst>
      <p:ext uri="{BB962C8B-B14F-4D97-AF65-F5344CB8AC3E}">
        <p14:creationId xmlns:p14="http://schemas.microsoft.com/office/powerpoint/2010/main" val="1603299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44</a:t>
            </a:fld>
            <a:endParaRPr lang="en-US"/>
          </a:p>
        </p:txBody>
      </p:sp>
    </p:spTree>
    <p:extLst>
      <p:ext uri="{BB962C8B-B14F-4D97-AF65-F5344CB8AC3E}">
        <p14:creationId xmlns:p14="http://schemas.microsoft.com/office/powerpoint/2010/main" val="36915277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45</a:t>
            </a:fld>
            <a:endParaRPr lang="en-US"/>
          </a:p>
        </p:txBody>
      </p:sp>
    </p:spTree>
    <p:extLst>
      <p:ext uri="{BB962C8B-B14F-4D97-AF65-F5344CB8AC3E}">
        <p14:creationId xmlns:p14="http://schemas.microsoft.com/office/powerpoint/2010/main" val="1421118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46</a:t>
            </a:fld>
            <a:endParaRPr lang="en-US"/>
          </a:p>
        </p:txBody>
      </p:sp>
    </p:spTree>
    <p:extLst>
      <p:ext uri="{BB962C8B-B14F-4D97-AF65-F5344CB8AC3E}">
        <p14:creationId xmlns:p14="http://schemas.microsoft.com/office/powerpoint/2010/main" val="2486766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47</a:t>
            </a:fld>
            <a:endParaRPr lang="en-US"/>
          </a:p>
        </p:txBody>
      </p:sp>
    </p:spTree>
    <p:extLst>
      <p:ext uri="{BB962C8B-B14F-4D97-AF65-F5344CB8AC3E}">
        <p14:creationId xmlns:p14="http://schemas.microsoft.com/office/powerpoint/2010/main" val="3040670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48</a:t>
            </a:fld>
            <a:endParaRPr lang="en-US"/>
          </a:p>
        </p:txBody>
      </p:sp>
    </p:spTree>
    <p:extLst>
      <p:ext uri="{BB962C8B-B14F-4D97-AF65-F5344CB8AC3E}">
        <p14:creationId xmlns:p14="http://schemas.microsoft.com/office/powerpoint/2010/main" val="283499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5</a:t>
            </a:fld>
            <a:endParaRPr lang="en-US"/>
          </a:p>
        </p:txBody>
      </p:sp>
    </p:spTree>
    <p:extLst>
      <p:ext uri="{BB962C8B-B14F-4D97-AF65-F5344CB8AC3E}">
        <p14:creationId xmlns:p14="http://schemas.microsoft.com/office/powerpoint/2010/main" val="274782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6</a:t>
            </a:fld>
            <a:endParaRPr lang="en-US"/>
          </a:p>
        </p:txBody>
      </p:sp>
    </p:spTree>
    <p:extLst>
      <p:ext uri="{BB962C8B-B14F-4D97-AF65-F5344CB8AC3E}">
        <p14:creationId xmlns:p14="http://schemas.microsoft.com/office/powerpoint/2010/main" val="24783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7</a:t>
            </a:fld>
            <a:endParaRPr lang="en-US"/>
          </a:p>
        </p:txBody>
      </p:sp>
    </p:spTree>
    <p:extLst>
      <p:ext uri="{BB962C8B-B14F-4D97-AF65-F5344CB8AC3E}">
        <p14:creationId xmlns:p14="http://schemas.microsoft.com/office/powerpoint/2010/main" val="479769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8</a:t>
            </a:fld>
            <a:endParaRPr lang="en-US"/>
          </a:p>
        </p:txBody>
      </p:sp>
    </p:spTree>
    <p:extLst>
      <p:ext uri="{BB962C8B-B14F-4D97-AF65-F5344CB8AC3E}">
        <p14:creationId xmlns:p14="http://schemas.microsoft.com/office/powerpoint/2010/main" val="487370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68DFCC5-1C1F-4BC4-B5AB-7305CDC5997E}" type="slidenum">
              <a:rPr lang="en-US" smtClean="0"/>
              <a:pPr/>
              <a:t>9</a:t>
            </a:fld>
            <a:endParaRPr lang="en-US"/>
          </a:p>
        </p:txBody>
      </p:sp>
    </p:spTree>
    <p:extLst>
      <p:ext uri="{BB962C8B-B14F-4D97-AF65-F5344CB8AC3E}">
        <p14:creationId xmlns:p14="http://schemas.microsoft.com/office/powerpoint/2010/main" val="2400454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endParaRPr lang="zh-CN" altLang="en-US"/>
          </a:p>
        </p:txBody>
      </p:sp>
      <p:sp>
        <p:nvSpPr>
          <p:cNvPr id="5" name="Footer Placeholder 4"/>
          <p:cNvSpPr>
            <a:spLocks noGrp="1"/>
          </p:cNvSpPr>
          <p:nvPr>
            <p:ph type="ftr" sz="quarter" idx="11"/>
          </p:nvPr>
        </p:nvSpPr>
        <p:spPr>
          <a:xfrm>
            <a:off x="533401" y="5936189"/>
            <a:ext cx="4021666" cy="365125"/>
          </a:xfrm>
        </p:spPr>
        <p:txBody>
          <a:bodyPr/>
          <a:lstStyle/>
          <a:p>
            <a:endParaRPr lang="zh-CN" altLang="en-US"/>
          </a:p>
        </p:txBody>
      </p:sp>
      <p:sp>
        <p:nvSpPr>
          <p:cNvPr id="6" name="Slide Number Placeholder 5"/>
          <p:cNvSpPr>
            <a:spLocks noGrp="1"/>
          </p:cNvSpPr>
          <p:nvPr>
            <p:ph type="sldNum" sz="quarter" idx="12"/>
          </p:nvPr>
        </p:nvSpPr>
        <p:spPr>
          <a:xfrm>
            <a:off x="7010399" y="2750337"/>
            <a:ext cx="1370293" cy="1356442"/>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9522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11310"/>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1189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1161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45334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09926"/>
            <a:ext cx="1149836" cy="1090789"/>
          </a:xfrm>
        </p:spPr>
        <p:txBody>
          <a:bodyPr/>
          <a:lstStyle/>
          <a:p>
            <a:fld id="{A1B0336D-3F41-48A6-8D6E-A83F59E4679D}" type="slidenum">
              <a:rPr lang="zh-CN" altLang="en-US" smtClean="0"/>
              <a:pPr/>
              <a:t>‹#›</a:t>
            </a:fld>
            <a:endParaRPr lang="zh-CN"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8702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0992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73989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455607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41612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802769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endParaRPr lang="zh-CN" altLang="en-US"/>
          </a:p>
        </p:txBody>
      </p:sp>
      <p:sp>
        <p:nvSpPr>
          <p:cNvPr id="5" name="Footer Placeholder 4"/>
          <p:cNvSpPr>
            <a:spLocks noGrp="1"/>
          </p:cNvSpPr>
          <p:nvPr>
            <p:ph type="ftr" sz="quarter" idx="11"/>
          </p:nvPr>
        </p:nvSpPr>
        <p:spPr>
          <a:xfrm>
            <a:off x="510241" y="5936189"/>
            <a:ext cx="4518959" cy="365125"/>
          </a:xfrm>
        </p:spPr>
        <p:txBody>
          <a:bodyPr/>
          <a:lstStyle/>
          <a:p>
            <a:endParaRPr lang="zh-CN" alt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289120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515105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457200" y="1600200"/>
            <a:ext cx="8229600" cy="4525963"/>
          </a:xfrm>
        </p:spPr>
        <p:txBody>
          <a:bodyPr/>
          <a:lstStyle/>
          <a:p>
            <a:endParaRPr lang="id-ID"/>
          </a:p>
        </p:txBody>
      </p:sp>
      <p:sp>
        <p:nvSpPr>
          <p:cNvPr id="4" name="Footer Placeholder 3"/>
          <p:cNvSpPr>
            <a:spLocks noGrp="1"/>
          </p:cNvSpPr>
          <p:nvPr>
            <p:ph type="ftr" sz="quarter" idx="10"/>
          </p:nvPr>
        </p:nvSpPr>
        <p:spPr>
          <a:xfrm>
            <a:off x="3124200" y="6245225"/>
            <a:ext cx="2895600" cy="476250"/>
          </a:xfrm>
        </p:spPr>
        <p:txBody>
          <a:bodyPr/>
          <a:lstStyle>
            <a:lvl1pPr>
              <a:defRPr/>
            </a:lvl1pPr>
          </a:lstStyle>
          <a:p>
            <a:r>
              <a:rPr lang="en-US"/>
              <a:t>IF53300535 Basis Data</a:t>
            </a:r>
          </a:p>
          <a:p>
            <a:r>
              <a:rPr lang="en-US"/>
              <a:t>Des 2006</a:t>
            </a:r>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fld id="{2463FEAB-8E41-4C96-97CF-5A2FF55A83C7}" type="slidenum">
              <a:rPr lang="en-US"/>
              <a:pPr/>
              <a:t>‹#›</a:t>
            </a:fld>
            <a:endParaRPr lang="en-US"/>
          </a:p>
        </p:txBody>
      </p:sp>
    </p:spTree>
    <p:extLst>
      <p:ext uri="{BB962C8B-B14F-4D97-AF65-F5344CB8AC3E}">
        <p14:creationId xmlns:p14="http://schemas.microsoft.com/office/powerpoint/2010/main" val="75263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2336872"/>
            <a:ext cx="8071048" cy="41884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a:t>
            </a:fld>
            <a:endParaRPr lang="zh-CN" altLang="en-US" dirty="0"/>
          </a:p>
        </p:txBody>
      </p:sp>
      <p:pic>
        <p:nvPicPr>
          <p:cNvPr id="12" name="Picture 2"/>
          <p:cNvPicPr>
            <a:picLocks noChangeAspect="1" noChangeArrowheads="1"/>
          </p:cNvPicPr>
          <p:nvPr userDrawn="1"/>
        </p:nvPicPr>
        <p:blipFill>
          <a:blip r:embed="rId4"/>
          <a:srcRect/>
          <a:stretch>
            <a:fillRect/>
          </a:stretch>
        </p:blipFill>
        <p:spPr bwMode="auto">
          <a:xfrm>
            <a:off x="0" y="0"/>
            <a:ext cx="9144000" cy="357166"/>
          </a:xfrm>
          <a:prstGeom prst="rect">
            <a:avLst/>
          </a:prstGeom>
          <a:noFill/>
          <a:ln w="9525">
            <a:noFill/>
            <a:miter lim="800000"/>
            <a:headEnd/>
            <a:tailEnd/>
          </a:ln>
          <a:effectLst/>
        </p:spPr>
      </p:pic>
    </p:spTree>
    <p:extLst>
      <p:ext uri="{BB962C8B-B14F-4D97-AF65-F5344CB8AC3E}">
        <p14:creationId xmlns:p14="http://schemas.microsoft.com/office/powerpoint/2010/main" val="320201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endParaRPr lang="zh-CN" altLang="en-US"/>
          </a:p>
        </p:txBody>
      </p:sp>
      <p:sp>
        <p:nvSpPr>
          <p:cNvPr id="5" name="Footer Placeholder 4"/>
          <p:cNvSpPr>
            <a:spLocks noGrp="1"/>
          </p:cNvSpPr>
          <p:nvPr>
            <p:ph type="ftr" sz="quarter" idx="11"/>
          </p:nvPr>
        </p:nvSpPr>
        <p:spPr>
          <a:xfrm>
            <a:off x="533400" y="5936189"/>
            <a:ext cx="4834673" cy="365125"/>
          </a:xfrm>
        </p:spPr>
        <p:txBody>
          <a:bodyPr/>
          <a:lstStyle/>
          <a:p>
            <a:endParaRPr lang="zh-CN" altLang="en-US"/>
          </a:p>
        </p:txBody>
      </p:sp>
      <p:sp>
        <p:nvSpPr>
          <p:cNvPr id="6" name="Slide Number Placeholder 5"/>
          <p:cNvSpPr>
            <a:spLocks noGrp="1"/>
          </p:cNvSpPr>
          <p:nvPr>
            <p:ph type="sldNum" sz="quarter" idx="12"/>
          </p:nvPr>
        </p:nvSpPr>
        <p:spPr>
          <a:xfrm>
            <a:off x="7856438" y="286989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2790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00142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10615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57755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50966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86284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1103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1">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6D1BDFA-D199-4D5E-944F-04F47338E490}" type="slidenum">
              <a:rPr lang="zh-CN" altLang="en-US" smtClean="0"/>
              <a:pPr/>
              <a:t>‹#›</a:t>
            </a:fld>
            <a:endParaRPr lang="zh-CN" altLang="en-US" dirty="0"/>
          </a:p>
        </p:txBody>
      </p:sp>
    </p:spTree>
    <p:extLst>
      <p:ext uri="{BB962C8B-B14F-4D97-AF65-F5344CB8AC3E}">
        <p14:creationId xmlns:p14="http://schemas.microsoft.com/office/powerpoint/2010/main" val="9361001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2400" b="1" dirty="0" smtClean="0"/>
              <a:t>Topic 5:</a:t>
            </a:r>
            <a:br>
              <a:rPr lang="en-US" sz="2400" b="1" dirty="0" smtClean="0"/>
            </a:br>
            <a:r>
              <a:rPr lang="en-US" b="1" dirty="0" smtClean="0"/>
              <a:t>NORMALIZATION </a:t>
            </a:r>
            <a:r>
              <a:rPr lang="en-US" dirty="0"/>
              <a:t/>
            </a:r>
            <a:br>
              <a:rPr lang="en-US" dirty="0"/>
            </a:br>
            <a:r>
              <a:rPr lang="en-US" sz="2400" dirty="0" smtClean="0"/>
              <a:t>for Relational Database</a:t>
            </a:r>
            <a:endParaRPr lang="en-US" sz="2400" dirty="0"/>
          </a:p>
        </p:txBody>
      </p:sp>
      <p:sp>
        <p:nvSpPr>
          <p:cNvPr id="2051" name="Rectangle 3"/>
          <p:cNvSpPr>
            <a:spLocks noGrp="1" noChangeArrowheads="1"/>
          </p:cNvSpPr>
          <p:nvPr>
            <p:ph type="subTitle" idx="1"/>
          </p:nvPr>
        </p:nvSpPr>
        <p:spPr/>
        <p:txBody>
          <a:bodyPr>
            <a:noAutofit/>
          </a:bodyPr>
          <a:lstStyle/>
          <a:p>
            <a:pPr>
              <a:lnSpc>
                <a:spcPct val="80000"/>
              </a:lnSpc>
            </a:pPr>
            <a:r>
              <a:rPr lang="en-US" sz="2000" dirty="0"/>
              <a:t>Ir. Endang </a:t>
            </a:r>
            <a:r>
              <a:rPr lang="en-US" sz="2000" dirty="0" err="1" smtClean="0"/>
              <a:t>Ripmiatin</a:t>
            </a:r>
            <a:r>
              <a:rPr lang="en-US" sz="2000" dirty="0" smtClean="0"/>
              <a:t>, </a:t>
            </a:r>
            <a:r>
              <a:rPr lang="en-US" sz="2000" dirty="0"/>
              <a:t>MT</a:t>
            </a:r>
          </a:p>
          <a:p>
            <a:pPr>
              <a:lnSpc>
                <a:spcPct val="80000"/>
              </a:lnSpc>
            </a:pPr>
            <a:endParaRPr lang="en-US" sz="1600" dirty="0"/>
          </a:p>
          <a:p>
            <a:pPr>
              <a:lnSpc>
                <a:spcPct val="80000"/>
              </a:lnSpc>
            </a:pPr>
            <a:r>
              <a:rPr lang="en-US" sz="1600" dirty="0"/>
              <a:t>Program </a:t>
            </a:r>
            <a:r>
              <a:rPr lang="en-US" sz="1600" dirty="0" err="1"/>
              <a:t>Studi</a:t>
            </a:r>
            <a:r>
              <a:rPr lang="en-US" sz="1600" dirty="0"/>
              <a:t> </a:t>
            </a:r>
            <a:r>
              <a:rPr lang="en-US" sz="1600" dirty="0" err="1"/>
              <a:t>Teknik</a:t>
            </a:r>
            <a:r>
              <a:rPr lang="en-US" sz="1600" dirty="0"/>
              <a:t> </a:t>
            </a:r>
            <a:r>
              <a:rPr lang="en-US" sz="1600" dirty="0" err="1"/>
              <a:t>Informatika</a:t>
            </a:r>
            <a:endParaRPr lang="en-US" sz="1600" dirty="0"/>
          </a:p>
          <a:p>
            <a:pPr>
              <a:lnSpc>
                <a:spcPct val="80000"/>
              </a:lnSpc>
            </a:pPr>
            <a:r>
              <a:rPr lang="en-US" sz="1600" dirty="0" err="1"/>
              <a:t>Universitas</a:t>
            </a:r>
            <a:r>
              <a:rPr lang="en-US" sz="1600" dirty="0"/>
              <a:t> Al Azhar Indonesia</a:t>
            </a:r>
          </a:p>
          <a:p>
            <a:pPr>
              <a:lnSpc>
                <a:spcPct val="80000"/>
              </a:lnSpc>
            </a:pPr>
            <a:r>
              <a:rPr lang="en-US" sz="1600" dirty="0"/>
              <a:t> </a:t>
            </a:r>
            <a:r>
              <a:rPr lang="en-US" sz="1600" dirty="0" smtClean="0"/>
              <a:t>19 Nov 2015</a:t>
            </a:r>
            <a:endParaRPr lang="en-US" sz="1600" dirty="0"/>
          </a:p>
        </p:txBody>
      </p:sp>
    </p:spTree>
    <p:extLst>
      <p:ext uri="{BB962C8B-B14F-4D97-AF65-F5344CB8AC3E}">
        <p14:creationId xmlns:p14="http://schemas.microsoft.com/office/powerpoint/2010/main" val="2311981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8" name="Rectangle 8"/>
          <p:cNvSpPr>
            <a:spLocks noGrp="1" noChangeArrowheads="1"/>
          </p:cNvSpPr>
          <p:nvPr>
            <p:ph type="title"/>
          </p:nvPr>
        </p:nvSpPr>
        <p:spPr/>
        <p:txBody>
          <a:bodyPr/>
          <a:lstStyle/>
          <a:p>
            <a:r>
              <a:rPr lang="en-US" smtClean="0"/>
              <a:t>EXAMPLE OF AN UPDATE ANOMALY (2)</a:t>
            </a:r>
            <a:endParaRPr lang="en-US"/>
          </a:p>
        </p:txBody>
      </p:sp>
      <p:sp>
        <p:nvSpPr>
          <p:cNvPr id="128009" name="Rectangle 9"/>
          <p:cNvSpPr>
            <a:spLocks noGrp="1" noChangeArrowheads="1"/>
          </p:cNvSpPr>
          <p:nvPr>
            <p:ph type="body" idx="1"/>
          </p:nvPr>
        </p:nvSpPr>
        <p:spPr/>
        <p:txBody>
          <a:bodyPr/>
          <a:lstStyle/>
          <a:p>
            <a:r>
              <a:rPr lang="en-US" b="1" dirty="0" smtClean="0">
                <a:solidFill>
                  <a:srgbClr val="FFFF00"/>
                </a:solidFill>
              </a:rPr>
              <a:t>Insert Anomaly</a:t>
            </a:r>
            <a:r>
              <a:rPr lang="en-US" dirty="0" smtClean="0"/>
              <a:t>: Cannot insert a project unless an employee is assigned to.</a:t>
            </a:r>
          </a:p>
          <a:p>
            <a:pPr lvl="1"/>
            <a:r>
              <a:rPr lang="en-US" dirty="0" smtClean="0"/>
              <a:t>Inversely - Cannot insert an employee unless an he/she is assigned to a project. </a:t>
            </a:r>
          </a:p>
          <a:p>
            <a:endParaRPr lang="en-US" dirty="0" smtClean="0"/>
          </a:p>
          <a:p>
            <a:r>
              <a:rPr lang="en-US" b="1" dirty="0" smtClean="0">
                <a:solidFill>
                  <a:srgbClr val="FFFF00"/>
                </a:solidFill>
              </a:rPr>
              <a:t>Delete Anomaly</a:t>
            </a:r>
            <a:r>
              <a:rPr lang="en-US" dirty="0" smtClean="0"/>
              <a:t>: When a project is deleted, it will result in deleting all the employees who work on that project. Alternately, if an employee is the sole employee on a project, deleting that employee would result in deleting the corresponding project.</a:t>
            </a:r>
          </a:p>
          <a:p>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FEA5C744-0881-4B2A-8760-1FBFFBB31C0C}" type="slidenum">
              <a:rPr lang="en-US" smtClean="0"/>
              <a:pPr/>
              <a:t>10</a:t>
            </a:fld>
            <a:endParaRPr lang="en-US"/>
          </a:p>
        </p:txBody>
      </p:sp>
    </p:spTree>
    <p:extLst>
      <p:ext uri="{BB962C8B-B14F-4D97-AF65-F5344CB8AC3E}">
        <p14:creationId xmlns:p14="http://schemas.microsoft.com/office/powerpoint/2010/main" val="38819287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9679916"/>
              </p:ext>
            </p:extLst>
          </p:nvPr>
        </p:nvGraphicFramePr>
        <p:xfrm>
          <a:off x="-1" y="2348880"/>
          <a:ext cx="9125400" cy="2520282"/>
        </p:xfrm>
        <a:graphic>
          <a:graphicData uri="http://schemas.openxmlformats.org/drawingml/2006/table">
            <a:tbl>
              <a:tblPr>
                <a:tableStyleId>{35758FB7-9AC5-4552-8A53-C91805E547FA}</a:tableStyleId>
              </a:tblPr>
              <a:tblGrid>
                <a:gridCol w="1479627"/>
                <a:gridCol w="1708430"/>
                <a:gridCol w="1246109"/>
                <a:gridCol w="1759213"/>
                <a:gridCol w="1731028"/>
                <a:gridCol w="1200993"/>
              </a:tblGrid>
              <a:tr h="300080">
                <a:tc>
                  <a:txBody>
                    <a:bodyPr/>
                    <a:lstStyle/>
                    <a:p>
                      <a:pPr algn="l" fontAlgn="b"/>
                      <a:r>
                        <a:rPr lang="en-US" sz="1800" u="none" strike="noStrike" dirty="0" smtClean="0">
                          <a:effectLst/>
                        </a:rPr>
                        <a:t>Table Name</a:t>
                      </a:r>
                      <a:r>
                        <a:rPr lang="id-ID" sz="1800" u="none" strike="noStrike" dirty="0" smtClean="0">
                          <a:effectLst/>
                        </a:rPr>
                        <a:t>:</a:t>
                      </a:r>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l" fontAlgn="b"/>
                      <a:r>
                        <a:rPr lang="id-ID" sz="1800" u="none" strike="noStrike" dirty="0">
                          <a:effectLst/>
                        </a:rPr>
                        <a:t>BARANG_PEMASOK</a:t>
                      </a:r>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id-ID"/>
                    </a:p>
                  </a:txBody>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00080">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id-ID" sz="1800" b="0" i="0" u="none" strike="noStrike" dirty="0">
                        <a:solidFill>
                          <a:srgbClr val="000000"/>
                        </a:solidFill>
                        <a:effectLst/>
                        <a:latin typeface="Calibri"/>
                      </a:endParaRPr>
                    </a:p>
                  </a:txBody>
                  <a:tcPr marL="9549" marR="9549" marT="9525" marB="0" anchor="ct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9722">
                <a:tc>
                  <a:txBody>
                    <a:bodyPr/>
                    <a:lstStyle/>
                    <a:p>
                      <a:pPr algn="ctr" fontAlgn="b"/>
                      <a:r>
                        <a:rPr lang="id-ID" sz="1800" b="1" u="none" strike="noStrike" dirty="0">
                          <a:effectLst/>
                        </a:rPr>
                        <a:t>kode_barang</a:t>
                      </a:r>
                      <a:endParaRPr lang="id-ID" sz="1800" b="1" i="0" u="none" strike="noStrike" dirty="0">
                        <a:solidFill>
                          <a:srgbClr val="FF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d-ID" sz="1800" b="1" u="none" strike="noStrike" dirty="0">
                          <a:effectLst/>
                        </a:rPr>
                        <a:t>nama_barang</a:t>
                      </a:r>
                      <a:endParaRPr lang="id-ID" sz="1800" b="1"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d-ID" sz="1800" b="1" u="none" strike="noStrike" dirty="0">
                          <a:effectLst/>
                        </a:rPr>
                        <a:t>harga_jual</a:t>
                      </a:r>
                      <a:endParaRPr lang="id-ID" sz="1800" b="1"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d-ID" sz="1800" b="1" u="none" strike="noStrike" dirty="0">
                          <a:effectLst/>
                        </a:rPr>
                        <a:t>kode_pemasok</a:t>
                      </a:r>
                      <a:endParaRPr lang="id-ID" sz="1800" b="1"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d-ID" sz="1800" b="1" u="none" strike="noStrike" dirty="0">
                          <a:effectLst/>
                        </a:rPr>
                        <a:t>nama_pemasok</a:t>
                      </a:r>
                      <a:endParaRPr lang="id-ID" sz="1800" b="1"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d-ID" sz="1800" b="1" u="none" strike="noStrike" dirty="0">
                          <a:effectLst/>
                        </a:rPr>
                        <a:t>kota</a:t>
                      </a:r>
                      <a:endParaRPr lang="id-ID" sz="1800" b="1"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080">
                <a:tc>
                  <a:txBody>
                    <a:bodyPr/>
                    <a:lstStyle/>
                    <a:p>
                      <a:pPr algn="ctr" fontAlgn="b"/>
                      <a:r>
                        <a:rPr lang="id-ID" sz="1800" u="none" strike="noStrike" dirty="0">
                          <a:effectLst/>
                        </a:rPr>
                        <a:t>T-001</a:t>
                      </a:r>
                      <a:endParaRPr lang="id-ID" sz="1800" b="0"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tcPr>
                </a:tc>
                <a:tc>
                  <a:txBody>
                    <a:bodyPr/>
                    <a:lstStyle/>
                    <a:p>
                      <a:pPr algn="l" fontAlgn="b"/>
                      <a:r>
                        <a:rPr lang="id-ID" sz="1800" u="none" strike="noStrike" dirty="0">
                          <a:effectLst/>
                        </a:rPr>
                        <a:t>TV ABC 14"</a:t>
                      </a:r>
                      <a:endParaRPr lang="id-ID" sz="1800" b="0"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tcPr>
                </a:tc>
                <a:tc>
                  <a:txBody>
                    <a:bodyPr/>
                    <a:lstStyle/>
                    <a:p>
                      <a:pPr algn="r" fontAlgn="b"/>
                      <a:r>
                        <a:rPr lang="id-ID" sz="1800" u="none" strike="noStrike" dirty="0">
                          <a:effectLst/>
                        </a:rPr>
                        <a:t> </a:t>
                      </a:r>
                      <a:r>
                        <a:rPr lang="id-ID" sz="1800" u="none" strike="noStrike" dirty="0" smtClean="0">
                          <a:effectLst/>
                        </a:rPr>
                        <a:t>600.000 </a:t>
                      </a:r>
                      <a:endParaRPr lang="id-ID" sz="1800" b="0"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tcPr>
                </a:tc>
                <a:tc>
                  <a:txBody>
                    <a:bodyPr/>
                    <a:lstStyle/>
                    <a:p>
                      <a:pPr algn="ctr" fontAlgn="b"/>
                      <a:r>
                        <a:rPr lang="id-ID" sz="1800" u="none" strike="noStrike" dirty="0">
                          <a:effectLst/>
                        </a:rPr>
                        <a:t>P22</a:t>
                      </a:r>
                      <a:endParaRPr lang="id-ID" sz="1800" b="0"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tcPr>
                </a:tc>
                <a:tc>
                  <a:txBody>
                    <a:bodyPr/>
                    <a:lstStyle/>
                    <a:p>
                      <a:pPr algn="l" fontAlgn="b"/>
                      <a:r>
                        <a:rPr lang="id-ID" sz="1800" u="none" strike="noStrike" dirty="0">
                          <a:effectLst/>
                        </a:rPr>
                        <a:t>PT Citra Jaya</a:t>
                      </a:r>
                      <a:endParaRPr lang="id-ID" sz="1800" b="0"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tcPr>
                </a:tc>
                <a:tc>
                  <a:txBody>
                    <a:bodyPr/>
                    <a:lstStyle/>
                    <a:p>
                      <a:pPr algn="l" fontAlgn="b"/>
                      <a:r>
                        <a:rPr lang="id-ID" sz="1800" u="none" strike="noStrike" dirty="0">
                          <a:effectLst/>
                        </a:rPr>
                        <a:t>Bogor</a:t>
                      </a:r>
                      <a:endParaRPr lang="id-ID" sz="1800" b="0" i="0" u="none" strike="noStrike" dirty="0">
                        <a:solidFill>
                          <a:srgbClr val="000000"/>
                        </a:solidFill>
                        <a:effectLst/>
                        <a:latin typeface="Calibri"/>
                      </a:endParaRPr>
                    </a:p>
                  </a:txBody>
                  <a:tcPr marL="9549" marR="9549" marT="9525" marB="0" anchor="ctr">
                    <a:lnT w="12700" cap="flat" cmpd="sng" algn="ctr">
                      <a:solidFill>
                        <a:schemeClr val="tx1"/>
                      </a:solidFill>
                      <a:prstDash val="solid"/>
                      <a:round/>
                      <a:headEnd type="none" w="med" len="med"/>
                      <a:tailEnd type="none" w="med" len="med"/>
                    </a:lnT>
                  </a:tcPr>
                </a:tc>
              </a:tr>
              <a:tr h="300080">
                <a:tc>
                  <a:txBody>
                    <a:bodyPr/>
                    <a:lstStyle/>
                    <a:p>
                      <a:pPr algn="ctr" fontAlgn="b"/>
                      <a:r>
                        <a:rPr lang="id-ID" sz="1800" u="none" strike="noStrike" dirty="0">
                          <a:effectLst/>
                        </a:rPr>
                        <a:t>T-002</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dirty="0">
                          <a:effectLst/>
                        </a:rPr>
                        <a:t>TV ABC 21"</a:t>
                      </a:r>
                      <a:endParaRPr lang="id-ID" sz="1800" b="0" i="0" u="none" strike="noStrike" dirty="0">
                        <a:solidFill>
                          <a:srgbClr val="000000"/>
                        </a:solidFill>
                        <a:effectLst/>
                        <a:latin typeface="Calibri"/>
                      </a:endParaRPr>
                    </a:p>
                  </a:txBody>
                  <a:tcPr marL="9549" marR="9549" marT="9525" marB="0" anchor="ctr"/>
                </a:tc>
                <a:tc>
                  <a:txBody>
                    <a:bodyPr/>
                    <a:lstStyle/>
                    <a:p>
                      <a:pPr algn="r" fontAlgn="b"/>
                      <a:r>
                        <a:rPr lang="id-ID" sz="1800" u="none" strike="noStrike" dirty="0" smtClean="0">
                          <a:effectLst/>
                        </a:rPr>
                        <a:t> </a:t>
                      </a:r>
                      <a:r>
                        <a:rPr lang="id-ID" sz="1800" u="none" strike="noStrike" dirty="0">
                          <a:effectLst/>
                        </a:rPr>
                        <a:t>950.000 </a:t>
                      </a:r>
                      <a:endParaRPr lang="id-ID" sz="1800" b="0" i="0" u="none" strike="noStrike" dirty="0">
                        <a:solidFill>
                          <a:srgbClr val="000000"/>
                        </a:solidFill>
                        <a:effectLst/>
                        <a:latin typeface="Calibri"/>
                      </a:endParaRPr>
                    </a:p>
                  </a:txBody>
                  <a:tcPr marL="9549" marR="9549" marT="9525" marB="0" anchor="ctr"/>
                </a:tc>
                <a:tc>
                  <a:txBody>
                    <a:bodyPr/>
                    <a:lstStyle/>
                    <a:p>
                      <a:pPr algn="ctr" fontAlgn="b"/>
                      <a:r>
                        <a:rPr lang="id-ID" sz="1800" u="none" strike="noStrike" dirty="0">
                          <a:effectLst/>
                        </a:rPr>
                        <a:t>P22</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a:effectLst/>
                        </a:rPr>
                        <a:t>PT Citra Jaya</a:t>
                      </a:r>
                      <a:endParaRPr lang="id-ID" sz="1800" b="0" i="0" u="none" strike="noStrike">
                        <a:solidFill>
                          <a:srgbClr val="000000"/>
                        </a:solidFill>
                        <a:effectLst/>
                        <a:latin typeface="Calibri"/>
                      </a:endParaRPr>
                    </a:p>
                  </a:txBody>
                  <a:tcPr marL="9549" marR="9549" marT="9525" marB="0" anchor="ctr"/>
                </a:tc>
                <a:tc>
                  <a:txBody>
                    <a:bodyPr/>
                    <a:lstStyle/>
                    <a:p>
                      <a:pPr algn="l" fontAlgn="b"/>
                      <a:r>
                        <a:rPr lang="id-ID" sz="1800" u="none" strike="noStrike">
                          <a:effectLst/>
                        </a:rPr>
                        <a:t>Bogor</a:t>
                      </a:r>
                      <a:endParaRPr lang="id-ID" sz="1800" b="0" i="0" u="none" strike="noStrike">
                        <a:solidFill>
                          <a:srgbClr val="000000"/>
                        </a:solidFill>
                        <a:effectLst/>
                        <a:latin typeface="Calibri"/>
                      </a:endParaRPr>
                    </a:p>
                  </a:txBody>
                  <a:tcPr marL="9549" marR="9549" marT="9525" marB="0" anchor="ctr"/>
                </a:tc>
              </a:tr>
              <a:tr h="300080">
                <a:tc>
                  <a:txBody>
                    <a:bodyPr/>
                    <a:lstStyle/>
                    <a:p>
                      <a:pPr algn="ctr" fontAlgn="b"/>
                      <a:r>
                        <a:rPr lang="id-ID" sz="1800" u="none" strike="noStrike" dirty="0">
                          <a:effectLst/>
                        </a:rPr>
                        <a:t>T-003</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dirty="0">
                          <a:effectLst/>
                        </a:rPr>
                        <a:t>TV XYZ 18"</a:t>
                      </a:r>
                      <a:endParaRPr lang="id-ID" sz="1800" b="0" i="0" u="none" strike="noStrike" dirty="0">
                        <a:solidFill>
                          <a:srgbClr val="000000"/>
                        </a:solidFill>
                        <a:effectLst/>
                        <a:latin typeface="Calibri"/>
                      </a:endParaRPr>
                    </a:p>
                  </a:txBody>
                  <a:tcPr marL="9549" marR="9549" marT="9525" marB="0" anchor="ctr"/>
                </a:tc>
                <a:tc>
                  <a:txBody>
                    <a:bodyPr/>
                    <a:lstStyle/>
                    <a:p>
                      <a:pPr algn="r" fontAlgn="b"/>
                      <a:r>
                        <a:rPr lang="id-ID" sz="1800" u="none" strike="noStrike" dirty="0" smtClean="0">
                          <a:effectLst/>
                        </a:rPr>
                        <a:t> </a:t>
                      </a:r>
                      <a:r>
                        <a:rPr lang="id-ID" sz="1800" u="none" strike="noStrike" dirty="0">
                          <a:effectLst/>
                        </a:rPr>
                        <a:t>450.000 </a:t>
                      </a:r>
                      <a:endParaRPr lang="id-ID" sz="1800" b="0" i="0" u="none" strike="noStrike" dirty="0">
                        <a:solidFill>
                          <a:srgbClr val="000000"/>
                        </a:solidFill>
                        <a:effectLst/>
                        <a:latin typeface="Calibri"/>
                      </a:endParaRPr>
                    </a:p>
                  </a:txBody>
                  <a:tcPr marL="9549" marR="9549" marT="9525" marB="0" anchor="ctr"/>
                </a:tc>
                <a:tc>
                  <a:txBody>
                    <a:bodyPr/>
                    <a:lstStyle/>
                    <a:p>
                      <a:pPr algn="ctr" fontAlgn="b"/>
                      <a:r>
                        <a:rPr lang="id-ID" sz="1800" u="none" strike="noStrike" dirty="0">
                          <a:effectLst/>
                        </a:rPr>
                        <a:t>P11</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a:effectLst/>
                        </a:rPr>
                        <a:t>PT Amerta</a:t>
                      </a:r>
                      <a:endParaRPr lang="id-ID" sz="1800" b="0" i="0" u="none" strike="noStrike">
                        <a:solidFill>
                          <a:srgbClr val="000000"/>
                        </a:solidFill>
                        <a:effectLst/>
                        <a:latin typeface="Calibri"/>
                      </a:endParaRPr>
                    </a:p>
                  </a:txBody>
                  <a:tcPr marL="9549" marR="9549" marT="9525" marB="0" anchor="ctr"/>
                </a:tc>
                <a:tc>
                  <a:txBody>
                    <a:bodyPr/>
                    <a:lstStyle/>
                    <a:p>
                      <a:pPr algn="l" fontAlgn="b"/>
                      <a:r>
                        <a:rPr lang="id-ID" sz="1800" u="none" strike="noStrike">
                          <a:effectLst/>
                        </a:rPr>
                        <a:t>Bandung</a:t>
                      </a:r>
                      <a:endParaRPr lang="id-ID" sz="1800" b="0" i="0" u="none" strike="noStrike">
                        <a:solidFill>
                          <a:srgbClr val="000000"/>
                        </a:solidFill>
                        <a:effectLst/>
                        <a:latin typeface="Calibri"/>
                      </a:endParaRPr>
                    </a:p>
                  </a:txBody>
                  <a:tcPr marL="9549" marR="9549" marT="9525" marB="0" anchor="ctr"/>
                </a:tc>
              </a:tr>
              <a:tr h="300080">
                <a:tc>
                  <a:txBody>
                    <a:bodyPr/>
                    <a:lstStyle/>
                    <a:p>
                      <a:pPr algn="ctr" fontAlgn="b"/>
                      <a:r>
                        <a:rPr lang="id-ID" sz="1800" u="none" strike="noStrike" dirty="0">
                          <a:effectLst/>
                        </a:rPr>
                        <a:t>T-004</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a:effectLst/>
                        </a:rPr>
                        <a:t>TV Rhino 29"</a:t>
                      </a:r>
                      <a:endParaRPr lang="id-ID" sz="1800" b="0" i="0" u="none" strike="noStrike">
                        <a:solidFill>
                          <a:srgbClr val="000000"/>
                        </a:solidFill>
                        <a:effectLst/>
                        <a:latin typeface="Calibri"/>
                      </a:endParaRPr>
                    </a:p>
                  </a:txBody>
                  <a:tcPr marL="9549" marR="9549" marT="9525" marB="0" anchor="ctr"/>
                </a:tc>
                <a:tc>
                  <a:txBody>
                    <a:bodyPr/>
                    <a:lstStyle/>
                    <a:p>
                      <a:pPr algn="r" fontAlgn="b"/>
                      <a:r>
                        <a:rPr lang="id-ID" sz="1800" u="none" strike="noStrike" dirty="0" smtClean="0">
                          <a:effectLst/>
                        </a:rPr>
                        <a:t>1.750.000 </a:t>
                      </a:r>
                      <a:endParaRPr lang="id-ID" sz="1800" b="0" i="0" u="none" strike="noStrike" dirty="0">
                        <a:solidFill>
                          <a:srgbClr val="000000"/>
                        </a:solidFill>
                        <a:effectLst/>
                        <a:latin typeface="Calibri"/>
                      </a:endParaRPr>
                    </a:p>
                  </a:txBody>
                  <a:tcPr marL="9549" marR="9549" marT="9525" marB="0" anchor="ctr"/>
                </a:tc>
                <a:tc>
                  <a:txBody>
                    <a:bodyPr/>
                    <a:lstStyle/>
                    <a:p>
                      <a:pPr algn="ctr" fontAlgn="b"/>
                      <a:r>
                        <a:rPr lang="id-ID" sz="1800" u="none" strike="noStrike" dirty="0">
                          <a:effectLst/>
                        </a:rPr>
                        <a:t>P33</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dirty="0">
                          <a:effectLst/>
                        </a:rPr>
                        <a:t>PT Kartika</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dirty="0">
                          <a:effectLst/>
                        </a:rPr>
                        <a:t>Yogyakarta</a:t>
                      </a:r>
                      <a:endParaRPr lang="id-ID" sz="1800" b="0" i="0" u="none" strike="noStrike" dirty="0">
                        <a:solidFill>
                          <a:srgbClr val="000000"/>
                        </a:solidFill>
                        <a:effectLst/>
                        <a:latin typeface="Calibri"/>
                      </a:endParaRPr>
                    </a:p>
                  </a:txBody>
                  <a:tcPr marL="9549" marR="9549" marT="9525" marB="0" anchor="ctr"/>
                </a:tc>
              </a:tr>
              <a:tr h="300080">
                <a:tc>
                  <a:txBody>
                    <a:bodyPr/>
                    <a:lstStyle/>
                    <a:p>
                      <a:pPr algn="ctr" fontAlgn="b"/>
                      <a:r>
                        <a:rPr lang="id-ID" sz="1800" u="none" strike="noStrike" dirty="0">
                          <a:effectLst/>
                        </a:rPr>
                        <a:t>T-005</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a:effectLst/>
                        </a:rPr>
                        <a:t>TV Kirana 14"</a:t>
                      </a:r>
                      <a:endParaRPr lang="id-ID" sz="1800" b="0" i="0" u="none" strike="noStrike">
                        <a:solidFill>
                          <a:srgbClr val="000000"/>
                        </a:solidFill>
                        <a:effectLst/>
                        <a:latin typeface="Calibri"/>
                      </a:endParaRPr>
                    </a:p>
                  </a:txBody>
                  <a:tcPr marL="9549" marR="9549" marT="9525" marB="0" anchor="ctr"/>
                </a:tc>
                <a:tc>
                  <a:txBody>
                    <a:bodyPr/>
                    <a:lstStyle/>
                    <a:p>
                      <a:pPr algn="r" fontAlgn="b"/>
                      <a:r>
                        <a:rPr lang="id-ID" sz="1800" u="none" strike="noStrike" dirty="0" smtClean="0">
                          <a:effectLst/>
                        </a:rPr>
                        <a:t> </a:t>
                      </a:r>
                      <a:r>
                        <a:rPr lang="id-ID" sz="1800" u="none" strike="noStrike" dirty="0">
                          <a:effectLst/>
                        </a:rPr>
                        <a:t>475.000 </a:t>
                      </a:r>
                      <a:endParaRPr lang="id-ID" sz="1800" b="0" i="0" u="none" strike="noStrike" dirty="0">
                        <a:solidFill>
                          <a:srgbClr val="000000"/>
                        </a:solidFill>
                        <a:effectLst/>
                        <a:latin typeface="Calibri"/>
                      </a:endParaRPr>
                    </a:p>
                  </a:txBody>
                  <a:tcPr marL="9549" marR="9549" marT="9525" marB="0" anchor="ctr"/>
                </a:tc>
                <a:tc>
                  <a:txBody>
                    <a:bodyPr/>
                    <a:lstStyle/>
                    <a:p>
                      <a:pPr algn="ctr" fontAlgn="b"/>
                      <a:r>
                        <a:rPr lang="id-ID" sz="1800" u="none" strike="noStrike" dirty="0">
                          <a:effectLst/>
                        </a:rPr>
                        <a:t>P44</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dirty="0">
                          <a:effectLst/>
                        </a:rPr>
                        <a:t>PT Nindya</a:t>
                      </a:r>
                      <a:endParaRPr lang="id-ID" sz="1800" b="0" i="0" u="none" strike="noStrike" dirty="0">
                        <a:solidFill>
                          <a:srgbClr val="000000"/>
                        </a:solidFill>
                        <a:effectLst/>
                        <a:latin typeface="Calibri"/>
                      </a:endParaRPr>
                    </a:p>
                  </a:txBody>
                  <a:tcPr marL="9549" marR="9549" marT="9525" marB="0" anchor="ctr"/>
                </a:tc>
                <a:tc>
                  <a:txBody>
                    <a:bodyPr/>
                    <a:lstStyle/>
                    <a:p>
                      <a:pPr algn="l" fontAlgn="b"/>
                      <a:r>
                        <a:rPr lang="id-ID" sz="1800" u="none" strike="noStrike" dirty="0">
                          <a:effectLst/>
                        </a:rPr>
                        <a:t>Tangerang</a:t>
                      </a:r>
                      <a:endParaRPr lang="id-ID" sz="1800" b="0" i="0" u="none" strike="noStrike" dirty="0">
                        <a:solidFill>
                          <a:srgbClr val="000000"/>
                        </a:solidFill>
                        <a:effectLst/>
                        <a:latin typeface="Calibri"/>
                      </a:endParaRPr>
                    </a:p>
                  </a:txBody>
                  <a:tcPr marL="9549" marR="9549" marT="9525" marB="0" anchor="ctr"/>
                </a:tc>
              </a:tr>
            </a:tbl>
          </a:graphicData>
        </a:graphic>
      </p:graphicFrame>
      <p:sp>
        <p:nvSpPr>
          <p:cNvPr id="4" name="Slide Number Placeholder 3"/>
          <p:cNvSpPr>
            <a:spLocks noGrp="1"/>
          </p:cNvSpPr>
          <p:nvPr>
            <p:ph type="sldNum" sz="quarter" idx="12"/>
          </p:nvPr>
        </p:nvSpPr>
        <p:spPr>
          <a:xfrm>
            <a:off x="7848600" y="752475"/>
            <a:ext cx="1157288" cy="1092200"/>
          </a:xfrm>
        </p:spPr>
        <p:txBody>
          <a:bodyPr/>
          <a:lstStyle/>
          <a:p>
            <a:fld id="{A1B0336D-3F41-48A6-8D6E-A83F59E4679D}" type="slidenum">
              <a:rPr lang="zh-CN" altLang="en-US" smtClean="0"/>
              <a:pPr/>
              <a:t>11</a:t>
            </a:fld>
            <a:endParaRPr lang="zh-CN" altLang="en-US" dirty="0"/>
          </a:p>
        </p:txBody>
      </p:sp>
      <p:sp>
        <p:nvSpPr>
          <p:cNvPr id="6" name="Rectangle 9"/>
          <p:cNvSpPr txBox="1">
            <a:spLocks noChangeArrowheads="1"/>
          </p:cNvSpPr>
          <p:nvPr/>
        </p:nvSpPr>
        <p:spPr>
          <a:xfrm>
            <a:off x="457200" y="5085184"/>
            <a:ext cx="8229600" cy="148708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i="1" dirty="0" smtClean="0">
                <a:solidFill>
                  <a:srgbClr val="FFC000"/>
                </a:solidFill>
              </a:rPr>
              <a:t>Explain</a:t>
            </a:r>
            <a:r>
              <a:rPr lang="en-US" sz="2800" b="1" dirty="0" smtClean="0">
                <a:solidFill>
                  <a:srgbClr val="FFC000"/>
                </a:solidFill>
              </a:rPr>
              <a:t>:</a:t>
            </a:r>
            <a:r>
              <a:rPr lang="en-US" sz="2800" dirty="0" smtClean="0"/>
              <a:t> </a:t>
            </a:r>
          </a:p>
          <a:p>
            <a:pPr lvl="1"/>
            <a:r>
              <a:rPr lang="en-US" sz="2400" i="1" dirty="0" smtClean="0"/>
              <a:t>insert anomaly</a:t>
            </a:r>
          </a:p>
          <a:p>
            <a:pPr lvl="1"/>
            <a:r>
              <a:rPr lang="en-US" sz="2400" i="1" dirty="0" smtClean="0"/>
              <a:t>update anomaly</a:t>
            </a:r>
            <a:endParaRPr lang="en-US" sz="2400" dirty="0" smtClean="0"/>
          </a:p>
          <a:p>
            <a:pPr lvl="1"/>
            <a:r>
              <a:rPr lang="en-US" sz="2400" i="1" dirty="0" smtClean="0"/>
              <a:t>delete anomaly</a:t>
            </a:r>
            <a:endParaRPr lang="en-US" sz="2400" dirty="0" smtClean="0"/>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78254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1" name="Rectangle 7"/>
          <p:cNvSpPr>
            <a:spLocks noGrp="1" noChangeArrowheads="1"/>
          </p:cNvSpPr>
          <p:nvPr>
            <p:ph type="title"/>
          </p:nvPr>
        </p:nvSpPr>
        <p:spPr/>
        <p:txBody>
          <a:bodyPr/>
          <a:lstStyle/>
          <a:p>
            <a:r>
              <a:rPr lang="en-US" smtClean="0"/>
              <a:t>Two relation schemas suffering from update anomalies</a:t>
            </a:r>
            <a:endParaRPr lang="en-US"/>
          </a:p>
        </p:txBody>
      </p:sp>
      <p:sp>
        <p:nvSpPr>
          <p:cNvPr id="5" name="Content Placeholder 4"/>
          <p:cNvSpPr>
            <a:spLocks noGrp="1"/>
          </p:cNvSpPr>
          <p:nvPr>
            <p:ph idx="1"/>
          </p:nvPr>
        </p:nvSpPr>
        <p:spPr/>
        <p:txBody>
          <a:bodyPr/>
          <a:lstStyle/>
          <a:p>
            <a:endParaRPr lang="id-ID"/>
          </a:p>
        </p:txBody>
      </p:sp>
      <p:sp>
        <p:nvSpPr>
          <p:cNvPr id="6" name="Slide Number Placeholder 4"/>
          <p:cNvSpPr>
            <a:spLocks noGrp="1"/>
          </p:cNvSpPr>
          <p:nvPr>
            <p:ph type="sldNum" sz="quarter" idx="12"/>
          </p:nvPr>
        </p:nvSpPr>
        <p:spPr>
          <a:xfrm>
            <a:off x="7848600" y="752475"/>
            <a:ext cx="1157288" cy="1092200"/>
          </a:xfrm>
        </p:spPr>
        <p:txBody>
          <a:bodyPr/>
          <a:lstStyle/>
          <a:p>
            <a:fld id="{4E2D8077-80B3-4354-A1F6-7E559A8869E7}" type="slidenum">
              <a:rPr lang="en-US" smtClean="0"/>
              <a:pPr/>
              <a:t>12</a:t>
            </a:fld>
            <a:endParaRPr lang="en-US"/>
          </a:p>
        </p:txBody>
      </p:sp>
      <p:sp>
        <p:nvSpPr>
          <p:cNvPr id="129028" name="Rectangle 4"/>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pic>
        <p:nvPicPr>
          <p:cNvPr id="129029" name="Picture 5" descr="ch14_elmasri"/>
          <p:cNvPicPr>
            <a:picLocks noChangeAspect="1" noChangeArrowheads="1"/>
          </p:cNvPicPr>
          <p:nvPr/>
        </p:nvPicPr>
        <p:blipFill>
          <a:blip r:embed="rId3"/>
          <a:srcRect t="14413" b="10239"/>
          <a:stretch>
            <a:fillRect/>
          </a:stretch>
        </p:blipFill>
        <p:spPr bwMode="auto">
          <a:xfrm>
            <a:off x="395536" y="1988840"/>
            <a:ext cx="8382000" cy="4343400"/>
          </a:xfrm>
          <a:prstGeom prst="rect">
            <a:avLst/>
          </a:prstGeom>
          <a:noFill/>
        </p:spPr>
      </p:pic>
      <p:sp>
        <p:nvSpPr>
          <p:cNvPr id="2" name="Rectangle 1"/>
          <p:cNvSpPr/>
          <p:nvPr/>
        </p:nvSpPr>
        <p:spPr>
          <a:xfrm>
            <a:off x="1125960" y="3350314"/>
            <a:ext cx="7272808" cy="6749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165284" y="4723238"/>
            <a:ext cx="7272808" cy="11022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116320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4" name="Rectangle 6"/>
          <p:cNvSpPr>
            <a:spLocks noGrp="1" noChangeArrowheads="1"/>
          </p:cNvSpPr>
          <p:nvPr>
            <p:ph type="title"/>
          </p:nvPr>
        </p:nvSpPr>
        <p:spPr/>
        <p:txBody>
          <a:bodyPr/>
          <a:lstStyle/>
          <a:p>
            <a:r>
              <a:rPr lang="en-US" smtClean="0"/>
              <a:t>Example States for EMP_DEPT and EMP_PROJ</a:t>
            </a:r>
            <a:endParaRPr lang="en-US"/>
          </a:p>
        </p:txBody>
      </p:sp>
      <p:sp>
        <p:nvSpPr>
          <p:cNvPr id="4" name="Content Placeholder 3"/>
          <p:cNvSpPr>
            <a:spLocks noGrp="1"/>
          </p:cNvSpPr>
          <p:nvPr>
            <p:ph idx="1"/>
          </p:nvPr>
        </p:nvSpPr>
        <p:spPr/>
        <p:txBody>
          <a:bodyPr/>
          <a:lstStyle/>
          <a:p>
            <a:endParaRPr lang="id-ID"/>
          </a:p>
        </p:txBody>
      </p:sp>
      <p:sp>
        <p:nvSpPr>
          <p:cNvPr id="6" name="Slide Number Placeholder 4"/>
          <p:cNvSpPr>
            <a:spLocks noGrp="1"/>
          </p:cNvSpPr>
          <p:nvPr>
            <p:ph type="sldNum" sz="quarter" idx="12"/>
          </p:nvPr>
        </p:nvSpPr>
        <p:spPr>
          <a:xfrm>
            <a:off x="7848600" y="752475"/>
            <a:ext cx="1157288" cy="1092200"/>
          </a:xfrm>
        </p:spPr>
        <p:txBody>
          <a:bodyPr/>
          <a:lstStyle/>
          <a:p>
            <a:fld id="{8660CA5E-1F4B-4C43-B65E-E4269BC278DB}" type="slidenum">
              <a:rPr lang="en-US" smtClean="0"/>
              <a:pPr/>
              <a:t>13</a:t>
            </a:fld>
            <a:endParaRPr lang="en-US"/>
          </a:p>
        </p:txBody>
      </p:sp>
      <p:sp>
        <p:nvSpPr>
          <p:cNvPr id="5" name="Footer Placeholder 3"/>
          <p:cNvSpPr>
            <a:spLocks noGrp="1"/>
          </p:cNvSpPr>
          <p:nvPr>
            <p:ph type="ftr" sz="quarter" idx="4294967295"/>
          </p:nvPr>
        </p:nvSpPr>
        <p:spPr>
          <a:xfrm>
            <a:off x="0" y="6356350"/>
            <a:ext cx="2133600" cy="365125"/>
          </a:xfrm>
          <a:prstGeom prst="rect">
            <a:avLst/>
          </a:prstGeom>
        </p:spPr>
        <p:txBody>
          <a:bodyPr/>
          <a:lstStyle/>
          <a:p>
            <a:r>
              <a:rPr lang="en-US" smtClean="0"/>
              <a:t>IF53300535 Basis Data</a:t>
            </a:r>
          </a:p>
          <a:p>
            <a:r>
              <a:rPr lang="en-US" smtClean="0"/>
              <a:t>Des 2006</a:t>
            </a:r>
            <a:endParaRPr lang="en-US"/>
          </a:p>
        </p:txBody>
      </p:sp>
      <p:pic>
        <p:nvPicPr>
          <p:cNvPr id="130051" name="Picture 3" descr="ch14_elmasri04"/>
          <p:cNvPicPr>
            <a:picLocks noChangeAspect="1" noChangeArrowheads="1"/>
          </p:cNvPicPr>
          <p:nvPr/>
        </p:nvPicPr>
        <p:blipFill>
          <a:blip r:embed="rId3"/>
          <a:srcRect l="7936" t="14871" r="8730" b="8215"/>
          <a:stretch>
            <a:fillRect/>
          </a:stretch>
        </p:blipFill>
        <p:spPr bwMode="auto">
          <a:xfrm>
            <a:off x="0" y="1993613"/>
            <a:ext cx="9144000" cy="5470525"/>
          </a:xfrm>
          <a:prstGeom prst="rect">
            <a:avLst/>
          </a:prstGeom>
          <a:noFill/>
        </p:spPr>
      </p:pic>
    </p:spTree>
    <p:extLst>
      <p:ext uri="{BB962C8B-B14F-4D97-AF65-F5344CB8AC3E}">
        <p14:creationId xmlns:p14="http://schemas.microsoft.com/office/powerpoint/2010/main" val="31316411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Rectangle 6"/>
          <p:cNvSpPr>
            <a:spLocks noGrp="1" noChangeArrowheads="1"/>
          </p:cNvSpPr>
          <p:nvPr>
            <p:ph type="title"/>
          </p:nvPr>
        </p:nvSpPr>
        <p:spPr/>
        <p:txBody>
          <a:bodyPr/>
          <a:lstStyle/>
          <a:p>
            <a:r>
              <a:rPr lang="en-US" smtClean="0"/>
              <a:t>GUIDELINES in designing tables</a:t>
            </a:r>
            <a:endParaRPr lang="en-US" dirty="0"/>
          </a:p>
        </p:txBody>
      </p:sp>
      <p:sp>
        <p:nvSpPr>
          <p:cNvPr id="123911" name="Rectangle 7"/>
          <p:cNvSpPr>
            <a:spLocks noGrp="1" noChangeArrowheads="1"/>
          </p:cNvSpPr>
          <p:nvPr>
            <p:ph type="body" idx="1"/>
          </p:nvPr>
        </p:nvSpPr>
        <p:spPr/>
        <p:txBody>
          <a:bodyPr/>
          <a:lstStyle/>
          <a:p>
            <a:r>
              <a:rPr lang="en-US" smtClean="0"/>
              <a:t>GUIDELINE 1: Semantics of the Relation Attributes  </a:t>
            </a:r>
            <a:r>
              <a:rPr lang="en-US" smtClean="0">
                <a:sym typeface="Wingdings" pitchFamily="2" charset="2"/>
              </a:rPr>
              <a:t></a:t>
            </a:r>
            <a:r>
              <a:rPr lang="en-US" smtClean="0"/>
              <a:t> each tuple in a relation should represent one entity or relationship instance. </a:t>
            </a:r>
          </a:p>
          <a:p>
            <a:r>
              <a:rPr lang="en-US" smtClean="0"/>
              <a:t>GUIDELINE 2: Design a schema that does not suffer from the insertion, deletion and update anomalies.</a:t>
            </a:r>
          </a:p>
          <a:p>
            <a:r>
              <a:rPr lang="en-US" smtClean="0"/>
              <a:t>GUIDELINE 3: Relations should be designed such that their tuples will have as few NULL values as possible</a:t>
            </a:r>
          </a:p>
          <a:p>
            <a:endParaRPr lang="en-US" smtClean="0"/>
          </a:p>
          <a:p>
            <a:endParaRPr lang="en-US" dirty="0" smtClean="0"/>
          </a:p>
        </p:txBody>
      </p:sp>
      <p:sp>
        <p:nvSpPr>
          <p:cNvPr id="5" name="Slide Number Placeholder 4"/>
          <p:cNvSpPr>
            <a:spLocks noGrp="1"/>
          </p:cNvSpPr>
          <p:nvPr>
            <p:ph type="sldNum" sz="quarter" idx="12"/>
          </p:nvPr>
        </p:nvSpPr>
        <p:spPr>
          <a:xfrm>
            <a:off x="7848600" y="752475"/>
            <a:ext cx="1157288" cy="1092200"/>
          </a:xfrm>
        </p:spPr>
        <p:txBody>
          <a:bodyPr/>
          <a:lstStyle/>
          <a:p>
            <a:fld id="{45015EBC-DCF2-42A3-8667-CD351E9A84FA}" type="slidenum">
              <a:rPr lang="en-US" smtClean="0"/>
              <a:pPr/>
              <a:t>14</a:t>
            </a:fld>
            <a:endParaRPr lang="en-US"/>
          </a:p>
        </p:txBody>
      </p:sp>
    </p:spTree>
    <p:extLst>
      <p:ext uri="{BB962C8B-B14F-4D97-AF65-F5344CB8AC3E}">
        <p14:creationId xmlns:p14="http://schemas.microsoft.com/office/powerpoint/2010/main" val="403161261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r>
              <a:rPr lang="en-US" smtClean="0"/>
              <a:t>1.3 Null Values in Tuples </a:t>
            </a:r>
            <a:endParaRPr lang="en-US"/>
          </a:p>
        </p:txBody>
      </p:sp>
      <p:sp>
        <p:nvSpPr>
          <p:cNvPr id="132101" name="Rectangle 5"/>
          <p:cNvSpPr>
            <a:spLocks noGrp="1" noChangeArrowheads="1"/>
          </p:cNvSpPr>
          <p:nvPr>
            <p:ph type="body" idx="1"/>
          </p:nvPr>
        </p:nvSpPr>
        <p:spPr/>
        <p:txBody>
          <a:bodyPr/>
          <a:lstStyle/>
          <a:p>
            <a:r>
              <a:rPr lang="en-US" smtClean="0"/>
              <a:t>GUIDELINE 3: Relations should be designed such that their tuples will have as few NULL values as possible</a:t>
            </a:r>
          </a:p>
          <a:p>
            <a:pPr lvl="1"/>
            <a:r>
              <a:rPr lang="en-US" smtClean="0"/>
              <a:t>Attributes that are NULL frequently could be placed in separate relations (with the primary key)</a:t>
            </a:r>
          </a:p>
          <a:p>
            <a:r>
              <a:rPr lang="en-US" smtClean="0"/>
              <a:t> </a:t>
            </a:r>
          </a:p>
          <a:p>
            <a:r>
              <a:rPr lang="en-US" smtClean="0"/>
              <a:t>Multiple interpretation for nulls:</a:t>
            </a:r>
          </a:p>
          <a:p>
            <a:pPr lvl="1"/>
            <a:r>
              <a:rPr lang="en-US" smtClean="0"/>
              <a:t>attribute not applicable or invalid</a:t>
            </a:r>
          </a:p>
          <a:p>
            <a:pPr lvl="1"/>
            <a:r>
              <a:rPr lang="en-US" smtClean="0"/>
              <a:t>attribute value unknown (may exist)</a:t>
            </a:r>
          </a:p>
          <a:p>
            <a:pPr lvl="1"/>
            <a:r>
              <a:rPr lang="en-US" smtClean="0"/>
              <a:t>value known to exist, but unavailable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628481A4-D56C-4B39-9A3F-887751DA60D2}" type="slidenum">
              <a:rPr lang="en-US" smtClean="0"/>
              <a:pPr/>
              <a:t>15</a:t>
            </a:fld>
            <a:endParaRPr lang="en-US"/>
          </a:p>
        </p:txBody>
      </p:sp>
    </p:spTree>
    <p:extLst>
      <p:ext uri="{BB962C8B-B14F-4D97-AF65-F5344CB8AC3E}">
        <p14:creationId xmlns:p14="http://schemas.microsoft.com/office/powerpoint/2010/main" val="18736822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Grp="1" noChangeArrowheads="1"/>
          </p:cNvSpPr>
          <p:nvPr>
            <p:ph type="title"/>
          </p:nvPr>
        </p:nvSpPr>
        <p:spPr/>
        <p:txBody>
          <a:bodyPr/>
          <a:lstStyle/>
          <a:p>
            <a:r>
              <a:rPr lang="en-US" smtClean="0"/>
              <a:t>1.4 Spurious Tuples </a:t>
            </a:r>
            <a:endParaRPr lang="en-US"/>
          </a:p>
        </p:txBody>
      </p:sp>
      <p:sp>
        <p:nvSpPr>
          <p:cNvPr id="133125" name="Rectangle 5"/>
          <p:cNvSpPr>
            <a:spLocks noGrp="1" noChangeArrowheads="1"/>
          </p:cNvSpPr>
          <p:nvPr>
            <p:ph type="body" idx="1"/>
          </p:nvPr>
        </p:nvSpPr>
        <p:spPr/>
        <p:txBody>
          <a:bodyPr/>
          <a:lstStyle/>
          <a:p>
            <a:r>
              <a:rPr lang="en-US" smtClean="0"/>
              <a:t>Bad designs for a relational database may result in erroneous results for certain JOIN operations</a:t>
            </a:r>
          </a:p>
          <a:p>
            <a:pPr lvl="1"/>
            <a:r>
              <a:rPr lang="en-US" smtClean="0"/>
              <a:t>	The "lossless join" property is used to guarantee meaningful results for join operations </a:t>
            </a:r>
          </a:p>
          <a:p>
            <a:endParaRPr lang="en-US" smtClean="0"/>
          </a:p>
          <a:p>
            <a:r>
              <a:rPr lang="en-US" smtClean="0"/>
              <a:t>GUIDELINE 4: The relations should be designed to satisfy the lossless join condition. No spurious tuples should be generated by doing a natural-join of any relations.</a:t>
            </a:r>
          </a:p>
          <a:p>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36260B6E-6BB7-40BC-85D2-71E2C400C27F}" type="slidenum">
              <a:rPr lang="en-US" smtClean="0"/>
              <a:pPr/>
              <a:t>16</a:t>
            </a:fld>
            <a:endParaRPr lang="en-US"/>
          </a:p>
        </p:txBody>
      </p:sp>
    </p:spTree>
    <p:extLst>
      <p:ext uri="{BB962C8B-B14F-4D97-AF65-F5344CB8AC3E}">
        <p14:creationId xmlns:p14="http://schemas.microsoft.com/office/powerpoint/2010/main" val="359835237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571612"/>
            <a:ext cx="9144000" cy="3143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093" name="Rectangle 13"/>
          <p:cNvSpPr>
            <a:spLocks noGrp="1" noChangeArrowheads="1"/>
          </p:cNvSpPr>
          <p:nvPr>
            <p:ph type="title"/>
          </p:nvPr>
        </p:nvSpPr>
        <p:spPr/>
        <p:txBody>
          <a:bodyPr/>
          <a:lstStyle/>
          <a:p>
            <a:r>
              <a:rPr lang="en-US" smtClean="0"/>
              <a:t>Poor design for EMP_PROJ relation</a:t>
            </a:r>
            <a:endParaRPr lang="en-US"/>
          </a:p>
        </p:txBody>
      </p:sp>
      <p:sp>
        <p:nvSpPr>
          <p:cNvPr id="4" name="Table Placeholder 3"/>
          <p:cNvSpPr>
            <a:spLocks noGrp="1"/>
          </p:cNvSpPr>
          <p:nvPr>
            <p:ph type="tbl" idx="1"/>
          </p:nvPr>
        </p:nvSpPr>
        <p:spPr/>
      </p:sp>
      <p:pic>
        <p:nvPicPr>
          <p:cNvPr id="174190" name="Picture 110"/>
          <p:cNvPicPr>
            <a:picLocks noChangeAspect="1" noChangeArrowheads="1"/>
          </p:cNvPicPr>
          <p:nvPr/>
        </p:nvPicPr>
        <p:blipFill>
          <a:blip r:embed="rId3"/>
          <a:srcRect/>
          <a:stretch>
            <a:fillRect/>
          </a:stretch>
        </p:blipFill>
        <p:spPr bwMode="auto">
          <a:xfrm>
            <a:off x="932865" y="3068445"/>
            <a:ext cx="5081598" cy="1313667"/>
          </a:xfrm>
          <a:prstGeom prst="rect">
            <a:avLst/>
          </a:prstGeom>
          <a:noFill/>
          <a:ln w="9525">
            <a:noFill/>
            <a:miter lim="800000"/>
            <a:headEnd/>
            <a:tailEnd/>
          </a:ln>
          <a:effectLst/>
        </p:spPr>
      </p:pic>
      <p:sp>
        <p:nvSpPr>
          <p:cNvPr id="174191" name="Rectangle 111"/>
          <p:cNvSpPr>
            <a:spLocks noChangeArrowheads="1"/>
          </p:cNvSpPr>
          <p:nvPr/>
        </p:nvSpPr>
        <p:spPr bwMode="auto">
          <a:xfrm>
            <a:off x="500034" y="4846637"/>
            <a:ext cx="8229600" cy="2011363"/>
          </a:xfrm>
          <a:prstGeom prst="rect">
            <a:avLst/>
          </a:prstGeom>
          <a:noFill/>
          <a:ln w="9525">
            <a:noFill/>
            <a:miter lim="800000"/>
            <a:headEnd/>
            <a:tailEnd/>
          </a:ln>
          <a:effectLst/>
        </p:spPr>
        <p:txBody>
          <a:bodyPr/>
          <a:lstStyle/>
          <a:p>
            <a:pPr marL="342900" indent="-342900">
              <a:spcBef>
                <a:spcPct val="100000"/>
              </a:spcBef>
              <a:buFontTx/>
              <a:buChar char="•"/>
            </a:pPr>
            <a:r>
              <a:rPr lang="en-US" sz="2400" dirty="0">
                <a:solidFill>
                  <a:schemeClr val="bg1"/>
                </a:solidFill>
              </a:rPr>
              <a:t>Decomposing EMP_PROJ into EMP_LOCS and EMP_PROJ1 is undesirable because, when we JOIN them back using NATURAL JOIN, we do not get the correct original result.</a:t>
            </a:r>
          </a:p>
        </p:txBody>
      </p:sp>
      <p:pic>
        <p:nvPicPr>
          <p:cNvPr id="1026" name="Picture 2"/>
          <p:cNvPicPr>
            <a:picLocks noChangeAspect="1" noChangeArrowheads="1"/>
          </p:cNvPicPr>
          <p:nvPr/>
        </p:nvPicPr>
        <p:blipFill>
          <a:blip r:embed="rId4"/>
          <a:srcRect/>
          <a:stretch>
            <a:fillRect/>
          </a:stretch>
        </p:blipFill>
        <p:spPr bwMode="auto">
          <a:xfrm>
            <a:off x="857224" y="1714488"/>
            <a:ext cx="6905625" cy="638175"/>
          </a:xfrm>
          <a:prstGeom prst="rect">
            <a:avLst/>
          </a:prstGeom>
          <a:noFill/>
          <a:ln w="9525">
            <a:noFill/>
            <a:miter lim="800000"/>
            <a:headEnd/>
            <a:tailEnd/>
          </a:ln>
          <a:effectLst/>
        </p:spPr>
      </p:pic>
      <p:sp>
        <p:nvSpPr>
          <p:cNvPr id="9" name="Down Arrow 8"/>
          <p:cNvSpPr/>
          <p:nvPr/>
        </p:nvSpPr>
        <p:spPr>
          <a:xfrm>
            <a:off x="1428728" y="2428868"/>
            <a:ext cx="28575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4509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2000"/>
                                        <p:tgtEl>
                                          <p:spTgt spid="9"/>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74190"/>
                                        </p:tgtEl>
                                        <p:attrNameLst>
                                          <p:attrName>style.visibility</p:attrName>
                                        </p:attrNameLst>
                                      </p:cBhvr>
                                      <p:to>
                                        <p:strVal val="visible"/>
                                      </p:to>
                                    </p:set>
                                    <p:animEffect transition="in" filter="wipe(up)">
                                      <p:cBhvr>
                                        <p:cTn id="11" dur="2000"/>
                                        <p:tgtEl>
                                          <p:spTgt spid="174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type="title"/>
          </p:nvPr>
        </p:nvSpPr>
        <p:spPr/>
        <p:txBody>
          <a:bodyPr/>
          <a:lstStyle/>
          <a:p>
            <a:r>
              <a:rPr lang="en-US" smtClean="0"/>
              <a:t>Spurious Tuples (2)</a:t>
            </a:r>
            <a:endParaRPr lang="en-US"/>
          </a:p>
        </p:txBody>
      </p:sp>
      <p:sp>
        <p:nvSpPr>
          <p:cNvPr id="134149" name="Rectangle 5"/>
          <p:cNvSpPr>
            <a:spLocks noGrp="1" noChangeArrowheads="1"/>
          </p:cNvSpPr>
          <p:nvPr>
            <p:ph type="body" idx="1"/>
          </p:nvPr>
        </p:nvSpPr>
        <p:spPr/>
        <p:txBody>
          <a:bodyPr/>
          <a:lstStyle/>
          <a:p>
            <a:r>
              <a:rPr lang="en-US" smtClean="0"/>
              <a:t> There are two important properties of decompositions: </a:t>
            </a:r>
          </a:p>
          <a:p>
            <a:pPr lvl="1"/>
            <a:r>
              <a:rPr lang="en-US" smtClean="0"/>
              <a:t>non-additive or losslessness of the corresponding join</a:t>
            </a:r>
          </a:p>
          <a:p>
            <a:pPr lvl="1"/>
            <a:r>
              <a:rPr lang="en-US" smtClean="0"/>
              <a:t>preservation of the functional dependencies. </a:t>
            </a:r>
          </a:p>
          <a:p>
            <a:endParaRPr lang="en-US" smtClean="0"/>
          </a:p>
          <a:p>
            <a:r>
              <a:rPr lang="en-US" smtClean="0"/>
              <a:t>Note that property (a) is extremely important and cannot be sacrificed. Property (b) is less stringent and may be sacrificed. </a:t>
            </a:r>
            <a:endParaRPr lang="en-US"/>
          </a:p>
        </p:txBody>
      </p:sp>
      <p:sp>
        <p:nvSpPr>
          <p:cNvPr id="5" name="Slide Number Placeholder 4"/>
          <p:cNvSpPr>
            <a:spLocks noGrp="1"/>
          </p:cNvSpPr>
          <p:nvPr>
            <p:ph type="sldNum" sz="quarter" idx="12"/>
          </p:nvPr>
        </p:nvSpPr>
        <p:spPr>
          <a:xfrm>
            <a:off x="7848600" y="752475"/>
            <a:ext cx="1157288" cy="1092200"/>
          </a:xfrm>
        </p:spPr>
        <p:txBody>
          <a:bodyPr/>
          <a:lstStyle/>
          <a:p>
            <a:fld id="{FD8D738C-EE8F-42DA-866F-95B44F4B4A1A}" type="slidenum">
              <a:rPr lang="en-US" smtClean="0"/>
              <a:pPr/>
              <a:t>18</a:t>
            </a:fld>
            <a:endParaRPr lang="en-US"/>
          </a:p>
        </p:txBody>
      </p:sp>
    </p:spTree>
    <p:extLst>
      <p:ext uri="{BB962C8B-B14F-4D97-AF65-F5344CB8AC3E}">
        <p14:creationId xmlns:p14="http://schemas.microsoft.com/office/powerpoint/2010/main" val="346904397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Rectangle 6"/>
          <p:cNvSpPr>
            <a:spLocks noGrp="1" noChangeArrowheads="1"/>
          </p:cNvSpPr>
          <p:nvPr>
            <p:ph type="title"/>
          </p:nvPr>
        </p:nvSpPr>
        <p:spPr/>
        <p:txBody>
          <a:bodyPr/>
          <a:lstStyle/>
          <a:p>
            <a:r>
              <a:rPr lang="en-US" smtClean="0"/>
              <a:t>GUIDELINES in designing tables</a:t>
            </a:r>
            <a:endParaRPr lang="en-US" dirty="0"/>
          </a:p>
        </p:txBody>
      </p:sp>
      <p:sp>
        <p:nvSpPr>
          <p:cNvPr id="123911" name="Rectangle 7"/>
          <p:cNvSpPr>
            <a:spLocks noGrp="1" noChangeArrowheads="1"/>
          </p:cNvSpPr>
          <p:nvPr>
            <p:ph type="body" idx="1"/>
          </p:nvPr>
        </p:nvSpPr>
        <p:spPr/>
        <p:txBody>
          <a:bodyPr>
            <a:normAutofit fontScale="92500" lnSpcReduction="10000"/>
          </a:bodyPr>
          <a:lstStyle/>
          <a:p>
            <a:r>
              <a:rPr lang="en-US" smtClean="0"/>
              <a:t>GUIDELINE 1: Semantics of the Relation Attributes  </a:t>
            </a:r>
            <a:r>
              <a:rPr lang="en-US" smtClean="0">
                <a:sym typeface="Wingdings" pitchFamily="2" charset="2"/>
              </a:rPr>
              <a:t></a:t>
            </a:r>
            <a:r>
              <a:rPr lang="en-US" smtClean="0"/>
              <a:t> each tuple in a relation should represent one entity or relationship instance. </a:t>
            </a:r>
          </a:p>
          <a:p>
            <a:endParaRPr lang="en-US" smtClean="0"/>
          </a:p>
          <a:p>
            <a:r>
              <a:rPr lang="en-US" smtClean="0"/>
              <a:t>GUIDELINE 2: Design a schema that does not suffer from the insertion, deletion and update anomalies.</a:t>
            </a:r>
          </a:p>
          <a:p>
            <a:endParaRPr lang="en-US" smtClean="0"/>
          </a:p>
          <a:p>
            <a:r>
              <a:rPr lang="en-US" smtClean="0"/>
              <a:t>GUIDELINE 3: Relations should be designed such that their tuples will have as few NULL values as possible.</a:t>
            </a:r>
          </a:p>
          <a:p>
            <a:endParaRPr lang="en-US" smtClean="0"/>
          </a:p>
          <a:p>
            <a:r>
              <a:rPr lang="en-US" smtClean="0"/>
              <a:t>GUIDELINE 4: The relations should be designed to satisfy the lossless join condition. </a:t>
            </a:r>
          </a:p>
          <a:p>
            <a:endParaRPr lang="en-US" smtClean="0"/>
          </a:p>
          <a:p>
            <a:endParaRPr lang="en-US" dirty="0" smtClean="0"/>
          </a:p>
        </p:txBody>
      </p:sp>
      <p:sp>
        <p:nvSpPr>
          <p:cNvPr id="5" name="Slide Number Placeholder 4"/>
          <p:cNvSpPr>
            <a:spLocks noGrp="1"/>
          </p:cNvSpPr>
          <p:nvPr>
            <p:ph type="sldNum" sz="quarter" idx="12"/>
          </p:nvPr>
        </p:nvSpPr>
        <p:spPr>
          <a:xfrm>
            <a:off x="7848600" y="752475"/>
            <a:ext cx="1157288" cy="1092200"/>
          </a:xfrm>
        </p:spPr>
        <p:txBody>
          <a:bodyPr/>
          <a:lstStyle/>
          <a:p>
            <a:fld id="{45015EBC-DCF2-42A3-8667-CD351E9A84FA}" type="slidenum">
              <a:rPr lang="en-US" smtClean="0"/>
              <a:pPr/>
              <a:t>19</a:t>
            </a:fld>
            <a:endParaRPr lang="en-US"/>
          </a:p>
        </p:txBody>
      </p:sp>
    </p:spTree>
    <p:extLst>
      <p:ext uri="{BB962C8B-B14F-4D97-AF65-F5344CB8AC3E}">
        <p14:creationId xmlns:p14="http://schemas.microsoft.com/office/powerpoint/2010/main" val="156970187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mtClean="0"/>
              <a:t>Informal measures of quality for relation schema design</a:t>
            </a:r>
            <a:endParaRPr lang="en-US"/>
          </a:p>
        </p:txBody>
      </p:sp>
      <p:sp>
        <p:nvSpPr>
          <p:cNvPr id="173059" name="Rectangle 3"/>
          <p:cNvSpPr>
            <a:spLocks noGrp="1" noChangeArrowheads="1"/>
          </p:cNvSpPr>
          <p:nvPr>
            <p:ph type="body" idx="1"/>
          </p:nvPr>
        </p:nvSpPr>
        <p:spPr/>
        <p:txBody>
          <a:bodyPr/>
          <a:lstStyle/>
          <a:p>
            <a:r>
              <a:rPr lang="en-US" smtClean="0"/>
              <a:t>Semantics of the attributes</a:t>
            </a:r>
          </a:p>
          <a:p>
            <a:r>
              <a:rPr lang="en-US" smtClean="0"/>
              <a:t>Reducing the redundant values in tuples</a:t>
            </a:r>
          </a:p>
          <a:p>
            <a:r>
              <a:rPr lang="en-US" smtClean="0"/>
              <a:t>Reducing the null values in tuples</a:t>
            </a:r>
          </a:p>
          <a:p>
            <a:r>
              <a:rPr lang="en-US" smtClean="0"/>
              <a:t>Disallowing the possibility of generating spurious tuples</a:t>
            </a:r>
            <a:endParaRPr lang="en-US"/>
          </a:p>
        </p:txBody>
      </p:sp>
      <p:sp>
        <p:nvSpPr>
          <p:cNvPr id="5" name="Slide Number Placeholder 4"/>
          <p:cNvSpPr>
            <a:spLocks noGrp="1"/>
          </p:cNvSpPr>
          <p:nvPr>
            <p:ph type="sldNum" sz="quarter" idx="12"/>
          </p:nvPr>
        </p:nvSpPr>
        <p:spPr>
          <a:xfrm>
            <a:off x="7848600" y="752475"/>
            <a:ext cx="1157288" cy="1092200"/>
          </a:xfrm>
        </p:spPr>
        <p:txBody>
          <a:bodyPr/>
          <a:lstStyle/>
          <a:p>
            <a:fld id="{A34076A4-3102-4D83-9816-9156C00FBF93}" type="slidenum">
              <a:rPr lang="en-US" smtClean="0"/>
              <a:pPr/>
              <a:t>2</a:t>
            </a:fld>
            <a:endParaRPr lang="en-US"/>
          </a:p>
        </p:txBody>
      </p:sp>
    </p:spTree>
    <p:extLst>
      <p:ext uri="{BB962C8B-B14F-4D97-AF65-F5344CB8AC3E}">
        <p14:creationId xmlns:p14="http://schemas.microsoft.com/office/powerpoint/2010/main" val="2086960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smtClean="0"/>
              <a:t>2.1 Functional Dependencies (1) </a:t>
            </a:r>
            <a:endParaRPr lang="en-US"/>
          </a:p>
        </p:txBody>
      </p:sp>
      <p:sp>
        <p:nvSpPr>
          <p:cNvPr id="135173" name="Rectangle 5"/>
          <p:cNvSpPr>
            <a:spLocks noGrp="1" noChangeArrowheads="1"/>
          </p:cNvSpPr>
          <p:nvPr>
            <p:ph type="body" idx="1"/>
          </p:nvPr>
        </p:nvSpPr>
        <p:spPr/>
        <p:txBody>
          <a:bodyPr/>
          <a:lstStyle/>
          <a:p>
            <a:r>
              <a:rPr lang="en-US" smtClean="0"/>
              <a:t>Functional dependencies (FDs) are used to specify formal measures of the "goodness" of relational designs</a:t>
            </a:r>
          </a:p>
          <a:p>
            <a:r>
              <a:rPr lang="en-US" smtClean="0"/>
              <a:t>FDs and keys are used to define normal forms for relations</a:t>
            </a:r>
          </a:p>
          <a:p>
            <a:r>
              <a:rPr lang="en-US" smtClean="0"/>
              <a:t>FDs are constraints that are derived from the meaning and interrelationships of the data attributes</a:t>
            </a:r>
          </a:p>
          <a:p>
            <a:r>
              <a:rPr lang="en-US" smtClean="0"/>
              <a:t>A set of attributes X functionally determines a set of attributes Y if the value of X determines a unique value for Y</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0B612FE1-8931-464C-8669-140E51A57F30}" type="slidenum">
              <a:rPr lang="en-US" smtClean="0"/>
              <a:pPr/>
              <a:t>20</a:t>
            </a:fld>
            <a:endParaRPr lang="en-US"/>
          </a:p>
        </p:txBody>
      </p:sp>
    </p:spTree>
    <p:extLst>
      <p:ext uri="{BB962C8B-B14F-4D97-AF65-F5344CB8AC3E}">
        <p14:creationId xmlns:p14="http://schemas.microsoft.com/office/powerpoint/2010/main" val="224199904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smtClean="0"/>
              <a:t>Functional Dependencies (2)</a:t>
            </a:r>
            <a:endParaRPr lang="en-US"/>
          </a:p>
        </p:txBody>
      </p:sp>
      <p:sp>
        <p:nvSpPr>
          <p:cNvPr id="136199" name="Rectangle 7"/>
          <p:cNvSpPr>
            <a:spLocks noGrp="1" noChangeArrowheads="1"/>
          </p:cNvSpPr>
          <p:nvPr>
            <p:ph type="body" idx="1"/>
          </p:nvPr>
        </p:nvSpPr>
        <p:spPr/>
        <p:txBody>
          <a:bodyPr/>
          <a:lstStyle/>
          <a:p>
            <a:r>
              <a:rPr lang="en-US" dirty="0" smtClean="0"/>
              <a:t>X </a:t>
            </a:r>
            <a:r>
              <a:rPr lang="en-US" dirty="0" smtClean="0">
                <a:sym typeface="Symbol" pitchFamily="18" charset="2"/>
              </a:rPr>
              <a:t></a:t>
            </a:r>
            <a:r>
              <a:rPr lang="en-US" dirty="0" smtClean="0"/>
              <a:t> Y holds if whenever two tuples have the same value for X, they must have the same value for Y</a:t>
            </a:r>
          </a:p>
          <a:p>
            <a:pPr marL="457200" lvl="1" indent="0">
              <a:buNone/>
            </a:pPr>
            <a:r>
              <a:rPr lang="en-US" dirty="0" smtClean="0"/>
              <a:t>X determines Y</a:t>
            </a:r>
          </a:p>
          <a:p>
            <a:r>
              <a:rPr lang="en-US" dirty="0" smtClean="0"/>
              <a:t>For any two tuples t1 and t2 in any relation instance r(R): If t1[X]=t2[X], then t1[Y]=t2[Y]</a:t>
            </a:r>
          </a:p>
          <a:p>
            <a:r>
              <a:rPr lang="en-US" dirty="0" smtClean="0"/>
              <a:t>X </a:t>
            </a:r>
            <a:r>
              <a:rPr lang="en-US" dirty="0" smtClean="0">
                <a:sym typeface="Symbol" pitchFamily="18" charset="2"/>
              </a:rPr>
              <a:t></a:t>
            </a:r>
            <a:r>
              <a:rPr lang="en-US" dirty="0" smtClean="0"/>
              <a:t> Y in R specifies a constraint on all relation instances r(R)</a:t>
            </a:r>
          </a:p>
          <a:p>
            <a:r>
              <a:rPr lang="en-US" dirty="0" smtClean="0"/>
              <a:t>FDs are derived from the real-world constraints on the attributes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BE0335CE-2DFB-4062-876D-EF9FEE94857D}" type="slidenum">
              <a:rPr lang="en-US" smtClean="0"/>
              <a:pPr/>
              <a:t>21</a:t>
            </a:fld>
            <a:endParaRPr lang="en-US"/>
          </a:p>
        </p:txBody>
      </p:sp>
    </p:spTree>
    <p:extLst>
      <p:ext uri="{BB962C8B-B14F-4D97-AF65-F5344CB8AC3E}">
        <p14:creationId xmlns:p14="http://schemas.microsoft.com/office/powerpoint/2010/main" val="213516307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2" name="Rectangle 6"/>
          <p:cNvSpPr>
            <a:spLocks noGrp="1" noChangeArrowheads="1"/>
          </p:cNvSpPr>
          <p:nvPr>
            <p:ph type="title"/>
          </p:nvPr>
        </p:nvSpPr>
        <p:spPr/>
        <p:txBody>
          <a:bodyPr/>
          <a:lstStyle/>
          <a:p>
            <a:r>
              <a:rPr lang="en-US" smtClean="0"/>
              <a:t>Examples of FD constraints (1) </a:t>
            </a:r>
            <a:endParaRPr lang="en-US"/>
          </a:p>
        </p:txBody>
      </p:sp>
      <p:sp>
        <p:nvSpPr>
          <p:cNvPr id="137223" name="Rectangle 7"/>
          <p:cNvSpPr>
            <a:spLocks noGrp="1" noChangeArrowheads="1"/>
          </p:cNvSpPr>
          <p:nvPr>
            <p:ph type="body" idx="1"/>
          </p:nvPr>
        </p:nvSpPr>
        <p:spPr/>
        <p:txBody>
          <a:bodyPr>
            <a:normAutofit lnSpcReduction="10000"/>
          </a:bodyPr>
          <a:lstStyle/>
          <a:p>
            <a:r>
              <a:rPr lang="en-US" dirty="0" smtClean="0"/>
              <a:t>social security number determines employee name</a:t>
            </a:r>
          </a:p>
          <a:p>
            <a:pPr marL="0" indent="0">
              <a:buNone/>
            </a:pPr>
            <a:r>
              <a:rPr lang="en-US" dirty="0" smtClean="0"/>
              <a:t>	SSN </a:t>
            </a:r>
            <a:r>
              <a:rPr lang="en-US" dirty="0" smtClean="0">
                <a:sym typeface="Symbol" pitchFamily="18" charset="2"/>
              </a:rPr>
              <a:t></a:t>
            </a:r>
            <a:r>
              <a:rPr lang="en-US" dirty="0" smtClean="0"/>
              <a:t> ENAME</a:t>
            </a:r>
          </a:p>
          <a:p>
            <a:endParaRPr lang="en-US" dirty="0" smtClean="0"/>
          </a:p>
          <a:p>
            <a:r>
              <a:rPr lang="en-US" dirty="0" smtClean="0"/>
              <a:t>project number determines project name and location</a:t>
            </a:r>
          </a:p>
          <a:p>
            <a:pPr marL="0" indent="0">
              <a:buNone/>
            </a:pPr>
            <a:r>
              <a:rPr lang="en-US" dirty="0" smtClean="0"/>
              <a:t>	PNUMBER </a:t>
            </a:r>
            <a:r>
              <a:rPr lang="en-US" dirty="0" smtClean="0">
                <a:sym typeface="Symbol" pitchFamily="18" charset="2"/>
              </a:rPr>
              <a:t></a:t>
            </a:r>
            <a:r>
              <a:rPr lang="en-US" dirty="0" smtClean="0"/>
              <a:t> {PNAME, PLOCATION}</a:t>
            </a:r>
          </a:p>
          <a:p>
            <a:endParaRPr lang="en-US" dirty="0" smtClean="0"/>
          </a:p>
          <a:p>
            <a:r>
              <a:rPr lang="en-US" dirty="0" smtClean="0"/>
              <a:t>employee </a:t>
            </a:r>
            <a:r>
              <a:rPr lang="en-US" dirty="0" err="1" smtClean="0"/>
              <a:t>ssn</a:t>
            </a:r>
            <a:r>
              <a:rPr lang="en-US" dirty="0" smtClean="0"/>
              <a:t> and project number determines the hours per week that the employee works on the project</a:t>
            </a:r>
          </a:p>
          <a:p>
            <a:pPr marL="0" indent="0">
              <a:buNone/>
            </a:pPr>
            <a:r>
              <a:rPr lang="en-US" dirty="0" smtClean="0"/>
              <a:t>	{SSN, PNUMBER} </a:t>
            </a:r>
            <a:r>
              <a:rPr lang="en-US" dirty="0" smtClean="0">
                <a:sym typeface="Symbol" pitchFamily="18" charset="2"/>
              </a:rPr>
              <a:t></a:t>
            </a:r>
            <a:r>
              <a:rPr lang="en-US" dirty="0" smtClean="0"/>
              <a:t> HOURS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14CE76D2-6B27-4BAA-BEED-54256F049C80}" type="slidenum">
              <a:rPr lang="en-US" smtClean="0"/>
              <a:pPr/>
              <a:t>22</a:t>
            </a:fld>
            <a:endParaRPr lang="en-US"/>
          </a:p>
        </p:txBody>
      </p:sp>
    </p:spTree>
    <p:extLst>
      <p:ext uri="{BB962C8B-B14F-4D97-AF65-F5344CB8AC3E}">
        <p14:creationId xmlns:p14="http://schemas.microsoft.com/office/powerpoint/2010/main" val="58114163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6" name="Rectangle 6"/>
          <p:cNvSpPr>
            <a:spLocks noGrp="1" noChangeArrowheads="1"/>
          </p:cNvSpPr>
          <p:nvPr>
            <p:ph type="title"/>
          </p:nvPr>
        </p:nvSpPr>
        <p:spPr/>
        <p:txBody>
          <a:bodyPr/>
          <a:lstStyle/>
          <a:p>
            <a:r>
              <a:rPr lang="en-US" smtClean="0"/>
              <a:t>Examples of FD constraints (2)</a:t>
            </a:r>
            <a:endParaRPr lang="en-US"/>
          </a:p>
        </p:txBody>
      </p:sp>
      <p:sp>
        <p:nvSpPr>
          <p:cNvPr id="138247" name="Rectangle 7"/>
          <p:cNvSpPr>
            <a:spLocks noGrp="1" noChangeArrowheads="1"/>
          </p:cNvSpPr>
          <p:nvPr>
            <p:ph type="body" idx="1"/>
          </p:nvPr>
        </p:nvSpPr>
        <p:spPr/>
        <p:txBody>
          <a:bodyPr/>
          <a:lstStyle/>
          <a:p>
            <a:r>
              <a:rPr lang="en-US" smtClean="0"/>
              <a:t>An FD is a property of the attributes in the schema R</a:t>
            </a:r>
          </a:p>
          <a:p>
            <a:r>
              <a:rPr lang="en-US" smtClean="0"/>
              <a:t>The constraint must hold on every relation instance r(R)</a:t>
            </a:r>
          </a:p>
          <a:p>
            <a:r>
              <a:rPr lang="en-US" smtClean="0"/>
              <a:t>If K is a key of R, then K functionally determines all attributes in R (since we never have two distinct tuples with t1[K]=t2[K])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771BBFDD-B019-4D76-8EFC-4DB341D36DE8}" type="slidenum">
              <a:rPr lang="en-US" smtClean="0"/>
              <a:pPr/>
              <a:t>23</a:t>
            </a:fld>
            <a:endParaRPr lang="en-US"/>
          </a:p>
        </p:txBody>
      </p:sp>
    </p:spTree>
    <p:extLst>
      <p:ext uri="{BB962C8B-B14F-4D97-AF65-F5344CB8AC3E}">
        <p14:creationId xmlns:p14="http://schemas.microsoft.com/office/powerpoint/2010/main" val="8855300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p:cNvSpPr>
            <a:spLocks noGrp="1" noChangeArrowheads="1"/>
          </p:cNvSpPr>
          <p:nvPr>
            <p:ph type="title"/>
          </p:nvPr>
        </p:nvSpPr>
        <p:spPr/>
        <p:txBody>
          <a:bodyPr/>
          <a:lstStyle/>
          <a:p>
            <a:r>
              <a:rPr lang="en-US" smtClean="0"/>
              <a:t>3 Normal Forms Based on Primary Keys </a:t>
            </a:r>
            <a:endParaRPr lang="en-US"/>
          </a:p>
        </p:txBody>
      </p:sp>
      <p:sp>
        <p:nvSpPr>
          <p:cNvPr id="145413" name="Rectangle 5"/>
          <p:cNvSpPr>
            <a:spLocks noGrp="1" noChangeArrowheads="1"/>
          </p:cNvSpPr>
          <p:nvPr>
            <p:ph type="body" idx="1"/>
          </p:nvPr>
        </p:nvSpPr>
        <p:spPr/>
        <p:txBody>
          <a:bodyPr/>
          <a:lstStyle/>
          <a:p>
            <a:pPr marL="0" indent="0">
              <a:buNone/>
            </a:pPr>
            <a:r>
              <a:rPr lang="en-US" dirty="0" smtClean="0"/>
              <a:t>	3.1	Normalization of Relations </a:t>
            </a:r>
          </a:p>
          <a:p>
            <a:pPr marL="0" indent="0">
              <a:buNone/>
            </a:pPr>
            <a:r>
              <a:rPr lang="en-US" dirty="0" smtClean="0"/>
              <a:t>	3.2	Practical Use of Normal Forms </a:t>
            </a:r>
          </a:p>
          <a:p>
            <a:pPr marL="0" indent="0">
              <a:buNone/>
            </a:pPr>
            <a:r>
              <a:rPr lang="en-US" dirty="0" smtClean="0"/>
              <a:t>	3.3	Definitions of Keys and Attributes 	Participating in Keys </a:t>
            </a:r>
          </a:p>
          <a:p>
            <a:pPr marL="0" indent="0">
              <a:buNone/>
            </a:pPr>
            <a:r>
              <a:rPr lang="en-US" dirty="0" smtClean="0"/>
              <a:t>	3.4	First Normal Form</a:t>
            </a:r>
          </a:p>
          <a:p>
            <a:pPr marL="0" indent="0">
              <a:buNone/>
            </a:pPr>
            <a:r>
              <a:rPr lang="en-US" dirty="0" smtClean="0"/>
              <a:t>	3.5	Second Normal Form</a:t>
            </a:r>
          </a:p>
          <a:p>
            <a:pPr marL="0" indent="0">
              <a:buNone/>
            </a:pPr>
            <a:r>
              <a:rPr lang="en-US" dirty="0" smtClean="0"/>
              <a:t>	3.6	Third Normal Form</a:t>
            </a:r>
          </a:p>
          <a:p>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49930FDE-2D69-4EEE-92AA-7604B39463D2}" type="slidenum">
              <a:rPr lang="en-US" smtClean="0"/>
              <a:pPr/>
              <a:t>24</a:t>
            </a:fld>
            <a:endParaRPr lang="en-US"/>
          </a:p>
        </p:txBody>
      </p:sp>
    </p:spTree>
    <p:extLst>
      <p:ext uri="{BB962C8B-B14F-4D97-AF65-F5344CB8AC3E}">
        <p14:creationId xmlns:p14="http://schemas.microsoft.com/office/powerpoint/2010/main" val="117761403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p:txBody>
          <a:bodyPr/>
          <a:lstStyle/>
          <a:p>
            <a:r>
              <a:rPr lang="en-US" smtClean="0"/>
              <a:t>3.1 Normalization of Relations (1)</a:t>
            </a:r>
            <a:endParaRPr lang="en-US"/>
          </a:p>
        </p:txBody>
      </p:sp>
      <p:sp>
        <p:nvSpPr>
          <p:cNvPr id="146437" name="Rectangle 5"/>
          <p:cNvSpPr>
            <a:spLocks noGrp="1" noChangeArrowheads="1"/>
          </p:cNvSpPr>
          <p:nvPr>
            <p:ph type="body" idx="1"/>
          </p:nvPr>
        </p:nvSpPr>
        <p:spPr/>
        <p:txBody>
          <a:bodyPr/>
          <a:lstStyle/>
          <a:p>
            <a:r>
              <a:rPr lang="en-US" smtClean="0"/>
              <a:t>Normalization: The process of decomposing unsatisfactory "bad" relations by breaking up their attributes into smaller relations</a:t>
            </a:r>
          </a:p>
          <a:p>
            <a:endParaRPr lang="en-US" smtClean="0"/>
          </a:p>
          <a:p>
            <a:r>
              <a:rPr lang="en-US" smtClean="0"/>
              <a:t>Normal form: Condition using keys and FDs of a relation to certify whether a relation schema is in a particular normal form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A32203D3-1B8F-457D-B8E8-010A16EA85F8}" type="slidenum">
              <a:rPr lang="en-US" smtClean="0"/>
              <a:pPr/>
              <a:t>25</a:t>
            </a:fld>
            <a:endParaRPr lang="en-US"/>
          </a:p>
        </p:txBody>
      </p:sp>
    </p:spTree>
    <p:extLst>
      <p:ext uri="{BB962C8B-B14F-4D97-AF65-F5344CB8AC3E}">
        <p14:creationId xmlns:p14="http://schemas.microsoft.com/office/powerpoint/2010/main" val="721558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Grp="1" noChangeArrowheads="1"/>
          </p:cNvSpPr>
          <p:nvPr>
            <p:ph type="title"/>
          </p:nvPr>
        </p:nvSpPr>
        <p:spPr/>
        <p:txBody>
          <a:bodyPr/>
          <a:lstStyle/>
          <a:p>
            <a:r>
              <a:rPr lang="en-US" smtClean="0"/>
              <a:t>Normalization of Relations (2)</a:t>
            </a:r>
            <a:endParaRPr lang="en-US"/>
          </a:p>
        </p:txBody>
      </p:sp>
      <p:sp>
        <p:nvSpPr>
          <p:cNvPr id="147461" name="Rectangle 5"/>
          <p:cNvSpPr>
            <a:spLocks noGrp="1" noChangeArrowheads="1"/>
          </p:cNvSpPr>
          <p:nvPr>
            <p:ph type="body" idx="1"/>
          </p:nvPr>
        </p:nvSpPr>
        <p:spPr/>
        <p:txBody>
          <a:bodyPr/>
          <a:lstStyle/>
          <a:p>
            <a:r>
              <a:rPr lang="en-US" smtClean="0"/>
              <a:t>2NF, 3NF, BCNF based on keys and FDs of a relation schema</a:t>
            </a:r>
          </a:p>
          <a:p>
            <a:r>
              <a:rPr lang="en-US" smtClean="0"/>
              <a:t>4NF based on keys, multi-valued dependencies : MVDs; 5NF based on keys, join dependencies : JDs</a:t>
            </a:r>
          </a:p>
          <a:p>
            <a:r>
              <a:rPr lang="en-US" smtClean="0"/>
              <a:t>Additional properties may be needed to ensure a good relational design (lossless join, dependency preservation) </a:t>
            </a:r>
            <a:endParaRPr lang="en-US"/>
          </a:p>
        </p:txBody>
      </p:sp>
      <p:sp>
        <p:nvSpPr>
          <p:cNvPr id="5" name="Slide Number Placeholder 4"/>
          <p:cNvSpPr>
            <a:spLocks noGrp="1"/>
          </p:cNvSpPr>
          <p:nvPr>
            <p:ph type="sldNum" sz="quarter" idx="12"/>
          </p:nvPr>
        </p:nvSpPr>
        <p:spPr>
          <a:xfrm>
            <a:off x="7848600" y="752475"/>
            <a:ext cx="1157288" cy="1092200"/>
          </a:xfrm>
        </p:spPr>
        <p:txBody>
          <a:bodyPr/>
          <a:lstStyle/>
          <a:p>
            <a:fld id="{7DDDF286-EAE7-4331-96C8-E9BBBA6BE143}" type="slidenum">
              <a:rPr lang="en-US" smtClean="0"/>
              <a:pPr/>
              <a:t>26</a:t>
            </a:fld>
            <a:endParaRPr lang="en-US"/>
          </a:p>
        </p:txBody>
      </p:sp>
    </p:spTree>
    <p:extLst>
      <p:ext uri="{BB962C8B-B14F-4D97-AF65-F5344CB8AC3E}">
        <p14:creationId xmlns:p14="http://schemas.microsoft.com/office/powerpoint/2010/main" val="212588316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p:txBody>
          <a:bodyPr/>
          <a:lstStyle/>
          <a:p>
            <a:r>
              <a:rPr lang="en-US" smtClean="0"/>
              <a:t>3.2	Practical Use of Normal Forms</a:t>
            </a:r>
            <a:endParaRPr lang="en-US"/>
          </a:p>
        </p:txBody>
      </p:sp>
      <p:sp>
        <p:nvSpPr>
          <p:cNvPr id="148485" name="Rectangle 5"/>
          <p:cNvSpPr>
            <a:spLocks noGrp="1" noChangeArrowheads="1"/>
          </p:cNvSpPr>
          <p:nvPr>
            <p:ph type="body" idx="1"/>
          </p:nvPr>
        </p:nvSpPr>
        <p:spPr/>
        <p:txBody>
          <a:bodyPr>
            <a:normAutofit fontScale="92500"/>
          </a:bodyPr>
          <a:lstStyle/>
          <a:p>
            <a:r>
              <a:rPr lang="en-US" smtClean="0"/>
              <a:t>Normalization is carried out in practice so that the resulting designs are of high quality and meet the desirable properties </a:t>
            </a:r>
          </a:p>
          <a:p>
            <a:r>
              <a:rPr lang="en-US" smtClean="0"/>
              <a:t>The practical utility of these normal forms becomes questionable when the constraints on which they are based are hard to understand or to detect</a:t>
            </a:r>
          </a:p>
          <a:p>
            <a:r>
              <a:rPr lang="en-US" smtClean="0"/>
              <a:t>The database designers need not normalize to the highest possible normal form. (usually up to 3NF, BCNF or 4NF)</a:t>
            </a:r>
          </a:p>
          <a:p>
            <a:endParaRPr lang="en-US" smtClean="0"/>
          </a:p>
          <a:p>
            <a:r>
              <a:rPr lang="en-US" smtClean="0"/>
              <a:t>Denormalization: the process of storing the join of higher normal form relations as a base relation—which is in a lower normal form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A5D65F20-2745-46E7-A24D-8CFE7E95FF55}" type="slidenum">
              <a:rPr lang="en-US" smtClean="0"/>
              <a:pPr/>
              <a:t>27</a:t>
            </a:fld>
            <a:endParaRPr lang="en-US"/>
          </a:p>
        </p:txBody>
      </p:sp>
    </p:spTree>
    <p:extLst>
      <p:ext uri="{BB962C8B-B14F-4D97-AF65-F5344CB8AC3E}">
        <p14:creationId xmlns:p14="http://schemas.microsoft.com/office/powerpoint/2010/main" val="339364663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normAutofit fontScale="90000"/>
          </a:bodyPr>
          <a:lstStyle/>
          <a:p>
            <a:r>
              <a:rPr lang="en-US" dirty="0" smtClean="0"/>
              <a:t>3.3	Definitions of Keys and Attributes Participating in Keys (1)</a:t>
            </a:r>
            <a:endParaRPr lang="en-US" dirty="0"/>
          </a:p>
        </p:txBody>
      </p:sp>
      <p:sp>
        <p:nvSpPr>
          <p:cNvPr id="149509" name="Rectangle 5"/>
          <p:cNvSpPr>
            <a:spLocks noGrp="1" noChangeArrowheads="1"/>
          </p:cNvSpPr>
          <p:nvPr>
            <p:ph type="body" idx="1"/>
          </p:nvPr>
        </p:nvSpPr>
        <p:spPr/>
        <p:txBody>
          <a:bodyPr/>
          <a:lstStyle/>
          <a:p>
            <a:r>
              <a:rPr lang="en-US" dirty="0" smtClean="0"/>
              <a:t>A </a:t>
            </a:r>
            <a:r>
              <a:rPr lang="en-US" dirty="0" err="1" smtClean="0"/>
              <a:t>superkey</a:t>
            </a:r>
            <a:r>
              <a:rPr lang="en-US" dirty="0" smtClean="0"/>
              <a:t> of a relation schema R = {A1, A2, ...., An} is a set of attributes S subset-of R with the property that no two tuples t1 and t2 in any legal relation state r of R will have t1[S] = t2[S] </a:t>
            </a:r>
          </a:p>
          <a:p>
            <a:endParaRPr lang="en-US" dirty="0" smtClean="0"/>
          </a:p>
          <a:p>
            <a:r>
              <a:rPr lang="en-US" dirty="0" smtClean="0"/>
              <a:t>A key K is a </a:t>
            </a:r>
            <a:r>
              <a:rPr lang="en-US" dirty="0" err="1" smtClean="0"/>
              <a:t>superkey</a:t>
            </a:r>
            <a:r>
              <a:rPr lang="en-US" dirty="0" smtClean="0"/>
              <a:t> with the additional property that removal of any attribute from K will cause K not to be a </a:t>
            </a:r>
            <a:r>
              <a:rPr lang="en-US" dirty="0" err="1" smtClean="0"/>
              <a:t>superkey</a:t>
            </a:r>
            <a:r>
              <a:rPr lang="en-US" dirty="0" smtClean="0"/>
              <a:t> any more. </a:t>
            </a:r>
          </a:p>
          <a:p>
            <a:pPr lvl="1"/>
            <a:r>
              <a:rPr lang="en-US" dirty="0" smtClean="0"/>
              <a:t>{SSN} is a key for EMPLOYEE</a:t>
            </a:r>
          </a:p>
          <a:p>
            <a:pPr lvl="1"/>
            <a:r>
              <a:rPr lang="en-US" dirty="0" smtClean="0"/>
              <a:t>{SSN}, {SSN, ENAME}, {SSN, ENAME, DNUM} and any set of attributes that include SSN are all </a:t>
            </a:r>
            <a:r>
              <a:rPr lang="en-US" dirty="0" err="1" smtClean="0"/>
              <a:t>superkeys</a:t>
            </a:r>
            <a:r>
              <a:rPr lang="en-US" dirty="0" smtClean="0"/>
              <a:t>.</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017EB79E-632C-488E-AC46-7772AC7063F1}" type="slidenum">
              <a:rPr lang="en-US" smtClean="0"/>
              <a:pPr/>
              <a:t>28</a:t>
            </a:fld>
            <a:endParaRPr lang="en-US"/>
          </a:p>
        </p:txBody>
      </p:sp>
    </p:spTree>
    <p:extLst>
      <p:ext uri="{BB962C8B-B14F-4D97-AF65-F5344CB8AC3E}">
        <p14:creationId xmlns:p14="http://schemas.microsoft.com/office/powerpoint/2010/main" val="12331399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normAutofit fontScale="90000"/>
          </a:bodyPr>
          <a:lstStyle/>
          <a:p>
            <a:r>
              <a:rPr lang="en-US" smtClean="0"/>
              <a:t>Definitions of Keys and Attributes 	Participating in Keys (2)</a:t>
            </a:r>
            <a:endParaRPr lang="en-US"/>
          </a:p>
        </p:txBody>
      </p:sp>
      <p:sp>
        <p:nvSpPr>
          <p:cNvPr id="150533" name="Rectangle 5"/>
          <p:cNvSpPr>
            <a:spLocks noGrp="1" noChangeArrowheads="1"/>
          </p:cNvSpPr>
          <p:nvPr>
            <p:ph type="body" idx="1"/>
          </p:nvPr>
        </p:nvSpPr>
        <p:spPr/>
        <p:txBody>
          <a:bodyPr/>
          <a:lstStyle/>
          <a:p>
            <a:r>
              <a:rPr lang="en-US" smtClean="0"/>
              <a:t>If a relation schema has more than one key, each is called a candidate key. One of the candidate keys is arbitrarily designated to be the primary key, and the others are called secondary keys.</a:t>
            </a:r>
          </a:p>
          <a:p>
            <a:r>
              <a:rPr lang="en-US" smtClean="0"/>
              <a:t>A Prime attribute must be a member of some candidate key</a:t>
            </a:r>
          </a:p>
          <a:p>
            <a:r>
              <a:rPr lang="en-US" smtClean="0"/>
              <a:t>A Nonprime attribute is not a prime attribute—that is, it is not a member of any candidate key. </a:t>
            </a:r>
          </a:p>
          <a:p>
            <a:pPr lvl="1"/>
            <a:endParaRPr lang="en-US" smtClean="0"/>
          </a:p>
          <a:p>
            <a:pPr lvl="1"/>
            <a:r>
              <a:rPr lang="en-US" smtClean="0"/>
              <a:t>In WORKS_ON: SSN and PNUMBER are prime attributes, whereas other attributes are nonprime.</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EBB772AC-4995-49FD-BD68-A602A3DD382D}" type="slidenum">
              <a:rPr lang="en-US" smtClean="0"/>
              <a:pPr/>
              <a:t>29</a:t>
            </a:fld>
            <a:endParaRPr lang="en-US"/>
          </a:p>
        </p:txBody>
      </p:sp>
    </p:spTree>
    <p:extLst>
      <p:ext uri="{BB962C8B-B14F-4D97-AF65-F5344CB8AC3E}">
        <p14:creationId xmlns:p14="http://schemas.microsoft.com/office/powerpoint/2010/main" val="14598149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title"/>
          </p:nvPr>
        </p:nvSpPr>
        <p:spPr/>
        <p:txBody>
          <a:bodyPr/>
          <a:lstStyle/>
          <a:p>
            <a:r>
              <a:rPr lang="en-US" smtClean="0"/>
              <a:t>1 Informal Design Guidelines for Relational Databases (1)</a:t>
            </a:r>
            <a:endParaRPr lang="en-US"/>
          </a:p>
        </p:txBody>
      </p:sp>
      <p:sp>
        <p:nvSpPr>
          <p:cNvPr id="121863" name="Rectangle 7"/>
          <p:cNvSpPr>
            <a:spLocks noGrp="1" noChangeArrowheads="1"/>
          </p:cNvSpPr>
          <p:nvPr>
            <p:ph type="body" idx="1"/>
          </p:nvPr>
        </p:nvSpPr>
        <p:spPr/>
        <p:txBody>
          <a:bodyPr>
            <a:normAutofit lnSpcReduction="10000"/>
          </a:bodyPr>
          <a:lstStyle/>
          <a:p>
            <a:r>
              <a:rPr lang="en-US" dirty="0" smtClean="0"/>
              <a:t>What is relational database design?</a:t>
            </a:r>
          </a:p>
          <a:p>
            <a:pPr lvl="1"/>
            <a:r>
              <a:rPr lang="en-US" dirty="0" smtClean="0"/>
              <a:t>The grouping of attributes to form "good" relation schemas</a:t>
            </a:r>
          </a:p>
          <a:p>
            <a:endParaRPr lang="en-US" dirty="0" smtClean="0"/>
          </a:p>
          <a:p>
            <a:r>
              <a:rPr lang="en-US" dirty="0" smtClean="0"/>
              <a:t>We first discuss informal guidelines for </a:t>
            </a:r>
            <a:r>
              <a:rPr lang="en-US" b="1" i="1" dirty="0" smtClean="0">
                <a:solidFill>
                  <a:srgbClr val="FFFF00"/>
                </a:solidFill>
              </a:rPr>
              <a:t>good relational design</a:t>
            </a:r>
          </a:p>
          <a:p>
            <a:endParaRPr lang="en-US" dirty="0" smtClean="0"/>
          </a:p>
          <a:p>
            <a:r>
              <a:rPr lang="en-US" dirty="0" smtClean="0"/>
              <a:t>Then we discuss formal concepts of functional dependencies and normal forms</a:t>
            </a:r>
          </a:p>
          <a:p>
            <a:pPr lvl="1"/>
            <a:r>
              <a:rPr lang="en-US" dirty="0" smtClean="0"/>
              <a:t>	1NF (First Normal Form)</a:t>
            </a:r>
          </a:p>
          <a:p>
            <a:pPr lvl="1"/>
            <a:r>
              <a:rPr lang="en-US" dirty="0" smtClean="0"/>
              <a:t>	2NF (Second Normal Form)</a:t>
            </a:r>
          </a:p>
          <a:p>
            <a:pPr lvl="1"/>
            <a:r>
              <a:rPr lang="en-US" dirty="0" smtClean="0"/>
              <a:t>	3NF (Third Normal Form)</a:t>
            </a:r>
          </a:p>
          <a:p>
            <a:pPr lvl="1"/>
            <a:r>
              <a:rPr lang="en-US" dirty="0" smtClean="0"/>
              <a:t>	BCNF (Boyce-</a:t>
            </a:r>
            <a:r>
              <a:rPr lang="en-US" dirty="0" err="1" smtClean="0"/>
              <a:t>Codd</a:t>
            </a:r>
            <a:r>
              <a:rPr lang="en-US" dirty="0" smtClean="0"/>
              <a:t> Normal Form)</a:t>
            </a:r>
          </a:p>
          <a:p>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3D9091B1-8586-4AF3-8F57-977400E28F55}" type="slidenum">
              <a:rPr lang="en-US" smtClean="0"/>
              <a:pPr/>
              <a:t>3</a:t>
            </a:fld>
            <a:endParaRPr lang="en-US"/>
          </a:p>
        </p:txBody>
      </p:sp>
    </p:spTree>
    <p:extLst>
      <p:ext uri="{BB962C8B-B14F-4D97-AF65-F5344CB8AC3E}">
        <p14:creationId xmlns:p14="http://schemas.microsoft.com/office/powerpoint/2010/main" val="10162436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Grp="1" noChangeArrowheads="1"/>
          </p:cNvSpPr>
          <p:nvPr>
            <p:ph type="title"/>
          </p:nvPr>
        </p:nvSpPr>
        <p:spPr/>
        <p:txBody>
          <a:bodyPr/>
          <a:lstStyle/>
          <a:p>
            <a:r>
              <a:rPr lang="en-US" smtClean="0"/>
              <a:t>3.2 First Normal Form </a:t>
            </a:r>
            <a:endParaRPr lang="en-US"/>
          </a:p>
        </p:txBody>
      </p:sp>
      <p:sp>
        <p:nvSpPr>
          <p:cNvPr id="151557" name="Rectangle 5"/>
          <p:cNvSpPr>
            <a:spLocks noGrp="1" noChangeArrowheads="1"/>
          </p:cNvSpPr>
          <p:nvPr>
            <p:ph type="body" idx="1"/>
          </p:nvPr>
        </p:nvSpPr>
        <p:spPr/>
        <p:txBody>
          <a:bodyPr/>
          <a:lstStyle/>
          <a:p>
            <a:r>
              <a:rPr lang="en-US" dirty="0" smtClean="0"/>
              <a:t>Disallows composite attributes, multivalued attributes, and nested relations; attributes whose values for an individual tuple are non-atomic</a:t>
            </a:r>
          </a:p>
          <a:p>
            <a:endParaRPr lang="en-US" dirty="0" smtClean="0"/>
          </a:p>
          <a:p>
            <a:r>
              <a:rPr lang="en-US" dirty="0" smtClean="0"/>
              <a:t>Considered to be part of the formal definition of relation in the basic (flat) relational model</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86636034-7CC0-49AD-97AE-C1B14D35786F}" type="slidenum">
              <a:rPr lang="en-US" smtClean="0"/>
              <a:pPr/>
              <a:t>30</a:t>
            </a:fld>
            <a:endParaRPr lang="en-US"/>
          </a:p>
        </p:txBody>
      </p:sp>
    </p:spTree>
    <p:extLst>
      <p:ext uri="{BB962C8B-B14F-4D97-AF65-F5344CB8AC3E}">
        <p14:creationId xmlns:p14="http://schemas.microsoft.com/office/powerpoint/2010/main" val="3549264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3" name="Rectangle 7"/>
          <p:cNvSpPr>
            <a:spLocks noGrp="1" noChangeArrowheads="1"/>
          </p:cNvSpPr>
          <p:nvPr>
            <p:ph type="title"/>
          </p:nvPr>
        </p:nvSpPr>
        <p:spPr/>
        <p:txBody>
          <a:bodyPr/>
          <a:lstStyle/>
          <a:p>
            <a:r>
              <a:rPr lang="en-US" smtClean="0"/>
              <a:t>Normalization into 1NF</a:t>
            </a:r>
            <a:endParaRPr lang="en-US"/>
          </a:p>
        </p:txBody>
      </p:sp>
      <p:sp>
        <p:nvSpPr>
          <p:cNvPr id="5" name="Content Placeholder 4"/>
          <p:cNvSpPr>
            <a:spLocks noGrp="1"/>
          </p:cNvSpPr>
          <p:nvPr>
            <p:ph idx="1"/>
          </p:nvPr>
        </p:nvSpPr>
        <p:spPr/>
        <p:txBody>
          <a:bodyPr/>
          <a:lstStyle/>
          <a:p>
            <a:endParaRPr lang="id-ID"/>
          </a:p>
        </p:txBody>
      </p:sp>
      <p:sp>
        <p:nvSpPr>
          <p:cNvPr id="9" name="Slide Number Placeholder 4"/>
          <p:cNvSpPr>
            <a:spLocks noGrp="1"/>
          </p:cNvSpPr>
          <p:nvPr>
            <p:ph type="sldNum" sz="quarter" idx="12"/>
          </p:nvPr>
        </p:nvSpPr>
        <p:spPr>
          <a:xfrm>
            <a:off x="7848600" y="752475"/>
            <a:ext cx="1157288" cy="1092200"/>
          </a:xfrm>
        </p:spPr>
        <p:txBody>
          <a:bodyPr/>
          <a:lstStyle/>
          <a:p>
            <a:fld id="{A4C9AEFC-CB82-4AF3-914A-14B82D16A520}" type="slidenum">
              <a:rPr lang="en-US" smtClean="0"/>
              <a:pPr/>
              <a:t>31</a:t>
            </a:fld>
            <a:endParaRPr lang="en-US"/>
          </a:p>
        </p:txBody>
      </p:sp>
      <p:sp>
        <p:nvSpPr>
          <p:cNvPr id="152580" name="Rectangle 4"/>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grpSp>
        <p:nvGrpSpPr>
          <p:cNvPr id="2" name="Group 10"/>
          <p:cNvGrpSpPr>
            <a:grpSpLocks/>
          </p:cNvGrpSpPr>
          <p:nvPr/>
        </p:nvGrpSpPr>
        <p:grpSpPr bwMode="auto">
          <a:xfrm>
            <a:off x="611560" y="1988840"/>
            <a:ext cx="7772400" cy="4648200"/>
            <a:chOff x="528" y="921"/>
            <a:chExt cx="4896" cy="2928"/>
          </a:xfrm>
        </p:grpSpPr>
        <p:pic>
          <p:nvPicPr>
            <p:cNvPr id="152581" name="Picture 5" descr="ch14_elmasri"/>
            <p:cNvPicPr>
              <a:picLocks noChangeAspect="1" noChangeArrowheads="1"/>
            </p:cNvPicPr>
            <p:nvPr/>
          </p:nvPicPr>
          <p:blipFill>
            <a:blip r:embed="rId3"/>
            <a:srcRect b="8656"/>
            <a:stretch>
              <a:fillRect/>
            </a:stretch>
          </p:blipFill>
          <p:spPr bwMode="auto">
            <a:xfrm>
              <a:off x="528" y="921"/>
              <a:ext cx="4896" cy="2928"/>
            </a:xfrm>
            <a:prstGeom prst="rect">
              <a:avLst/>
            </a:prstGeom>
            <a:noFill/>
          </p:spPr>
        </p:pic>
        <p:sp>
          <p:nvSpPr>
            <p:cNvPr id="152585" name="Text Box 9"/>
            <p:cNvSpPr txBox="1">
              <a:spLocks noChangeArrowheads="1"/>
            </p:cNvSpPr>
            <p:nvPr/>
          </p:nvSpPr>
          <p:spPr bwMode="auto">
            <a:xfrm>
              <a:off x="1119" y="2904"/>
              <a:ext cx="922" cy="154"/>
            </a:xfrm>
            <a:prstGeom prst="rect">
              <a:avLst/>
            </a:prstGeom>
            <a:solidFill>
              <a:schemeClr val="tx1"/>
            </a:solidFill>
            <a:ln w="9525">
              <a:noFill/>
              <a:miter lim="800000"/>
              <a:headEnd/>
              <a:tailEnd/>
            </a:ln>
            <a:effectLst/>
          </p:spPr>
          <p:txBody>
            <a:bodyPr>
              <a:spAutoFit/>
            </a:bodyPr>
            <a:lstStyle/>
            <a:p>
              <a:r>
                <a:rPr lang="en-US" sz="1000" b="1"/>
                <a:t>DEPARTMENT_1NF</a:t>
              </a:r>
            </a:p>
          </p:txBody>
        </p:sp>
      </p:grpSp>
      <p:sp>
        <p:nvSpPr>
          <p:cNvPr id="10" name="Rectangle 9"/>
          <p:cNvSpPr/>
          <p:nvPr/>
        </p:nvSpPr>
        <p:spPr>
          <a:xfrm>
            <a:off x="1111152" y="5755952"/>
            <a:ext cx="7272808" cy="881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1111152" y="4386534"/>
            <a:ext cx="7272808" cy="7503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1114636" y="3195688"/>
            <a:ext cx="7272808" cy="4405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2587" name="AutoShape 11"/>
          <p:cNvSpPr>
            <a:spLocks noChangeArrowheads="1"/>
          </p:cNvSpPr>
          <p:nvPr/>
        </p:nvSpPr>
        <p:spPr bwMode="auto">
          <a:xfrm>
            <a:off x="6631360" y="3422352"/>
            <a:ext cx="1981200" cy="762000"/>
          </a:xfrm>
          <a:prstGeom prst="wedgeRoundRectCallout">
            <a:avLst>
              <a:gd name="adj1" fmla="val -39023"/>
              <a:gd name="adj2" fmla="val 93125"/>
              <a:gd name="adj3" fmla="val 16667"/>
            </a:avLst>
          </a:prstGeom>
          <a:solidFill>
            <a:srgbClr val="FF0000"/>
          </a:solidFill>
          <a:ln w="9525">
            <a:solidFill>
              <a:schemeClr val="tx1"/>
            </a:solidFill>
            <a:miter lim="800000"/>
            <a:headEnd/>
            <a:tailEnd/>
          </a:ln>
          <a:effectLst/>
        </p:spPr>
        <p:txBody>
          <a:bodyPr/>
          <a:lstStyle/>
          <a:p>
            <a:pPr algn="ctr"/>
            <a:r>
              <a:rPr lang="en-US" b="1">
                <a:solidFill>
                  <a:srgbClr val="FFFF66"/>
                </a:solidFill>
              </a:rPr>
              <a:t>Do not allow multi-valued</a:t>
            </a:r>
          </a:p>
        </p:txBody>
      </p:sp>
    </p:spTree>
    <p:extLst>
      <p:ext uri="{BB962C8B-B14F-4D97-AF65-F5344CB8AC3E}">
        <p14:creationId xmlns:p14="http://schemas.microsoft.com/office/powerpoint/2010/main" val="30204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2587"/>
                                        </p:tgtEl>
                                        <p:attrNameLst>
                                          <p:attrName>style.visibility</p:attrName>
                                        </p:attrNameLst>
                                      </p:cBhvr>
                                      <p:to>
                                        <p:strVal val="visible"/>
                                      </p:to>
                                    </p:set>
                                    <p:animEffect transition="in" filter="fade">
                                      <p:cBhvr>
                                        <p:cTn id="17" dur="2000"/>
                                        <p:tgtEl>
                                          <p:spTgt spid="1525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258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mtClean="0"/>
              <a:t>Normalization into 1NF</a:t>
            </a:r>
            <a:endParaRPr lang="en-US"/>
          </a:p>
        </p:txBody>
      </p:sp>
      <p:sp>
        <p:nvSpPr>
          <p:cNvPr id="169987" name="Rectangle 3"/>
          <p:cNvSpPr>
            <a:spLocks noGrp="1" noChangeArrowheads="1"/>
          </p:cNvSpPr>
          <p:nvPr>
            <p:ph type="body" idx="1"/>
          </p:nvPr>
        </p:nvSpPr>
        <p:spPr/>
        <p:txBody>
          <a:bodyPr>
            <a:normAutofit lnSpcReduction="10000"/>
          </a:bodyPr>
          <a:lstStyle/>
          <a:p>
            <a:r>
              <a:rPr lang="en-US" smtClean="0"/>
              <a:t>Three main techniques to achieve 1NF in the Figure 14.8 condition:</a:t>
            </a:r>
          </a:p>
          <a:p>
            <a:pPr lvl="1"/>
            <a:r>
              <a:rPr lang="en-US" smtClean="0"/>
              <a:t>Remove attribute DLOCATIONS and place it in a separate DEPT_LOCATIONS along with the primary key DNUMBER of DEPARTMENT</a:t>
            </a:r>
          </a:p>
          <a:p>
            <a:pPr lvl="1"/>
            <a:endParaRPr lang="en-US" smtClean="0"/>
          </a:p>
          <a:p>
            <a:pPr lvl="1"/>
            <a:r>
              <a:rPr lang="en-US" smtClean="0"/>
              <a:t>Expand the key so that there will be a separate tuple in the original DEPARTMENT for each location of DEPARTMENT. In this case primary key becomes [DNUMBER, DLOCATION]</a:t>
            </a:r>
          </a:p>
          <a:p>
            <a:pPr lvl="1"/>
            <a:endParaRPr lang="en-US" smtClean="0"/>
          </a:p>
          <a:p>
            <a:pPr lvl="1"/>
            <a:r>
              <a:rPr lang="en-US" smtClean="0"/>
              <a:t>If a maximum number of values is known for the attribute – e.g. at most 3 locations – replace DLOCATION attribute by three atomic attributes: DLOCATION1, DLOCATION2, DLOCATION3</a:t>
            </a:r>
            <a:endParaRPr lang="en-US"/>
          </a:p>
        </p:txBody>
      </p:sp>
      <p:sp>
        <p:nvSpPr>
          <p:cNvPr id="5" name="Slide Number Placeholder 4"/>
          <p:cNvSpPr>
            <a:spLocks noGrp="1"/>
          </p:cNvSpPr>
          <p:nvPr>
            <p:ph type="sldNum" sz="quarter" idx="12"/>
          </p:nvPr>
        </p:nvSpPr>
        <p:spPr>
          <a:xfrm>
            <a:off x="7848600" y="752475"/>
            <a:ext cx="1157288" cy="1092200"/>
          </a:xfrm>
        </p:spPr>
        <p:txBody>
          <a:bodyPr/>
          <a:lstStyle/>
          <a:p>
            <a:fld id="{DE5C6D3D-E6D6-405B-B6C3-3C325C9BE78E}" type="slidenum">
              <a:rPr lang="en-US" smtClean="0"/>
              <a:pPr/>
              <a:t>32</a:t>
            </a:fld>
            <a:endParaRPr lang="en-US"/>
          </a:p>
        </p:txBody>
      </p:sp>
    </p:spTree>
    <p:extLst>
      <p:ext uri="{BB962C8B-B14F-4D97-AF65-F5344CB8AC3E}">
        <p14:creationId xmlns:p14="http://schemas.microsoft.com/office/powerpoint/2010/main" val="429073815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p:txBody>
          <a:bodyPr/>
          <a:lstStyle/>
          <a:p>
            <a:r>
              <a:rPr lang="en-US" smtClean="0"/>
              <a:t>Normalization nested relations into 1NF</a:t>
            </a:r>
            <a:endParaRPr lang="en-US"/>
          </a:p>
        </p:txBody>
      </p:sp>
      <p:sp>
        <p:nvSpPr>
          <p:cNvPr id="153609" name="Rectangle 9"/>
          <p:cNvSpPr>
            <a:spLocks noGrp="1" noChangeArrowheads="1"/>
          </p:cNvSpPr>
          <p:nvPr>
            <p:ph type="body" sz="half" idx="1"/>
          </p:nvPr>
        </p:nvSpPr>
        <p:spPr/>
        <p:txBody>
          <a:bodyPr/>
          <a:lstStyle/>
          <a:p>
            <a:r>
              <a:rPr lang="en-US" smtClean="0"/>
              <a:t>To normalize into 1NF:</a:t>
            </a:r>
          </a:p>
          <a:p>
            <a:pPr lvl="1"/>
            <a:r>
              <a:rPr lang="en-US" smtClean="0"/>
              <a:t>Remove the nested relation attributes into a new relation</a:t>
            </a:r>
          </a:p>
          <a:p>
            <a:pPr lvl="1"/>
            <a:endParaRPr lang="en-US" smtClean="0"/>
          </a:p>
          <a:p>
            <a:pPr lvl="1"/>
            <a:r>
              <a:rPr lang="en-US" smtClean="0"/>
              <a:t>Propagate the primary key into the new relations</a:t>
            </a:r>
            <a:endParaRPr lang="en-US"/>
          </a:p>
        </p:txBody>
      </p:sp>
      <p:sp>
        <p:nvSpPr>
          <p:cNvPr id="6" name="Content Placeholder 5"/>
          <p:cNvSpPr>
            <a:spLocks noGrp="1"/>
          </p:cNvSpPr>
          <p:nvPr>
            <p:ph sz="half" idx="2"/>
          </p:nvPr>
        </p:nvSpPr>
        <p:spPr/>
        <p:txBody>
          <a:bodyPr/>
          <a:lstStyle/>
          <a:p>
            <a:endParaRPr lang="id-ID"/>
          </a:p>
        </p:txBody>
      </p:sp>
      <p:sp>
        <p:nvSpPr>
          <p:cNvPr id="10" name="Slide Number Placeholder 5"/>
          <p:cNvSpPr>
            <a:spLocks noGrp="1"/>
          </p:cNvSpPr>
          <p:nvPr>
            <p:ph type="sldNum" sz="quarter" idx="11"/>
          </p:nvPr>
        </p:nvSpPr>
        <p:spPr/>
        <p:txBody>
          <a:bodyPr/>
          <a:lstStyle/>
          <a:p>
            <a:fld id="{657B245D-95F2-43AD-B31C-E7E8FD18E9B0}" type="slidenum">
              <a:rPr lang="en-US" smtClean="0"/>
              <a:pPr/>
              <a:t>33</a:t>
            </a:fld>
            <a:endParaRPr lang="en-US"/>
          </a:p>
        </p:txBody>
      </p:sp>
      <p:sp>
        <p:nvSpPr>
          <p:cNvPr id="153604" name="Rectangle 4"/>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pic>
        <p:nvPicPr>
          <p:cNvPr id="153605" name="Picture 5" descr="ch14_elmasri"/>
          <p:cNvPicPr>
            <a:picLocks noChangeAspect="1" noChangeArrowheads="1"/>
          </p:cNvPicPr>
          <p:nvPr/>
        </p:nvPicPr>
        <p:blipFill>
          <a:blip r:embed="rId3"/>
          <a:srcRect l="12756" t="12086" r="18854" b="11259"/>
          <a:stretch>
            <a:fillRect/>
          </a:stretch>
        </p:blipFill>
        <p:spPr bwMode="auto">
          <a:xfrm>
            <a:off x="5292080" y="-3938"/>
            <a:ext cx="3973513" cy="6858000"/>
          </a:xfrm>
          <a:prstGeom prst="rect">
            <a:avLst/>
          </a:prstGeom>
          <a:noFill/>
        </p:spPr>
      </p:pic>
      <p:grpSp>
        <p:nvGrpSpPr>
          <p:cNvPr id="2" name="Group 72"/>
          <p:cNvGrpSpPr>
            <a:grpSpLocks/>
          </p:cNvGrpSpPr>
          <p:nvPr/>
        </p:nvGrpSpPr>
        <p:grpSpPr bwMode="auto">
          <a:xfrm>
            <a:off x="214282" y="5286388"/>
            <a:ext cx="8686800" cy="939800"/>
            <a:chOff x="153" y="2448"/>
            <a:chExt cx="5472" cy="592"/>
          </a:xfrm>
        </p:grpSpPr>
        <p:sp>
          <p:nvSpPr>
            <p:cNvPr id="153613" name="Text Box 13"/>
            <p:cNvSpPr txBox="1">
              <a:spLocks noChangeArrowheads="1"/>
            </p:cNvSpPr>
            <p:nvPr/>
          </p:nvSpPr>
          <p:spPr bwMode="auto">
            <a:xfrm>
              <a:off x="245" y="2448"/>
              <a:ext cx="462" cy="233"/>
            </a:xfrm>
            <a:prstGeom prst="rect">
              <a:avLst/>
            </a:prstGeom>
            <a:noFill/>
            <a:ln w="9525">
              <a:noFill/>
              <a:miter lim="800000"/>
              <a:headEnd/>
              <a:tailEnd/>
            </a:ln>
            <a:effectLst/>
          </p:spPr>
          <p:txBody>
            <a:bodyPr wrap="none">
              <a:spAutoFit/>
            </a:bodyPr>
            <a:lstStyle/>
            <a:p>
              <a:r>
                <a:rPr lang="en-US" dirty="0">
                  <a:solidFill>
                    <a:srgbClr val="FFC000"/>
                  </a:solidFill>
                </a:rPr>
                <a:t>SOAL:</a:t>
              </a:r>
            </a:p>
          </p:txBody>
        </p:sp>
        <p:pic>
          <p:nvPicPr>
            <p:cNvPr id="153671" name="Picture 71"/>
            <p:cNvPicPr>
              <a:picLocks noChangeAspect="1" noChangeArrowheads="1"/>
            </p:cNvPicPr>
            <p:nvPr/>
          </p:nvPicPr>
          <p:blipFill>
            <a:blip r:embed="rId4"/>
            <a:srcRect/>
            <a:stretch>
              <a:fillRect/>
            </a:stretch>
          </p:blipFill>
          <p:spPr bwMode="auto">
            <a:xfrm>
              <a:off x="153" y="2736"/>
              <a:ext cx="5472" cy="304"/>
            </a:xfrm>
            <a:prstGeom prst="rect">
              <a:avLst/>
            </a:prstGeom>
            <a:noFill/>
            <a:ln w="9525">
              <a:solidFill>
                <a:schemeClr val="tx1"/>
              </a:solidFill>
              <a:miter lim="800000"/>
              <a:headEnd/>
              <a:tailEnd/>
            </a:ln>
          </p:spPr>
        </p:pic>
      </p:grpSp>
      <p:sp>
        <p:nvSpPr>
          <p:cNvPr id="12" name="Rectangle 11"/>
          <p:cNvSpPr/>
          <p:nvPr/>
        </p:nvSpPr>
        <p:spPr>
          <a:xfrm flipV="1">
            <a:off x="5337735" y="5157192"/>
            <a:ext cx="3873500" cy="17008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8007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5360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Grp="1" noChangeArrowheads="1"/>
          </p:cNvSpPr>
          <p:nvPr>
            <p:ph type="title"/>
          </p:nvPr>
        </p:nvSpPr>
        <p:spPr/>
        <p:txBody>
          <a:bodyPr/>
          <a:lstStyle/>
          <a:p>
            <a:r>
              <a:rPr lang="en-US" smtClean="0"/>
              <a:t>3.3 Second Normal Form (1) </a:t>
            </a:r>
            <a:endParaRPr lang="en-US"/>
          </a:p>
        </p:txBody>
      </p:sp>
      <p:sp>
        <p:nvSpPr>
          <p:cNvPr id="154629" name="Rectangle 5"/>
          <p:cNvSpPr>
            <a:spLocks noGrp="1" noChangeArrowheads="1"/>
          </p:cNvSpPr>
          <p:nvPr>
            <p:ph type="body" idx="1"/>
          </p:nvPr>
        </p:nvSpPr>
        <p:spPr/>
        <p:txBody>
          <a:bodyPr>
            <a:normAutofit lnSpcReduction="10000"/>
          </a:bodyPr>
          <a:lstStyle/>
          <a:p>
            <a:r>
              <a:rPr lang="en-US" smtClean="0"/>
              <a:t>Uses the concepts of FDs, primary key</a:t>
            </a:r>
          </a:p>
          <a:p>
            <a:r>
              <a:rPr lang="en-US" smtClean="0"/>
              <a:t>Definitions:</a:t>
            </a:r>
          </a:p>
          <a:p>
            <a:pPr lvl="1"/>
            <a:r>
              <a:rPr lang="en-US" smtClean="0"/>
              <a:t>Prime attribute - attribute that is member of the primary key K</a:t>
            </a:r>
          </a:p>
          <a:p>
            <a:r>
              <a:rPr lang="en-US" smtClean="0"/>
              <a:t>Full functional dependency - a FD Y </a:t>
            </a:r>
            <a:r>
              <a:rPr lang="en-US" smtClean="0">
                <a:sym typeface="Symbol" pitchFamily="18" charset="2"/>
              </a:rPr>
              <a:t></a:t>
            </a:r>
            <a:r>
              <a:rPr lang="en-US" smtClean="0"/>
              <a:t> Z where removal of any attribute from Y means the FD does not hold any more</a:t>
            </a:r>
          </a:p>
          <a:p>
            <a:r>
              <a:rPr lang="en-US" smtClean="0"/>
              <a:t>Examples:	</a:t>
            </a:r>
          </a:p>
          <a:p>
            <a:pPr lvl="1"/>
            <a:r>
              <a:rPr lang="en-US" smtClean="0"/>
              <a:t>{SSN, PNUMBER} </a:t>
            </a:r>
            <a:r>
              <a:rPr lang="en-US" smtClean="0">
                <a:sym typeface="Symbol" pitchFamily="18" charset="2"/>
              </a:rPr>
              <a:t></a:t>
            </a:r>
            <a:r>
              <a:rPr lang="en-US" smtClean="0"/>
              <a:t> HOURS is a full FD since neither SSN </a:t>
            </a:r>
            <a:r>
              <a:rPr lang="en-US" smtClean="0">
                <a:sym typeface="Symbol" pitchFamily="18" charset="2"/>
              </a:rPr>
              <a:t></a:t>
            </a:r>
            <a:r>
              <a:rPr lang="en-US" smtClean="0"/>
              <a:t> HOURS nor PNUMBER </a:t>
            </a:r>
            <a:r>
              <a:rPr lang="en-US" smtClean="0">
                <a:sym typeface="Symbol" pitchFamily="18" charset="2"/>
              </a:rPr>
              <a:t></a:t>
            </a:r>
            <a:r>
              <a:rPr lang="en-US" smtClean="0"/>
              <a:t> HOURS hold </a:t>
            </a:r>
          </a:p>
          <a:p>
            <a:pPr lvl="1"/>
            <a:r>
              <a:rPr lang="en-US" smtClean="0"/>
              <a:t>{SSN, PNUMBER} </a:t>
            </a:r>
            <a:r>
              <a:rPr lang="en-US" smtClean="0">
                <a:sym typeface="Symbol" pitchFamily="18" charset="2"/>
              </a:rPr>
              <a:t></a:t>
            </a:r>
            <a:r>
              <a:rPr lang="en-US" smtClean="0"/>
              <a:t> ENAME is not a full FD (it is called a partial dependency ) since SSN </a:t>
            </a:r>
            <a:r>
              <a:rPr lang="en-US" smtClean="0">
                <a:sym typeface="Symbol" pitchFamily="18" charset="2"/>
              </a:rPr>
              <a:t></a:t>
            </a:r>
            <a:r>
              <a:rPr lang="en-US" smtClean="0"/>
              <a:t> ENAME also holds </a:t>
            </a:r>
            <a:endParaRPr lang="en-US" dirty="0"/>
          </a:p>
        </p:txBody>
      </p:sp>
    </p:spTree>
    <p:extLst>
      <p:ext uri="{BB962C8B-B14F-4D97-AF65-F5344CB8AC3E}">
        <p14:creationId xmlns:p14="http://schemas.microsoft.com/office/powerpoint/2010/main" val="46354481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4" name="Rectangle 6"/>
          <p:cNvSpPr>
            <a:spLocks noGrp="1" noChangeArrowheads="1"/>
          </p:cNvSpPr>
          <p:nvPr>
            <p:ph type="title"/>
          </p:nvPr>
        </p:nvSpPr>
        <p:spPr/>
        <p:txBody>
          <a:bodyPr/>
          <a:lstStyle/>
          <a:p>
            <a:r>
              <a:rPr lang="en-US" smtClean="0"/>
              <a:t>Second Normal Form (2)</a:t>
            </a:r>
            <a:endParaRPr lang="en-US"/>
          </a:p>
        </p:txBody>
      </p:sp>
      <p:sp>
        <p:nvSpPr>
          <p:cNvPr id="155655" name="Rectangle 7"/>
          <p:cNvSpPr>
            <a:spLocks noGrp="1" noChangeArrowheads="1"/>
          </p:cNvSpPr>
          <p:nvPr>
            <p:ph type="body" idx="1"/>
          </p:nvPr>
        </p:nvSpPr>
        <p:spPr/>
        <p:txBody>
          <a:bodyPr/>
          <a:lstStyle/>
          <a:p>
            <a:r>
              <a:rPr lang="en-US" dirty="0" smtClean="0"/>
              <a:t>Definition:</a:t>
            </a:r>
          </a:p>
          <a:p>
            <a:pPr lvl="1"/>
            <a:r>
              <a:rPr lang="en-US" dirty="0" smtClean="0"/>
              <a:t>A relation schema R is in second normal form (2NF) if every non-prime attribute A in R is fully functionally dependent on the primary key</a:t>
            </a:r>
          </a:p>
          <a:p>
            <a:endParaRPr lang="en-US" dirty="0" smtClean="0"/>
          </a:p>
          <a:p>
            <a:r>
              <a:rPr lang="en-US" dirty="0" smtClean="0"/>
              <a:t>R can be decomposed into 2NF relations via the process of 2NF normalization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8F6DFE33-1A08-4AEB-8FF7-5574FE6A679B}" type="slidenum">
              <a:rPr lang="en-US" smtClean="0"/>
              <a:pPr/>
              <a:t>35</a:t>
            </a:fld>
            <a:endParaRPr lang="en-US"/>
          </a:p>
        </p:txBody>
      </p:sp>
      <p:sp>
        <p:nvSpPr>
          <p:cNvPr id="9" name="Slide Number Placeholder 4"/>
          <p:cNvSpPr txBox="1">
            <a:spLocks/>
          </p:cNvSpPr>
          <p:nvPr/>
        </p:nvSpPr>
        <p:spPr>
          <a:xfrm>
            <a:off x="6553200" y="6504267"/>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F9EDEF0-7DA9-49B8-AE11-426B01D224B3}"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bg1"/>
              </a:solidFill>
              <a:effectLst/>
              <a:uLnTx/>
              <a:uFillTx/>
              <a:latin typeface="+mn-lt"/>
              <a:ea typeface="+mn-ea"/>
              <a:cs typeface="+mn-cs"/>
            </a:endParaRPr>
          </a:p>
        </p:txBody>
      </p:sp>
      <p:pic>
        <p:nvPicPr>
          <p:cNvPr id="10" name="Picture 6" descr="ch14_elmasri"/>
          <p:cNvPicPr>
            <a:picLocks noChangeAspect="1" noChangeArrowheads="1"/>
          </p:cNvPicPr>
          <p:nvPr/>
        </p:nvPicPr>
        <p:blipFill>
          <a:blip r:embed="rId3"/>
          <a:srcRect t="61395" b="8656"/>
          <a:stretch>
            <a:fillRect/>
          </a:stretch>
        </p:blipFill>
        <p:spPr bwMode="auto">
          <a:xfrm>
            <a:off x="904875" y="5335396"/>
            <a:ext cx="7772400" cy="1524000"/>
          </a:xfrm>
          <a:prstGeom prst="rect">
            <a:avLst/>
          </a:prstGeom>
          <a:noFill/>
        </p:spPr>
      </p:pic>
      <p:sp>
        <p:nvSpPr>
          <p:cNvPr id="11" name="AutoShape 7"/>
          <p:cNvSpPr>
            <a:spLocks noChangeArrowheads="1"/>
          </p:cNvSpPr>
          <p:nvPr/>
        </p:nvSpPr>
        <p:spPr bwMode="auto">
          <a:xfrm>
            <a:off x="6705600" y="5082983"/>
            <a:ext cx="1981200" cy="762000"/>
          </a:xfrm>
          <a:prstGeom prst="wedgeRoundRectCallout">
            <a:avLst>
              <a:gd name="adj1" fmla="val -39023"/>
              <a:gd name="adj2" fmla="val 93125"/>
              <a:gd name="adj3" fmla="val 16667"/>
            </a:avLst>
          </a:prstGeom>
          <a:solidFill>
            <a:srgbClr val="FF0000"/>
          </a:solidFill>
          <a:ln w="9525">
            <a:solidFill>
              <a:schemeClr val="tx1"/>
            </a:solidFill>
            <a:miter lim="800000"/>
            <a:headEnd/>
            <a:tailEnd/>
          </a:ln>
          <a:effectLst/>
        </p:spPr>
        <p:txBody>
          <a:bodyPr/>
          <a:lstStyle/>
          <a:p>
            <a:pPr algn="ctr"/>
            <a:r>
              <a:rPr lang="en-US" b="1">
                <a:solidFill>
                  <a:srgbClr val="FFFF66"/>
                </a:solidFill>
              </a:rPr>
              <a:t>FD of not ??</a:t>
            </a:r>
          </a:p>
        </p:txBody>
      </p:sp>
    </p:spTree>
    <p:extLst>
      <p:ext uri="{BB962C8B-B14F-4D97-AF65-F5344CB8AC3E}">
        <p14:creationId xmlns:p14="http://schemas.microsoft.com/office/powerpoint/2010/main" val="58636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5" name="Rectangle 13"/>
          <p:cNvSpPr>
            <a:spLocks noGrp="1" noChangeArrowheads="1"/>
          </p:cNvSpPr>
          <p:nvPr>
            <p:ph type="title"/>
          </p:nvPr>
        </p:nvSpPr>
        <p:spPr/>
        <p:txBody>
          <a:bodyPr/>
          <a:lstStyle/>
          <a:p>
            <a:r>
              <a:rPr lang="en-US" smtClean="0"/>
              <a:t>Normalization into 2NF</a:t>
            </a:r>
            <a:endParaRPr lang="en-US"/>
          </a:p>
        </p:txBody>
      </p:sp>
      <p:sp>
        <p:nvSpPr>
          <p:cNvPr id="156686" name="Rectangle 14"/>
          <p:cNvSpPr>
            <a:spLocks noGrp="1" noChangeArrowheads="1"/>
          </p:cNvSpPr>
          <p:nvPr>
            <p:ph type="body" sz="half" idx="1"/>
          </p:nvPr>
        </p:nvSpPr>
        <p:spPr/>
        <p:txBody>
          <a:bodyPr/>
          <a:lstStyle/>
          <a:p>
            <a:r>
              <a:rPr lang="en-US" smtClean="0"/>
              <a:t>Test for 2NF:</a:t>
            </a:r>
          </a:p>
          <a:p>
            <a:pPr lvl="1"/>
            <a:r>
              <a:rPr lang="en-US" smtClean="0"/>
              <a:t>If primary key is a single attribut </a:t>
            </a:r>
            <a:r>
              <a:rPr lang="en-US" smtClean="0">
                <a:sym typeface="Symbol" pitchFamily="18" charset="2"/>
              </a:rPr>
              <a:t></a:t>
            </a:r>
            <a:r>
              <a:rPr lang="en-US" smtClean="0"/>
              <a:t> do not need to test.</a:t>
            </a:r>
          </a:p>
          <a:p>
            <a:pPr lvl="1"/>
            <a:endParaRPr lang="en-US" smtClean="0"/>
          </a:p>
          <a:p>
            <a:pPr lvl="1"/>
            <a:r>
              <a:rPr lang="en-US" smtClean="0"/>
              <a:t>Every non-prime attribute A in R is fully FD on the primary key</a:t>
            </a:r>
          </a:p>
          <a:p>
            <a:pPr lvl="1"/>
            <a:endParaRPr lang="en-US" smtClean="0"/>
          </a:p>
          <a:p>
            <a:pPr lvl="1"/>
            <a:endParaRPr lang="en-US" dirty="0"/>
          </a:p>
        </p:txBody>
      </p:sp>
      <p:sp>
        <p:nvSpPr>
          <p:cNvPr id="6" name="Content Placeholder 5"/>
          <p:cNvSpPr>
            <a:spLocks noGrp="1"/>
          </p:cNvSpPr>
          <p:nvPr>
            <p:ph sz="half" idx="2"/>
          </p:nvPr>
        </p:nvSpPr>
        <p:spPr/>
        <p:txBody>
          <a:bodyPr/>
          <a:lstStyle/>
          <a:p>
            <a:endParaRPr lang="id-ID"/>
          </a:p>
        </p:txBody>
      </p:sp>
      <p:sp>
        <p:nvSpPr>
          <p:cNvPr id="10" name="Slide Number Placeholder 5"/>
          <p:cNvSpPr>
            <a:spLocks noGrp="1"/>
          </p:cNvSpPr>
          <p:nvPr>
            <p:ph type="sldNum" sz="quarter" idx="11"/>
          </p:nvPr>
        </p:nvSpPr>
        <p:spPr/>
        <p:txBody>
          <a:bodyPr/>
          <a:lstStyle/>
          <a:p>
            <a:fld id="{C97C9472-C75A-41A8-B6D2-501893ABB7FE}" type="slidenum">
              <a:rPr lang="en-US" smtClean="0"/>
              <a:pPr/>
              <a:t>36</a:t>
            </a:fld>
            <a:endParaRPr lang="en-US"/>
          </a:p>
        </p:txBody>
      </p:sp>
      <p:pic>
        <p:nvPicPr>
          <p:cNvPr id="156677" name="Picture 5" descr="ch14_elmasri"/>
          <p:cNvPicPr>
            <a:picLocks noChangeAspect="1" noChangeArrowheads="1"/>
          </p:cNvPicPr>
          <p:nvPr/>
        </p:nvPicPr>
        <p:blipFill>
          <a:blip r:embed="rId3"/>
          <a:srcRect l="7982" t="18658" r="11174" b="46976"/>
          <a:stretch>
            <a:fillRect/>
          </a:stretch>
        </p:blipFill>
        <p:spPr bwMode="auto">
          <a:xfrm>
            <a:off x="4446588" y="2132856"/>
            <a:ext cx="4697412" cy="3124200"/>
          </a:xfrm>
          <a:prstGeom prst="rect">
            <a:avLst/>
          </a:prstGeom>
          <a:noFill/>
        </p:spPr>
      </p:pic>
      <p:sp>
        <p:nvSpPr>
          <p:cNvPr id="156676" name="Rectangle 4"/>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grpSp>
        <p:nvGrpSpPr>
          <p:cNvPr id="2" name="Group 18"/>
          <p:cNvGrpSpPr>
            <a:grpSpLocks/>
          </p:cNvGrpSpPr>
          <p:nvPr/>
        </p:nvGrpSpPr>
        <p:grpSpPr bwMode="auto">
          <a:xfrm>
            <a:off x="509588" y="5334649"/>
            <a:ext cx="8305800" cy="1033462"/>
            <a:chOff x="321" y="2615"/>
            <a:chExt cx="5232" cy="651"/>
          </a:xfrm>
        </p:grpSpPr>
        <p:pic>
          <p:nvPicPr>
            <p:cNvPr id="156688" name="Picture 16"/>
            <p:cNvPicPr>
              <a:picLocks noChangeAspect="1" noChangeArrowheads="1"/>
            </p:cNvPicPr>
            <p:nvPr/>
          </p:nvPicPr>
          <p:blipFill>
            <a:blip r:embed="rId4"/>
            <a:srcRect/>
            <a:stretch>
              <a:fillRect/>
            </a:stretch>
          </p:blipFill>
          <p:spPr bwMode="auto">
            <a:xfrm>
              <a:off x="321" y="2928"/>
              <a:ext cx="5232" cy="338"/>
            </a:xfrm>
            <a:prstGeom prst="rect">
              <a:avLst/>
            </a:prstGeom>
            <a:noFill/>
            <a:ln w="9525">
              <a:solidFill>
                <a:schemeClr val="tx1"/>
              </a:solidFill>
              <a:miter lim="800000"/>
              <a:headEnd/>
              <a:tailEnd/>
            </a:ln>
          </p:spPr>
        </p:pic>
        <p:sp>
          <p:nvSpPr>
            <p:cNvPr id="156689" name="Text Box 17"/>
            <p:cNvSpPr txBox="1">
              <a:spLocks noChangeArrowheads="1"/>
            </p:cNvSpPr>
            <p:nvPr/>
          </p:nvSpPr>
          <p:spPr bwMode="auto">
            <a:xfrm>
              <a:off x="374" y="2615"/>
              <a:ext cx="582" cy="291"/>
            </a:xfrm>
            <a:prstGeom prst="rect">
              <a:avLst/>
            </a:prstGeom>
            <a:noFill/>
            <a:ln w="9525">
              <a:noFill/>
              <a:miter lim="800000"/>
              <a:headEnd/>
              <a:tailEnd/>
            </a:ln>
            <a:effectLst/>
          </p:spPr>
          <p:txBody>
            <a:bodyPr wrap="none">
              <a:spAutoFit/>
            </a:bodyPr>
            <a:lstStyle/>
            <a:p>
              <a:r>
                <a:rPr lang="en-US" sz="2400" b="1" dirty="0">
                  <a:solidFill>
                    <a:srgbClr val="FFC000"/>
                  </a:solidFill>
                </a:rPr>
                <a:t>SOAL</a:t>
              </a:r>
              <a:endParaRPr lang="en-US" b="1" dirty="0">
                <a:solidFill>
                  <a:srgbClr val="FFC000"/>
                </a:solidFill>
              </a:endParaRPr>
            </a:p>
          </p:txBody>
        </p:sp>
      </p:grpSp>
      <p:sp>
        <p:nvSpPr>
          <p:cNvPr id="11" name="Rectangle 10"/>
          <p:cNvSpPr/>
          <p:nvPr/>
        </p:nvSpPr>
        <p:spPr>
          <a:xfrm>
            <a:off x="4458783" y="2753231"/>
            <a:ext cx="4672677" cy="696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4458530" y="3615563"/>
            <a:ext cx="4672677" cy="13833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52618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Summary of previous meeting</a:t>
            </a:r>
            <a:br>
              <a:rPr lang="en-US" smtClean="0"/>
            </a:br>
            <a:r>
              <a:rPr lang="en-US" smtClean="0"/>
              <a:t>1 NF and 2 NF</a:t>
            </a:r>
            <a:endParaRPr lang="id-ID" dirty="0"/>
          </a:p>
        </p:txBody>
      </p:sp>
      <p:sp>
        <p:nvSpPr>
          <p:cNvPr id="7" name="Content Placeholder 6"/>
          <p:cNvSpPr>
            <a:spLocks noGrp="1"/>
          </p:cNvSpPr>
          <p:nvPr>
            <p:ph idx="1"/>
          </p:nvPr>
        </p:nvSpPr>
        <p:spPr/>
        <p:txBody>
          <a:bodyPr/>
          <a:lstStyle/>
          <a:p>
            <a:r>
              <a:rPr lang="id-ID" smtClean="0"/>
              <a:t>1 NF</a:t>
            </a:r>
            <a:r>
              <a:rPr lang="en-US" smtClean="0"/>
              <a:t> – disallow </a:t>
            </a:r>
            <a:r>
              <a:rPr lang="id-ID" smtClean="0"/>
              <a:t>composite attributes, multivalued attributes, and nested relations.</a:t>
            </a:r>
          </a:p>
          <a:p>
            <a:pPr lvl="1"/>
            <a:r>
              <a:rPr lang="id-ID" smtClean="0"/>
              <a:t>eliminate composite attributes, multivalued attributes, and nested relations</a:t>
            </a:r>
            <a:r>
              <a:rPr lang="en-US" smtClean="0"/>
              <a:t> (attributes whose values for an individual tuple are non-atomic)</a:t>
            </a:r>
            <a:endParaRPr lang="id-ID" smtClean="0"/>
          </a:p>
          <a:p>
            <a:r>
              <a:rPr lang="id-ID" smtClean="0"/>
              <a:t>2 NF</a:t>
            </a:r>
            <a:r>
              <a:rPr lang="en-US" smtClean="0"/>
              <a:t> – </a:t>
            </a:r>
            <a:r>
              <a:rPr lang="id-ID" smtClean="0"/>
              <a:t>every non-prime attribute A in R is fully functionally dependent on the primary key</a:t>
            </a:r>
            <a:endParaRPr lang="en-US" smtClean="0"/>
          </a:p>
          <a:p>
            <a:pPr lvl="1"/>
            <a:r>
              <a:rPr lang="id-ID" smtClean="0"/>
              <a:t>eliminate partial dependenties</a:t>
            </a:r>
          </a:p>
          <a:p>
            <a:endParaRPr lang="id-ID" dirty="0"/>
          </a:p>
        </p:txBody>
      </p:sp>
      <p:sp>
        <p:nvSpPr>
          <p:cNvPr id="5" name="Slide Number Placeholder 4"/>
          <p:cNvSpPr>
            <a:spLocks noGrp="1"/>
          </p:cNvSpPr>
          <p:nvPr>
            <p:ph type="sldNum" sz="quarter" idx="12"/>
          </p:nvPr>
        </p:nvSpPr>
        <p:spPr>
          <a:xfrm>
            <a:off x="7848600" y="752475"/>
            <a:ext cx="1157288" cy="1092200"/>
          </a:xfrm>
        </p:spPr>
        <p:txBody>
          <a:bodyPr/>
          <a:lstStyle/>
          <a:p>
            <a:fld id="{A1B0336D-3F41-48A6-8D6E-A83F59E4679D}" type="slidenum">
              <a:rPr lang="zh-CN" altLang="en-US" smtClean="0"/>
              <a:pPr/>
              <a:t>37</a:t>
            </a:fld>
            <a:endParaRPr lang="zh-CN" altLang="en-US"/>
          </a:p>
        </p:txBody>
      </p:sp>
      <p:pic>
        <p:nvPicPr>
          <p:cNvPr id="9" name="Picture 8" descr="ch14_elmasri"/>
          <p:cNvPicPr>
            <a:picLocks noChangeAspect="1" noChangeArrowheads="1"/>
          </p:cNvPicPr>
          <p:nvPr/>
        </p:nvPicPr>
        <p:blipFill>
          <a:blip r:embed="rId3"/>
          <a:srcRect l="12762" t="51347" r="11174" b="35240"/>
          <a:stretch>
            <a:fillRect/>
          </a:stretch>
        </p:blipFill>
        <p:spPr bwMode="auto">
          <a:xfrm>
            <a:off x="2047514" y="5252948"/>
            <a:ext cx="5821391" cy="1605051"/>
          </a:xfrm>
          <a:prstGeom prst="rect">
            <a:avLst/>
          </a:prstGeom>
          <a:noFill/>
        </p:spPr>
      </p:pic>
      <p:sp>
        <p:nvSpPr>
          <p:cNvPr id="10" name="Rectangle 9"/>
          <p:cNvSpPr/>
          <p:nvPr/>
        </p:nvSpPr>
        <p:spPr>
          <a:xfrm>
            <a:off x="2125704" y="6161698"/>
            <a:ext cx="5653940" cy="696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7883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3" name="Rectangle 7"/>
          <p:cNvSpPr>
            <a:spLocks noGrp="1" noChangeArrowheads="1"/>
          </p:cNvSpPr>
          <p:nvPr>
            <p:ph type="title"/>
          </p:nvPr>
        </p:nvSpPr>
        <p:spPr/>
        <p:txBody>
          <a:bodyPr/>
          <a:lstStyle/>
          <a:p>
            <a:r>
              <a:rPr lang="en-US" smtClean="0"/>
              <a:t>Normalization into 1NF</a:t>
            </a:r>
            <a:endParaRPr lang="en-US" dirty="0"/>
          </a:p>
        </p:txBody>
      </p:sp>
      <p:sp>
        <p:nvSpPr>
          <p:cNvPr id="5" name="Content Placeholder 4"/>
          <p:cNvSpPr>
            <a:spLocks noGrp="1"/>
          </p:cNvSpPr>
          <p:nvPr>
            <p:ph idx="1"/>
          </p:nvPr>
        </p:nvSpPr>
        <p:spPr/>
        <p:txBody>
          <a:bodyPr/>
          <a:lstStyle/>
          <a:p>
            <a:endParaRPr lang="id-ID"/>
          </a:p>
        </p:txBody>
      </p:sp>
      <p:sp>
        <p:nvSpPr>
          <p:cNvPr id="9" name="Slide Number Placeholder 4"/>
          <p:cNvSpPr>
            <a:spLocks noGrp="1"/>
          </p:cNvSpPr>
          <p:nvPr>
            <p:ph type="sldNum" sz="quarter" idx="12"/>
          </p:nvPr>
        </p:nvSpPr>
        <p:spPr>
          <a:xfrm>
            <a:off x="7848600" y="752475"/>
            <a:ext cx="1157288" cy="1092200"/>
          </a:xfrm>
        </p:spPr>
        <p:txBody>
          <a:bodyPr/>
          <a:lstStyle/>
          <a:p>
            <a:fld id="{A4C9AEFC-CB82-4AF3-914A-14B82D16A520}" type="slidenum">
              <a:rPr lang="en-US" smtClean="0"/>
              <a:pPr/>
              <a:t>38</a:t>
            </a:fld>
            <a:endParaRPr lang="en-US"/>
          </a:p>
        </p:txBody>
      </p:sp>
      <p:sp>
        <p:nvSpPr>
          <p:cNvPr id="152580" name="Rectangle 4"/>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grpSp>
        <p:nvGrpSpPr>
          <p:cNvPr id="2" name="Group 10"/>
          <p:cNvGrpSpPr>
            <a:grpSpLocks/>
          </p:cNvGrpSpPr>
          <p:nvPr/>
        </p:nvGrpSpPr>
        <p:grpSpPr bwMode="auto">
          <a:xfrm>
            <a:off x="611560" y="1988840"/>
            <a:ext cx="7772400" cy="4648200"/>
            <a:chOff x="528" y="921"/>
            <a:chExt cx="4896" cy="2928"/>
          </a:xfrm>
        </p:grpSpPr>
        <p:pic>
          <p:nvPicPr>
            <p:cNvPr id="152581" name="Picture 5" descr="ch14_elmasri"/>
            <p:cNvPicPr>
              <a:picLocks noChangeAspect="1" noChangeArrowheads="1"/>
            </p:cNvPicPr>
            <p:nvPr/>
          </p:nvPicPr>
          <p:blipFill>
            <a:blip r:embed="rId3"/>
            <a:srcRect b="8656"/>
            <a:stretch>
              <a:fillRect/>
            </a:stretch>
          </p:blipFill>
          <p:spPr bwMode="auto">
            <a:xfrm>
              <a:off x="528" y="921"/>
              <a:ext cx="4896" cy="2928"/>
            </a:xfrm>
            <a:prstGeom prst="rect">
              <a:avLst/>
            </a:prstGeom>
            <a:noFill/>
          </p:spPr>
        </p:pic>
        <p:sp>
          <p:nvSpPr>
            <p:cNvPr id="152585" name="Text Box 9"/>
            <p:cNvSpPr txBox="1">
              <a:spLocks noChangeArrowheads="1"/>
            </p:cNvSpPr>
            <p:nvPr/>
          </p:nvSpPr>
          <p:spPr bwMode="auto">
            <a:xfrm>
              <a:off x="1119" y="2904"/>
              <a:ext cx="922" cy="154"/>
            </a:xfrm>
            <a:prstGeom prst="rect">
              <a:avLst/>
            </a:prstGeom>
            <a:solidFill>
              <a:schemeClr val="tx1"/>
            </a:solidFill>
            <a:ln w="9525">
              <a:noFill/>
              <a:miter lim="800000"/>
              <a:headEnd/>
              <a:tailEnd/>
            </a:ln>
            <a:effectLst/>
          </p:spPr>
          <p:txBody>
            <a:bodyPr>
              <a:spAutoFit/>
            </a:bodyPr>
            <a:lstStyle/>
            <a:p>
              <a:r>
                <a:rPr lang="en-US" sz="1000" b="1" dirty="0"/>
                <a:t>DEPARTMENT_1NF</a:t>
              </a:r>
            </a:p>
          </p:txBody>
        </p:sp>
      </p:grpSp>
      <p:sp>
        <p:nvSpPr>
          <p:cNvPr id="10" name="Rectangle 9"/>
          <p:cNvSpPr/>
          <p:nvPr/>
        </p:nvSpPr>
        <p:spPr>
          <a:xfrm>
            <a:off x="1111152" y="5755952"/>
            <a:ext cx="7272808" cy="881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1111152" y="4386534"/>
            <a:ext cx="7272808" cy="7503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1114636" y="3195688"/>
            <a:ext cx="7272808" cy="4405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2587" name="AutoShape 11"/>
          <p:cNvSpPr>
            <a:spLocks noChangeArrowheads="1"/>
          </p:cNvSpPr>
          <p:nvPr/>
        </p:nvSpPr>
        <p:spPr bwMode="auto">
          <a:xfrm>
            <a:off x="6631360" y="3422352"/>
            <a:ext cx="1981200" cy="762000"/>
          </a:xfrm>
          <a:prstGeom prst="wedgeRoundRectCallout">
            <a:avLst>
              <a:gd name="adj1" fmla="val -39023"/>
              <a:gd name="adj2" fmla="val 93125"/>
              <a:gd name="adj3" fmla="val 16667"/>
            </a:avLst>
          </a:prstGeom>
          <a:solidFill>
            <a:srgbClr val="FF0000"/>
          </a:solidFill>
          <a:ln w="9525">
            <a:solidFill>
              <a:schemeClr val="tx1"/>
            </a:solidFill>
            <a:miter lim="800000"/>
            <a:headEnd/>
            <a:tailEnd/>
          </a:ln>
          <a:effectLst/>
        </p:spPr>
        <p:txBody>
          <a:bodyPr/>
          <a:lstStyle/>
          <a:p>
            <a:pPr algn="ctr"/>
            <a:r>
              <a:rPr lang="en-US" b="1">
                <a:solidFill>
                  <a:srgbClr val="FFFF66"/>
                </a:solidFill>
              </a:rPr>
              <a:t>Do not allow multi-valued</a:t>
            </a:r>
          </a:p>
        </p:txBody>
      </p:sp>
    </p:spTree>
    <p:extLst>
      <p:ext uri="{BB962C8B-B14F-4D97-AF65-F5344CB8AC3E}">
        <p14:creationId xmlns:p14="http://schemas.microsoft.com/office/powerpoint/2010/main" val="340530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2587"/>
                                        </p:tgtEl>
                                        <p:attrNameLst>
                                          <p:attrName>style.visibility</p:attrName>
                                        </p:attrNameLst>
                                      </p:cBhvr>
                                      <p:to>
                                        <p:strVal val="visible"/>
                                      </p:to>
                                    </p:set>
                                    <p:animEffect transition="in" filter="fade">
                                      <p:cBhvr>
                                        <p:cTn id="17" dur="2000"/>
                                        <p:tgtEl>
                                          <p:spTgt spid="1525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25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4" name="Rectangle 6"/>
          <p:cNvSpPr>
            <a:spLocks noGrp="1" noChangeArrowheads="1"/>
          </p:cNvSpPr>
          <p:nvPr>
            <p:ph type="title"/>
          </p:nvPr>
        </p:nvSpPr>
        <p:spPr/>
        <p:txBody>
          <a:bodyPr/>
          <a:lstStyle/>
          <a:p>
            <a:r>
              <a:rPr lang="en-US" smtClean="0"/>
              <a:t>Normalization into 2NF</a:t>
            </a:r>
            <a:endParaRPr lang="en-US" dirty="0"/>
          </a:p>
        </p:txBody>
      </p:sp>
      <p:sp>
        <p:nvSpPr>
          <p:cNvPr id="155655" name="Rectangle 7"/>
          <p:cNvSpPr>
            <a:spLocks noGrp="1" noChangeArrowheads="1"/>
          </p:cNvSpPr>
          <p:nvPr>
            <p:ph type="body" idx="1"/>
          </p:nvPr>
        </p:nvSpPr>
        <p:spPr/>
        <p:txBody>
          <a:bodyPr/>
          <a:lstStyle/>
          <a:p>
            <a:pPr lvl="1"/>
            <a:r>
              <a:rPr lang="en-US" dirty="0" smtClean="0"/>
              <a:t>{DNUMBER, DLOCATION} </a:t>
            </a:r>
            <a:r>
              <a:rPr lang="en-US" dirty="0" smtClean="0">
                <a:sym typeface="Symbol" pitchFamily="18" charset="2"/>
              </a:rPr>
              <a:t></a:t>
            </a:r>
            <a:r>
              <a:rPr lang="en-US" dirty="0" smtClean="0"/>
              <a:t> DNAME is not a full FD (it is called a partial dependency ) since DNUMBER </a:t>
            </a:r>
            <a:r>
              <a:rPr lang="en-US" dirty="0" smtClean="0">
                <a:sym typeface="Symbol" pitchFamily="18" charset="2"/>
              </a:rPr>
              <a:t></a:t>
            </a:r>
            <a:r>
              <a:rPr lang="en-US" dirty="0" smtClean="0"/>
              <a:t> DNAME also holds </a:t>
            </a:r>
          </a:p>
          <a:p>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8F6DFE33-1A08-4AEB-8FF7-5574FE6A679B}" type="slidenum">
              <a:rPr lang="en-US" smtClean="0"/>
              <a:pPr/>
              <a:t>39</a:t>
            </a:fld>
            <a:endParaRPr lang="en-US"/>
          </a:p>
        </p:txBody>
      </p:sp>
      <p:pic>
        <p:nvPicPr>
          <p:cNvPr id="10" name="Picture 6" descr="ch14_elmasri"/>
          <p:cNvPicPr>
            <a:picLocks noChangeAspect="1" noChangeArrowheads="1"/>
          </p:cNvPicPr>
          <p:nvPr/>
        </p:nvPicPr>
        <p:blipFill>
          <a:blip r:embed="rId3"/>
          <a:srcRect t="61395" b="8656"/>
          <a:stretch>
            <a:fillRect/>
          </a:stretch>
        </p:blipFill>
        <p:spPr bwMode="auto">
          <a:xfrm>
            <a:off x="467544" y="3064187"/>
            <a:ext cx="8164682" cy="1600918"/>
          </a:xfrm>
          <a:prstGeom prst="rect">
            <a:avLst/>
          </a:prstGeom>
          <a:noFill/>
        </p:spPr>
      </p:pic>
      <p:sp>
        <p:nvSpPr>
          <p:cNvPr id="11" name="AutoShape 7"/>
          <p:cNvSpPr>
            <a:spLocks noChangeArrowheads="1"/>
          </p:cNvSpPr>
          <p:nvPr/>
        </p:nvSpPr>
        <p:spPr bwMode="auto">
          <a:xfrm>
            <a:off x="6876256" y="3284984"/>
            <a:ext cx="1981200" cy="762000"/>
          </a:xfrm>
          <a:prstGeom prst="wedgeRoundRectCallout">
            <a:avLst>
              <a:gd name="adj1" fmla="val -68887"/>
              <a:gd name="adj2" fmla="val 36654"/>
              <a:gd name="adj3" fmla="val 16667"/>
            </a:avLst>
          </a:prstGeom>
          <a:solidFill>
            <a:srgbClr val="FF0000"/>
          </a:solidFill>
          <a:ln w="9525">
            <a:solidFill>
              <a:schemeClr val="tx1"/>
            </a:solidFill>
            <a:miter lim="800000"/>
            <a:headEnd/>
            <a:tailEnd/>
          </a:ln>
          <a:effectLst/>
        </p:spPr>
        <p:txBody>
          <a:bodyPr/>
          <a:lstStyle/>
          <a:p>
            <a:pPr algn="ctr"/>
            <a:r>
              <a:rPr lang="en-US" b="1" dirty="0">
                <a:solidFill>
                  <a:srgbClr val="FFFF66"/>
                </a:solidFill>
              </a:rPr>
              <a:t>FD of not ??</a:t>
            </a:r>
          </a:p>
        </p:txBody>
      </p:sp>
      <p:grpSp>
        <p:nvGrpSpPr>
          <p:cNvPr id="3" name="Group 2"/>
          <p:cNvGrpSpPr/>
          <p:nvPr/>
        </p:nvGrpSpPr>
        <p:grpSpPr>
          <a:xfrm>
            <a:off x="467544" y="4653135"/>
            <a:ext cx="8164682" cy="2204865"/>
            <a:chOff x="467544" y="4653135"/>
            <a:chExt cx="8064896" cy="2204865"/>
          </a:xfrm>
          <a:solidFill>
            <a:schemeClr val="tx1"/>
          </a:solidFill>
        </p:grpSpPr>
        <p:sp>
          <p:nvSpPr>
            <p:cNvPr id="12" name="Rectangle 11"/>
            <p:cNvSpPr/>
            <p:nvPr/>
          </p:nvSpPr>
          <p:spPr>
            <a:xfrm>
              <a:off x="467544" y="4653135"/>
              <a:ext cx="8064896" cy="22048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653135"/>
              <a:ext cx="5925574" cy="22048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0572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5655">
                                            <p:txEl>
                                              <p:pRg st="0" end="0"/>
                                            </p:txEl>
                                          </p:spTgt>
                                        </p:tgtEl>
                                        <p:attrNameLst>
                                          <p:attrName>style.visibility</p:attrName>
                                        </p:attrNameLst>
                                      </p:cBhvr>
                                      <p:to>
                                        <p:strVal val="visible"/>
                                      </p:to>
                                    </p:set>
                                    <p:animEffect transition="in" filter="fade">
                                      <p:cBhvr>
                                        <p:cTn id="12" dur="1000"/>
                                        <p:tgtEl>
                                          <p:spTgt spid="155655">
                                            <p:txEl>
                                              <p:pRg st="0" end="0"/>
                                            </p:txEl>
                                          </p:spTgt>
                                        </p:tgtEl>
                                      </p:cBhvr>
                                    </p:animEffect>
                                    <p:anim calcmode="lin" valueType="num">
                                      <p:cBhvr>
                                        <p:cTn id="13" dur="1000" fill="hold"/>
                                        <p:tgtEl>
                                          <p:spTgt spid="15565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556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build="p"/>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Rectangle 6"/>
          <p:cNvSpPr>
            <a:spLocks noGrp="1" noChangeArrowheads="1"/>
          </p:cNvSpPr>
          <p:nvPr>
            <p:ph type="title"/>
          </p:nvPr>
        </p:nvSpPr>
        <p:spPr/>
        <p:txBody>
          <a:bodyPr/>
          <a:lstStyle/>
          <a:p>
            <a:r>
              <a:rPr lang="en-US" smtClean="0"/>
              <a:t>1.1	Semantics of the Relation Attributes </a:t>
            </a:r>
            <a:endParaRPr lang="en-US" dirty="0"/>
          </a:p>
        </p:txBody>
      </p:sp>
      <p:sp>
        <p:nvSpPr>
          <p:cNvPr id="123911" name="Rectangle 7"/>
          <p:cNvSpPr>
            <a:spLocks noGrp="1" noChangeArrowheads="1"/>
          </p:cNvSpPr>
          <p:nvPr>
            <p:ph type="body" idx="1"/>
          </p:nvPr>
        </p:nvSpPr>
        <p:spPr/>
        <p:txBody>
          <a:bodyPr>
            <a:normAutofit fontScale="92500" lnSpcReduction="20000"/>
          </a:bodyPr>
          <a:lstStyle/>
          <a:p>
            <a:r>
              <a:rPr lang="en-US" smtClean="0"/>
              <a:t>GUIDELINE 1: Informally, each tuple in a relation should represent one entity or relationship instance. (Applies to individual relations and their attributes).</a:t>
            </a:r>
          </a:p>
          <a:p>
            <a:endParaRPr lang="en-US" smtClean="0"/>
          </a:p>
          <a:p>
            <a:pPr lvl="1"/>
            <a:r>
              <a:rPr lang="en-US" smtClean="0"/>
              <a:t>Attributes of different entities (EMPLOYEEs, DEPARTMENTs, PROJECTs) should not be mixed in the same relation.</a:t>
            </a:r>
          </a:p>
          <a:p>
            <a:pPr lvl="1"/>
            <a:endParaRPr lang="en-US" smtClean="0"/>
          </a:p>
          <a:p>
            <a:pPr lvl="1"/>
            <a:r>
              <a:rPr lang="en-US" smtClean="0"/>
              <a:t>Only foreign keys should be used to refer to other entities.</a:t>
            </a:r>
          </a:p>
          <a:p>
            <a:pPr lvl="1"/>
            <a:endParaRPr lang="en-US" smtClean="0"/>
          </a:p>
          <a:p>
            <a:pPr lvl="1"/>
            <a:r>
              <a:rPr lang="en-US" smtClean="0"/>
              <a:t>Entity and relationship attributes should be kept apart as much as possible.</a:t>
            </a:r>
          </a:p>
          <a:p>
            <a:endParaRPr lang="en-US" smtClean="0"/>
          </a:p>
          <a:p>
            <a:r>
              <a:rPr lang="en-US" smtClean="0"/>
              <a:t>Bottom Line: Design a schema that can be explained easily relation by relation. The semantics of attributes should be easy to interpret.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45015EBC-DCF2-42A3-8667-CD351E9A84FA}" type="slidenum">
              <a:rPr lang="en-US" smtClean="0"/>
              <a:pPr/>
              <a:t>4</a:t>
            </a:fld>
            <a:endParaRPr lang="en-US"/>
          </a:p>
        </p:txBody>
      </p:sp>
    </p:spTree>
    <p:extLst>
      <p:ext uri="{BB962C8B-B14F-4D97-AF65-F5344CB8AC3E}">
        <p14:creationId xmlns:p14="http://schemas.microsoft.com/office/powerpoint/2010/main" val="2297428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911">
                                            <p:txEl>
                                              <p:pRg st="8" end="8"/>
                                            </p:txEl>
                                          </p:spTgt>
                                        </p:tgtEl>
                                        <p:attrNameLst>
                                          <p:attrName>style.visibility</p:attrName>
                                        </p:attrNameLst>
                                      </p:cBhvr>
                                      <p:to>
                                        <p:strVal val="visible"/>
                                      </p:to>
                                    </p:set>
                                    <p:animEffect transition="in" filter="fade">
                                      <p:cBhvr>
                                        <p:cTn id="7" dur="2000"/>
                                        <p:tgtEl>
                                          <p:spTgt spid="1239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6" name="Rectangle 6"/>
          <p:cNvSpPr>
            <a:spLocks noGrp="1" noChangeArrowheads="1"/>
          </p:cNvSpPr>
          <p:nvPr>
            <p:ph type="title"/>
          </p:nvPr>
        </p:nvSpPr>
        <p:spPr/>
        <p:txBody>
          <a:bodyPr/>
          <a:lstStyle/>
          <a:p>
            <a:r>
              <a:rPr lang="en-US" smtClean="0"/>
              <a:t>3.4 Third Normal Form (1)</a:t>
            </a:r>
            <a:endParaRPr lang="en-US"/>
          </a:p>
        </p:txBody>
      </p:sp>
      <p:sp>
        <p:nvSpPr>
          <p:cNvPr id="158727" name="Rectangle 7"/>
          <p:cNvSpPr>
            <a:spLocks noGrp="1" noChangeArrowheads="1"/>
          </p:cNvSpPr>
          <p:nvPr>
            <p:ph type="body" idx="1"/>
          </p:nvPr>
        </p:nvSpPr>
        <p:spPr/>
        <p:txBody>
          <a:bodyPr/>
          <a:lstStyle/>
          <a:p>
            <a:r>
              <a:rPr lang="en-US" smtClean="0"/>
              <a:t>Definition:</a:t>
            </a:r>
          </a:p>
          <a:p>
            <a:pPr lvl="1"/>
            <a:r>
              <a:rPr lang="en-US" smtClean="0"/>
              <a:t>Transitive functional dependency - a FD X </a:t>
            </a:r>
            <a:r>
              <a:rPr lang="en-US" smtClean="0">
                <a:sym typeface="Symbol" pitchFamily="18" charset="2"/>
              </a:rPr>
              <a:t></a:t>
            </a:r>
            <a:r>
              <a:rPr lang="en-US" smtClean="0"/>
              <a:t> Z that can be derived from two FDs X </a:t>
            </a:r>
            <a:r>
              <a:rPr lang="en-US" smtClean="0">
                <a:sym typeface="Symbol" pitchFamily="18" charset="2"/>
              </a:rPr>
              <a:t></a:t>
            </a:r>
            <a:r>
              <a:rPr lang="en-US" smtClean="0"/>
              <a:t> Y and Y </a:t>
            </a:r>
            <a:r>
              <a:rPr lang="en-US" smtClean="0">
                <a:sym typeface="Symbol" pitchFamily="18" charset="2"/>
              </a:rPr>
              <a:t></a:t>
            </a:r>
            <a:r>
              <a:rPr lang="en-US" smtClean="0"/>
              <a:t> Z </a:t>
            </a:r>
          </a:p>
          <a:p>
            <a:r>
              <a:rPr lang="en-US" smtClean="0"/>
              <a:t>Examples: </a:t>
            </a:r>
          </a:p>
          <a:p>
            <a:pPr lvl="1"/>
            <a:r>
              <a:rPr lang="en-US" smtClean="0"/>
              <a:t>SSN </a:t>
            </a:r>
            <a:r>
              <a:rPr lang="en-US" smtClean="0">
                <a:sym typeface="Symbol" pitchFamily="18" charset="2"/>
              </a:rPr>
              <a:t></a:t>
            </a:r>
            <a:r>
              <a:rPr lang="en-US" smtClean="0"/>
              <a:t> DMGRSSN is a transitive FD since SSN </a:t>
            </a:r>
            <a:r>
              <a:rPr lang="en-US" smtClean="0">
                <a:sym typeface="Symbol" pitchFamily="18" charset="2"/>
              </a:rPr>
              <a:t></a:t>
            </a:r>
            <a:r>
              <a:rPr lang="en-US" smtClean="0"/>
              <a:t> DNUMBER and DNUMBER </a:t>
            </a:r>
            <a:r>
              <a:rPr lang="en-US" smtClean="0">
                <a:sym typeface="Symbol" pitchFamily="18" charset="2"/>
              </a:rPr>
              <a:t></a:t>
            </a:r>
            <a:r>
              <a:rPr lang="en-US" smtClean="0"/>
              <a:t> DMGRSSN hold </a:t>
            </a:r>
          </a:p>
          <a:p>
            <a:pPr lvl="1"/>
            <a:r>
              <a:rPr lang="en-US" smtClean="0"/>
              <a:t>SSN </a:t>
            </a:r>
            <a:r>
              <a:rPr lang="en-US" smtClean="0">
                <a:sym typeface="Symbol" pitchFamily="18" charset="2"/>
              </a:rPr>
              <a:t></a:t>
            </a:r>
            <a:r>
              <a:rPr lang="en-US" smtClean="0"/>
              <a:t> ENAME is non-transitive since there is no set of attributes X where SSN </a:t>
            </a:r>
            <a:r>
              <a:rPr lang="en-US" smtClean="0">
                <a:sym typeface="Symbol" pitchFamily="18" charset="2"/>
              </a:rPr>
              <a:t></a:t>
            </a:r>
            <a:r>
              <a:rPr lang="en-US" smtClean="0"/>
              <a:t> X and X </a:t>
            </a:r>
            <a:r>
              <a:rPr lang="en-US" smtClean="0">
                <a:sym typeface="Symbol" pitchFamily="18" charset="2"/>
              </a:rPr>
              <a:t></a:t>
            </a:r>
            <a:r>
              <a:rPr lang="en-US" smtClean="0"/>
              <a:t> ENAME </a:t>
            </a:r>
            <a:endParaRPr lang="en-US" dirty="0"/>
          </a:p>
        </p:txBody>
      </p:sp>
      <p:sp>
        <p:nvSpPr>
          <p:cNvPr id="7" name="Slide Number Placeholder 4"/>
          <p:cNvSpPr>
            <a:spLocks noGrp="1"/>
          </p:cNvSpPr>
          <p:nvPr>
            <p:ph type="sldNum" sz="quarter" idx="12"/>
          </p:nvPr>
        </p:nvSpPr>
        <p:spPr>
          <a:xfrm>
            <a:off x="7848600" y="752475"/>
            <a:ext cx="1157288" cy="1092200"/>
          </a:xfrm>
        </p:spPr>
        <p:txBody>
          <a:bodyPr/>
          <a:lstStyle/>
          <a:p>
            <a:fld id="{0DAF7345-E119-4D2E-8F8B-508657ED8D9E}" type="slidenum">
              <a:rPr lang="en-US" smtClean="0"/>
              <a:pPr/>
              <a:t>40</a:t>
            </a:fld>
            <a:endParaRPr lang="en-US"/>
          </a:p>
        </p:txBody>
      </p:sp>
      <p:pic>
        <p:nvPicPr>
          <p:cNvPr id="158728" name="Picture 8" descr="ch14_elmasri"/>
          <p:cNvPicPr>
            <a:picLocks noChangeAspect="1" noChangeArrowheads="1"/>
          </p:cNvPicPr>
          <p:nvPr/>
        </p:nvPicPr>
        <p:blipFill>
          <a:blip r:embed="rId3"/>
          <a:srcRect l="12762" t="51347" r="11174" b="35240"/>
          <a:stretch>
            <a:fillRect/>
          </a:stretch>
        </p:blipFill>
        <p:spPr bwMode="auto">
          <a:xfrm>
            <a:off x="4267200" y="5513388"/>
            <a:ext cx="4876800" cy="1344612"/>
          </a:xfrm>
          <a:prstGeom prst="rect">
            <a:avLst/>
          </a:prstGeom>
          <a:noFill/>
        </p:spPr>
      </p:pic>
      <p:sp>
        <p:nvSpPr>
          <p:cNvPr id="6" name="Rectangle 5"/>
          <p:cNvSpPr/>
          <p:nvPr/>
        </p:nvSpPr>
        <p:spPr>
          <a:xfrm>
            <a:off x="4436245" y="6271566"/>
            <a:ext cx="4672677" cy="5864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5595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50" name="Rectangle 6"/>
          <p:cNvSpPr>
            <a:spLocks noGrp="1" noChangeArrowheads="1"/>
          </p:cNvSpPr>
          <p:nvPr>
            <p:ph type="title"/>
          </p:nvPr>
        </p:nvSpPr>
        <p:spPr/>
        <p:txBody>
          <a:bodyPr/>
          <a:lstStyle/>
          <a:p>
            <a:r>
              <a:rPr lang="en-US" smtClean="0"/>
              <a:t>Third Normal Form (2)</a:t>
            </a:r>
            <a:endParaRPr lang="en-US"/>
          </a:p>
        </p:txBody>
      </p:sp>
      <p:sp>
        <p:nvSpPr>
          <p:cNvPr id="159751" name="Rectangle 7"/>
          <p:cNvSpPr>
            <a:spLocks noGrp="1" noChangeArrowheads="1"/>
          </p:cNvSpPr>
          <p:nvPr>
            <p:ph type="body" idx="1"/>
          </p:nvPr>
        </p:nvSpPr>
        <p:spPr/>
        <p:txBody>
          <a:bodyPr>
            <a:normAutofit lnSpcReduction="10000"/>
          </a:bodyPr>
          <a:lstStyle/>
          <a:p>
            <a:r>
              <a:rPr lang="en-US" dirty="0" smtClean="0"/>
              <a:t>A relation schema R is in third normal form (3NF) if it is in 2NF and no non-prime attribute A in R is transitively dependent on the primary key</a:t>
            </a:r>
          </a:p>
          <a:p>
            <a:r>
              <a:rPr lang="en-US" dirty="0" smtClean="0"/>
              <a:t>R can be decomposed into 3NF relations via the process of 3NF normalization </a:t>
            </a:r>
          </a:p>
          <a:p>
            <a:r>
              <a:rPr lang="en-US" dirty="0" smtClean="0"/>
              <a:t>NOTE:</a:t>
            </a:r>
          </a:p>
          <a:p>
            <a:pPr lvl="1"/>
            <a:r>
              <a:rPr lang="en-US" dirty="0" smtClean="0"/>
              <a:t>In X </a:t>
            </a:r>
            <a:r>
              <a:rPr lang="en-US" dirty="0" smtClean="0">
                <a:sym typeface="Symbol" pitchFamily="18" charset="2"/>
              </a:rPr>
              <a:t></a:t>
            </a:r>
            <a:r>
              <a:rPr lang="en-US" dirty="0" smtClean="0"/>
              <a:t> Y and Y </a:t>
            </a:r>
            <a:r>
              <a:rPr lang="en-US" dirty="0" smtClean="0">
                <a:sym typeface="Symbol" pitchFamily="18" charset="2"/>
              </a:rPr>
              <a:t></a:t>
            </a:r>
            <a:r>
              <a:rPr lang="en-US" dirty="0" smtClean="0"/>
              <a:t> Z, with X as the primary key, we consider this a problem only if Y is not a candidate key. When Y is a candidate key, there is no problem with the transitive dependency .</a:t>
            </a:r>
          </a:p>
          <a:p>
            <a:pPr lvl="2"/>
            <a:r>
              <a:rPr lang="en-US" dirty="0" smtClean="0"/>
              <a:t>E.g., Consider EMP (SSN, </a:t>
            </a:r>
            <a:r>
              <a:rPr lang="en-US" dirty="0" err="1" smtClean="0"/>
              <a:t>EmpNumber</a:t>
            </a:r>
            <a:r>
              <a:rPr lang="en-US" dirty="0" smtClean="0"/>
              <a:t>, Salary ). </a:t>
            </a:r>
          </a:p>
          <a:p>
            <a:pPr lvl="2"/>
            <a:r>
              <a:rPr lang="en-US" dirty="0" smtClean="0"/>
              <a:t>Here, SSN </a:t>
            </a:r>
            <a:r>
              <a:rPr lang="en-US" dirty="0" smtClean="0">
                <a:sym typeface="Symbol" pitchFamily="18" charset="2"/>
              </a:rPr>
              <a:t></a:t>
            </a:r>
            <a:r>
              <a:rPr lang="en-US" dirty="0" smtClean="0"/>
              <a:t> </a:t>
            </a:r>
            <a:r>
              <a:rPr lang="en-US" dirty="0" err="1" smtClean="0"/>
              <a:t>EmpNumber</a:t>
            </a:r>
            <a:r>
              <a:rPr lang="en-US" dirty="0" smtClean="0"/>
              <a:t> </a:t>
            </a:r>
            <a:r>
              <a:rPr lang="en-US" dirty="0" smtClean="0">
                <a:sym typeface="Symbol" pitchFamily="18" charset="2"/>
              </a:rPr>
              <a:t></a:t>
            </a:r>
            <a:r>
              <a:rPr lang="en-US" dirty="0" smtClean="0"/>
              <a:t> Salary and </a:t>
            </a:r>
            <a:r>
              <a:rPr lang="en-US" dirty="0" err="1" smtClean="0"/>
              <a:t>EmpNumber</a:t>
            </a:r>
            <a:r>
              <a:rPr lang="en-US" dirty="0" smtClean="0"/>
              <a:t> is a candidate key.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B72B04B9-8297-42B8-99ED-1C65B6849FA9}" type="slidenum">
              <a:rPr lang="en-US" smtClean="0"/>
              <a:pPr/>
              <a:t>41</a:t>
            </a:fld>
            <a:endParaRPr lang="en-US"/>
          </a:p>
        </p:txBody>
      </p:sp>
    </p:spTree>
    <p:extLst>
      <p:ext uri="{BB962C8B-B14F-4D97-AF65-F5344CB8AC3E}">
        <p14:creationId xmlns:p14="http://schemas.microsoft.com/office/powerpoint/2010/main" val="244586723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4" name="Rectangle 6"/>
          <p:cNvSpPr>
            <a:spLocks noGrp="1" noChangeArrowheads="1"/>
          </p:cNvSpPr>
          <p:nvPr>
            <p:ph type="title"/>
          </p:nvPr>
        </p:nvSpPr>
        <p:spPr/>
        <p:txBody>
          <a:bodyPr>
            <a:normAutofit fontScale="90000"/>
          </a:bodyPr>
          <a:lstStyle/>
          <a:p>
            <a:r>
              <a:rPr lang="en-US" dirty="0" smtClean="0"/>
              <a:t>4. General Normal Form Definitions (For Multiple Keys) (1)</a:t>
            </a:r>
            <a:endParaRPr lang="en-US" dirty="0"/>
          </a:p>
        </p:txBody>
      </p:sp>
      <p:sp>
        <p:nvSpPr>
          <p:cNvPr id="160775" name="Rectangle 7"/>
          <p:cNvSpPr>
            <a:spLocks noGrp="1" noChangeArrowheads="1"/>
          </p:cNvSpPr>
          <p:nvPr>
            <p:ph type="body" idx="1"/>
          </p:nvPr>
        </p:nvSpPr>
        <p:spPr/>
        <p:txBody>
          <a:bodyPr/>
          <a:lstStyle/>
          <a:p>
            <a:r>
              <a:rPr lang="en-US" smtClean="0"/>
              <a:t>The above definitions consider the primary key only</a:t>
            </a:r>
          </a:p>
          <a:p>
            <a:r>
              <a:rPr lang="en-US" smtClean="0"/>
              <a:t>The following more general definitions take into account relations with multiple candidate keys</a:t>
            </a:r>
          </a:p>
          <a:p>
            <a:r>
              <a:rPr lang="en-US" smtClean="0"/>
              <a:t>A relation schema R is in second normal form (2NF) if every non-prime attribute A in R is fully functionally dependent on every key of R </a:t>
            </a:r>
            <a:endParaRPr lang="en-US"/>
          </a:p>
        </p:txBody>
      </p:sp>
      <p:sp>
        <p:nvSpPr>
          <p:cNvPr id="6" name="Slide Number Placeholder 4"/>
          <p:cNvSpPr>
            <a:spLocks noGrp="1"/>
          </p:cNvSpPr>
          <p:nvPr>
            <p:ph type="sldNum" sz="quarter" idx="12"/>
          </p:nvPr>
        </p:nvSpPr>
        <p:spPr>
          <a:xfrm>
            <a:off x="7848600" y="752475"/>
            <a:ext cx="1157288" cy="1092200"/>
          </a:xfrm>
        </p:spPr>
        <p:txBody>
          <a:bodyPr/>
          <a:lstStyle/>
          <a:p>
            <a:fld id="{FD01AD51-82FC-4CE3-A6CD-4606118D25A3}" type="slidenum">
              <a:rPr lang="en-US" smtClean="0"/>
              <a:pPr/>
              <a:t>42</a:t>
            </a:fld>
            <a:endParaRPr lang="en-US"/>
          </a:p>
        </p:txBody>
      </p:sp>
    </p:spTree>
    <p:extLst>
      <p:ext uri="{BB962C8B-B14F-4D97-AF65-F5344CB8AC3E}">
        <p14:creationId xmlns:p14="http://schemas.microsoft.com/office/powerpoint/2010/main" val="29326534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smtClean="0"/>
              <a:t>General Normal Form Definitions (2)</a:t>
            </a:r>
            <a:endParaRPr lang="en-US"/>
          </a:p>
        </p:txBody>
      </p:sp>
      <p:sp>
        <p:nvSpPr>
          <p:cNvPr id="161797" name="Rectangle 5"/>
          <p:cNvSpPr>
            <a:spLocks noGrp="1" noChangeArrowheads="1"/>
          </p:cNvSpPr>
          <p:nvPr>
            <p:ph type="body" idx="1"/>
          </p:nvPr>
        </p:nvSpPr>
        <p:spPr/>
        <p:txBody>
          <a:bodyPr/>
          <a:lstStyle/>
          <a:p>
            <a:r>
              <a:rPr lang="en-US" smtClean="0"/>
              <a:t>Definition:</a:t>
            </a:r>
          </a:p>
          <a:p>
            <a:pPr lvl="1"/>
            <a:r>
              <a:rPr lang="en-US" smtClean="0"/>
              <a:t>Superkey of relation schema R - a set of attributes S of R that contains a key of R</a:t>
            </a:r>
          </a:p>
          <a:p>
            <a:pPr lvl="1"/>
            <a:r>
              <a:rPr lang="en-US" smtClean="0"/>
              <a:t>A relation schema R is in third normal form (3NF) if whenever a FD X </a:t>
            </a:r>
            <a:r>
              <a:rPr lang="en-US" smtClean="0">
                <a:sym typeface="Symbol" pitchFamily="18" charset="2"/>
              </a:rPr>
              <a:t></a:t>
            </a:r>
            <a:r>
              <a:rPr lang="en-US" smtClean="0"/>
              <a:t> A holds in R, then either: </a:t>
            </a:r>
          </a:p>
          <a:p>
            <a:pPr lvl="2"/>
            <a:r>
              <a:rPr lang="en-US" smtClean="0"/>
              <a:t>(a) X is a superkey of R, or </a:t>
            </a:r>
          </a:p>
          <a:p>
            <a:pPr lvl="2"/>
            <a:r>
              <a:rPr lang="en-US" smtClean="0"/>
              <a:t>(b) A is a prime attribute of R</a:t>
            </a:r>
          </a:p>
          <a:p>
            <a:r>
              <a:rPr lang="en-US" smtClean="0"/>
              <a:t>NOTE: Boyce-Codd normal form disallows condition (b) above </a:t>
            </a:r>
            <a:endParaRPr lang="en-US"/>
          </a:p>
        </p:txBody>
      </p:sp>
      <p:sp>
        <p:nvSpPr>
          <p:cNvPr id="5" name="Slide Number Placeholder 4"/>
          <p:cNvSpPr>
            <a:spLocks noGrp="1"/>
          </p:cNvSpPr>
          <p:nvPr>
            <p:ph type="sldNum" sz="quarter" idx="12"/>
          </p:nvPr>
        </p:nvSpPr>
        <p:spPr>
          <a:xfrm>
            <a:off x="7848600" y="752475"/>
            <a:ext cx="1157288" cy="1092200"/>
          </a:xfrm>
        </p:spPr>
        <p:txBody>
          <a:bodyPr/>
          <a:lstStyle/>
          <a:p>
            <a:fld id="{365D6C2D-A21C-4D9B-BB25-8458ADF6CCD3}" type="slidenum">
              <a:rPr lang="en-US" smtClean="0"/>
              <a:pPr/>
              <a:t>43</a:t>
            </a:fld>
            <a:endParaRPr lang="en-US"/>
          </a:p>
        </p:txBody>
      </p:sp>
    </p:spTree>
    <p:extLst>
      <p:ext uri="{BB962C8B-B14F-4D97-AF65-F5344CB8AC3E}">
        <p14:creationId xmlns:p14="http://schemas.microsoft.com/office/powerpoint/2010/main" val="1082073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lstStyle/>
          <a:p>
            <a:r>
              <a:rPr lang="en-US" dirty="0" smtClean="0"/>
              <a:t>5. BCNF (Boyce-</a:t>
            </a:r>
            <a:r>
              <a:rPr lang="en-US" dirty="0" err="1" smtClean="0"/>
              <a:t>Codd</a:t>
            </a:r>
            <a:r>
              <a:rPr lang="en-US" dirty="0" smtClean="0"/>
              <a:t> Normal Form) </a:t>
            </a:r>
            <a:endParaRPr lang="en-US" dirty="0"/>
          </a:p>
        </p:txBody>
      </p:sp>
      <p:sp>
        <p:nvSpPr>
          <p:cNvPr id="162821" name="Rectangle 5"/>
          <p:cNvSpPr>
            <a:spLocks noGrp="1" noChangeArrowheads="1"/>
          </p:cNvSpPr>
          <p:nvPr>
            <p:ph type="body" idx="1"/>
          </p:nvPr>
        </p:nvSpPr>
        <p:spPr/>
        <p:txBody>
          <a:bodyPr/>
          <a:lstStyle/>
          <a:p>
            <a:r>
              <a:rPr lang="en-US" dirty="0" smtClean="0"/>
              <a:t>A relation schema R is in Boyce-</a:t>
            </a:r>
            <a:r>
              <a:rPr lang="en-US" dirty="0" err="1" smtClean="0"/>
              <a:t>Codd</a:t>
            </a:r>
            <a:r>
              <a:rPr lang="en-US" dirty="0" smtClean="0"/>
              <a:t> Normal Form (BCNF) if whenever an FD X </a:t>
            </a:r>
            <a:r>
              <a:rPr lang="en-US" dirty="0" smtClean="0">
                <a:sym typeface="Symbol" pitchFamily="18" charset="2"/>
              </a:rPr>
              <a:t></a:t>
            </a:r>
            <a:r>
              <a:rPr lang="en-US" dirty="0" smtClean="0"/>
              <a:t> A holds in R, then X is a </a:t>
            </a:r>
            <a:r>
              <a:rPr lang="en-US" dirty="0" err="1" smtClean="0"/>
              <a:t>superkey</a:t>
            </a:r>
            <a:r>
              <a:rPr lang="en-US" dirty="0" smtClean="0"/>
              <a:t> of R</a:t>
            </a:r>
          </a:p>
          <a:p>
            <a:r>
              <a:rPr lang="en-US" dirty="0" smtClean="0"/>
              <a:t>Each normal form is strictly stronger than the previous one</a:t>
            </a:r>
          </a:p>
          <a:p>
            <a:pPr lvl="1"/>
            <a:r>
              <a:rPr lang="en-US" dirty="0" smtClean="0"/>
              <a:t>Every 2NF relation is in 1NF</a:t>
            </a:r>
          </a:p>
          <a:p>
            <a:pPr lvl="1"/>
            <a:r>
              <a:rPr lang="en-US" dirty="0" smtClean="0"/>
              <a:t>Every 3NF relation is in 2NF</a:t>
            </a:r>
          </a:p>
          <a:p>
            <a:pPr lvl="1"/>
            <a:r>
              <a:rPr lang="en-US" dirty="0" smtClean="0"/>
              <a:t>Every BCNF relation is in 3NF</a:t>
            </a:r>
          </a:p>
          <a:p>
            <a:r>
              <a:rPr lang="en-US" dirty="0" smtClean="0"/>
              <a:t>There exist relations that are in 3NF but not in BCNF</a:t>
            </a:r>
          </a:p>
          <a:p>
            <a:r>
              <a:rPr lang="en-US" dirty="0" smtClean="0"/>
              <a:t>The goal is to have each relation in BCNF (or 3NF)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005DAC74-A591-42FF-AB96-C10B1AE9CED1}" type="slidenum">
              <a:rPr lang="en-US" smtClean="0"/>
              <a:pPr/>
              <a:t>44</a:t>
            </a:fld>
            <a:endParaRPr lang="en-US"/>
          </a:p>
        </p:txBody>
      </p:sp>
    </p:spTree>
    <p:extLst>
      <p:ext uri="{BB962C8B-B14F-4D97-AF65-F5344CB8AC3E}">
        <p14:creationId xmlns:p14="http://schemas.microsoft.com/office/powerpoint/2010/main" val="773123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7" name="Rectangle 7"/>
          <p:cNvSpPr>
            <a:spLocks noGrp="1" noChangeArrowheads="1"/>
          </p:cNvSpPr>
          <p:nvPr>
            <p:ph type="title"/>
          </p:nvPr>
        </p:nvSpPr>
        <p:spPr/>
        <p:txBody>
          <a:bodyPr/>
          <a:lstStyle/>
          <a:p>
            <a:r>
              <a:rPr lang="en-US" smtClean="0"/>
              <a:t>Boyce-Codd normal form</a:t>
            </a:r>
            <a:endParaRPr lang="en-US"/>
          </a:p>
        </p:txBody>
      </p:sp>
      <p:sp>
        <p:nvSpPr>
          <p:cNvPr id="4" name="Content Placeholder 3"/>
          <p:cNvSpPr>
            <a:spLocks noGrp="1"/>
          </p:cNvSpPr>
          <p:nvPr>
            <p:ph idx="1"/>
          </p:nvPr>
        </p:nvSpPr>
        <p:spPr/>
        <p:txBody>
          <a:bodyPr/>
          <a:lstStyle/>
          <a:p>
            <a:endParaRPr lang="id-ID"/>
          </a:p>
        </p:txBody>
      </p:sp>
      <p:sp>
        <p:nvSpPr>
          <p:cNvPr id="6" name="Slide Number Placeholder 4"/>
          <p:cNvSpPr>
            <a:spLocks noGrp="1"/>
          </p:cNvSpPr>
          <p:nvPr>
            <p:ph type="sldNum" sz="quarter" idx="12"/>
          </p:nvPr>
        </p:nvSpPr>
        <p:spPr>
          <a:xfrm>
            <a:off x="7848600" y="752475"/>
            <a:ext cx="1157288" cy="1092200"/>
          </a:xfrm>
        </p:spPr>
        <p:txBody>
          <a:bodyPr/>
          <a:lstStyle/>
          <a:p>
            <a:fld id="{3740F3C8-5FF3-4CFC-9CED-9A2EA6C4F82B}" type="slidenum">
              <a:rPr lang="en-US" smtClean="0"/>
              <a:pPr/>
              <a:t>45</a:t>
            </a:fld>
            <a:endParaRPr lang="en-US"/>
          </a:p>
        </p:txBody>
      </p:sp>
      <p:sp>
        <p:nvSpPr>
          <p:cNvPr id="163844" name="Rectangle 4"/>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pic>
        <p:nvPicPr>
          <p:cNvPr id="163845" name="Picture 5" descr="ch14_elmasri"/>
          <p:cNvPicPr>
            <a:picLocks noChangeAspect="1" noChangeArrowheads="1"/>
          </p:cNvPicPr>
          <p:nvPr/>
        </p:nvPicPr>
        <p:blipFill>
          <a:blip r:embed="rId3"/>
          <a:srcRect/>
          <a:stretch>
            <a:fillRect/>
          </a:stretch>
        </p:blipFill>
        <p:spPr bwMode="auto">
          <a:xfrm>
            <a:off x="1115616" y="1988840"/>
            <a:ext cx="6845300" cy="4770437"/>
          </a:xfrm>
          <a:prstGeom prst="rect">
            <a:avLst/>
          </a:prstGeom>
          <a:noFill/>
        </p:spPr>
      </p:pic>
    </p:spTree>
    <p:extLst>
      <p:ext uri="{BB962C8B-B14F-4D97-AF65-F5344CB8AC3E}">
        <p14:creationId xmlns:p14="http://schemas.microsoft.com/office/powerpoint/2010/main" val="4013269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1" name="Rectangle 7"/>
          <p:cNvSpPr>
            <a:spLocks noGrp="1" noChangeArrowheads="1"/>
          </p:cNvSpPr>
          <p:nvPr>
            <p:ph type="title"/>
          </p:nvPr>
        </p:nvSpPr>
        <p:spPr/>
        <p:txBody>
          <a:bodyPr/>
          <a:lstStyle/>
          <a:p>
            <a:r>
              <a:rPr lang="en-US" smtClean="0"/>
              <a:t>A relation TEACH that is in 3NF but not in BCNF</a:t>
            </a:r>
            <a:endParaRPr lang="en-US"/>
          </a:p>
        </p:txBody>
      </p:sp>
      <p:sp>
        <p:nvSpPr>
          <p:cNvPr id="4" name="Content Placeholder 3"/>
          <p:cNvSpPr>
            <a:spLocks noGrp="1"/>
          </p:cNvSpPr>
          <p:nvPr>
            <p:ph idx="1"/>
          </p:nvPr>
        </p:nvSpPr>
        <p:spPr/>
        <p:txBody>
          <a:bodyPr/>
          <a:lstStyle/>
          <a:p>
            <a:endParaRPr lang="id-ID"/>
          </a:p>
        </p:txBody>
      </p:sp>
      <p:sp>
        <p:nvSpPr>
          <p:cNvPr id="6" name="Slide Number Placeholder 4"/>
          <p:cNvSpPr>
            <a:spLocks noGrp="1"/>
          </p:cNvSpPr>
          <p:nvPr>
            <p:ph type="sldNum" sz="quarter" idx="12"/>
          </p:nvPr>
        </p:nvSpPr>
        <p:spPr>
          <a:xfrm>
            <a:off x="7848600" y="752475"/>
            <a:ext cx="1157288" cy="1092200"/>
          </a:xfrm>
        </p:spPr>
        <p:txBody>
          <a:bodyPr/>
          <a:lstStyle/>
          <a:p>
            <a:fld id="{B0D6BAAE-9A21-49EA-81FB-6268850B420C}" type="slidenum">
              <a:rPr lang="en-US" smtClean="0"/>
              <a:pPr/>
              <a:t>46</a:t>
            </a:fld>
            <a:endParaRPr lang="en-US"/>
          </a:p>
        </p:txBody>
      </p:sp>
      <p:sp>
        <p:nvSpPr>
          <p:cNvPr id="164867" name="Rectangle 3"/>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pic>
        <p:nvPicPr>
          <p:cNvPr id="164868" name="Picture 4" descr="ch14_elmasri"/>
          <p:cNvPicPr>
            <a:picLocks noChangeAspect="1" noChangeArrowheads="1"/>
          </p:cNvPicPr>
          <p:nvPr/>
        </p:nvPicPr>
        <p:blipFill>
          <a:blip r:embed="rId3"/>
          <a:srcRect/>
          <a:stretch>
            <a:fillRect/>
          </a:stretch>
        </p:blipFill>
        <p:spPr bwMode="auto">
          <a:xfrm>
            <a:off x="683568" y="1988840"/>
            <a:ext cx="7594600" cy="4567238"/>
          </a:xfrm>
          <a:prstGeom prst="rect">
            <a:avLst/>
          </a:prstGeom>
          <a:noFill/>
        </p:spPr>
      </p:pic>
    </p:spTree>
    <p:extLst>
      <p:ext uri="{BB962C8B-B14F-4D97-AF65-F5344CB8AC3E}">
        <p14:creationId xmlns:p14="http://schemas.microsoft.com/office/powerpoint/2010/main" val="218903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p:txBody>
          <a:bodyPr/>
          <a:lstStyle/>
          <a:p>
            <a:r>
              <a:rPr lang="en-US" smtClean="0"/>
              <a:t>Achieving the BCNF by Decomposition (1)</a:t>
            </a:r>
            <a:endParaRPr lang="en-US"/>
          </a:p>
        </p:txBody>
      </p:sp>
      <p:sp>
        <p:nvSpPr>
          <p:cNvPr id="165893" name="Rectangle 5"/>
          <p:cNvSpPr>
            <a:spLocks noGrp="1" noChangeArrowheads="1"/>
          </p:cNvSpPr>
          <p:nvPr>
            <p:ph type="body" idx="1"/>
          </p:nvPr>
        </p:nvSpPr>
        <p:spPr/>
        <p:txBody>
          <a:bodyPr/>
          <a:lstStyle/>
          <a:p>
            <a:r>
              <a:rPr lang="en-US" dirty="0" smtClean="0"/>
              <a:t>Two FDs exist in the relation TEACH:</a:t>
            </a:r>
          </a:p>
          <a:p>
            <a:pPr lvl="1"/>
            <a:r>
              <a:rPr lang="en-US" dirty="0" smtClean="0"/>
              <a:t>	FD1: { student, course} </a:t>
            </a:r>
            <a:r>
              <a:rPr lang="en-US" dirty="0" smtClean="0">
                <a:sym typeface="Symbol" pitchFamily="18" charset="2"/>
              </a:rPr>
              <a:t> </a:t>
            </a:r>
            <a:r>
              <a:rPr lang="en-US" dirty="0" smtClean="0">
                <a:sym typeface="Wingdings" pitchFamily="2" charset="2"/>
              </a:rPr>
              <a:t></a:t>
            </a:r>
            <a:r>
              <a:rPr lang="en-US" dirty="0" smtClean="0"/>
              <a:t> instructor</a:t>
            </a:r>
          </a:p>
          <a:p>
            <a:pPr lvl="1"/>
            <a:r>
              <a:rPr lang="en-US" dirty="0" smtClean="0"/>
              <a:t>	FD2: instructor </a:t>
            </a:r>
            <a:r>
              <a:rPr lang="en-US" dirty="0" smtClean="0">
                <a:sym typeface="Wingdings" pitchFamily="2" charset="2"/>
              </a:rPr>
              <a:t></a:t>
            </a:r>
            <a:r>
              <a:rPr lang="en-US" dirty="0" smtClean="0"/>
              <a:t> course </a:t>
            </a:r>
          </a:p>
          <a:p>
            <a:r>
              <a:rPr lang="en-US" dirty="0" smtClean="0"/>
              <a:t>{student, course} is a candidate key for this relation and that the dependencies shown follow the pattern in Figure 14.12 (b). So this relation is in 3NF but not in BCNF </a:t>
            </a:r>
          </a:p>
          <a:p>
            <a:r>
              <a:rPr lang="en-US" dirty="0" smtClean="0"/>
              <a:t>A relation NOT in BCNF should be decomposed so as to meet this property, while possibly forgoing the preservation of all functional dependencies in the decomposed relations. </a:t>
            </a:r>
          </a:p>
          <a:p>
            <a:endParaRPr lang="en-US" dirty="0"/>
          </a:p>
        </p:txBody>
      </p:sp>
      <p:sp>
        <p:nvSpPr>
          <p:cNvPr id="6" name="Slide Number Placeholder 4"/>
          <p:cNvSpPr>
            <a:spLocks noGrp="1"/>
          </p:cNvSpPr>
          <p:nvPr>
            <p:ph type="sldNum" sz="quarter" idx="12"/>
          </p:nvPr>
        </p:nvSpPr>
        <p:spPr>
          <a:xfrm>
            <a:off x="7848600" y="752475"/>
            <a:ext cx="1157288" cy="1092200"/>
          </a:xfrm>
        </p:spPr>
        <p:txBody>
          <a:bodyPr/>
          <a:lstStyle/>
          <a:p>
            <a:fld id="{0CCEBCFD-A709-4A17-A2F1-DE8A6F6DB89D}" type="slidenum">
              <a:rPr lang="en-US" smtClean="0"/>
              <a:pPr/>
              <a:t>47</a:t>
            </a:fld>
            <a:endParaRPr lang="en-US"/>
          </a:p>
        </p:txBody>
      </p:sp>
      <p:pic>
        <p:nvPicPr>
          <p:cNvPr id="165894" name="Picture 6"/>
          <p:cNvPicPr>
            <a:picLocks noChangeAspect="1" noChangeArrowheads="1"/>
          </p:cNvPicPr>
          <p:nvPr/>
        </p:nvPicPr>
        <p:blipFill>
          <a:blip r:embed="rId3"/>
          <a:srcRect/>
          <a:stretch>
            <a:fillRect/>
          </a:stretch>
        </p:blipFill>
        <p:spPr bwMode="auto">
          <a:xfrm>
            <a:off x="7162800" y="1988840"/>
            <a:ext cx="1981200" cy="1289050"/>
          </a:xfrm>
          <a:prstGeom prst="rect">
            <a:avLst/>
          </a:prstGeom>
          <a:noFill/>
        </p:spPr>
      </p:pic>
    </p:spTree>
    <p:extLst>
      <p:ext uri="{BB962C8B-B14F-4D97-AF65-F5344CB8AC3E}">
        <p14:creationId xmlns:p14="http://schemas.microsoft.com/office/powerpoint/2010/main" val="3037827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8" name="Rectangle 6"/>
          <p:cNvSpPr>
            <a:spLocks noGrp="1" noChangeArrowheads="1"/>
          </p:cNvSpPr>
          <p:nvPr>
            <p:ph type="title"/>
          </p:nvPr>
        </p:nvSpPr>
        <p:spPr/>
        <p:txBody>
          <a:bodyPr/>
          <a:lstStyle/>
          <a:p>
            <a:r>
              <a:rPr lang="en-US" smtClean="0"/>
              <a:t>Achieving the BCNF by Decomposition (2)</a:t>
            </a:r>
            <a:endParaRPr lang="en-US"/>
          </a:p>
        </p:txBody>
      </p:sp>
      <p:sp>
        <p:nvSpPr>
          <p:cNvPr id="166919" name="Rectangle 7"/>
          <p:cNvSpPr>
            <a:spLocks noGrp="1" noChangeArrowheads="1"/>
          </p:cNvSpPr>
          <p:nvPr>
            <p:ph type="body" idx="1"/>
          </p:nvPr>
        </p:nvSpPr>
        <p:spPr/>
        <p:txBody>
          <a:bodyPr/>
          <a:lstStyle/>
          <a:p>
            <a:r>
              <a:rPr lang="en-US" smtClean="0"/>
              <a:t>Three possible decompositions for relation TEACH</a:t>
            </a:r>
          </a:p>
          <a:p>
            <a:pPr lvl="1"/>
            <a:r>
              <a:rPr lang="en-US" smtClean="0"/>
              <a:t>{student, instructor} and {student, course}</a:t>
            </a:r>
          </a:p>
          <a:p>
            <a:pPr lvl="1"/>
            <a:r>
              <a:rPr lang="en-US" smtClean="0"/>
              <a:t>{course, instructor } and {course, student}</a:t>
            </a:r>
          </a:p>
          <a:p>
            <a:pPr lvl="1"/>
            <a:r>
              <a:rPr lang="en-US" smtClean="0"/>
              <a:t>{instructor, course } and {instructor, student}</a:t>
            </a:r>
          </a:p>
          <a:p>
            <a:r>
              <a:rPr lang="en-US" smtClean="0"/>
              <a:t>All three decompositions will lose FD1. We have to settle for sacrificing the functional dependency preservation. But we cannot sacrifice the non-additivity property after decomposition.</a:t>
            </a:r>
          </a:p>
          <a:p>
            <a:r>
              <a:rPr lang="en-US" smtClean="0"/>
              <a:t>Out of the above three, only the 3rd decomposition will not generate spurious tuples after join.(and hence has the non-additivity property).</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6E1CBE4A-17C7-422F-B3D1-5ECB951F277D}" type="slidenum">
              <a:rPr lang="en-US" smtClean="0"/>
              <a:pPr/>
              <a:t>48</a:t>
            </a:fld>
            <a:endParaRPr lang="en-US"/>
          </a:p>
        </p:txBody>
      </p:sp>
    </p:spTree>
    <p:extLst>
      <p:ext uri="{BB962C8B-B14F-4D97-AF65-F5344CB8AC3E}">
        <p14:creationId xmlns:p14="http://schemas.microsoft.com/office/powerpoint/2010/main" val="21285755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id-ID" dirty="0"/>
          </a:p>
        </p:txBody>
      </p:sp>
      <p:sp>
        <p:nvSpPr>
          <p:cNvPr id="3" name="Content Placeholder 2"/>
          <p:cNvSpPr>
            <a:spLocks noGrp="1"/>
          </p:cNvSpPr>
          <p:nvPr>
            <p:ph idx="1"/>
          </p:nvPr>
        </p:nvSpPr>
        <p:spPr/>
        <p:txBody>
          <a:bodyPr/>
          <a:lstStyle/>
          <a:p>
            <a:pPr>
              <a:buFontTx/>
              <a:buChar char="-"/>
            </a:pPr>
            <a:r>
              <a:rPr lang="en-US" dirty="0" smtClean="0"/>
              <a:t>Identify FD</a:t>
            </a:r>
            <a:endParaRPr lang="en-US" dirty="0"/>
          </a:p>
          <a:p>
            <a:pPr>
              <a:buFontTx/>
              <a:buChar char="-"/>
            </a:pPr>
            <a:r>
              <a:rPr lang="en-US" dirty="0" smtClean="0"/>
              <a:t>Illustrate the normalization process to 1NF</a:t>
            </a:r>
            <a:r>
              <a:rPr lang="en-US" dirty="0"/>
              <a:t>, 2NF, 3NF </a:t>
            </a:r>
            <a:r>
              <a:rPr lang="en-US" dirty="0" err="1"/>
              <a:t>dan</a:t>
            </a:r>
            <a:r>
              <a:rPr lang="en-US" dirty="0"/>
              <a:t> BCNF</a:t>
            </a:r>
          </a:p>
          <a:p>
            <a:endParaRPr lang="id-ID" dirty="0"/>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49</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251520" y="3789040"/>
            <a:ext cx="8686800" cy="2127250"/>
          </a:xfrm>
          <a:prstGeom prst="rect">
            <a:avLst/>
          </a:prstGeom>
          <a:solidFill>
            <a:schemeClr val="tx1"/>
          </a:solidFill>
          <a:ln w="9525">
            <a:noFill/>
            <a:miter lim="800000"/>
            <a:headEnd/>
            <a:tailEnd/>
          </a:ln>
          <a:effectLst/>
        </p:spPr>
      </p:pic>
    </p:spTree>
    <p:extLst>
      <p:ext uri="{BB962C8B-B14F-4D97-AF65-F5344CB8AC3E}">
        <p14:creationId xmlns:p14="http://schemas.microsoft.com/office/powerpoint/2010/main" val="3712516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5" name="Rectangle 7"/>
          <p:cNvSpPr>
            <a:spLocks noGrp="1" noChangeArrowheads="1"/>
          </p:cNvSpPr>
          <p:nvPr>
            <p:ph type="title"/>
          </p:nvPr>
        </p:nvSpPr>
        <p:spPr/>
        <p:txBody>
          <a:bodyPr/>
          <a:lstStyle/>
          <a:p>
            <a:r>
              <a:rPr lang="en-US" smtClean="0"/>
              <a:t>The COMPANY relational database schema</a:t>
            </a:r>
            <a:endParaRPr lang="en-US"/>
          </a:p>
        </p:txBody>
      </p:sp>
      <p:sp>
        <p:nvSpPr>
          <p:cNvPr id="6" name="Content Placeholder 5"/>
          <p:cNvSpPr>
            <a:spLocks noGrp="1"/>
          </p:cNvSpPr>
          <p:nvPr>
            <p:ph idx="1"/>
          </p:nvPr>
        </p:nvSpPr>
        <p:spPr/>
        <p:txBody>
          <a:bodyPr/>
          <a:lstStyle/>
          <a:p>
            <a:endParaRPr lang="id-ID"/>
          </a:p>
        </p:txBody>
      </p:sp>
      <p:sp>
        <p:nvSpPr>
          <p:cNvPr id="12" name="Slide Number Placeholder 4"/>
          <p:cNvSpPr>
            <a:spLocks noGrp="1"/>
          </p:cNvSpPr>
          <p:nvPr>
            <p:ph type="sldNum" sz="quarter" idx="12"/>
          </p:nvPr>
        </p:nvSpPr>
        <p:spPr>
          <a:xfrm>
            <a:off x="7848600" y="752475"/>
            <a:ext cx="1157288" cy="1092200"/>
          </a:xfrm>
        </p:spPr>
        <p:txBody>
          <a:bodyPr/>
          <a:lstStyle/>
          <a:p>
            <a:fld id="{9D40B5B8-D132-4F99-AC61-58924E84AE2B}" type="slidenum">
              <a:rPr lang="en-US" smtClean="0"/>
              <a:pPr/>
              <a:t>5</a:t>
            </a:fld>
            <a:endParaRPr lang="en-US"/>
          </a:p>
        </p:txBody>
      </p:sp>
      <p:sp>
        <p:nvSpPr>
          <p:cNvPr id="124932" name="Rectangle 4"/>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id-ID"/>
          </a:p>
        </p:txBody>
      </p:sp>
      <p:pic>
        <p:nvPicPr>
          <p:cNvPr id="124933" name="Picture 5" descr="ch14_elmasri"/>
          <p:cNvPicPr>
            <a:picLocks noChangeAspect="1" noChangeArrowheads="1"/>
          </p:cNvPicPr>
          <p:nvPr/>
        </p:nvPicPr>
        <p:blipFill>
          <a:blip r:embed="rId3"/>
          <a:srcRect l="2821" t="5890" b="8249"/>
          <a:stretch>
            <a:fillRect/>
          </a:stretch>
        </p:blipFill>
        <p:spPr bwMode="auto">
          <a:xfrm>
            <a:off x="0" y="1988840"/>
            <a:ext cx="7980517" cy="4869160"/>
          </a:xfrm>
          <a:prstGeom prst="rect">
            <a:avLst/>
          </a:prstGeom>
          <a:noFill/>
        </p:spPr>
      </p:pic>
      <p:grpSp>
        <p:nvGrpSpPr>
          <p:cNvPr id="2" name="Group 11"/>
          <p:cNvGrpSpPr>
            <a:grpSpLocks/>
          </p:cNvGrpSpPr>
          <p:nvPr/>
        </p:nvGrpSpPr>
        <p:grpSpPr bwMode="auto">
          <a:xfrm>
            <a:off x="4419600" y="3733800"/>
            <a:ext cx="2363788" cy="369888"/>
            <a:chOff x="2976" y="2215"/>
            <a:chExt cx="1489" cy="233"/>
          </a:xfrm>
        </p:grpSpPr>
        <p:sp>
          <p:nvSpPr>
            <p:cNvPr id="124937" name="Line 9"/>
            <p:cNvSpPr>
              <a:spLocks noChangeShapeType="1"/>
            </p:cNvSpPr>
            <p:nvPr/>
          </p:nvSpPr>
          <p:spPr bwMode="auto">
            <a:xfrm flipH="1">
              <a:off x="2976" y="2448"/>
              <a:ext cx="960" cy="0"/>
            </a:xfrm>
            <a:prstGeom prst="line">
              <a:avLst/>
            </a:prstGeom>
            <a:noFill/>
            <a:ln w="9525">
              <a:solidFill>
                <a:schemeClr val="tx1"/>
              </a:solidFill>
              <a:round/>
              <a:headEnd/>
              <a:tailEnd type="triangle" w="med" len="med"/>
            </a:ln>
            <a:effectLst/>
          </p:spPr>
          <p:txBody>
            <a:bodyPr/>
            <a:lstStyle/>
            <a:p>
              <a:endParaRPr lang="id-ID"/>
            </a:p>
          </p:txBody>
        </p:sp>
        <p:sp>
          <p:nvSpPr>
            <p:cNvPr id="124938" name="Text Box 10"/>
            <p:cNvSpPr txBox="1">
              <a:spLocks noChangeArrowheads="1"/>
            </p:cNvSpPr>
            <p:nvPr/>
          </p:nvSpPr>
          <p:spPr bwMode="auto">
            <a:xfrm>
              <a:off x="3350" y="2215"/>
              <a:ext cx="1115" cy="192"/>
            </a:xfrm>
            <a:prstGeom prst="rect">
              <a:avLst/>
            </a:prstGeom>
            <a:noFill/>
            <a:ln w="9525">
              <a:noFill/>
              <a:miter lim="800000"/>
              <a:headEnd/>
              <a:tailEnd/>
            </a:ln>
            <a:effectLst/>
          </p:spPr>
          <p:txBody>
            <a:bodyPr wrap="none">
              <a:spAutoFit/>
            </a:bodyPr>
            <a:lstStyle/>
            <a:p>
              <a:r>
                <a:rPr lang="en-US" sz="1400"/>
                <a:t>Multivalued attribute</a:t>
              </a:r>
            </a:p>
          </p:txBody>
        </p:sp>
      </p:grpSp>
      <p:sp>
        <p:nvSpPr>
          <p:cNvPr id="124941" name="Line 13"/>
          <p:cNvSpPr>
            <a:spLocks noChangeShapeType="1"/>
          </p:cNvSpPr>
          <p:nvPr/>
        </p:nvSpPr>
        <p:spPr bwMode="auto">
          <a:xfrm flipH="1">
            <a:off x="4419599" y="3800"/>
            <a:ext cx="1524000" cy="0"/>
          </a:xfrm>
          <a:prstGeom prst="line">
            <a:avLst/>
          </a:prstGeom>
          <a:noFill/>
          <a:ln w="9525">
            <a:solidFill>
              <a:schemeClr val="tx1"/>
            </a:solidFill>
            <a:round/>
            <a:headEnd/>
            <a:tailEnd type="triangle" w="med" len="med"/>
          </a:ln>
          <a:effectLst/>
        </p:spPr>
        <p:txBody>
          <a:bodyPr/>
          <a:lstStyle/>
          <a:p>
            <a:endParaRPr lang="id-ID"/>
          </a:p>
        </p:txBody>
      </p:sp>
      <p:sp>
        <p:nvSpPr>
          <p:cNvPr id="4" name="Rectangle 3"/>
          <p:cNvSpPr/>
          <p:nvPr/>
        </p:nvSpPr>
        <p:spPr>
          <a:xfrm>
            <a:off x="4932643" y="2951838"/>
            <a:ext cx="885031" cy="252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dirty="0" smtClean="0">
                <a:solidFill>
                  <a:schemeClr val="tx1"/>
                </a:solidFill>
                <a:latin typeface="Tahoma" pitchFamily="34" charset="0"/>
                <a:ea typeface="Tahoma" pitchFamily="34" charset="0"/>
                <a:cs typeface="Tahoma" pitchFamily="34" charset="0"/>
              </a:rPr>
              <a:t>DLOCATION</a:t>
            </a:r>
            <a:endParaRPr lang="id-ID" sz="1400"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42987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B0336D-3F41-48A6-8D6E-A83F59E4679D}" type="slidenum">
              <a:rPr lang="zh-CN" altLang="en-US" smtClean="0"/>
              <a:pPr/>
              <a:t>50</a:t>
            </a:fld>
            <a:endParaRPr lang="zh-CN" altLang="en-US" dirty="0"/>
          </a:p>
        </p:txBody>
      </p:sp>
      <p:pic>
        <p:nvPicPr>
          <p:cNvPr id="5" name="Picture 4"/>
          <p:cNvPicPr>
            <a:picLocks noChangeAspect="1"/>
          </p:cNvPicPr>
          <p:nvPr/>
        </p:nvPicPr>
        <p:blipFill>
          <a:blip r:embed="rId2"/>
          <a:stretch>
            <a:fillRect/>
          </a:stretch>
        </p:blipFill>
        <p:spPr>
          <a:xfrm>
            <a:off x="2195736" y="260648"/>
            <a:ext cx="2391802" cy="9798328"/>
          </a:xfrm>
          <a:prstGeom prst="rect">
            <a:avLst/>
          </a:prstGeom>
        </p:spPr>
      </p:pic>
    </p:spTree>
    <p:extLst>
      <p:ext uri="{BB962C8B-B14F-4D97-AF65-F5344CB8AC3E}">
        <p14:creationId xmlns:p14="http://schemas.microsoft.com/office/powerpoint/2010/main" val="160568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33333E-6 -4.81481E-6 L 0.00313 -0.47291 " pathEditMode="relative" rAng="0" ptsTypes="AA">
                                      <p:cBhvr>
                                        <p:cTn id="6" dur="2000" fill="hold"/>
                                        <p:tgtEl>
                                          <p:spTgt spid="5"/>
                                        </p:tgtEl>
                                        <p:attrNameLst>
                                          <p:attrName>ppt_x</p:attrName>
                                          <p:attrName>ppt_y</p:attrName>
                                        </p:attrNameLst>
                                      </p:cBhvr>
                                      <p:rCtr x="156" y="-2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Rectangle 6"/>
          <p:cNvSpPr>
            <a:spLocks noGrp="1" noChangeArrowheads="1"/>
          </p:cNvSpPr>
          <p:nvPr>
            <p:ph type="title"/>
          </p:nvPr>
        </p:nvSpPr>
        <p:spPr/>
        <p:txBody>
          <a:bodyPr/>
          <a:lstStyle/>
          <a:p>
            <a:r>
              <a:rPr lang="en-US" smtClean="0"/>
              <a:t>GUIDELINES in designing tables</a:t>
            </a:r>
            <a:endParaRPr lang="en-US" dirty="0"/>
          </a:p>
        </p:txBody>
      </p:sp>
      <p:sp>
        <p:nvSpPr>
          <p:cNvPr id="123911" name="Rectangle 7"/>
          <p:cNvSpPr>
            <a:spLocks noGrp="1" noChangeArrowheads="1"/>
          </p:cNvSpPr>
          <p:nvPr>
            <p:ph type="body" idx="1"/>
          </p:nvPr>
        </p:nvSpPr>
        <p:spPr/>
        <p:txBody>
          <a:bodyPr/>
          <a:lstStyle/>
          <a:p>
            <a:r>
              <a:rPr lang="en-US" smtClean="0"/>
              <a:t>GUIDELINE 1: Semantics of the Relation Attributes  </a:t>
            </a:r>
            <a:r>
              <a:rPr lang="en-US" smtClean="0">
                <a:sym typeface="Wingdings" pitchFamily="2" charset="2"/>
              </a:rPr>
              <a:t></a:t>
            </a:r>
            <a:r>
              <a:rPr lang="en-US" smtClean="0"/>
              <a:t> each tuple in a relation should represent one entity or relationship instance. </a:t>
            </a:r>
          </a:p>
          <a:p>
            <a:r>
              <a:rPr lang="en-US" smtClean="0"/>
              <a:t>GUIDELINE 2: Design a schema that does not suffer from the insertion, deletion and update anomalies.</a:t>
            </a:r>
          </a:p>
          <a:p>
            <a:endParaRPr lang="en-US" smtClean="0"/>
          </a:p>
          <a:p>
            <a:endParaRPr lang="en-US" dirty="0" smtClean="0"/>
          </a:p>
        </p:txBody>
      </p:sp>
      <p:sp>
        <p:nvSpPr>
          <p:cNvPr id="5" name="Slide Number Placeholder 4"/>
          <p:cNvSpPr>
            <a:spLocks noGrp="1"/>
          </p:cNvSpPr>
          <p:nvPr>
            <p:ph type="sldNum" sz="quarter" idx="12"/>
          </p:nvPr>
        </p:nvSpPr>
        <p:spPr>
          <a:xfrm>
            <a:off x="7848600" y="752475"/>
            <a:ext cx="1157288" cy="1092200"/>
          </a:xfrm>
        </p:spPr>
        <p:txBody>
          <a:bodyPr/>
          <a:lstStyle/>
          <a:p>
            <a:fld id="{45015EBC-DCF2-42A3-8667-CD351E9A84FA}" type="slidenum">
              <a:rPr lang="en-US" smtClean="0"/>
              <a:pPr/>
              <a:t>6</a:t>
            </a:fld>
            <a:endParaRPr lang="en-US"/>
          </a:p>
        </p:txBody>
      </p:sp>
    </p:spTree>
    <p:extLst>
      <p:ext uri="{BB962C8B-B14F-4D97-AF65-F5344CB8AC3E}">
        <p14:creationId xmlns:p14="http://schemas.microsoft.com/office/powerpoint/2010/main" val="6461480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en-US" smtClean="0"/>
              <a:t>1.2 Redundant Information in Tuples and Update Anomalies </a:t>
            </a:r>
            <a:endParaRPr lang="en-US"/>
          </a:p>
        </p:txBody>
      </p:sp>
      <p:sp>
        <p:nvSpPr>
          <p:cNvPr id="125957" name="Rectangle 5"/>
          <p:cNvSpPr>
            <a:spLocks noGrp="1" noChangeArrowheads="1"/>
          </p:cNvSpPr>
          <p:nvPr>
            <p:ph type="body" idx="1"/>
          </p:nvPr>
        </p:nvSpPr>
        <p:spPr/>
        <p:txBody>
          <a:bodyPr/>
          <a:lstStyle/>
          <a:p>
            <a:r>
              <a:rPr lang="en-US" smtClean="0"/>
              <a:t>Mixing attributes of multiple entities may cause problems</a:t>
            </a:r>
          </a:p>
          <a:p>
            <a:r>
              <a:rPr lang="en-US" smtClean="0"/>
              <a:t>Information is stored redundantly wasting storage</a:t>
            </a:r>
          </a:p>
          <a:p>
            <a:r>
              <a:rPr lang="en-US" smtClean="0"/>
              <a:t>Problems with update anomalies</a:t>
            </a:r>
          </a:p>
          <a:p>
            <a:pPr lvl="1"/>
            <a:r>
              <a:rPr lang="en-US" smtClean="0"/>
              <a:t>Insertion anomalies</a:t>
            </a:r>
          </a:p>
          <a:p>
            <a:pPr lvl="1"/>
            <a:r>
              <a:rPr lang="en-US" smtClean="0"/>
              <a:t>Deletion anomalies</a:t>
            </a:r>
          </a:p>
          <a:p>
            <a:pPr lvl="1"/>
            <a:r>
              <a:rPr lang="en-US" smtClean="0"/>
              <a:t>Modification anomalies </a:t>
            </a:r>
            <a:endParaRPr lang="en-US"/>
          </a:p>
        </p:txBody>
      </p:sp>
      <p:sp>
        <p:nvSpPr>
          <p:cNvPr id="5" name="Slide Number Placeholder 4"/>
          <p:cNvSpPr>
            <a:spLocks noGrp="1"/>
          </p:cNvSpPr>
          <p:nvPr>
            <p:ph type="sldNum" sz="quarter" idx="12"/>
          </p:nvPr>
        </p:nvSpPr>
        <p:spPr>
          <a:xfrm>
            <a:off x="7848600" y="752475"/>
            <a:ext cx="1157288" cy="1092200"/>
          </a:xfrm>
        </p:spPr>
        <p:txBody>
          <a:bodyPr/>
          <a:lstStyle/>
          <a:p>
            <a:fld id="{E3D00E40-A44F-496A-A874-99E710CF427D}" type="slidenum">
              <a:rPr lang="en-US" smtClean="0"/>
              <a:pPr/>
              <a:t>7</a:t>
            </a:fld>
            <a:endParaRPr lang="en-US"/>
          </a:p>
        </p:txBody>
      </p:sp>
    </p:spTree>
    <p:extLst>
      <p:ext uri="{BB962C8B-B14F-4D97-AF65-F5344CB8AC3E}">
        <p14:creationId xmlns:p14="http://schemas.microsoft.com/office/powerpoint/2010/main" val="40257154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p:txBody>
          <a:bodyPr/>
          <a:lstStyle/>
          <a:p>
            <a:r>
              <a:rPr lang="en-US" smtClean="0"/>
              <a:t>1.2 Redundant Information in Tuples and Update Anomalies</a:t>
            </a:r>
            <a:endParaRPr lang="en-US" dirty="0"/>
          </a:p>
        </p:txBody>
      </p:sp>
      <p:sp>
        <p:nvSpPr>
          <p:cNvPr id="131077" name="Rectangle 5"/>
          <p:cNvSpPr>
            <a:spLocks noGrp="1" noChangeArrowheads="1"/>
          </p:cNvSpPr>
          <p:nvPr>
            <p:ph type="body" idx="1"/>
          </p:nvPr>
        </p:nvSpPr>
        <p:spPr/>
        <p:txBody>
          <a:bodyPr/>
          <a:lstStyle/>
          <a:p>
            <a:r>
              <a:rPr lang="en-US" smtClean="0"/>
              <a:t>GUIDELINE 2: Design a schema that does not suffer from the insertion, deletion and update anomalies. If there are any present, then note them so that applications can be made to take them into account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31AD335E-100D-48FB-8F50-9232A352744F}" type="slidenum">
              <a:rPr lang="en-US" smtClean="0"/>
              <a:pPr/>
              <a:t>8</a:t>
            </a:fld>
            <a:endParaRPr lang="en-US"/>
          </a:p>
        </p:txBody>
      </p:sp>
    </p:spTree>
    <p:extLst>
      <p:ext uri="{BB962C8B-B14F-4D97-AF65-F5344CB8AC3E}">
        <p14:creationId xmlns:p14="http://schemas.microsoft.com/office/powerpoint/2010/main" val="1667718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2" name="Rectangle 6"/>
          <p:cNvSpPr>
            <a:spLocks noGrp="1" noChangeArrowheads="1"/>
          </p:cNvSpPr>
          <p:nvPr>
            <p:ph type="title"/>
          </p:nvPr>
        </p:nvSpPr>
        <p:spPr/>
        <p:txBody>
          <a:bodyPr/>
          <a:lstStyle/>
          <a:p>
            <a:r>
              <a:rPr lang="en-US" smtClean="0"/>
              <a:t>EXAMPLE OF AN UPDATE ANOMALY (1) </a:t>
            </a:r>
            <a:endParaRPr lang="en-US"/>
          </a:p>
        </p:txBody>
      </p:sp>
      <p:sp>
        <p:nvSpPr>
          <p:cNvPr id="126983" name="Rectangle 7"/>
          <p:cNvSpPr>
            <a:spLocks noGrp="1" noChangeArrowheads="1"/>
          </p:cNvSpPr>
          <p:nvPr>
            <p:ph type="body" idx="1"/>
          </p:nvPr>
        </p:nvSpPr>
        <p:spPr/>
        <p:txBody>
          <a:bodyPr/>
          <a:lstStyle/>
          <a:p>
            <a:r>
              <a:rPr lang="en-US" dirty="0" smtClean="0"/>
              <a:t>Consider the relation:</a:t>
            </a:r>
          </a:p>
          <a:p>
            <a:pPr lvl="1"/>
            <a:r>
              <a:rPr lang="en-US" dirty="0" smtClean="0"/>
              <a:t>EMP_PROJ ( </a:t>
            </a:r>
            <a:r>
              <a:rPr lang="en-US" dirty="0" err="1" smtClean="0"/>
              <a:t>EmpNumber</a:t>
            </a:r>
            <a:r>
              <a:rPr lang="en-US" dirty="0" smtClean="0"/>
              <a:t>, </a:t>
            </a:r>
            <a:r>
              <a:rPr lang="en-US" dirty="0" err="1" smtClean="0"/>
              <a:t>ProjNumber</a:t>
            </a:r>
            <a:r>
              <a:rPr lang="en-US" dirty="0" smtClean="0"/>
              <a:t>, </a:t>
            </a:r>
            <a:r>
              <a:rPr lang="en-US" dirty="0" err="1" smtClean="0"/>
              <a:t>EName</a:t>
            </a:r>
            <a:r>
              <a:rPr lang="en-US" dirty="0" smtClean="0"/>
              <a:t>, </a:t>
            </a:r>
            <a:r>
              <a:rPr lang="en-US" dirty="0" err="1" smtClean="0"/>
              <a:t>PName</a:t>
            </a:r>
            <a:r>
              <a:rPr lang="en-US" dirty="0" smtClean="0"/>
              <a:t>, </a:t>
            </a:r>
            <a:r>
              <a:rPr lang="en-US" dirty="0" err="1" smtClean="0"/>
              <a:t>No_hours</a:t>
            </a:r>
            <a:r>
              <a:rPr lang="en-US" dirty="0" smtClean="0"/>
              <a:t>)</a:t>
            </a:r>
          </a:p>
          <a:p>
            <a:endParaRPr lang="en-US" dirty="0" smtClean="0"/>
          </a:p>
          <a:p>
            <a:r>
              <a:rPr lang="en-US" b="1" dirty="0" smtClean="0">
                <a:solidFill>
                  <a:srgbClr val="FFFF00"/>
                </a:solidFill>
              </a:rPr>
              <a:t>Modification Anomaly</a:t>
            </a:r>
            <a:r>
              <a:rPr lang="en-US" dirty="0" smtClean="0"/>
              <a:t>: Changing the name of project number P1 from “Billing” to “Customer-Accounting” may cause this update to be made for all 100 employees working on project P1. </a:t>
            </a:r>
            <a:endParaRPr lang="en-US" dirty="0"/>
          </a:p>
        </p:txBody>
      </p:sp>
      <p:sp>
        <p:nvSpPr>
          <p:cNvPr id="5" name="Slide Number Placeholder 4"/>
          <p:cNvSpPr>
            <a:spLocks noGrp="1"/>
          </p:cNvSpPr>
          <p:nvPr>
            <p:ph type="sldNum" sz="quarter" idx="12"/>
          </p:nvPr>
        </p:nvSpPr>
        <p:spPr>
          <a:xfrm>
            <a:off x="7848600" y="752475"/>
            <a:ext cx="1157288" cy="1092200"/>
          </a:xfrm>
        </p:spPr>
        <p:txBody>
          <a:bodyPr/>
          <a:lstStyle/>
          <a:p>
            <a:fld id="{4746CD89-34AF-49A3-9BCE-0223FF69EB40}" type="slidenum">
              <a:rPr lang="en-US" smtClean="0"/>
              <a:pPr/>
              <a:t>9</a:t>
            </a:fld>
            <a:endParaRPr lang="en-US"/>
          </a:p>
        </p:txBody>
      </p:sp>
    </p:spTree>
    <p:extLst>
      <p:ext uri="{BB962C8B-B14F-4D97-AF65-F5344CB8AC3E}">
        <p14:creationId xmlns:p14="http://schemas.microsoft.com/office/powerpoint/2010/main" val="393982891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2129</TotalTime>
  <Words>2529</Words>
  <Application>Microsoft Office PowerPoint</Application>
  <PresentationFormat>On-screen Show (4:3)</PresentationFormat>
  <Paragraphs>392</Paragraphs>
  <Slides>50</Slides>
  <Notes>48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宋体</vt:lpstr>
      <vt:lpstr>Arial</vt:lpstr>
      <vt:lpstr>Calibri</vt:lpstr>
      <vt:lpstr>Symbol</vt:lpstr>
      <vt:lpstr>Tahoma</vt:lpstr>
      <vt:lpstr>Trebuchet MS</vt:lpstr>
      <vt:lpstr>Wingdings</vt:lpstr>
      <vt:lpstr>Berlin</vt:lpstr>
      <vt:lpstr>Topic 5: NORMALIZATION  for Relational Database</vt:lpstr>
      <vt:lpstr>Informal measures of quality for relation schema design</vt:lpstr>
      <vt:lpstr>1 Informal Design Guidelines for Relational Databases (1)</vt:lpstr>
      <vt:lpstr>1.1 Semantics of the Relation Attributes </vt:lpstr>
      <vt:lpstr>The COMPANY relational database schema</vt:lpstr>
      <vt:lpstr>GUIDELINES in designing tables</vt:lpstr>
      <vt:lpstr>1.2 Redundant Information in Tuples and Update Anomalies </vt:lpstr>
      <vt:lpstr>1.2 Redundant Information in Tuples and Update Anomalies</vt:lpstr>
      <vt:lpstr>EXAMPLE OF AN UPDATE ANOMALY (1) </vt:lpstr>
      <vt:lpstr>EXAMPLE OF AN UPDATE ANOMALY (2)</vt:lpstr>
      <vt:lpstr>Examples</vt:lpstr>
      <vt:lpstr>Two relation schemas suffering from update anomalies</vt:lpstr>
      <vt:lpstr>Example States for EMP_DEPT and EMP_PROJ</vt:lpstr>
      <vt:lpstr>GUIDELINES in designing tables</vt:lpstr>
      <vt:lpstr>1.3 Null Values in Tuples </vt:lpstr>
      <vt:lpstr>1.4 Spurious Tuples </vt:lpstr>
      <vt:lpstr>Poor design for EMP_PROJ relation</vt:lpstr>
      <vt:lpstr>Spurious Tuples (2)</vt:lpstr>
      <vt:lpstr>GUIDELINES in designing tables</vt:lpstr>
      <vt:lpstr>2.1 Functional Dependencies (1) </vt:lpstr>
      <vt:lpstr>Functional Dependencies (2)</vt:lpstr>
      <vt:lpstr>Examples of FD constraints (1) </vt:lpstr>
      <vt:lpstr>Examples of FD constraints (2)</vt:lpstr>
      <vt:lpstr>3 Normal Forms Based on Primary Keys </vt:lpstr>
      <vt:lpstr>3.1 Normalization of Relations (1)</vt:lpstr>
      <vt:lpstr>Normalization of Relations (2)</vt:lpstr>
      <vt:lpstr>3.2 Practical Use of Normal Forms</vt:lpstr>
      <vt:lpstr>3.3 Definitions of Keys and Attributes Participating in Keys (1)</vt:lpstr>
      <vt:lpstr>Definitions of Keys and Attributes  Participating in Keys (2)</vt:lpstr>
      <vt:lpstr>3.2 First Normal Form </vt:lpstr>
      <vt:lpstr>Normalization into 1NF</vt:lpstr>
      <vt:lpstr>Normalization into 1NF</vt:lpstr>
      <vt:lpstr>Normalization nested relations into 1NF</vt:lpstr>
      <vt:lpstr>3.3 Second Normal Form (1) </vt:lpstr>
      <vt:lpstr>Second Normal Form (2)</vt:lpstr>
      <vt:lpstr>Normalization into 2NF</vt:lpstr>
      <vt:lpstr>Summary of previous meeting 1 NF and 2 NF</vt:lpstr>
      <vt:lpstr>Normalization into 1NF</vt:lpstr>
      <vt:lpstr>Normalization into 2NF</vt:lpstr>
      <vt:lpstr>3.4 Third Normal Form (1)</vt:lpstr>
      <vt:lpstr>Third Normal Form (2)</vt:lpstr>
      <vt:lpstr>4. General Normal Form Definitions (For Multiple Keys) (1)</vt:lpstr>
      <vt:lpstr>General Normal Form Definitions (2)</vt:lpstr>
      <vt:lpstr>5. BCNF (Boyce-Codd Normal Form) </vt:lpstr>
      <vt:lpstr>Boyce-Codd normal form</vt:lpstr>
      <vt:lpstr>A relation TEACH that is in 3NF but not in BCNF</vt:lpstr>
      <vt:lpstr>Achieving the BCNF by Decomposition (1)</vt:lpstr>
      <vt:lpstr>Achieving the BCNF by Decomposition (2)</vt:lpstr>
      <vt:lpstr>Exercise:</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IT</dc:subject>
  <dc:creator>Endang R Nizar</dc:creator>
  <cp:keywords>free, PowerPoint template, download, PPT template, PowerPoint templates, slideshow template, POT, POTX, Power Point template, slide show template, festival, IT, IT PowerPoint template</cp:keywords>
  <dc:description>Made by Moyea Software. To find more free PowerPoint templates, please visit http://www.dvd-ppt-slideshow.com/powerpoint-knowledge/powerpoint-templates.html</dc:description>
  <cp:lastModifiedBy>Tin Nizar</cp:lastModifiedBy>
  <cp:revision>73</cp:revision>
  <dcterms:created xsi:type="dcterms:W3CDTF">2011-09-10T08:18:27Z</dcterms:created>
  <dcterms:modified xsi:type="dcterms:W3CDTF">2015-12-17T05:36:07Z</dcterms:modified>
  <cp:category>PowerPoint template, IT</cp:category>
</cp:coreProperties>
</file>