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38"/>
  </p:notesMasterIdLst>
  <p:sldIdLst>
    <p:sldId id="285"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FF00"/>
    <a:srgbClr val="20C237"/>
    <a:srgbClr val="F38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5" autoAdjust="0"/>
    <p:restoredTop sz="94697" autoAdjust="0"/>
  </p:normalViewPr>
  <p:slideViewPr>
    <p:cSldViewPr>
      <p:cViewPr varScale="1">
        <p:scale>
          <a:sx n="82" d="100"/>
          <a:sy n="82" d="100"/>
        </p:scale>
        <p:origin x="1572" y="39"/>
      </p:cViewPr>
      <p:guideLst>
        <p:guide orient="horz" pos="2160"/>
        <p:guide pos="2880"/>
      </p:guideLst>
    </p:cSldViewPr>
  </p:slideViewPr>
  <p:notesTextViewPr>
    <p:cViewPr>
      <p:scale>
        <a:sx n="125" d="100"/>
        <a:sy n="125" d="100"/>
      </p:scale>
      <p:origin x="0" y="0"/>
    </p:cViewPr>
  </p:notesTextViewPr>
  <p:sorterViewPr>
    <p:cViewPr>
      <p:scale>
        <a:sx n="100" d="100"/>
        <a:sy n="100" d="100"/>
      </p:scale>
      <p:origin x="0" y="-913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35A700-E72C-40E0-8638-F5F0CCEBA42A}" type="datetimeFigureOut">
              <a:rPr lang="id-ID" smtClean="0"/>
              <a:pPr/>
              <a:t>20/09/2017</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C9991C-151A-4BC3-8CDD-7462F7964A59}" type="slidenum">
              <a:rPr lang="id-ID" smtClean="0"/>
              <a:pPr/>
              <a:t>‹#›</a:t>
            </a:fld>
            <a:endParaRPr lang="id-ID"/>
          </a:p>
        </p:txBody>
      </p:sp>
    </p:spTree>
    <p:extLst>
      <p:ext uri="{BB962C8B-B14F-4D97-AF65-F5344CB8AC3E}">
        <p14:creationId xmlns:p14="http://schemas.microsoft.com/office/powerpoint/2010/main" val="1248915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543EE686-18C9-4B5D-B0C4-B4E50D0E7F11}" type="slidenum">
              <a:rPr lang="en-US" smtClean="0"/>
              <a:pPr/>
              <a:t>1</a:t>
            </a:fld>
            <a:endParaRPr lang="en-US"/>
          </a:p>
        </p:txBody>
      </p:sp>
    </p:spTree>
    <p:extLst>
      <p:ext uri="{BB962C8B-B14F-4D97-AF65-F5344CB8AC3E}">
        <p14:creationId xmlns:p14="http://schemas.microsoft.com/office/powerpoint/2010/main" val="2025332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Figure 2.1 shows a schema diagram for the database shown in Figure 1.2; the diagram displays the structure of each record type but not the actual instances of records. We call each object in the schema-such as STUDENT or COURSE-a schema construct.</a:t>
            </a:r>
          </a:p>
          <a:p>
            <a:endParaRPr lang="en-US" dirty="0" smtClean="0"/>
          </a:p>
          <a:p>
            <a:endParaRPr lang="id-ID" dirty="0"/>
          </a:p>
        </p:txBody>
      </p:sp>
      <p:sp>
        <p:nvSpPr>
          <p:cNvPr id="4" name="Slide Number Placeholder 3"/>
          <p:cNvSpPr>
            <a:spLocks noGrp="1"/>
          </p:cNvSpPr>
          <p:nvPr>
            <p:ph type="sldNum" sz="quarter" idx="10"/>
          </p:nvPr>
        </p:nvSpPr>
        <p:spPr/>
        <p:txBody>
          <a:bodyPr/>
          <a:lstStyle/>
          <a:p>
            <a:pPr>
              <a:defRPr/>
            </a:pPr>
            <a:fld id="{5626549F-8CEB-4BDF-BE99-44735967B246}" type="slidenum">
              <a:rPr lang="en-US" smtClean="0"/>
              <a:pPr>
                <a:defRPr/>
              </a:pPr>
              <a:t>10</a:t>
            </a:fld>
            <a:endParaRPr lang="en-US" dirty="0"/>
          </a:p>
        </p:txBody>
      </p:sp>
    </p:spTree>
    <p:extLst>
      <p:ext uri="{BB962C8B-B14F-4D97-AF65-F5344CB8AC3E}">
        <p14:creationId xmlns:p14="http://schemas.microsoft.com/office/powerpoint/2010/main" val="3370071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d-ID" smtClean="0"/>
          </a:p>
        </p:txBody>
      </p:sp>
      <p:sp>
        <p:nvSpPr>
          <p:cNvPr id="655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5FCFA2C-73F4-4FF8-B6D8-8B34B0ABE405}" type="slidenum">
              <a:rPr lang="en-US" smtClean="0"/>
              <a:pPr/>
              <a:t>11</a:t>
            </a:fld>
            <a:endParaRPr lang="en-US" smtClean="0"/>
          </a:p>
        </p:txBody>
      </p:sp>
    </p:spTree>
    <p:extLst>
      <p:ext uri="{BB962C8B-B14F-4D97-AF65-F5344CB8AC3E}">
        <p14:creationId xmlns:p14="http://schemas.microsoft.com/office/powerpoint/2010/main" val="2903777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actual data in a database may change quite frequently. For example, the database shown in Figure 1.2 changes every time we add a student or enter a new grade for a student. The data in the database at a particular moment in time is called a </a:t>
            </a:r>
            <a:r>
              <a:rPr lang="en-US" b="1" dirty="0" smtClean="0"/>
              <a:t>database state </a:t>
            </a:r>
            <a:r>
              <a:rPr lang="en-US" dirty="0" smtClean="0"/>
              <a:t>or </a:t>
            </a:r>
            <a:r>
              <a:rPr lang="en-US" b="1" dirty="0" smtClean="0"/>
              <a:t>snapshot</a:t>
            </a:r>
            <a:r>
              <a:rPr lang="en-US" dirty="0" smtClean="0"/>
              <a:t>. It is also called the </a:t>
            </a:r>
            <a:r>
              <a:rPr lang="en-US" b="1" dirty="0" smtClean="0"/>
              <a:t>current set of occurrences </a:t>
            </a:r>
            <a:r>
              <a:rPr lang="en-US" dirty="0" smtClean="0"/>
              <a:t>or </a:t>
            </a:r>
            <a:r>
              <a:rPr lang="en-US" b="1" dirty="0" smtClean="0"/>
              <a:t>instances</a:t>
            </a:r>
            <a:r>
              <a:rPr lang="en-US" dirty="0" smtClean="0"/>
              <a:t> in the database. In a given database state, each schema construct has its own current set of instances; for example, the STUDENT construct will contain the set of individual student entities (records) as its instances. Many database states can be constructed to correspond to a particular database schema. Every time we insert or delete a record or change the value of a data item in a record, we change one state of the database into another state.</a:t>
            </a:r>
          </a:p>
        </p:txBody>
      </p:sp>
      <p:sp>
        <p:nvSpPr>
          <p:cNvPr id="4" name="Slide Number Placeholder 3"/>
          <p:cNvSpPr>
            <a:spLocks noGrp="1"/>
          </p:cNvSpPr>
          <p:nvPr>
            <p:ph type="sldNum" sz="quarter" idx="10"/>
          </p:nvPr>
        </p:nvSpPr>
        <p:spPr/>
        <p:txBody>
          <a:bodyPr/>
          <a:lstStyle/>
          <a:p>
            <a:pPr>
              <a:defRPr/>
            </a:pPr>
            <a:fld id="{5626549F-8CEB-4BDF-BE99-44735967B246}" type="slidenum">
              <a:rPr lang="en-US" smtClean="0"/>
              <a:pPr>
                <a:defRPr/>
              </a:pPr>
              <a:t>12</a:t>
            </a:fld>
            <a:endParaRPr lang="en-US" dirty="0"/>
          </a:p>
        </p:txBody>
      </p:sp>
    </p:spTree>
    <p:extLst>
      <p:ext uri="{BB962C8B-B14F-4D97-AF65-F5344CB8AC3E}">
        <p14:creationId xmlns:p14="http://schemas.microsoft.com/office/powerpoint/2010/main" val="3221760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The distinction between database schema and database state is very important.</a:t>
            </a:r>
          </a:p>
          <a:p>
            <a:endParaRPr lang="en-US" dirty="0" smtClean="0"/>
          </a:p>
          <a:p>
            <a:r>
              <a:rPr lang="en-US" dirty="0" smtClean="0"/>
              <a:t>When we define a new database, we specify its database schema only to the DBMS. At this point, the corresponding database state is the empty state with no data. We get the initial state of the database when the database is first populated or loaded with the initial data.</a:t>
            </a:r>
          </a:p>
          <a:p>
            <a:r>
              <a:rPr lang="en-US" dirty="0" smtClean="0"/>
              <a:t>From then on, every time an update operation is applied to the database, we get another database state. At any point in time, the database has a current state. The DBMS is partly responsible for ensuring that every state of the database is a valid state--that is, a state that satisfies the structure and constraints specified in the schema. Hence, specifying a correct schema to the DBMS is extremely important, and the schema must be designed with the utmost care. The DBMS stores the descriptions of the schema constructs and constraints-also called the meta-data-in the DBMS catalog so that DBMS software can refer to the schema whenever it needs to. </a:t>
            </a:r>
          </a:p>
          <a:p>
            <a:endParaRPr lang="en-US" dirty="0" smtClean="0"/>
          </a:p>
          <a:p>
            <a:r>
              <a:rPr lang="en-US" dirty="0" smtClean="0"/>
              <a:t>Although, as mentioned earlier, the schema is not supposed to change frequently, it is not uncommon that changes need to be occasionally applied to the schema as the application requirements change. For example, we may decide that another data item needs to be stored for each record in a file, such as adding the </a:t>
            </a:r>
            <a:r>
              <a:rPr lang="en-US" dirty="0" err="1" smtClean="0"/>
              <a:t>DateOfBirth</a:t>
            </a:r>
            <a:r>
              <a:rPr lang="en-US" dirty="0" smtClean="0"/>
              <a:t> to the STUDENT schema in Figure 2.1. This is known as schema evolution. Most modern DBMSs include some operations for schema evolution that can be applied while the database is operational.</a:t>
            </a:r>
          </a:p>
          <a:p>
            <a:endParaRPr lang="en-US" dirty="0" smtClean="0"/>
          </a:p>
          <a:p>
            <a:endParaRPr lang="id-ID" dirty="0"/>
          </a:p>
        </p:txBody>
      </p:sp>
      <p:sp>
        <p:nvSpPr>
          <p:cNvPr id="4" name="Slide Number Placeholder 3"/>
          <p:cNvSpPr>
            <a:spLocks noGrp="1"/>
          </p:cNvSpPr>
          <p:nvPr>
            <p:ph type="sldNum" sz="quarter" idx="10"/>
          </p:nvPr>
        </p:nvSpPr>
        <p:spPr/>
        <p:txBody>
          <a:bodyPr/>
          <a:lstStyle/>
          <a:p>
            <a:pPr>
              <a:defRPr/>
            </a:pPr>
            <a:fld id="{5626549F-8CEB-4BDF-BE99-44735967B246}" type="slidenum">
              <a:rPr lang="en-US" smtClean="0"/>
              <a:pPr>
                <a:defRPr/>
              </a:pPr>
              <a:t>13</a:t>
            </a:fld>
            <a:endParaRPr lang="en-US" dirty="0"/>
          </a:p>
        </p:txBody>
      </p:sp>
    </p:spTree>
    <p:extLst>
      <p:ext uri="{BB962C8B-B14F-4D97-AF65-F5344CB8AC3E}">
        <p14:creationId xmlns:p14="http://schemas.microsoft.com/office/powerpoint/2010/main" val="4270400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four important characteristics of the database approach, listed in Section 1 are (1) insulation of programs and data (program-data and program-operation independence), (2) support of multiple user views, (3) use of a catalog to store the database description (schema), and (4) self-describing nature. </a:t>
            </a:r>
          </a:p>
          <a:p>
            <a:endParaRPr lang="en-US" dirty="0" smtClean="0"/>
          </a:p>
          <a:p>
            <a:r>
              <a:rPr lang="en-US" dirty="0" smtClean="0"/>
              <a:t>In this section we specify an architecture for database systems, called the three-schema architecture. that was proposed to help achieve and visualize these characteristics. We then further discuss the concept of data independence.</a:t>
            </a:r>
          </a:p>
          <a:p>
            <a:endParaRPr lang="id-ID" dirty="0"/>
          </a:p>
        </p:txBody>
      </p:sp>
      <p:sp>
        <p:nvSpPr>
          <p:cNvPr id="4" name="Slide Number Placeholder 3"/>
          <p:cNvSpPr>
            <a:spLocks noGrp="1"/>
          </p:cNvSpPr>
          <p:nvPr>
            <p:ph type="sldNum" sz="quarter" idx="10"/>
          </p:nvPr>
        </p:nvSpPr>
        <p:spPr/>
        <p:txBody>
          <a:bodyPr/>
          <a:lstStyle/>
          <a:p>
            <a:pPr>
              <a:defRPr/>
            </a:pPr>
            <a:fld id="{5626549F-8CEB-4BDF-BE99-44735967B246}" type="slidenum">
              <a:rPr lang="en-US" smtClean="0"/>
              <a:pPr>
                <a:defRPr/>
              </a:pPr>
              <a:t>14</a:t>
            </a:fld>
            <a:endParaRPr lang="en-US" dirty="0"/>
          </a:p>
        </p:txBody>
      </p:sp>
    </p:spTree>
    <p:extLst>
      <p:ext uri="{BB962C8B-B14F-4D97-AF65-F5344CB8AC3E}">
        <p14:creationId xmlns:p14="http://schemas.microsoft.com/office/powerpoint/2010/main" val="3366300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goal of the three-schema architecture, illustrated in Figure 2.2, is to separate the user application sand the physical database. In this architecture, schemas can be defined at the following three levels:</a:t>
            </a:r>
          </a:p>
          <a:p>
            <a:endParaRPr lang="en-US" dirty="0" smtClean="0"/>
          </a:p>
          <a:p>
            <a:pPr marL="228600" indent="-228600">
              <a:buAutoNum type="arabicPeriod"/>
            </a:pPr>
            <a:r>
              <a:rPr lang="en-US" dirty="0" smtClean="0"/>
              <a:t>The internal level has an internal schema, which describes the physical storage structure of the database. The internal schema uses a physical data model and describes the complete details of data storage and access paths for the database.</a:t>
            </a:r>
          </a:p>
          <a:p>
            <a:pPr marL="228600" indent="-228600">
              <a:buAutoNum type="arabicPeriod"/>
            </a:pPr>
            <a:r>
              <a:rPr lang="en-US" dirty="0" smtClean="0"/>
              <a:t>The conceptual level has a conceptual schema, which describes the structure of the whole database for a community of users. The conceptual schema hides the details of physical storage structures and concentrates on describing entities, data types, relationships, user operations, and constraints. Usually, a representational data model is used to describe the conceptual schema when a database system is implemented. This implementation conceptual schema is often based on a conceptual schema design in a high-level data model.</a:t>
            </a:r>
          </a:p>
          <a:p>
            <a:pPr marL="228600" indent="-228600">
              <a:buAutoNum type="arabicPeriod"/>
            </a:pPr>
            <a:r>
              <a:rPr lang="en-US" dirty="0" smtClean="0"/>
              <a:t>The external or view level includes a number of external schemas or user views. Each external schema describes the part of the database that a particular user group is interested in and hides the rest of the database from that user group. As in the previous case, each external schema is typically implemented using a representational data model, possibly based on an external schema design in a high level data model.</a:t>
            </a:r>
          </a:p>
          <a:p>
            <a:pPr marL="228600" indent="-228600">
              <a:buAutoNum type="arabicPeriod"/>
            </a:pPr>
            <a:endParaRPr lang="en-US" dirty="0" smtClean="0"/>
          </a:p>
          <a:p>
            <a:endParaRPr lang="id-ID" dirty="0"/>
          </a:p>
        </p:txBody>
      </p:sp>
      <p:sp>
        <p:nvSpPr>
          <p:cNvPr id="4" name="Slide Number Placeholder 3"/>
          <p:cNvSpPr>
            <a:spLocks noGrp="1"/>
          </p:cNvSpPr>
          <p:nvPr>
            <p:ph type="sldNum" sz="quarter" idx="10"/>
          </p:nvPr>
        </p:nvSpPr>
        <p:spPr/>
        <p:txBody>
          <a:bodyPr/>
          <a:lstStyle/>
          <a:p>
            <a:pPr>
              <a:defRPr/>
            </a:pPr>
            <a:fld id="{5626549F-8CEB-4BDF-BE99-44735967B246}" type="slidenum">
              <a:rPr lang="en-US" smtClean="0"/>
              <a:pPr>
                <a:defRPr/>
              </a:pPr>
              <a:t>15</a:t>
            </a:fld>
            <a:endParaRPr lang="en-US" dirty="0"/>
          </a:p>
        </p:txBody>
      </p:sp>
    </p:spTree>
    <p:extLst>
      <p:ext uri="{BB962C8B-B14F-4D97-AF65-F5344CB8AC3E}">
        <p14:creationId xmlns:p14="http://schemas.microsoft.com/office/powerpoint/2010/main" val="2161264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AEC9991C-151A-4BC3-8CDD-7462F7964A59}" type="slidenum">
              <a:rPr lang="id-ID" smtClean="0"/>
              <a:pPr/>
              <a:t>16</a:t>
            </a:fld>
            <a:endParaRPr lang="id-ID"/>
          </a:p>
        </p:txBody>
      </p:sp>
    </p:spTree>
    <p:extLst>
      <p:ext uri="{BB962C8B-B14F-4D97-AF65-F5344CB8AC3E}">
        <p14:creationId xmlns:p14="http://schemas.microsoft.com/office/powerpoint/2010/main" val="1451870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Logical data independence is the capacity to change the conceptual schema without having to change external schemas or application programs. We may change the conceptual schema to expand the database (by adding a record type or data item), to change constraints, or to reduce the database (by removing a record type or data item). In the last case, external schemas that refer only to the remaining</a:t>
            </a:r>
          </a:p>
          <a:p>
            <a:r>
              <a:rPr lang="en-US" dirty="0" smtClean="0"/>
              <a:t>data should not be affected. For example, the external schema of Figure l.4a should not be affected by changing the GRADE_REPORT file shown in Figure 1.2 into the one shown in Figure 1.5a. Only the view definition and the mappings need be changed in a DBMS that supports logical data independence. After the conceptual schema undergoes a logical reorganization, application programs that reference the external schema constructs must work as before. Changes to constraints can be applied to the conceptual schema without affecting the external schemas or application programs.</a:t>
            </a:r>
          </a:p>
          <a:p>
            <a:r>
              <a:rPr lang="en-US" dirty="0" smtClean="0"/>
              <a:t>2. Physical data independence is the capacity to change the internal schema without having to change the conceptual schema. Hence, the external schemas need not be changed as well. Changes to the internal schema may be needed because some physical files had to be reorganized-for example, by creating additional access structures-to improve the performance of retrieval or update. If the same data as before remains in the database, we should not have to change the conceptual schema. For example, providing an access path to improve retrieval speed of SECTION records (Figure 1.2) by Semester and Year should not require a query such as "list all sections offered in fall 1998" to be changed, although the query would be executed more efficiently by the DBMS by utilizing the new access path.</a:t>
            </a:r>
          </a:p>
          <a:p>
            <a:endParaRPr lang="id-ID" dirty="0"/>
          </a:p>
        </p:txBody>
      </p:sp>
      <p:sp>
        <p:nvSpPr>
          <p:cNvPr id="4" name="Slide Number Placeholder 3"/>
          <p:cNvSpPr>
            <a:spLocks noGrp="1"/>
          </p:cNvSpPr>
          <p:nvPr>
            <p:ph type="sldNum" sz="quarter" idx="10"/>
          </p:nvPr>
        </p:nvSpPr>
        <p:spPr/>
        <p:txBody>
          <a:bodyPr/>
          <a:lstStyle/>
          <a:p>
            <a:pPr>
              <a:defRPr/>
            </a:pPr>
            <a:fld id="{5626549F-8CEB-4BDF-BE99-44735967B246}" type="slidenum">
              <a:rPr lang="en-US" smtClean="0"/>
              <a:pPr>
                <a:defRPr/>
              </a:pPr>
              <a:t>17</a:t>
            </a:fld>
            <a:endParaRPr lang="en-US" dirty="0"/>
          </a:p>
        </p:txBody>
      </p:sp>
    </p:spTree>
    <p:extLst>
      <p:ext uri="{BB962C8B-B14F-4D97-AF65-F5344CB8AC3E}">
        <p14:creationId xmlns:p14="http://schemas.microsoft.com/office/powerpoint/2010/main" val="3571128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pPr>
              <a:defRPr/>
            </a:pPr>
            <a:fld id="{5626549F-8CEB-4BDF-BE99-44735967B246}" type="slidenum">
              <a:rPr lang="en-US" smtClean="0"/>
              <a:pPr>
                <a:defRPr/>
              </a:pPr>
              <a:t>18</a:t>
            </a:fld>
            <a:endParaRPr lang="en-US" dirty="0"/>
          </a:p>
        </p:txBody>
      </p:sp>
    </p:spTree>
    <p:extLst>
      <p:ext uri="{BB962C8B-B14F-4D97-AF65-F5344CB8AC3E}">
        <p14:creationId xmlns:p14="http://schemas.microsoft.com/office/powerpoint/2010/main" val="824199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pPr>
              <a:defRPr/>
            </a:pPr>
            <a:fld id="{5626549F-8CEB-4BDF-BE99-44735967B246}" type="slidenum">
              <a:rPr lang="en-US" smtClean="0"/>
              <a:pPr>
                <a:defRPr/>
              </a:pPr>
              <a:t>19</a:t>
            </a:fld>
            <a:endParaRPr lang="en-US" dirty="0"/>
          </a:p>
        </p:txBody>
      </p:sp>
    </p:spTree>
    <p:extLst>
      <p:ext uri="{BB962C8B-B14F-4D97-AF65-F5344CB8AC3E}">
        <p14:creationId xmlns:p14="http://schemas.microsoft.com/office/powerpoint/2010/main" val="173501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id-ID"/>
          </a:p>
        </p:txBody>
      </p:sp>
      <p:sp>
        <p:nvSpPr>
          <p:cNvPr id="47107" name="Rectangle 2"/>
          <p:cNvSpPr>
            <a:spLocks noGrp="1" noChangeArrowheads="1"/>
          </p:cNvSpPr>
          <p:nvPr>
            <p:ph type="body"/>
          </p:nvPr>
        </p:nvSpPr>
        <p:spPr bwMode="auto">
          <a:noFill/>
        </p:spPr>
        <p:txBody>
          <a:bodyPr wrap="none" numCol="1" anchor="ctr" anchorCtr="0" compatLnSpc="1">
            <a:prstTxWarp prst="textNoShape">
              <a:avLst/>
            </a:prstTxWarp>
          </a:bodyPr>
          <a:lstStyle/>
          <a:p>
            <a:pPr eaLnBrk="1" hangingPunct="1">
              <a:spcBef>
                <a:spcPct val="0"/>
              </a:spcBef>
            </a:pPr>
            <a:endParaRPr lang="id-ID" smtClean="0"/>
          </a:p>
        </p:txBody>
      </p:sp>
    </p:spTree>
    <p:extLst>
      <p:ext uri="{BB962C8B-B14F-4D97-AF65-F5344CB8AC3E}">
        <p14:creationId xmlns:p14="http://schemas.microsoft.com/office/powerpoint/2010/main" val="36271975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AEC9991C-151A-4BC3-8CDD-7462F7964A59}" type="slidenum">
              <a:rPr lang="id-ID" smtClean="0"/>
              <a:pPr/>
              <a:t>20</a:t>
            </a:fld>
            <a:endParaRPr lang="id-ID"/>
          </a:p>
        </p:txBody>
      </p:sp>
    </p:spTree>
    <p:extLst>
      <p:ext uri="{BB962C8B-B14F-4D97-AF65-F5344CB8AC3E}">
        <p14:creationId xmlns:p14="http://schemas.microsoft.com/office/powerpoint/2010/main" val="14976817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AEC9991C-151A-4BC3-8CDD-7462F7964A59}" type="slidenum">
              <a:rPr lang="id-ID" smtClean="0"/>
              <a:pPr/>
              <a:t>21</a:t>
            </a:fld>
            <a:endParaRPr lang="id-ID"/>
          </a:p>
        </p:txBody>
      </p:sp>
    </p:spTree>
    <p:extLst>
      <p:ext uri="{BB962C8B-B14F-4D97-AF65-F5344CB8AC3E}">
        <p14:creationId xmlns:p14="http://schemas.microsoft.com/office/powerpoint/2010/main" val="33477684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AEC9991C-151A-4BC3-8CDD-7462F7964A59}" type="slidenum">
              <a:rPr lang="id-ID" smtClean="0"/>
              <a:pPr/>
              <a:t>22</a:t>
            </a:fld>
            <a:endParaRPr lang="id-ID"/>
          </a:p>
        </p:txBody>
      </p:sp>
    </p:spTree>
    <p:extLst>
      <p:ext uri="{BB962C8B-B14F-4D97-AF65-F5344CB8AC3E}">
        <p14:creationId xmlns:p14="http://schemas.microsoft.com/office/powerpoint/2010/main" val="30418156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pPr>
              <a:defRPr/>
            </a:pPr>
            <a:fld id="{5626549F-8CEB-4BDF-BE99-44735967B246}" type="slidenum">
              <a:rPr lang="en-US" smtClean="0"/>
              <a:pPr>
                <a:defRPr/>
              </a:pPr>
              <a:t>23</a:t>
            </a:fld>
            <a:endParaRPr lang="en-US" dirty="0"/>
          </a:p>
        </p:txBody>
      </p:sp>
    </p:spTree>
    <p:extLst>
      <p:ext uri="{BB962C8B-B14F-4D97-AF65-F5344CB8AC3E}">
        <p14:creationId xmlns:p14="http://schemas.microsoft.com/office/powerpoint/2010/main" val="40628909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pPr>
              <a:defRPr/>
            </a:pPr>
            <a:fld id="{5626549F-8CEB-4BDF-BE99-44735967B246}" type="slidenum">
              <a:rPr lang="en-US" smtClean="0"/>
              <a:pPr>
                <a:defRPr/>
              </a:pPr>
              <a:t>24</a:t>
            </a:fld>
            <a:endParaRPr lang="en-US" dirty="0"/>
          </a:p>
        </p:txBody>
      </p:sp>
    </p:spTree>
    <p:extLst>
      <p:ext uri="{BB962C8B-B14F-4D97-AF65-F5344CB8AC3E}">
        <p14:creationId xmlns:p14="http://schemas.microsoft.com/office/powerpoint/2010/main" val="40624557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pPr>
              <a:defRPr/>
            </a:pPr>
            <a:fld id="{5626549F-8CEB-4BDF-BE99-44735967B246}" type="slidenum">
              <a:rPr lang="en-US" smtClean="0"/>
              <a:pPr>
                <a:defRPr/>
              </a:pPr>
              <a:t>25</a:t>
            </a:fld>
            <a:endParaRPr lang="en-US" dirty="0"/>
          </a:p>
        </p:txBody>
      </p:sp>
    </p:spTree>
    <p:extLst>
      <p:ext uri="{BB962C8B-B14F-4D97-AF65-F5344CB8AC3E}">
        <p14:creationId xmlns:p14="http://schemas.microsoft.com/office/powerpoint/2010/main" val="40859062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pPr>
              <a:defRPr/>
            </a:pPr>
            <a:fld id="{5626549F-8CEB-4BDF-BE99-44735967B246}" type="slidenum">
              <a:rPr lang="en-US" smtClean="0"/>
              <a:pPr>
                <a:defRPr/>
              </a:pPr>
              <a:t>26</a:t>
            </a:fld>
            <a:endParaRPr lang="en-US" dirty="0"/>
          </a:p>
        </p:txBody>
      </p:sp>
    </p:spTree>
    <p:extLst>
      <p:ext uri="{BB962C8B-B14F-4D97-AF65-F5344CB8AC3E}">
        <p14:creationId xmlns:p14="http://schemas.microsoft.com/office/powerpoint/2010/main" val="19585425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pPr>
              <a:defRPr/>
            </a:pPr>
            <a:fld id="{5626549F-8CEB-4BDF-BE99-44735967B246}" type="slidenum">
              <a:rPr lang="en-US" smtClean="0"/>
              <a:pPr>
                <a:defRPr/>
              </a:pPr>
              <a:t>27</a:t>
            </a:fld>
            <a:endParaRPr lang="en-US" dirty="0"/>
          </a:p>
        </p:txBody>
      </p:sp>
    </p:spTree>
    <p:extLst>
      <p:ext uri="{BB962C8B-B14F-4D97-AF65-F5344CB8AC3E}">
        <p14:creationId xmlns:p14="http://schemas.microsoft.com/office/powerpoint/2010/main" val="34302058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pPr>
              <a:defRPr/>
            </a:pPr>
            <a:fld id="{5626549F-8CEB-4BDF-BE99-44735967B246}" type="slidenum">
              <a:rPr lang="en-US" smtClean="0"/>
              <a:pPr>
                <a:defRPr/>
              </a:pPr>
              <a:t>28</a:t>
            </a:fld>
            <a:endParaRPr lang="en-US" dirty="0"/>
          </a:p>
        </p:txBody>
      </p:sp>
    </p:spTree>
    <p:extLst>
      <p:ext uri="{BB962C8B-B14F-4D97-AF65-F5344CB8AC3E}">
        <p14:creationId xmlns:p14="http://schemas.microsoft.com/office/powerpoint/2010/main" val="36899393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pPr>
              <a:defRPr/>
            </a:pPr>
            <a:fld id="{5626549F-8CEB-4BDF-BE99-44735967B246}" type="slidenum">
              <a:rPr lang="en-US" smtClean="0"/>
              <a:pPr>
                <a:defRPr/>
              </a:pPr>
              <a:t>29</a:t>
            </a:fld>
            <a:endParaRPr lang="en-US" dirty="0"/>
          </a:p>
        </p:txBody>
      </p:sp>
    </p:spTree>
    <p:extLst>
      <p:ext uri="{BB962C8B-B14F-4D97-AF65-F5344CB8AC3E}">
        <p14:creationId xmlns:p14="http://schemas.microsoft.com/office/powerpoint/2010/main" val="1968766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One fundamental characteristic of the database approach is that it provides </a:t>
            </a:r>
            <a:r>
              <a:rPr lang="en-US" sz="1200" b="1" kern="1200" dirty="0" smtClean="0">
                <a:solidFill>
                  <a:schemeClr val="tx1"/>
                </a:solidFill>
                <a:latin typeface="+mn-lt"/>
                <a:ea typeface="+mn-ea"/>
                <a:cs typeface="+mn-cs"/>
              </a:rPr>
              <a:t>some level of data abstraction </a:t>
            </a:r>
            <a:r>
              <a:rPr lang="en-US" sz="1200" kern="1200" dirty="0" smtClean="0">
                <a:solidFill>
                  <a:schemeClr val="tx1"/>
                </a:solidFill>
                <a:latin typeface="+mn-lt"/>
                <a:ea typeface="+mn-ea"/>
                <a:cs typeface="+mn-cs"/>
              </a:rPr>
              <a:t>by </a:t>
            </a:r>
            <a:r>
              <a:rPr lang="en-US" sz="1200" b="1" kern="1200" dirty="0" smtClean="0">
                <a:solidFill>
                  <a:schemeClr val="tx1"/>
                </a:solidFill>
                <a:latin typeface="+mn-lt"/>
                <a:ea typeface="+mn-ea"/>
                <a:cs typeface="+mn-cs"/>
              </a:rPr>
              <a:t>hiding details </a:t>
            </a:r>
            <a:r>
              <a:rPr lang="en-US" sz="1200" kern="1200" dirty="0" smtClean="0">
                <a:solidFill>
                  <a:schemeClr val="tx1"/>
                </a:solidFill>
                <a:latin typeface="+mn-lt"/>
                <a:ea typeface="+mn-ea"/>
                <a:cs typeface="+mn-cs"/>
              </a:rPr>
              <a:t>of data storage that are not needed by most database users. A data model-a collection of concepts that can be used to describe the structure of a database-provides the necessary means to achieve this abstraction.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By </a:t>
            </a:r>
            <a:r>
              <a:rPr lang="en-US" sz="1200" b="1" kern="1200" dirty="0" smtClean="0">
                <a:solidFill>
                  <a:schemeClr val="tx1"/>
                </a:solidFill>
                <a:latin typeface="+mn-lt"/>
                <a:ea typeface="+mn-ea"/>
                <a:cs typeface="+mn-cs"/>
              </a:rPr>
              <a:t>structure of a database</a:t>
            </a:r>
            <a:r>
              <a:rPr lang="en-US" sz="1200" kern="1200" dirty="0" smtClean="0">
                <a:solidFill>
                  <a:schemeClr val="tx1"/>
                </a:solidFill>
                <a:latin typeface="+mn-lt"/>
                <a:ea typeface="+mn-ea"/>
                <a:cs typeface="+mn-cs"/>
              </a:rPr>
              <a:t>, we mean the </a:t>
            </a:r>
            <a:r>
              <a:rPr lang="en-US" sz="1200" b="1" kern="1200" dirty="0" smtClean="0">
                <a:solidFill>
                  <a:schemeClr val="tx1"/>
                </a:solidFill>
                <a:latin typeface="+mn-lt"/>
                <a:ea typeface="+mn-ea"/>
                <a:cs typeface="+mn-cs"/>
              </a:rPr>
              <a:t>data types, relationships</a:t>
            </a:r>
            <a:r>
              <a:rPr lang="en-US" sz="1200" kern="1200" dirty="0" smtClean="0">
                <a:solidFill>
                  <a:schemeClr val="tx1"/>
                </a:solidFill>
                <a:latin typeface="+mn-lt"/>
                <a:ea typeface="+mn-ea"/>
                <a:cs typeface="+mn-cs"/>
              </a:rPr>
              <a:t>, and </a:t>
            </a:r>
            <a:r>
              <a:rPr lang="en-US" sz="1200" b="1" kern="1200" dirty="0" smtClean="0">
                <a:solidFill>
                  <a:schemeClr val="tx1"/>
                </a:solidFill>
                <a:latin typeface="+mn-lt"/>
                <a:ea typeface="+mn-ea"/>
                <a:cs typeface="+mn-cs"/>
              </a:rPr>
              <a:t>constraints</a:t>
            </a:r>
            <a:r>
              <a:rPr lang="en-US" sz="1200" kern="1200" dirty="0" smtClean="0">
                <a:solidFill>
                  <a:schemeClr val="tx1"/>
                </a:solidFill>
                <a:latin typeface="+mn-lt"/>
                <a:ea typeface="+mn-ea"/>
                <a:cs typeface="+mn-cs"/>
              </a:rPr>
              <a:t> that should hold for the data. Most data models also include a set of basic operations for specifying retrievals and updates on the database.</a:t>
            </a:r>
            <a:endParaRPr lang="id-ID"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endParaRPr lang="id-ID"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5626549F-8CEB-4BDF-BE99-44735967B246}" type="slidenum">
              <a:rPr lang="en-US" smtClean="0"/>
              <a:pPr>
                <a:defRPr/>
              </a:pPr>
              <a:t>3</a:t>
            </a:fld>
            <a:endParaRPr lang="en-US" dirty="0"/>
          </a:p>
        </p:txBody>
      </p:sp>
    </p:spTree>
    <p:extLst>
      <p:ext uri="{BB962C8B-B14F-4D97-AF65-F5344CB8AC3E}">
        <p14:creationId xmlns:p14="http://schemas.microsoft.com/office/powerpoint/2010/main" val="473690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first discuss client/server architecture in general, then see how it is applied to DBMS.</a:t>
            </a:r>
          </a:p>
          <a:p>
            <a:endParaRPr lang="en-US" dirty="0" smtClean="0"/>
          </a:p>
          <a:p>
            <a:r>
              <a:rPr lang="en-US" dirty="0" smtClean="0"/>
              <a:t>The client/server architecture was developed to deal with computing environments in which a large number of PCs, workstations, file servers, printers, database servers, Web servers, and other equipment are connected via a network. The idea is to define specialized servers with specific functionalities. For example, it is possible to connect a number of PCs or small workstations as clients to a </a:t>
            </a:r>
            <a:r>
              <a:rPr lang="en-US" b="1" dirty="0" smtClean="0"/>
              <a:t>file server </a:t>
            </a:r>
            <a:r>
              <a:rPr lang="en-US" dirty="0" smtClean="0"/>
              <a:t>that maintains the files of the client machines. Another machine could be designated as a </a:t>
            </a:r>
            <a:r>
              <a:rPr lang="en-US" b="1" dirty="0" smtClean="0"/>
              <a:t>printer server </a:t>
            </a:r>
            <a:r>
              <a:rPr lang="en-US" dirty="0" smtClean="0"/>
              <a:t>by being connected to various printers; thereafter, all print requests by the clients are forwarded to this machine. </a:t>
            </a:r>
            <a:r>
              <a:rPr lang="en-US" b="1" dirty="0" smtClean="0"/>
              <a:t>Web servers </a:t>
            </a:r>
            <a:r>
              <a:rPr lang="en-US" dirty="0" smtClean="0"/>
              <a:t>or </a:t>
            </a:r>
            <a:r>
              <a:rPr lang="en-US" b="1" dirty="0" smtClean="0"/>
              <a:t>e-mail servers </a:t>
            </a:r>
            <a:r>
              <a:rPr lang="en-US" dirty="0" smtClean="0"/>
              <a:t>also fall into the specialized server category. </a:t>
            </a:r>
          </a:p>
          <a:p>
            <a:endParaRPr lang="en-US" dirty="0" smtClean="0"/>
          </a:p>
          <a:p>
            <a:r>
              <a:rPr lang="en-US" dirty="0" smtClean="0"/>
              <a:t>In this way, the resources provided by specialized servers can be accessed by many client machines. The client machines provide the user with the appropriate interfaces to utilize these servers, as well as with local processing power to run local applications. This concept can be carried over to software, with specialized software-such as a DBMS or a CAD (computer-aided design) package-being stored on specific server machines and being made accessible to multiple clients. </a:t>
            </a:r>
          </a:p>
          <a:p>
            <a:endParaRPr lang="en-US" dirty="0" smtClean="0"/>
          </a:p>
          <a:p>
            <a:endParaRPr lang="id-ID" dirty="0"/>
          </a:p>
        </p:txBody>
      </p:sp>
      <p:sp>
        <p:nvSpPr>
          <p:cNvPr id="4" name="Slide Number Placeholder 3"/>
          <p:cNvSpPr>
            <a:spLocks noGrp="1"/>
          </p:cNvSpPr>
          <p:nvPr>
            <p:ph type="sldNum" sz="quarter" idx="10"/>
          </p:nvPr>
        </p:nvSpPr>
        <p:spPr/>
        <p:txBody>
          <a:bodyPr/>
          <a:lstStyle/>
          <a:p>
            <a:pPr>
              <a:defRPr/>
            </a:pPr>
            <a:fld id="{5626549F-8CEB-4BDF-BE99-44735967B246}" type="slidenum">
              <a:rPr lang="en-US" smtClean="0"/>
              <a:pPr>
                <a:defRPr/>
              </a:pPr>
              <a:t>30</a:t>
            </a:fld>
            <a:endParaRPr lang="en-US" dirty="0"/>
          </a:p>
        </p:txBody>
      </p:sp>
    </p:spTree>
    <p:extLst>
      <p:ext uri="{BB962C8B-B14F-4D97-AF65-F5344CB8AC3E}">
        <p14:creationId xmlns:p14="http://schemas.microsoft.com/office/powerpoint/2010/main" val="9804611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pPr>
              <a:defRPr/>
            </a:pPr>
            <a:fld id="{5626549F-8CEB-4BDF-BE99-44735967B246}" type="slidenum">
              <a:rPr lang="en-US" smtClean="0"/>
              <a:pPr>
                <a:defRPr/>
              </a:pPr>
              <a:t>31</a:t>
            </a:fld>
            <a:endParaRPr lang="en-US" dirty="0"/>
          </a:p>
        </p:txBody>
      </p:sp>
    </p:spTree>
    <p:extLst>
      <p:ext uri="{BB962C8B-B14F-4D97-AF65-F5344CB8AC3E}">
        <p14:creationId xmlns:p14="http://schemas.microsoft.com/office/powerpoint/2010/main" val="30156020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pPr>
              <a:defRPr/>
            </a:pPr>
            <a:fld id="{5626549F-8CEB-4BDF-BE99-44735967B246}" type="slidenum">
              <a:rPr lang="en-US" smtClean="0"/>
              <a:pPr>
                <a:defRPr/>
              </a:pPr>
              <a:t>32</a:t>
            </a:fld>
            <a:endParaRPr lang="en-US" dirty="0"/>
          </a:p>
        </p:txBody>
      </p:sp>
    </p:spTree>
    <p:extLst>
      <p:ext uri="{BB962C8B-B14F-4D97-AF65-F5344CB8AC3E}">
        <p14:creationId xmlns:p14="http://schemas.microsoft.com/office/powerpoint/2010/main" val="36910658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pPr>
              <a:defRPr/>
            </a:pPr>
            <a:fld id="{5626549F-8CEB-4BDF-BE99-44735967B246}" type="slidenum">
              <a:rPr lang="en-US" smtClean="0"/>
              <a:pPr>
                <a:defRPr/>
              </a:pPr>
              <a:t>33</a:t>
            </a:fld>
            <a:endParaRPr lang="en-US" dirty="0"/>
          </a:p>
        </p:txBody>
      </p:sp>
    </p:spTree>
    <p:extLst>
      <p:ext uri="{BB962C8B-B14F-4D97-AF65-F5344CB8AC3E}">
        <p14:creationId xmlns:p14="http://schemas.microsoft.com/office/powerpoint/2010/main" val="3242694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pPr>
              <a:defRPr/>
            </a:pPr>
            <a:fld id="{5626549F-8CEB-4BDF-BE99-44735967B246}" type="slidenum">
              <a:rPr lang="en-US" smtClean="0"/>
              <a:pPr>
                <a:defRPr/>
              </a:pPr>
              <a:t>34</a:t>
            </a:fld>
            <a:endParaRPr lang="en-US" dirty="0"/>
          </a:p>
        </p:txBody>
      </p:sp>
    </p:spTree>
    <p:extLst>
      <p:ext uri="{BB962C8B-B14F-4D97-AF65-F5344CB8AC3E}">
        <p14:creationId xmlns:p14="http://schemas.microsoft.com/office/powerpoint/2010/main" val="1027276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pPr>
              <a:defRPr/>
            </a:pPr>
            <a:fld id="{5626549F-8CEB-4BDF-BE99-44735967B246}" type="slidenum">
              <a:rPr lang="en-US" smtClean="0"/>
              <a:pPr>
                <a:defRPr/>
              </a:pPr>
              <a:t>35</a:t>
            </a:fld>
            <a:endParaRPr lang="en-US" dirty="0"/>
          </a:p>
        </p:txBody>
      </p:sp>
    </p:spTree>
    <p:extLst>
      <p:ext uri="{BB962C8B-B14F-4D97-AF65-F5344CB8AC3E}">
        <p14:creationId xmlns:p14="http://schemas.microsoft.com/office/powerpoint/2010/main" val="13903791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pPr>
              <a:defRPr/>
            </a:pPr>
            <a:fld id="{5626549F-8CEB-4BDF-BE99-44735967B246}" type="slidenum">
              <a:rPr lang="en-US" smtClean="0"/>
              <a:pPr>
                <a:defRPr/>
              </a:pPr>
              <a:t>36</a:t>
            </a:fld>
            <a:endParaRPr lang="en-US" dirty="0"/>
          </a:p>
        </p:txBody>
      </p:sp>
    </p:spTree>
    <p:extLst>
      <p:ext uri="{BB962C8B-B14F-4D97-AF65-F5344CB8AC3E}">
        <p14:creationId xmlns:p14="http://schemas.microsoft.com/office/powerpoint/2010/main" val="1094967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A data model-a collection of concepts that can be used to describe the structure of a database-provides the necessary means to achieve this abstraction.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By </a:t>
            </a:r>
            <a:r>
              <a:rPr lang="en-US" sz="1200" b="1" kern="1200" dirty="0" smtClean="0">
                <a:solidFill>
                  <a:schemeClr val="tx1"/>
                </a:solidFill>
                <a:latin typeface="+mn-lt"/>
                <a:ea typeface="+mn-ea"/>
                <a:cs typeface="+mn-cs"/>
              </a:rPr>
              <a:t>structure of a database</a:t>
            </a:r>
            <a:r>
              <a:rPr lang="en-US" sz="1200" kern="1200" dirty="0" smtClean="0">
                <a:solidFill>
                  <a:schemeClr val="tx1"/>
                </a:solidFill>
                <a:latin typeface="+mn-lt"/>
                <a:ea typeface="+mn-ea"/>
                <a:cs typeface="+mn-cs"/>
              </a:rPr>
              <a:t>, we mean the </a:t>
            </a:r>
            <a:r>
              <a:rPr lang="en-US" sz="1200" b="1" kern="1200" dirty="0" smtClean="0">
                <a:solidFill>
                  <a:schemeClr val="tx1"/>
                </a:solidFill>
                <a:latin typeface="+mn-lt"/>
                <a:ea typeface="+mn-ea"/>
                <a:cs typeface="+mn-cs"/>
              </a:rPr>
              <a:t>data types, relationships</a:t>
            </a:r>
            <a:r>
              <a:rPr lang="en-US" sz="1200" kern="1200" dirty="0" smtClean="0">
                <a:solidFill>
                  <a:schemeClr val="tx1"/>
                </a:solidFill>
                <a:latin typeface="+mn-lt"/>
                <a:ea typeface="+mn-ea"/>
                <a:cs typeface="+mn-cs"/>
              </a:rPr>
              <a:t>, and </a:t>
            </a:r>
            <a:r>
              <a:rPr lang="en-US" sz="1200" b="1" kern="1200" dirty="0" smtClean="0">
                <a:solidFill>
                  <a:schemeClr val="tx1"/>
                </a:solidFill>
                <a:latin typeface="+mn-lt"/>
                <a:ea typeface="+mn-ea"/>
                <a:cs typeface="+mn-cs"/>
              </a:rPr>
              <a:t>constraints</a:t>
            </a:r>
            <a:r>
              <a:rPr lang="en-US" sz="1200" kern="1200" dirty="0" smtClean="0">
                <a:solidFill>
                  <a:schemeClr val="tx1"/>
                </a:solidFill>
                <a:latin typeface="+mn-lt"/>
                <a:ea typeface="+mn-ea"/>
                <a:cs typeface="+mn-cs"/>
              </a:rPr>
              <a:t> that should hold for the data. Most data models also include a set of basic operations for specifying retrievals and updates on the database.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addition to the basic operations provided by the data model, it is becoming more common to include concepts in the data model to specify the </a:t>
            </a:r>
            <a:r>
              <a:rPr lang="en-US" sz="1200" b="1" kern="1200" dirty="0" smtClean="0">
                <a:solidFill>
                  <a:schemeClr val="tx1"/>
                </a:solidFill>
                <a:latin typeface="+mn-lt"/>
                <a:ea typeface="+mn-ea"/>
                <a:cs typeface="+mn-cs"/>
              </a:rPr>
              <a:t>dynamic aspect </a:t>
            </a:r>
            <a:r>
              <a:rPr lang="en-US" sz="1200" kern="1200" dirty="0" smtClean="0">
                <a:solidFill>
                  <a:schemeClr val="tx1"/>
                </a:solidFill>
                <a:latin typeface="+mn-lt"/>
                <a:ea typeface="+mn-ea"/>
                <a:cs typeface="+mn-cs"/>
              </a:rPr>
              <a:t>or </a:t>
            </a:r>
            <a:r>
              <a:rPr lang="en-US" sz="1200" b="1" kern="1200" dirty="0" smtClean="0">
                <a:solidFill>
                  <a:schemeClr val="tx1"/>
                </a:solidFill>
                <a:latin typeface="+mn-lt"/>
                <a:ea typeface="+mn-ea"/>
                <a:cs typeface="+mn-cs"/>
              </a:rPr>
              <a:t>behavior</a:t>
            </a:r>
            <a:r>
              <a:rPr lang="en-US" sz="1200" kern="1200" dirty="0" smtClean="0">
                <a:solidFill>
                  <a:schemeClr val="tx1"/>
                </a:solidFill>
                <a:latin typeface="+mn-lt"/>
                <a:ea typeface="+mn-ea"/>
                <a:cs typeface="+mn-cs"/>
              </a:rPr>
              <a:t> of a database application. This allows the database designer to specify a set of valid user defined operations that are allowed on the database objects.:' An example of a user-defined operation could be COMPUTE_GPA, which can be applied to a STUDENT object. On the other hand, generic operations to insert, delete, modify, or retrieve any kind of object are often included in the basic data model operations. Concepts to specify behavior are fundamental to object oriented data models (see Chapters 20 and 21) but are also being incorporated in more traditional data models. For example, object-relational models (see Chapter 22) extend the traditional relational model to include such concepts, among others.</a:t>
            </a:r>
            <a:endParaRPr lang="id-ID" sz="1200" kern="1200" dirty="0" smtClean="0">
              <a:solidFill>
                <a:schemeClr val="tx1"/>
              </a:solidFill>
              <a:latin typeface="+mn-lt"/>
              <a:ea typeface="+mn-ea"/>
              <a:cs typeface="+mn-cs"/>
            </a:endParaRPr>
          </a:p>
          <a:p>
            <a:r>
              <a:rPr lang="id-ID"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endParaRPr lang="id-ID" sz="1200" kern="1200" dirty="0" smtClean="0">
              <a:solidFill>
                <a:schemeClr val="tx1"/>
              </a:solidFill>
              <a:latin typeface="+mn-lt"/>
              <a:ea typeface="+mn-ea"/>
              <a:cs typeface="+mn-cs"/>
            </a:endParaRPr>
          </a:p>
          <a:p>
            <a:endParaRPr lang="id-ID" dirty="0" smtClean="0"/>
          </a:p>
          <a:p>
            <a:endParaRPr lang="id-ID" dirty="0"/>
          </a:p>
        </p:txBody>
      </p:sp>
      <p:sp>
        <p:nvSpPr>
          <p:cNvPr id="4" name="Slide Number Placeholder 3"/>
          <p:cNvSpPr>
            <a:spLocks noGrp="1"/>
          </p:cNvSpPr>
          <p:nvPr>
            <p:ph type="sldNum" sz="quarter" idx="10"/>
          </p:nvPr>
        </p:nvSpPr>
        <p:spPr/>
        <p:txBody>
          <a:bodyPr/>
          <a:lstStyle/>
          <a:p>
            <a:pPr>
              <a:defRPr/>
            </a:pPr>
            <a:fld id="{5626549F-8CEB-4BDF-BE99-44735967B246}" type="slidenum">
              <a:rPr lang="en-US" smtClean="0"/>
              <a:pPr>
                <a:defRPr/>
              </a:pPr>
              <a:t>4</a:t>
            </a:fld>
            <a:endParaRPr lang="en-US" dirty="0"/>
          </a:p>
        </p:txBody>
      </p:sp>
    </p:spTree>
    <p:extLst>
      <p:ext uri="{BB962C8B-B14F-4D97-AF65-F5344CB8AC3E}">
        <p14:creationId xmlns:p14="http://schemas.microsoft.com/office/powerpoint/2010/main" val="154240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Many data models have been proposed, which we can categorize according to the types of concepts they use to describe the database structure.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High-level or conceptual data models provide concepts that are close to the way many users perceive data, whereas low-level or physical data models provide concepts that describe the details of how data is stored in the computer. Concepts provided by low-level data models are generally meant for computer specialists, not for typical end users.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Between these two extremes is </a:t>
            </a:r>
            <a:r>
              <a:rPr lang="en-US" sz="1200" b="1" kern="1200" dirty="0" smtClean="0">
                <a:solidFill>
                  <a:schemeClr val="tx1"/>
                </a:solidFill>
                <a:latin typeface="+mn-lt"/>
                <a:ea typeface="+mn-ea"/>
                <a:cs typeface="+mn-cs"/>
              </a:rPr>
              <a:t>a class of representational </a:t>
            </a:r>
            <a:r>
              <a:rPr lang="en-US" sz="1200" kern="1200" dirty="0" smtClean="0">
                <a:solidFill>
                  <a:schemeClr val="tx1"/>
                </a:solidFill>
                <a:latin typeface="+mn-lt"/>
                <a:ea typeface="+mn-ea"/>
                <a:cs typeface="+mn-cs"/>
              </a:rPr>
              <a:t>(or implementation) data models, which provide concepts that may be understood by end users but that are not too far removed from the way data is organized within the computer. Representational data models hide some details of data storage but can be implemented on a computer system in a direct way. </a:t>
            </a:r>
            <a:endParaRPr lang="id-ID" sz="1200" kern="1200" dirty="0" smtClean="0">
              <a:solidFill>
                <a:schemeClr val="tx1"/>
              </a:solidFill>
              <a:latin typeface="+mn-lt"/>
              <a:ea typeface="+mn-ea"/>
              <a:cs typeface="+mn-cs"/>
            </a:endParaRPr>
          </a:p>
          <a:p>
            <a:endParaRPr lang="id-ID" dirty="0"/>
          </a:p>
        </p:txBody>
      </p:sp>
      <p:sp>
        <p:nvSpPr>
          <p:cNvPr id="4" name="Slide Number Placeholder 3"/>
          <p:cNvSpPr>
            <a:spLocks noGrp="1"/>
          </p:cNvSpPr>
          <p:nvPr>
            <p:ph type="sldNum" sz="quarter" idx="10"/>
          </p:nvPr>
        </p:nvSpPr>
        <p:spPr/>
        <p:txBody>
          <a:bodyPr/>
          <a:lstStyle/>
          <a:p>
            <a:pPr>
              <a:defRPr/>
            </a:pPr>
            <a:fld id="{5626549F-8CEB-4BDF-BE99-44735967B246}" type="slidenum">
              <a:rPr lang="en-US" smtClean="0"/>
              <a:pPr>
                <a:defRPr/>
              </a:pPr>
              <a:t>5</a:t>
            </a:fld>
            <a:endParaRPr lang="en-US" dirty="0"/>
          </a:p>
        </p:txBody>
      </p:sp>
    </p:spTree>
    <p:extLst>
      <p:ext uri="{BB962C8B-B14F-4D97-AF65-F5344CB8AC3E}">
        <p14:creationId xmlns:p14="http://schemas.microsoft.com/office/powerpoint/2010/main" val="488603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Conceptual data models use concepts such as </a:t>
            </a:r>
            <a:r>
              <a:rPr lang="en-US" sz="1200" b="1" kern="1200" dirty="0" smtClean="0">
                <a:solidFill>
                  <a:schemeClr val="tx1"/>
                </a:solidFill>
                <a:latin typeface="+mn-lt"/>
                <a:ea typeface="+mn-ea"/>
                <a:cs typeface="+mn-cs"/>
              </a:rPr>
              <a:t>entities, attributes</a:t>
            </a:r>
            <a:r>
              <a:rPr lang="en-US" sz="1200" kern="1200" dirty="0" smtClean="0">
                <a:solidFill>
                  <a:schemeClr val="tx1"/>
                </a:solidFill>
                <a:latin typeface="+mn-lt"/>
                <a:ea typeface="+mn-ea"/>
                <a:cs typeface="+mn-cs"/>
              </a:rPr>
              <a:t>, and </a:t>
            </a:r>
            <a:r>
              <a:rPr lang="en-US" sz="1200" b="1" kern="1200" dirty="0" smtClean="0">
                <a:solidFill>
                  <a:schemeClr val="tx1"/>
                </a:solidFill>
                <a:latin typeface="+mn-lt"/>
                <a:ea typeface="+mn-ea"/>
                <a:cs typeface="+mn-cs"/>
              </a:rPr>
              <a:t>relationships</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An </a:t>
            </a:r>
            <a:r>
              <a:rPr lang="en-US" sz="1200" b="1" kern="1200" dirty="0" smtClean="0">
                <a:solidFill>
                  <a:schemeClr val="tx1"/>
                </a:solidFill>
                <a:latin typeface="+mn-lt"/>
                <a:ea typeface="+mn-ea"/>
                <a:cs typeface="+mn-cs"/>
              </a:rPr>
              <a:t>entity </a:t>
            </a:r>
            <a:r>
              <a:rPr lang="en-US" sz="1200" kern="1200" dirty="0" smtClean="0">
                <a:solidFill>
                  <a:schemeClr val="tx1"/>
                </a:solidFill>
                <a:latin typeface="+mn-lt"/>
                <a:ea typeface="+mn-ea"/>
                <a:cs typeface="+mn-cs"/>
              </a:rPr>
              <a:t>represents a real-world object or concept, such as an employee or a project, that is described in the database. </a:t>
            </a:r>
          </a:p>
          <a:p>
            <a:r>
              <a:rPr lang="en-US" sz="1200" kern="1200" dirty="0" smtClean="0">
                <a:solidFill>
                  <a:schemeClr val="tx1"/>
                </a:solidFill>
                <a:latin typeface="+mn-lt"/>
                <a:ea typeface="+mn-ea"/>
                <a:cs typeface="+mn-cs"/>
              </a:rPr>
              <a:t>An </a:t>
            </a:r>
            <a:r>
              <a:rPr lang="en-US" sz="1200" b="1" kern="1200" dirty="0" smtClean="0">
                <a:solidFill>
                  <a:schemeClr val="tx1"/>
                </a:solidFill>
                <a:latin typeface="+mn-lt"/>
                <a:ea typeface="+mn-ea"/>
                <a:cs typeface="+mn-cs"/>
              </a:rPr>
              <a:t>attribute</a:t>
            </a:r>
            <a:r>
              <a:rPr lang="en-US" sz="1200" kern="1200" dirty="0" smtClean="0">
                <a:solidFill>
                  <a:schemeClr val="tx1"/>
                </a:solidFill>
                <a:latin typeface="+mn-lt"/>
                <a:ea typeface="+mn-ea"/>
                <a:cs typeface="+mn-cs"/>
              </a:rPr>
              <a:t> represents some property of interest that further describes an entity, such as the employee's name or salary. </a:t>
            </a:r>
          </a:p>
          <a:p>
            <a:r>
              <a:rPr lang="en-US" sz="1200" kern="1200" dirty="0" smtClean="0">
                <a:solidFill>
                  <a:schemeClr val="tx1"/>
                </a:solidFill>
                <a:latin typeface="+mn-lt"/>
                <a:ea typeface="+mn-ea"/>
                <a:cs typeface="+mn-cs"/>
              </a:rPr>
              <a:t>A </a:t>
            </a:r>
            <a:r>
              <a:rPr lang="en-US" sz="1200" b="1" kern="1200" dirty="0" smtClean="0">
                <a:solidFill>
                  <a:schemeClr val="tx1"/>
                </a:solidFill>
                <a:latin typeface="+mn-lt"/>
                <a:ea typeface="+mn-ea"/>
                <a:cs typeface="+mn-cs"/>
              </a:rPr>
              <a:t>relationship </a:t>
            </a:r>
            <a:r>
              <a:rPr lang="en-US" sz="1200" kern="1200" dirty="0" smtClean="0">
                <a:solidFill>
                  <a:schemeClr val="tx1"/>
                </a:solidFill>
                <a:latin typeface="+mn-lt"/>
                <a:ea typeface="+mn-ea"/>
                <a:cs typeface="+mn-cs"/>
              </a:rPr>
              <a:t>among two or more entities represents an association among two or more entities, for example, a works-on relationship between an employee and a project. </a:t>
            </a:r>
          </a:p>
        </p:txBody>
      </p:sp>
      <p:sp>
        <p:nvSpPr>
          <p:cNvPr id="4" name="Slide Number Placeholder 3"/>
          <p:cNvSpPr>
            <a:spLocks noGrp="1"/>
          </p:cNvSpPr>
          <p:nvPr>
            <p:ph type="sldNum" sz="quarter" idx="10"/>
          </p:nvPr>
        </p:nvSpPr>
        <p:spPr/>
        <p:txBody>
          <a:bodyPr/>
          <a:lstStyle/>
          <a:p>
            <a:pPr>
              <a:defRPr/>
            </a:pPr>
            <a:fld id="{5626549F-8CEB-4BDF-BE99-44735967B246}" type="slidenum">
              <a:rPr lang="en-US" smtClean="0"/>
              <a:pPr>
                <a:defRPr/>
              </a:pPr>
              <a:t>6</a:t>
            </a:fld>
            <a:endParaRPr lang="en-US" dirty="0"/>
          </a:p>
        </p:txBody>
      </p:sp>
    </p:spTree>
    <p:extLst>
      <p:ext uri="{BB962C8B-B14F-4D97-AF65-F5344CB8AC3E}">
        <p14:creationId xmlns:p14="http://schemas.microsoft.com/office/powerpoint/2010/main" val="2204390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Representational or implementation data models are the models used most frequently in traditional commercial DBMSs. These include the widely used relational data model, as well as the so-called legacy data models-the network and hierarchical models-that have been widely used in the past. </a:t>
            </a:r>
            <a:endParaRPr lang="id-ID"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endParaRPr lang="id-ID"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Representational data models represent data by using record structures and hence are sometimes called record-based data models. We can regard object data models as a new family of higher-level implementation data models that are closer to conceptual data models.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Object data models are also frequently utilized as high-level conceptual models, particularly in the software engineering domain. </a:t>
            </a:r>
            <a:endParaRPr lang="id-ID" dirty="0"/>
          </a:p>
        </p:txBody>
      </p:sp>
      <p:sp>
        <p:nvSpPr>
          <p:cNvPr id="4" name="Slide Number Placeholder 3"/>
          <p:cNvSpPr>
            <a:spLocks noGrp="1"/>
          </p:cNvSpPr>
          <p:nvPr>
            <p:ph type="sldNum" sz="quarter" idx="10"/>
          </p:nvPr>
        </p:nvSpPr>
        <p:spPr/>
        <p:txBody>
          <a:bodyPr/>
          <a:lstStyle/>
          <a:p>
            <a:pPr>
              <a:defRPr/>
            </a:pPr>
            <a:fld id="{5626549F-8CEB-4BDF-BE99-44735967B246}" type="slidenum">
              <a:rPr lang="en-US" smtClean="0"/>
              <a:pPr>
                <a:defRPr/>
              </a:pPr>
              <a:t>7</a:t>
            </a:fld>
            <a:endParaRPr lang="en-US" dirty="0"/>
          </a:p>
        </p:txBody>
      </p:sp>
    </p:spTree>
    <p:extLst>
      <p:ext uri="{BB962C8B-B14F-4D97-AF65-F5344CB8AC3E}">
        <p14:creationId xmlns:p14="http://schemas.microsoft.com/office/powerpoint/2010/main" val="1470857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Physical data models describe how data is stored as files in the computer by representing information such as record formats, record orderings, and access paths. An access path is a structure that makes the search for particular database records efficient. </a:t>
            </a:r>
            <a:endParaRPr lang="id-ID" dirty="0" smtClean="0"/>
          </a:p>
          <a:p>
            <a:endParaRPr lang="id-ID" dirty="0"/>
          </a:p>
        </p:txBody>
      </p:sp>
      <p:sp>
        <p:nvSpPr>
          <p:cNvPr id="4" name="Slide Number Placeholder 3"/>
          <p:cNvSpPr>
            <a:spLocks noGrp="1"/>
          </p:cNvSpPr>
          <p:nvPr>
            <p:ph type="sldNum" sz="quarter" idx="10"/>
          </p:nvPr>
        </p:nvSpPr>
        <p:spPr/>
        <p:txBody>
          <a:bodyPr/>
          <a:lstStyle/>
          <a:p>
            <a:pPr>
              <a:defRPr/>
            </a:pPr>
            <a:fld id="{5626549F-8CEB-4BDF-BE99-44735967B246}" type="slidenum">
              <a:rPr lang="en-US" smtClean="0"/>
              <a:pPr>
                <a:defRPr/>
              </a:pPr>
              <a:t>8</a:t>
            </a:fld>
            <a:endParaRPr lang="en-US" dirty="0"/>
          </a:p>
        </p:txBody>
      </p:sp>
    </p:spTree>
    <p:extLst>
      <p:ext uri="{BB962C8B-B14F-4D97-AF65-F5344CB8AC3E}">
        <p14:creationId xmlns:p14="http://schemas.microsoft.com/office/powerpoint/2010/main" val="3391795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any data model, it is important to distinguish between the description of the database and the database itself. The description of a database is called the </a:t>
            </a:r>
            <a:r>
              <a:rPr lang="en-US" b="1" dirty="0" smtClean="0"/>
              <a:t>database schema</a:t>
            </a:r>
            <a:r>
              <a:rPr lang="en-US" dirty="0" smtClean="0"/>
              <a:t>, which is specified during database design and is not expected to change frequently. Most data models have certain conventions for displaying schemas as diagrams. </a:t>
            </a:r>
          </a:p>
          <a:p>
            <a:r>
              <a:rPr lang="en-US" dirty="0" smtClean="0"/>
              <a:t> </a:t>
            </a:r>
          </a:p>
          <a:p>
            <a:r>
              <a:rPr lang="en-US" dirty="0" smtClean="0"/>
              <a:t>A displayed schema is called a </a:t>
            </a:r>
            <a:r>
              <a:rPr lang="en-US" b="1" dirty="0" smtClean="0"/>
              <a:t>schema diagram</a:t>
            </a:r>
            <a:r>
              <a:rPr lang="en-US" dirty="0" smtClean="0"/>
              <a:t>. A schema diagram displays only some aspects of a schema, such as the names of record</a:t>
            </a:r>
          </a:p>
          <a:p>
            <a:r>
              <a:rPr lang="en-US" dirty="0" smtClean="0"/>
              <a:t>types and data items, and some types of constraints. Other aspects are not specified in the schema diagram; for example, Figure 2.1 shows neither the data type of each data item nor the relationships among the various files. Many types of constraints are not represented in</a:t>
            </a:r>
          </a:p>
          <a:p>
            <a:r>
              <a:rPr lang="en-US" dirty="0" smtClean="0"/>
              <a:t>schema diagrams. A constraint such as "students majoring in computer science must take CS1310 before the end of their sophomore year" is quite difficult to represent.</a:t>
            </a:r>
          </a:p>
        </p:txBody>
      </p:sp>
      <p:sp>
        <p:nvSpPr>
          <p:cNvPr id="4" name="Slide Number Placeholder 3"/>
          <p:cNvSpPr>
            <a:spLocks noGrp="1"/>
          </p:cNvSpPr>
          <p:nvPr>
            <p:ph type="sldNum" sz="quarter" idx="10"/>
          </p:nvPr>
        </p:nvSpPr>
        <p:spPr/>
        <p:txBody>
          <a:bodyPr/>
          <a:lstStyle/>
          <a:p>
            <a:pPr>
              <a:defRPr/>
            </a:pPr>
            <a:fld id="{5626549F-8CEB-4BDF-BE99-44735967B246}" type="slidenum">
              <a:rPr lang="en-US" smtClean="0"/>
              <a:pPr>
                <a:defRPr/>
              </a:pPr>
              <a:t>9</a:t>
            </a:fld>
            <a:endParaRPr lang="en-US" dirty="0"/>
          </a:p>
        </p:txBody>
      </p:sp>
    </p:spTree>
    <p:extLst>
      <p:ext uri="{BB962C8B-B14F-4D97-AF65-F5344CB8AC3E}">
        <p14:creationId xmlns:p14="http://schemas.microsoft.com/office/powerpoint/2010/main" val="11527351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9B3A931F-9BFF-41FE-B0C3-8ED92AD2C186}" type="datetime1">
              <a:rPr lang="zh-CN" altLang="en-US" smtClean="0"/>
              <a:pPr/>
              <a:t>2017/9/20</a:t>
            </a:fld>
            <a:endParaRPr lang="zh-CN" altLang="en-US"/>
          </a:p>
        </p:txBody>
      </p:sp>
      <p:sp>
        <p:nvSpPr>
          <p:cNvPr id="5" name="Footer Placeholder 4"/>
          <p:cNvSpPr>
            <a:spLocks noGrp="1"/>
          </p:cNvSpPr>
          <p:nvPr>
            <p:ph type="ftr" sz="quarter" idx="11"/>
          </p:nvPr>
        </p:nvSpPr>
        <p:spPr>
          <a:xfrm>
            <a:off x="533401" y="5936189"/>
            <a:ext cx="4021666" cy="365125"/>
          </a:xfrm>
        </p:spPr>
        <p:txBody>
          <a:bodyPr/>
          <a:lstStyle/>
          <a:p>
            <a:endParaRPr lang="zh-CN" altLang="en-US"/>
          </a:p>
        </p:txBody>
      </p:sp>
      <p:sp>
        <p:nvSpPr>
          <p:cNvPr id="6" name="Slide Number Placeholder 5"/>
          <p:cNvSpPr>
            <a:spLocks noGrp="1"/>
          </p:cNvSpPr>
          <p:nvPr>
            <p:ph type="sldNum" sz="quarter" idx="12"/>
          </p:nvPr>
        </p:nvSpPr>
        <p:spPr>
          <a:xfrm>
            <a:off x="7010399" y="2750337"/>
            <a:ext cx="1370293" cy="1356442"/>
          </a:xfrm>
        </p:spPr>
        <p:txBody>
          <a:bodyPr/>
          <a:lstStyle/>
          <a:p>
            <a:fld id="{A1B0336D-3F41-48A6-8D6E-A83F59E4679D}" type="slidenum">
              <a:rPr lang="zh-CN" altLang="en-US" smtClean="0"/>
              <a:pPr/>
              <a:t>‹#›</a:t>
            </a:fld>
            <a:endParaRPr lang="zh-CN" altLang="en-US"/>
          </a:p>
        </p:txBody>
      </p:sp>
    </p:spTree>
    <p:extLst>
      <p:ext uri="{BB962C8B-B14F-4D97-AF65-F5344CB8AC3E}">
        <p14:creationId xmlns:p14="http://schemas.microsoft.com/office/powerpoint/2010/main" val="2952227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E01DE3-8FDE-4F4F-BF15-524B59C3D6FD}" type="datetime1">
              <a:rPr lang="zh-CN" altLang="en-US" smtClean="0"/>
              <a:pPr/>
              <a:t>2017/9/20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7856438" y="4711310"/>
            <a:ext cx="1149836" cy="1090789"/>
          </a:xfrm>
        </p:spPr>
        <p:txBody>
          <a:bodyPr/>
          <a:lstStyle/>
          <a:p>
            <a:fld id="{A1B0336D-3F41-48A6-8D6E-A83F59E4679D}" type="slidenum">
              <a:rPr lang="zh-CN" altLang="en-US" smtClean="0"/>
              <a:pPr/>
              <a:t>‹#›</a:t>
            </a:fld>
            <a:endParaRPr lang="zh-CN" altLang="en-US"/>
          </a:p>
        </p:txBody>
      </p:sp>
    </p:spTree>
    <p:extLst>
      <p:ext uri="{BB962C8B-B14F-4D97-AF65-F5344CB8AC3E}">
        <p14:creationId xmlns:p14="http://schemas.microsoft.com/office/powerpoint/2010/main" val="2118945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2506D1-CCF2-460E-BF0C-5772602E9137}" type="datetime1">
              <a:rPr lang="zh-CN" altLang="en-US" smtClean="0"/>
              <a:pPr/>
              <a:t>2017/9/20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7856438" y="4711616"/>
            <a:ext cx="1149836" cy="1090789"/>
          </a:xfrm>
        </p:spPr>
        <p:txBody>
          <a:bodyPr/>
          <a:lstStyle/>
          <a:p>
            <a:fld id="{A1B0336D-3F41-48A6-8D6E-A83F59E4679D}" type="slidenum">
              <a:rPr lang="zh-CN" altLang="en-US" smtClean="0"/>
              <a:pPr/>
              <a:t>‹#›</a:t>
            </a:fld>
            <a:endParaRPr lang="zh-CN" altLang="en-US"/>
          </a:p>
        </p:txBody>
      </p:sp>
    </p:spTree>
    <p:extLst>
      <p:ext uri="{BB962C8B-B14F-4D97-AF65-F5344CB8AC3E}">
        <p14:creationId xmlns:p14="http://schemas.microsoft.com/office/powerpoint/2010/main" val="453344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CAF152-51C9-44D2-A089-D2C26055F25C}" type="datetime1">
              <a:rPr lang="zh-CN" altLang="en-US" smtClean="0"/>
              <a:pPr/>
              <a:t>2017/9/20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7856438" y="4709926"/>
            <a:ext cx="1149836" cy="1090789"/>
          </a:xfrm>
        </p:spPr>
        <p:txBody>
          <a:bodyPr/>
          <a:lstStyle/>
          <a:p>
            <a:fld id="{A1B0336D-3F41-48A6-8D6E-A83F59E4679D}" type="slidenum">
              <a:rPr lang="zh-CN" altLang="en-US" smtClean="0"/>
              <a:pPr/>
              <a:t>‹#›</a:t>
            </a:fld>
            <a:endParaRPr lang="zh-CN" altLang="en-US"/>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187027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8ED671-C7C1-47C4-8017-49F84CF26E34}" type="datetime1">
              <a:rPr lang="zh-CN" altLang="en-US" smtClean="0"/>
              <a:pPr/>
              <a:t>2017/9/20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7856438" y="4709926"/>
            <a:ext cx="1149836" cy="1090789"/>
          </a:xfrm>
        </p:spPr>
        <p:txBody>
          <a:bodyPr/>
          <a:lstStyle/>
          <a:p>
            <a:fld id="{A1B0336D-3F41-48A6-8D6E-A83F59E4679D}" type="slidenum">
              <a:rPr lang="zh-CN" altLang="en-US" smtClean="0"/>
              <a:pPr/>
              <a:t>‹#›</a:t>
            </a:fld>
            <a:endParaRPr lang="zh-CN" altLang="en-US"/>
          </a:p>
        </p:txBody>
      </p:sp>
    </p:spTree>
    <p:extLst>
      <p:ext uri="{BB962C8B-B14F-4D97-AF65-F5344CB8AC3E}">
        <p14:creationId xmlns:p14="http://schemas.microsoft.com/office/powerpoint/2010/main" val="2739892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9A2B6F8-8109-47EA-8B35-0530ADCC1A15}" type="datetime1">
              <a:rPr lang="zh-CN" altLang="en-US" smtClean="0"/>
              <a:pPr/>
              <a:t>2017/9/20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1B0336D-3F41-48A6-8D6E-A83F59E4679D}" type="slidenum">
              <a:rPr lang="zh-CN" altLang="en-US" smtClean="0"/>
              <a:pPr/>
              <a:t>‹#›</a:t>
            </a:fld>
            <a:endParaRPr lang="zh-CN" altLang="en-US"/>
          </a:p>
        </p:txBody>
      </p:sp>
    </p:spTree>
    <p:extLst>
      <p:ext uri="{BB962C8B-B14F-4D97-AF65-F5344CB8AC3E}">
        <p14:creationId xmlns:p14="http://schemas.microsoft.com/office/powerpoint/2010/main" val="455607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364B462-3F02-4D22-A712-CD1404AAFB17}" type="datetime1">
              <a:rPr lang="zh-CN" altLang="en-US" smtClean="0"/>
              <a:pPr/>
              <a:t>2017/9/20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1B0336D-3F41-48A6-8D6E-A83F59E4679D}" type="slidenum">
              <a:rPr lang="zh-CN" altLang="en-US" smtClean="0"/>
              <a:pPr/>
              <a:t>‹#›</a:t>
            </a:fld>
            <a:endParaRPr lang="zh-CN" altLang="en-US"/>
          </a:p>
        </p:txBody>
      </p:sp>
    </p:spTree>
    <p:extLst>
      <p:ext uri="{BB962C8B-B14F-4D97-AF65-F5344CB8AC3E}">
        <p14:creationId xmlns:p14="http://schemas.microsoft.com/office/powerpoint/2010/main" val="2416127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D43F24-F7E1-470E-9773-2C4DFA3AC23D}" type="datetime1">
              <a:rPr lang="zh-CN" altLang="en-US" smtClean="0"/>
              <a:pPr/>
              <a:t>2017/9/20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1B0336D-3F41-48A6-8D6E-A83F59E4679D}" type="slidenum">
              <a:rPr lang="zh-CN" altLang="en-US" smtClean="0"/>
              <a:pPr/>
              <a:t>‹#›</a:t>
            </a:fld>
            <a:endParaRPr lang="zh-CN" altLang="en-US"/>
          </a:p>
        </p:txBody>
      </p:sp>
    </p:spTree>
    <p:extLst>
      <p:ext uri="{BB962C8B-B14F-4D97-AF65-F5344CB8AC3E}">
        <p14:creationId xmlns:p14="http://schemas.microsoft.com/office/powerpoint/2010/main" val="38027699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F67F7DB9-8019-4C9D-8F5E-FFC62CC0C65C}" type="datetime1">
              <a:rPr lang="zh-CN" altLang="en-US" smtClean="0"/>
              <a:pPr/>
              <a:t>2017/9/20</a:t>
            </a:fld>
            <a:endParaRPr lang="zh-CN" altLang="en-US"/>
          </a:p>
        </p:txBody>
      </p:sp>
      <p:sp>
        <p:nvSpPr>
          <p:cNvPr id="5" name="Footer Placeholder 4"/>
          <p:cNvSpPr>
            <a:spLocks noGrp="1"/>
          </p:cNvSpPr>
          <p:nvPr>
            <p:ph type="ftr" sz="quarter" idx="11"/>
          </p:nvPr>
        </p:nvSpPr>
        <p:spPr>
          <a:xfrm>
            <a:off x="510241" y="5936189"/>
            <a:ext cx="4518959" cy="365125"/>
          </a:xfrm>
        </p:spPr>
        <p:txBody>
          <a:bodyPr/>
          <a:lstStyle/>
          <a:p>
            <a:endParaRPr lang="zh-CN" altLang="en-US"/>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A1B0336D-3F41-48A6-8D6E-A83F59E4679D}" type="slidenum">
              <a:rPr lang="zh-CN" altLang="en-US" smtClean="0"/>
              <a:pPr/>
              <a:t>‹#›</a:t>
            </a:fld>
            <a:endParaRPr lang="zh-CN" altLang="en-US"/>
          </a:p>
        </p:txBody>
      </p:sp>
    </p:spTree>
    <p:extLst>
      <p:ext uri="{BB962C8B-B14F-4D97-AF65-F5344CB8AC3E}">
        <p14:creationId xmlns:p14="http://schemas.microsoft.com/office/powerpoint/2010/main" val="2289120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33400" y="2336872"/>
            <a:ext cx="8071048" cy="41884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A1B0336D-3F41-48A6-8D6E-A83F59E4679D}" type="slidenum">
              <a:rPr lang="zh-CN" altLang="en-US" smtClean="0"/>
              <a:pPr/>
              <a:t>‹#›</a:t>
            </a:fld>
            <a:endParaRPr lang="zh-CN" altLang="en-US" dirty="0"/>
          </a:p>
        </p:txBody>
      </p:sp>
      <p:pic>
        <p:nvPicPr>
          <p:cNvPr id="12" name="Picture 2"/>
          <p:cNvPicPr>
            <a:picLocks noChangeAspect="1" noChangeArrowheads="1"/>
          </p:cNvPicPr>
          <p:nvPr userDrawn="1"/>
        </p:nvPicPr>
        <p:blipFill>
          <a:blip r:embed="rId4"/>
          <a:srcRect/>
          <a:stretch>
            <a:fillRect/>
          </a:stretch>
        </p:blipFill>
        <p:spPr bwMode="auto">
          <a:xfrm>
            <a:off x="0" y="0"/>
            <a:ext cx="9144000" cy="357166"/>
          </a:xfrm>
          <a:prstGeom prst="rect">
            <a:avLst/>
          </a:prstGeom>
          <a:noFill/>
          <a:ln w="9525">
            <a:noFill/>
            <a:miter lim="800000"/>
            <a:headEnd/>
            <a:tailEnd/>
          </a:ln>
          <a:effectLst/>
        </p:spPr>
      </p:pic>
    </p:spTree>
    <p:extLst>
      <p:ext uri="{BB962C8B-B14F-4D97-AF65-F5344CB8AC3E}">
        <p14:creationId xmlns:p14="http://schemas.microsoft.com/office/powerpoint/2010/main" val="3202019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65810" y="5936188"/>
            <a:ext cx="2057400" cy="365125"/>
          </a:xfrm>
        </p:spPr>
        <p:txBody>
          <a:bodyPr/>
          <a:lstStyle/>
          <a:p>
            <a:fld id="{E0F9DAFE-4F4A-479C-8F1D-E91675E2CCA9}" type="datetime1">
              <a:rPr lang="zh-CN" altLang="en-US" smtClean="0"/>
              <a:pPr/>
              <a:t>2017/9/20</a:t>
            </a:fld>
            <a:endParaRPr lang="zh-CN" altLang="en-US"/>
          </a:p>
        </p:txBody>
      </p:sp>
      <p:sp>
        <p:nvSpPr>
          <p:cNvPr id="5" name="Footer Placeholder 4"/>
          <p:cNvSpPr>
            <a:spLocks noGrp="1"/>
          </p:cNvSpPr>
          <p:nvPr>
            <p:ph type="ftr" sz="quarter" idx="11"/>
          </p:nvPr>
        </p:nvSpPr>
        <p:spPr>
          <a:xfrm>
            <a:off x="533400" y="5936189"/>
            <a:ext cx="4834673" cy="365125"/>
          </a:xfrm>
        </p:spPr>
        <p:txBody>
          <a:bodyPr/>
          <a:lstStyle/>
          <a:p>
            <a:endParaRPr lang="zh-CN" altLang="en-US"/>
          </a:p>
        </p:txBody>
      </p:sp>
      <p:sp>
        <p:nvSpPr>
          <p:cNvPr id="6" name="Slide Number Placeholder 5"/>
          <p:cNvSpPr>
            <a:spLocks noGrp="1"/>
          </p:cNvSpPr>
          <p:nvPr>
            <p:ph type="sldNum" sz="quarter" idx="12"/>
          </p:nvPr>
        </p:nvSpPr>
        <p:spPr>
          <a:xfrm>
            <a:off x="7856438" y="2869896"/>
            <a:ext cx="1149836" cy="1090789"/>
          </a:xfrm>
        </p:spPr>
        <p:txBody>
          <a:bodyPr/>
          <a:lstStyle/>
          <a:p>
            <a:fld id="{A1B0336D-3F41-48A6-8D6E-A83F59E4679D}" type="slidenum">
              <a:rPr lang="zh-CN" altLang="en-US" smtClean="0"/>
              <a:pPr/>
              <a:t>‹#›</a:t>
            </a:fld>
            <a:endParaRPr lang="zh-CN" altLang="en-US"/>
          </a:p>
        </p:txBody>
      </p:sp>
    </p:spTree>
    <p:extLst>
      <p:ext uri="{BB962C8B-B14F-4D97-AF65-F5344CB8AC3E}">
        <p14:creationId xmlns:p14="http://schemas.microsoft.com/office/powerpoint/2010/main" val="327900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AAD3BA-A0B5-46B4-9D28-53A76F2E03DA}" type="datetime1">
              <a:rPr lang="zh-CN" altLang="en-US" smtClean="0"/>
              <a:pPr/>
              <a:t>2017/9/20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1B0336D-3F41-48A6-8D6E-A83F59E4679D}" type="slidenum">
              <a:rPr lang="zh-CN" altLang="en-US" smtClean="0"/>
              <a:pPr/>
              <a:t>‹#›</a:t>
            </a:fld>
            <a:endParaRPr lang="zh-CN" altLang="en-US"/>
          </a:p>
        </p:txBody>
      </p:sp>
    </p:spTree>
    <p:extLst>
      <p:ext uri="{BB962C8B-B14F-4D97-AF65-F5344CB8AC3E}">
        <p14:creationId xmlns:p14="http://schemas.microsoft.com/office/powerpoint/2010/main" val="1001420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CD3106-303C-44AD-83FB-36CAE1302E28}" type="datetime1">
              <a:rPr lang="zh-CN" altLang="en-US" smtClean="0"/>
              <a:pPr/>
              <a:t>2017/9/20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1B0336D-3F41-48A6-8D6E-A83F59E4679D}" type="slidenum">
              <a:rPr lang="zh-CN" altLang="en-US" smtClean="0"/>
              <a:pPr/>
              <a:t>‹#›</a:t>
            </a:fld>
            <a:endParaRPr lang="zh-CN" altLang="en-US"/>
          </a:p>
        </p:txBody>
      </p:sp>
    </p:spTree>
    <p:extLst>
      <p:ext uri="{BB962C8B-B14F-4D97-AF65-F5344CB8AC3E}">
        <p14:creationId xmlns:p14="http://schemas.microsoft.com/office/powerpoint/2010/main" val="1106156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1284CD8-83B8-4995-898F-2CB0EA342449}" type="datetime1">
              <a:rPr lang="zh-CN" altLang="en-US" smtClean="0"/>
              <a:pPr/>
              <a:t>2017/9/20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1B0336D-3F41-48A6-8D6E-A83F59E4679D}" type="slidenum">
              <a:rPr lang="zh-CN" altLang="en-US" smtClean="0"/>
              <a:pPr/>
              <a:t>‹#›</a:t>
            </a:fld>
            <a:endParaRPr lang="zh-CN" altLang="en-US"/>
          </a:p>
        </p:txBody>
      </p:sp>
    </p:spTree>
    <p:extLst>
      <p:ext uri="{BB962C8B-B14F-4D97-AF65-F5344CB8AC3E}">
        <p14:creationId xmlns:p14="http://schemas.microsoft.com/office/powerpoint/2010/main" val="577558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cstate="print">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84E1035-80BC-4F3E-88E7-38E50A5C2C26}" type="datetime1">
              <a:rPr lang="zh-CN" altLang="en-US" smtClean="0"/>
              <a:pPr/>
              <a:t>2017/9/20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1B0336D-3F41-48A6-8D6E-A83F59E4679D}" type="slidenum">
              <a:rPr lang="zh-CN" altLang="en-US" smtClean="0"/>
              <a:pPr/>
              <a:t>‹#›</a:t>
            </a:fld>
            <a:endParaRPr lang="zh-CN" altLang="en-US"/>
          </a:p>
        </p:txBody>
      </p:sp>
    </p:spTree>
    <p:extLst>
      <p:ext uri="{BB962C8B-B14F-4D97-AF65-F5344CB8AC3E}">
        <p14:creationId xmlns:p14="http://schemas.microsoft.com/office/powerpoint/2010/main" val="1509666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828F99-7570-4FD1-AE5E-22D312DB3F92}" type="datetime1">
              <a:rPr lang="zh-CN" altLang="en-US" smtClean="0"/>
              <a:pPr/>
              <a:t>2017/9/20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1B0336D-3F41-48A6-8D6E-A83F59E4679D}" type="slidenum">
              <a:rPr lang="zh-CN" altLang="en-US" smtClean="0"/>
              <a:pPr/>
              <a:t>‹#›</a:t>
            </a:fld>
            <a:endParaRPr lang="zh-CN" altLang="en-US"/>
          </a:p>
        </p:txBody>
      </p:sp>
    </p:spTree>
    <p:extLst>
      <p:ext uri="{BB962C8B-B14F-4D97-AF65-F5344CB8AC3E}">
        <p14:creationId xmlns:p14="http://schemas.microsoft.com/office/powerpoint/2010/main" val="3862843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0FE3DE-AA41-404A-9D95-4270F15D48B0}" type="datetime1">
              <a:rPr lang="zh-CN" altLang="en-US" smtClean="0"/>
              <a:pPr/>
              <a:t>2017/9/20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1B0336D-3F41-48A6-8D6E-A83F59E4679D}" type="slidenum">
              <a:rPr lang="zh-CN" altLang="en-US" smtClean="0"/>
              <a:pPr/>
              <a:t>‹#›</a:t>
            </a:fld>
            <a:endParaRPr lang="zh-CN" altLang="en-US"/>
          </a:p>
        </p:txBody>
      </p:sp>
    </p:spTree>
    <p:extLst>
      <p:ext uri="{BB962C8B-B14F-4D97-AF65-F5344CB8AC3E}">
        <p14:creationId xmlns:p14="http://schemas.microsoft.com/office/powerpoint/2010/main" val="311033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36C0408-9010-448D-92B0-75D24974E303}" type="datetime1">
              <a:rPr lang="zh-CN" altLang="en-US" smtClean="0"/>
              <a:pPr/>
              <a:t>2017/9/20</a:t>
            </a:fld>
            <a:endParaRPr lang="zh-CN" altLang="en-US"/>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dirty="0"/>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6D1BDFA-D199-4D5E-944F-04F47338E490}" type="slidenum">
              <a:rPr lang="zh-CN" altLang="en-US" smtClean="0"/>
              <a:pPr/>
              <a:t>‹#›</a:t>
            </a:fld>
            <a:endParaRPr lang="zh-CN" altLang="en-US" dirty="0"/>
          </a:p>
        </p:txBody>
      </p:sp>
    </p:spTree>
    <p:extLst>
      <p:ext uri="{BB962C8B-B14F-4D97-AF65-F5344CB8AC3E}">
        <p14:creationId xmlns:p14="http://schemas.microsoft.com/office/powerpoint/2010/main" val="93610017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p:txBody>
          <a:bodyPr>
            <a:noAutofit/>
          </a:bodyPr>
          <a:lstStyle/>
          <a:p>
            <a:r>
              <a:rPr lang="en-US" sz="2400" dirty="0" err="1" smtClean="0"/>
              <a:t>Topik</a:t>
            </a:r>
            <a:r>
              <a:rPr lang="en-US" sz="2400" smtClean="0"/>
              <a:t> 2</a:t>
            </a:r>
            <a:r>
              <a:rPr lang="en-US" sz="2400" dirty="0" smtClean="0"/>
              <a:t/>
            </a:r>
            <a:br>
              <a:rPr lang="en-US" sz="2400" dirty="0" smtClean="0"/>
            </a:br>
            <a:r>
              <a:rPr lang="en-US" sz="4000" dirty="0" err="1" smtClean="0"/>
              <a:t>Konsep</a:t>
            </a:r>
            <a:r>
              <a:rPr lang="en-US" sz="4000" dirty="0" smtClean="0"/>
              <a:t> </a:t>
            </a:r>
            <a:r>
              <a:rPr lang="en-US" sz="4000" dirty="0" err="1" smtClean="0"/>
              <a:t>dan</a:t>
            </a:r>
            <a:r>
              <a:rPr lang="en-US" sz="4000" dirty="0" smtClean="0"/>
              <a:t> </a:t>
            </a:r>
            <a:r>
              <a:rPr lang="en-US" sz="4000" dirty="0" err="1" smtClean="0"/>
              <a:t>Arsitektur</a:t>
            </a:r>
            <a:r>
              <a:rPr lang="en-US" sz="4000" dirty="0" smtClean="0"/>
              <a:t/>
            </a:r>
            <a:br>
              <a:rPr lang="en-US" sz="4000" dirty="0" smtClean="0"/>
            </a:br>
            <a:r>
              <a:rPr lang="en-US" sz="4000" dirty="0" err="1" smtClean="0"/>
              <a:t>Sistem</a:t>
            </a:r>
            <a:r>
              <a:rPr lang="en-US" sz="4000" dirty="0" smtClean="0"/>
              <a:t> Basis Data</a:t>
            </a:r>
            <a:endParaRPr lang="en-US" sz="2800" dirty="0"/>
          </a:p>
        </p:txBody>
      </p:sp>
      <p:sp>
        <p:nvSpPr>
          <p:cNvPr id="2053" name="Rectangle 5"/>
          <p:cNvSpPr>
            <a:spLocks noGrp="1" noChangeArrowheads="1"/>
          </p:cNvSpPr>
          <p:nvPr>
            <p:ph type="subTitle" idx="1"/>
          </p:nvPr>
        </p:nvSpPr>
        <p:spPr/>
        <p:txBody>
          <a:bodyPr>
            <a:noAutofit/>
          </a:bodyPr>
          <a:lstStyle/>
          <a:p>
            <a:pPr>
              <a:lnSpc>
                <a:spcPct val="80000"/>
              </a:lnSpc>
            </a:pPr>
            <a:r>
              <a:rPr lang="en-US" sz="1600" dirty="0"/>
              <a:t>Ir. Endang </a:t>
            </a:r>
            <a:r>
              <a:rPr lang="en-US" sz="1600" dirty="0" err="1" smtClean="0"/>
              <a:t>Ripmiatin</a:t>
            </a:r>
            <a:r>
              <a:rPr lang="en-US" sz="1600" dirty="0" smtClean="0"/>
              <a:t>, </a:t>
            </a:r>
            <a:r>
              <a:rPr lang="en-US" sz="1600" dirty="0"/>
              <a:t>MT</a:t>
            </a:r>
          </a:p>
          <a:p>
            <a:pPr>
              <a:lnSpc>
                <a:spcPct val="80000"/>
              </a:lnSpc>
            </a:pPr>
            <a:endParaRPr lang="en-US" sz="1600" dirty="0"/>
          </a:p>
          <a:p>
            <a:pPr>
              <a:lnSpc>
                <a:spcPct val="80000"/>
              </a:lnSpc>
            </a:pPr>
            <a:r>
              <a:rPr lang="en-US" sz="1600" dirty="0"/>
              <a:t>Program </a:t>
            </a:r>
            <a:r>
              <a:rPr lang="en-US" sz="1600" dirty="0" err="1"/>
              <a:t>Studi</a:t>
            </a:r>
            <a:r>
              <a:rPr lang="en-US" sz="1600" dirty="0"/>
              <a:t> </a:t>
            </a:r>
            <a:r>
              <a:rPr lang="en-US" sz="1600" dirty="0" err="1"/>
              <a:t>Teknik</a:t>
            </a:r>
            <a:r>
              <a:rPr lang="en-US" sz="1600" dirty="0"/>
              <a:t> </a:t>
            </a:r>
            <a:r>
              <a:rPr lang="en-US" sz="1600" dirty="0" err="1"/>
              <a:t>Informatika</a:t>
            </a:r>
            <a:endParaRPr lang="en-US" sz="1600" dirty="0"/>
          </a:p>
          <a:p>
            <a:pPr>
              <a:lnSpc>
                <a:spcPct val="80000"/>
              </a:lnSpc>
            </a:pPr>
            <a:r>
              <a:rPr lang="en-US" sz="1600" dirty="0" err="1"/>
              <a:t>Universitas</a:t>
            </a:r>
            <a:r>
              <a:rPr lang="en-US" sz="1600" dirty="0"/>
              <a:t> Al Azhar Indonesia</a:t>
            </a:r>
          </a:p>
          <a:p>
            <a:pPr>
              <a:lnSpc>
                <a:spcPct val="80000"/>
              </a:lnSpc>
            </a:pPr>
            <a:r>
              <a:rPr lang="en-US" sz="1600" dirty="0"/>
              <a:t> </a:t>
            </a:r>
            <a:r>
              <a:rPr lang="id-ID" sz="1600" dirty="0" smtClean="0"/>
              <a:t>September </a:t>
            </a:r>
            <a:r>
              <a:rPr lang="en-US" sz="1600" dirty="0" smtClean="0"/>
              <a:t>201</a:t>
            </a:r>
            <a:r>
              <a:rPr lang="id-ID" sz="1600" dirty="0" smtClean="0"/>
              <a:t>7</a:t>
            </a:r>
            <a:endParaRPr lang="en-US" sz="1600" dirty="0" smtClean="0"/>
          </a:p>
          <a:p>
            <a:pPr>
              <a:lnSpc>
                <a:spcPct val="80000"/>
              </a:lnSpc>
            </a:pPr>
            <a:endParaRPr lang="en-US" sz="1600" dirty="0"/>
          </a:p>
        </p:txBody>
      </p:sp>
    </p:spTree>
    <p:extLst>
      <p:ext uri="{BB962C8B-B14F-4D97-AF65-F5344CB8AC3E}">
        <p14:creationId xmlns:p14="http://schemas.microsoft.com/office/powerpoint/2010/main" val="40877755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4"/>
          <p:cNvSpPr>
            <a:spLocks noGrp="1"/>
          </p:cNvSpPr>
          <p:nvPr>
            <p:ph type="title"/>
          </p:nvPr>
        </p:nvSpPr>
        <p:spPr/>
        <p:txBody>
          <a:bodyPr>
            <a:normAutofit/>
          </a:bodyPr>
          <a:lstStyle/>
          <a:p>
            <a:r>
              <a:rPr lang="en-US" dirty="0" err="1" smtClean="0"/>
              <a:t>Skema</a:t>
            </a:r>
            <a:r>
              <a:rPr lang="en-US" dirty="0" smtClean="0"/>
              <a:t>, </a:t>
            </a:r>
            <a:r>
              <a:rPr lang="en-US" dirty="0" err="1" smtClean="0"/>
              <a:t>instans</a:t>
            </a:r>
            <a:r>
              <a:rPr lang="en-US" dirty="0" smtClean="0"/>
              <a:t> </a:t>
            </a:r>
            <a:r>
              <a:rPr lang="en-US" dirty="0" err="1" smtClean="0"/>
              <a:t>dan</a:t>
            </a:r>
            <a:r>
              <a:rPr lang="en-US" dirty="0" smtClean="0"/>
              <a:t> </a:t>
            </a:r>
            <a:br>
              <a:rPr lang="en-US" dirty="0" smtClean="0"/>
            </a:br>
            <a:r>
              <a:rPr lang="en-US" dirty="0" smtClean="0"/>
              <a:t>basis data </a:t>
            </a:r>
            <a:r>
              <a:rPr lang="en-US" i="1" dirty="0" smtClean="0"/>
              <a:t>snapshot </a:t>
            </a:r>
            <a:r>
              <a:rPr lang="en-US" baseline="-25000" dirty="0" smtClean="0"/>
              <a:t>2</a:t>
            </a:r>
            <a:endParaRPr lang="en-US" dirty="0" smtClean="0"/>
          </a:p>
        </p:txBody>
      </p:sp>
      <p:pic>
        <p:nvPicPr>
          <p:cNvPr id="15363" name="Picture 4"/>
          <p:cNvPicPr>
            <a:picLocks noChangeAspect="1" noChangeArrowheads="1"/>
          </p:cNvPicPr>
          <p:nvPr/>
        </p:nvPicPr>
        <p:blipFill>
          <a:blip r:embed="rId3"/>
          <a:srcRect/>
          <a:stretch>
            <a:fillRect/>
          </a:stretch>
        </p:blipFill>
        <p:spPr bwMode="auto">
          <a:xfrm>
            <a:off x="611560" y="1988840"/>
            <a:ext cx="7315200" cy="4467225"/>
          </a:xfrm>
          <a:prstGeom prst="rect">
            <a:avLst/>
          </a:prstGeom>
          <a:noFill/>
          <a:ln w="9525">
            <a:noFill/>
            <a:miter lim="800000"/>
            <a:headEnd/>
            <a:tailEnd/>
          </a:ln>
        </p:spPr>
      </p:pic>
      <p:sp>
        <p:nvSpPr>
          <p:cNvPr id="4" name="TextBox 3"/>
          <p:cNvSpPr txBox="1"/>
          <p:nvPr/>
        </p:nvSpPr>
        <p:spPr>
          <a:xfrm>
            <a:off x="5685490" y="0"/>
            <a:ext cx="3448380" cy="369332"/>
          </a:xfrm>
          <a:prstGeom prst="rect">
            <a:avLst/>
          </a:prstGeom>
          <a:noFill/>
        </p:spPr>
        <p:txBody>
          <a:bodyPr wrap="none" rtlCol="0">
            <a:spAutoFit/>
          </a:bodyPr>
          <a:lstStyle/>
          <a:p>
            <a:pPr algn="r"/>
            <a:r>
              <a:rPr lang="en-US" dirty="0" smtClean="0"/>
              <a:t>Model data, </a:t>
            </a:r>
            <a:r>
              <a:rPr lang="en-US" dirty="0" err="1" smtClean="0"/>
              <a:t>skema</a:t>
            </a:r>
            <a:r>
              <a:rPr lang="en-US" dirty="0" smtClean="0"/>
              <a:t>, </a:t>
            </a:r>
            <a:r>
              <a:rPr lang="en-US" dirty="0" err="1" smtClean="0"/>
              <a:t>dan</a:t>
            </a:r>
            <a:r>
              <a:rPr lang="en-US" dirty="0" smtClean="0"/>
              <a:t> </a:t>
            </a:r>
            <a:r>
              <a:rPr lang="en-US" dirty="0" err="1" smtClean="0"/>
              <a:t>instans</a:t>
            </a:r>
            <a:endParaRPr lang="id-ID" dirty="0"/>
          </a:p>
        </p:txBody>
      </p:sp>
      <p:grpSp>
        <p:nvGrpSpPr>
          <p:cNvPr id="6" name="Group 5"/>
          <p:cNvGrpSpPr/>
          <p:nvPr/>
        </p:nvGrpSpPr>
        <p:grpSpPr>
          <a:xfrm>
            <a:off x="0" y="5786454"/>
            <a:ext cx="9144000" cy="1071546"/>
            <a:chOff x="0" y="156"/>
            <a:chExt cx="9144000" cy="558720"/>
          </a:xfrm>
          <a:scene3d>
            <a:camera prst="orthographicFront"/>
            <a:lightRig rig="flat" dir="t"/>
          </a:scene3d>
        </p:grpSpPr>
        <p:sp>
          <p:nvSpPr>
            <p:cNvPr id="7" name="Rounded Rectangle 6"/>
            <p:cNvSpPr/>
            <p:nvPr/>
          </p:nvSpPr>
          <p:spPr>
            <a:xfrm>
              <a:off x="0" y="156"/>
              <a:ext cx="9144000" cy="558720"/>
            </a:xfrm>
            <a:prstGeom prst="roundRect">
              <a:avLst/>
            </a:prstGeom>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27274" y="27430"/>
              <a:ext cx="9089452" cy="50417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dirty="0" err="1" smtClean="0">
                  <a:solidFill>
                    <a:srgbClr val="FFFF00"/>
                  </a:solidFill>
                </a:rPr>
                <a:t>Setiap</a:t>
              </a:r>
              <a:r>
                <a:rPr lang="en-US" sz="2400" b="1" dirty="0" smtClean="0">
                  <a:solidFill>
                    <a:srgbClr val="FFFF00"/>
                  </a:solidFill>
                </a:rPr>
                <a:t> </a:t>
              </a:r>
              <a:r>
                <a:rPr lang="en-US" sz="2400" b="1" dirty="0" err="1" smtClean="0">
                  <a:solidFill>
                    <a:srgbClr val="FFFF00"/>
                  </a:solidFill>
                </a:rPr>
                <a:t>objek</a:t>
              </a:r>
              <a:r>
                <a:rPr lang="en-US" sz="2400" b="1" dirty="0" smtClean="0">
                  <a:solidFill>
                    <a:srgbClr val="FFFF00"/>
                  </a:solidFill>
                </a:rPr>
                <a:t> </a:t>
              </a:r>
              <a:r>
                <a:rPr lang="en-US" sz="2400" b="1" dirty="0" err="1" smtClean="0">
                  <a:solidFill>
                    <a:srgbClr val="FFFF00"/>
                  </a:solidFill>
                </a:rPr>
                <a:t>dalam</a:t>
              </a:r>
              <a:r>
                <a:rPr lang="en-US" sz="2400" b="1" dirty="0" smtClean="0">
                  <a:solidFill>
                    <a:srgbClr val="FFFF00"/>
                  </a:solidFill>
                </a:rPr>
                <a:t> </a:t>
              </a:r>
              <a:r>
                <a:rPr lang="en-US" sz="2400" b="1" dirty="0" err="1" smtClean="0">
                  <a:solidFill>
                    <a:srgbClr val="FFFF00"/>
                  </a:solidFill>
                </a:rPr>
                <a:t>skema</a:t>
              </a:r>
              <a:r>
                <a:rPr lang="en-US" sz="2400" b="1" dirty="0" smtClean="0">
                  <a:solidFill>
                    <a:srgbClr val="FFFF00"/>
                  </a:solidFill>
                </a:rPr>
                <a:t> – </a:t>
              </a:r>
              <a:r>
                <a:rPr lang="en-US" sz="2400" b="1" dirty="0" err="1" smtClean="0">
                  <a:solidFill>
                    <a:srgbClr val="FFFF00"/>
                  </a:solidFill>
                </a:rPr>
                <a:t>contoh</a:t>
              </a:r>
              <a:r>
                <a:rPr lang="en-US" sz="2400" b="1" dirty="0" smtClean="0">
                  <a:solidFill>
                    <a:srgbClr val="FFFF00"/>
                  </a:solidFill>
                </a:rPr>
                <a:t>: STUDENT or COURSE – </a:t>
              </a:r>
              <a:r>
                <a:rPr lang="en-US" sz="2400" b="1" dirty="0" err="1" smtClean="0">
                  <a:solidFill>
                    <a:srgbClr val="FFFF00"/>
                  </a:solidFill>
                </a:rPr>
                <a:t>disebut</a:t>
              </a:r>
              <a:r>
                <a:rPr lang="en-US" sz="2400" b="1" dirty="0" smtClean="0">
                  <a:solidFill>
                    <a:srgbClr val="FFFF00"/>
                  </a:solidFill>
                </a:rPr>
                <a:t>  </a:t>
              </a:r>
              <a:r>
                <a:rPr lang="en-US" sz="2800" b="1" i="1" dirty="0" smtClean="0">
                  <a:solidFill>
                    <a:srgbClr val="66FF66"/>
                  </a:solidFill>
                </a:rPr>
                <a:t>schema construct</a:t>
              </a:r>
              <a:r>
                <a:rPr lang="en-US" sz="2400" b="1" dirty="0" smtClean="0">
                  <a:solidFill>
                    <a:srgbClr val="FFFF00"/>
                  </a:solidFill>
                </a:rPr>
                <a:t>.</a:t>
              </a:r>
            </a:p>
          </p:txBody>
        </p:sp>
      </p:grpSp>
      <p:sp>
        <p:nvSpPr>
          <p:cNvPr id="3" name="Slide Number Placeholder 2"/>
          <p:cNvSpPr>
            <a:spLocks noGrp="1"/>
          </p:cNvSpPr>
          <p:nvPr>
            <p:ph type="sldNum" sz="quarter" idx="12"/>
          </p:nvPr>
        </p:nvSpPr>
        <p:spPr/>
        <p:txBody>
          <a:bodyPr/>
          <a:lstStyle/>
          <a:p>
            <a:fld id="{A1B0336D-3F41-48A6-8D6E-A83F59E4679D}" type="slidenum">
              <a:rPr lang="zh-CN" altLang="en-US" smtClean="0"/>
              <a:pPr/>
              <a:t>10</a:t>
            </a:fld>
            <a:endParaRPr lang="zh-CN" altLang="en-US"/>
          </a:p>
        </p:txBody>
      </p:sp>
    </p:spTree>
    <p:extLst>
      <p:ext uri="{BB962C8B-B14F-4D97-AF65-F5344CB8AC3E}">
        <p14:creationId xmlns:p14="http://schemas.microsoft.com/office/powerpoint/2010/main" val="102393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900" decel="100000" fill="hold"/>
                                        <p:tgtEl>
                                          <p:spTgt spid="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4"/>
          <p:cNvPicPr>
            <a:picLocks noChangeAspect="1" noChangeArrowheads="1"/>
          </p:cNvPicPr>
          <p:nvPr/>
        </p:nvPicPr>
        <p:blipFill>
          <a:blip r:embed="rId3"/>
          <a:srcRect/>
          <a:stretch>
            <a:fillRect/>
          </a:stretch>
        </p:blipFill>
        <p:spPr bwMode="auto">
          <a:xfrm>
            <a:off x="3429000" y="3200400"/>
            <a:ext cx="5202238" cy="3200400"/>
          </a:xfrm>
          <a:prstGeom prst="rect">
            <a:avLst/>
          </a:prstGeom>
          <a:noFill/>
          <a:ln w="9525">
            <a:noFill/>
            <a:miter lim="800000"/>
            <a:headEnd/>
            <a:tailEnd/>
          </a:ln>
        </p:spPr>
      </p:pic>
      <p:pic>
        <p:nvPicPr>
          <p:cNvPr id="21507" name="Picture 5"/>
          <p:cNvPicPr>
            <a:picLocks noChangeAspect="1" noChangeArrowheads="1"/>
          </p:cNvPicPr>
          <p:nvPr/>
        </p:nvPicPr>
        <p:blipFill>
          <a:blip r:embed="rId4"/>
          <a:srcRect/>
          <a:stretch>
            <a:fillRect/>
          </a:stretch>
        </p:blipFill>
        <p:spPr bwMode="auto">
          <a:xfrm>
            <a:off x="177800" y="152400"/>
            <a:ext cx="4546600" cy="4572000"/>
          </a:xfrm>
          <a:prstGeom prst="rect">
            <a:avLst/>
          </a:prstGeom>
          <a:noFill/>
          <a:ln w="9525">
            <a:noFill/>
            <a:miter lim="800000"/>
            <a:headEnd/>
            <a:tailEnd/>
          </a:ln>
        </p:spPr>
      </p:pic>
      <p:sp>
        <p:nvSpPr>
          <p:cNvPr id="4" name="TextBox 3"/>
          <p:cNvSpPr txBox="1"/>
          <p:nvPr/>
        </p:nvSpPr>
        <p:spPr>
          <a:xfrm>
            <a:off x="6975138" y="0"/>
            <a:ext cx="2158732" cy="646331"/>
          </a:xfrm>
          <a:prstGeom prst="rect">
            <a:avLst/>
          </a:prstGeom>
          <a:noFill/>
        </p:spPr>
        <p:txBody>
          <a:bodyPr wrap="none" rtlCol="0">
            <a:spAutoFit/>
          </a:bodyPr>
          <a:lstStyle/>
          <a:p>
            <a:pPr algn="r"/>
            <a:r>
              <a:rPr lang="en-US" dirty="0" err="1" smtClean="0"/>
              <a:t>Konsep</a:t>
            </a:r>
            <a:r>
              <a:rPr lang="en-US" dirty="0" smtClean="0"/>
              <a:t> </a:t>
            </a:r>
            <a:r>
              <a:rPr lang="en-US" dirty="0" err="1" smtClean="0"/>
              <a:t>Dasar</a:t>
            </a:r>
            <a:r>
              <a:rPr lang="en-US" dirty="0" smtClean="0"/>
              <a:t> DBMS</a:t>
            </a:r>
          </a:p>
          <a:p>
            <a:pPr algn="r"/>
            <a:r>
              <a:rPr lang="en-US" dirty="0" smtClean="0"/>
              <a:t>Dari </a:t>
            </a:r>
            <a:r>
              <a:rPr lang="en-US" dirty="0" err="1" smtClean="0"/>
              <a:t>Bab</a:t>
            </a:r>
            <a:r>
              <a:rPr lang="en-US" dirty="0" smtClean="0"/>
              <a:t> 1</a:t>
            </a:r>
            <a:endParaRPr lang="id-ID" dirty="0"/>
          </a:p>
        </p:txBody>
      </p:sp>
      <p:sp>
        <p:nvSpPr>
          <p:cNvPr id="8" name="Title 7"/>
          <p:cNvSpPr>
            <a:spLocks noGrp="1"/>
          </p:cNvSpPr>
          <p:nvPr>
            <p:ph type="title"/>
          </p:nvPr>
        </p:nvSpPr>
        <p:spPr>
          <a:xfrm>
            <a:off x="4932040" y="764704"/>
            <a:ext cx="3024336" cy="1785950"/>
          </a:xfrm>
        </p:spPr>
        <p:txBody>
          <a:bodyPr anchor="t">
            <a:normAutofit/>
          </a:bodyPr>
          <a:lstStyle/>
          <a:p>
            <a:pPr algn="l"/>
            <a:r>
              <a:rPr lang="en-US" sz="2800" dirty="0" err="1" smtClean="0"/>
              <a:t>Contoh</a:t>
            </a:r>
            <a:r>
              <a:rPr lang="en-US" sz="2800" dirty="0" smtClean="0"/>
              <a:t> </a:t>
            </a:r>
            <a:r>
              <a:rPr lang="en-US" sz="2800" dirty="0" err="1" smtClean="0"/>
              <a:t>tabel</a:t>
            </a:r>
            <a:r>
              <a:rPr lang="en-US" sz="2800" dirty="0" smtClean="0"/>
              <a:t/>
            </a:r>
            <a:br>
              <a:rPr lang="en-US" sz="2800" dirty="0" smtClean="0"/>
            </a:br>
            <a:r>
              <a:rPr lang="en-US" sz="2800" dirty="0" err="1" smtClean="0"/>
              <a:t>penyimpanan</a:t>
            </a:r>
            <a:r>
              <a:rPr lang="en-US" sz="2800" dirty="0" smtClean="0"/>
              <a:t> data</a:t>
            </a:r>
            <a:endParaRPr lang="id-ID" sz="2800" dirty="0"/>
          </a:p>
        </p:txBody>
      </p:sp>
      <p:sp>
        <p:nvSpPr>
          <p:cNvPr id="5" name="Slide Number Placeholder 4"/>
          <p:cNvSpPr>
            <a:spLocks noGrp="1"/>
          </p:cNvSpPr>
          <p:nvPr>
            <p:ph type="sldNum" sz="quarter" idx="12"/>
          </p:nvPr>
        </p:nvSpPr>
        <p:spPr/>
        <p:txBody>
          <a:bodyPr/>
          <a:lstStyle/>
          <a:p>
            <a:fld id="{A1B0336D-3F41-48A6-8D6E-A83F59E4679D}" type="slidenum">
              <a:rPr lang="zh-CN" altLang="en-US" smtClean="0"/>
              <a:pPr/>
              <a:t>11</a:t>
            </a:fld>
            <a:endParaRPr lang="zh-CN" altLang="en-US"/>
          </a:p>
        </p:txBody>
      </p:sp>
    </p:spTree>
    <p:extLst>
      <p:ext uri="{BB962C8B-B14F-4D97-AF65-F5344CB8AC3E}">
        <p14:creationId xmlns:p14="http://schemas.microsoft.com/office/powerpoint/2010/main" val="9204625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err="1" smtClean="0"/>
              <a:t>Skema</a:t>
            </a:r>
            <a:r>
              <a:rPr lang="en-US" dirty="0" smtClean="0"/>
              <a:t>, </a:t>
            </a:r>
            <a:r>
              <a:rPr lang="en-US" dirty="0" err="1" smtClean="0"/>
              <a:t>instans</a:t>
            </a:r>
            <a:r>
              <a:rPr lang="en-US" dirty="0" smtClean="0"/>
              <a:t> </a:t>
            </a:r>
            <a:r>
              <a:rPr lang="en-US" dirty="0" err="1" smtClean="0"/>
              <a:t>dan</a:t>
            </a:r>
            <a:r>
              <a:rPr lang="en-US" dirty="0" smtClean="0"/>
              <a:t> </a:t>
            </a:r>
            <a:br>
              <a:rPr lang="en-US" dirty="0" smtClean="0"/>
            </a:br>
            <a:r>
              <a:rPr lang="en-US" dirty="0" smtClean="0"/>
              <a:t>basis data snapshot</a:t>
            </a:r>
            <a:r>
              <a:rPr lang="en-US" baseline="-25000" dirty="0" smtClean="0"/>
              <a:t>3</a:t>
            </a:r>
          </a:p>
        </p:txBody>
      </p:sp>
      <p:sp>
        <p:nvSpPr>
          <p:cNvPr id="14339" name="Content Placeholder 2"/>
          <p:cNvSpPr>
            <a:spLocks noGrp="1"/>
          </p:cNvSpPr>
          <p:nvPr>
            <p:ph idx="1"/>
          </p:nvPr>
        </p:nvSpPr>
        <p:spPr/>
        <p:txBody>
          <a:bodyPr/>
          <a:lstStyle/>
          <a:p>
            <a:r>
              <a:rPr lang="en-US" dirty="0" smtClean="0"/>
              <a:t>Data </a:t>
            </a:r>
            <a:r>
              <a:rPr lang="en-US" dirty="0" err="1" smtClean="0"/>
              <a:t>aktual</a:t>
            </a:r>
            <a:r>
              <a:rPr lang="en-US" dirty="0" smtClean="0"/>
              <a:t> </a:t>
            </a:r>
            <a:r>
              <a:rPr lang="en-US" dirty="0" err="1" smtClean="0"/>
              <a:t>dalam</a:t>
            </a:r>
            <a:r>
              <a:rPr lang="en-US" dirty="0" smtClean="0"/>
              <a:t> basis data </a:t>
            </a:r>
            <a:r>
              <a:rPr lang="en-US" dirty="0" err="1" smtClean="0"/>
              <a:t>seringkali</a:t>
            </a:r>
            <a:r>
              <a:rPr lang="en-US" dirty="0" smtClean="0"/>
              <a:t> </a:t>
            </a:r>
            <a:r>
              <a:rPr lang="en-US" dirty="0" err="1" smtClean="0"/>
              <a:t>berubah</a:t>
            </a:r>
            <a:r>
              <a:rPr lang="en-US" dirty="0" smtClean="0"/>
              <a:t>.</a:t>
            </a:r>
          </a:p>
          <a:p>
            <a:endParaRPr lang="en-US" dirty="0" smtClean="0"/>
          </a:p>
          <a:p>
            <a:r>
              <a:rPr lang="en-US" b="1" i="1" dirty="0" smtClean="0">
                <a:solidFill>
                  <a:srgbClr val="FFFF00"/>
                </a:solidFill>
              </a:rPr>
              <a:t>Database state </a:t>
            </a:r>
            <a:r>
              <a:rPr lang="en-US" dirty="0" err="1" smtClean="0"/>
              <a:t>atau</a:t>
            </a:r>
            <a:r>
              <a:rPr lang="en-US" dirty="0" smtClean="0"/>
              <a:t> </a:t>
            </a:r>
            <a:r>
              <a:rPr lang="en-US" b="1" i="1" dirty="0" smtClean="0">
                <a:solidFill>
                  <a:srgbClr val="FFFF00"/>
                </a:solidFill>
              </a:rPr>
              <a:t>snapshot</a:t>
            </a:r>
          </a:p>
          <a:p>
            <a:pPr lvl="1"/>
            <a:r>
              <a:rPr lang="en-US" dirty="0" smtClean="0"/>
              <a:t>Data </a:t>
            </a:r>
            <a:r>
              <a:rPr lang="en-US" dirty="0" err="1" smtClean="0"/>
              <a:t>dalam</a:t>
            </a:r>
            <a:r>
              <a:rPr lang="en-US" dirty="0" smtClean="0"/>
              <a:t> basis data </a:t>
            </a:r>
            <a:r>
              <a:rPr lang="en-US" b="1" dirty="0" err="1" smtClean="0"/>
              <a:t>pada</a:t>
            </a:r>
            <a:r>
              <a:rPr lang="en-US" b="1" dirty="0" smtClean="0"/>
              <a:t> </a:t>
            </a:r>
            <a:r>
              <a:rPr lang="en-US" b="1" dirty="0" err="1" smtClean="0"/>
              <a:t>suatu</a:t>
            </a:r>
            <a:r>
              <a:rPr lang="en-US" b="1" dirty="0" smtClean="0"/>
              <a:t> </a:t>
            </a:r>
            <a:r>
              <a:rPr lang="en-US" b="1" dirty="0" err="1" smtClean="0"/>
              <a:t>waktu</a:t>
            </a:r>
            <a:r>
              <a:rPr lang="en-US" b="1" dirty="0" smtClean="0"/>
              <a:t> </a:t>
            </a:r>
            <a:r>
              <a:rPr lang="en-US" b="1" dirty="0" err="1" smtClean="0"/>
              <a:t>tertentu</a:t>
            </a:r>
            <a:r>
              <a:rPr lang="en-US" b="1" dirty="0" smtClean="0"/>
              <a:t> </a:t>
            </a:r>
            <a:r>
              <a:rPr lang="en-US" dirty="0" smtClean="0">
                <a:sym typeface="Wingdings" pitchFamily="2" charset="2"/>
              </a:rPr>
              <a:t> </a:t>
            </a:r>
            <a:r>
              <a:rPr lang="en-US" dirty="0" err="1" smtClean="0">
                <a:sym typeface="Wingdings" pitchFamily="2" charset="2"/>
              </a:rPr>
              <a:t>disebut</a:t>
            </a:r>
            <a:r>
              <a:rPr lang="en-US" dirty="0" smtClean="0">
                <a:sym typeface="Wingdings" pitchFamily="2" charset="2"/>
              </a:rPr>
              <a:t> </a:t>
            </a:r>
            <a:r>
              <a:rPr lang="en-US" b="1" i="1" dirty="0" smtClean="0">
                <a:sym typeface="Wingdings" pitchFamily="2" charset="2"/>
              </a:rPr>
              <a:t>instance</a:t>
            </a:r>
          </a:p>
          <a:p>
            <a:pPr lvl="1"/>
            <a:r>
              <a:rPr lang="en-US" dirty="0" err="1" smtClean="0">
                <a:sym typeface="Wingdings" pitchFamily="2" charset="2"/>
              </a:rPr>
              <a:t>Setiap</a:t>
            </a:r>
            <a:r>
              <a:rPr lang="en-US" dirty="0" smtClean="0">
                <a:sym typeface="Wingdings" pitchFamily="2" charset="2"/>
              </a:rPr>
              <a:t> kali </a:t>
            </a:r>
            <a:r>
              <a:rPr lang="en-US" dirty="0" err="1" smtClean="0">
                <a:sym typeface="Wingdings" pitchFamily="2" charset="2"/>
              </a:rPr>
              <a:t>terjadi</a:t>
            </a:r>
            <a:r>
              <a:rPr lang="en-US" dirty="0" smtClean="0">
                <a:sym typeface="Wingdings" pitchFamily="2" charset="2"/>
              </a:rPr>
              <a:t> </a:t>
            </a:r>
            <a:r>
              <a:rPr lang="en-US" i="1" dirty="0" smtClean="0">
                <a:sym typeface="Wingdings" pitchFamily="2" charset="2"/>
              </a:rPr>
              <a:t>insert</a:t>
            </a:r>
            <a:r>
              <a:rPr lang="en-US" dirty="0" smtClean="0">
                <a:sym typeface="Wingdings" pitchFamily="2" charset="2"/>
              </a:rPr>
              <a:t> </a:t>
            </a:r>
            <a:r>
              <a:rPr lang="en-US" dirty="0" err="1" smtClean="0">
                <a:sym typeface="Wingdings" pitchFamily="2" charset="2"/>
              </a:rPr>
              <a:t>atau</a:t>
            </a:r>
            <a:r>
              <a:rPr lang="en-US" dirty="0" smtClean="0">
                <a:sym typeface="Wingdings" pitchFamily="2" charset="2"/>
              </a:rPr>
              <a:t> </a:t>
            </a:r>
            <a:r>
              <a:rPr lang="en-US" i="1" dirty="0" smtClean="0">
                <a:sym typeface="Wingdings" pitchFamily="2" charset="2"/>
              </a:rPr>
              <a:t>delete</a:t>
            </a:r>
            <a:r>
              <a:rPr lang="en-US" dirty="0" smtClean="0">
                <a:sym typeface="Wingdings" pitchFamily="2" charset="2"/>
              </a:rPr>
              <a:t> data </a:t>
            </a:r>
            <a:r>
              <a:rPr lang="en-US" dirty="0" err="1" smtClean="0">
                <a:sym typeface="Wingdings" pitchFamily="2" charset="2"/>
              </a:rPr>
              <a:t>berarti</a:t>
            </a:r>
            <a:r>
              <a:rPr lang="en-US" dirty="0" smtClean="0">
                <a:sym typeface="Wingdings" pitchFamily="2" charset="2"/>
              </a:rPr>
              <a:t> </a:t>
            </a:r>
            <a:r>
              <a:rPr lang="en-US" dirty="0" err="1" smtClean="0">
                <a:sym typeface="Wingdings" pitchFamily="2" charset="2"/>
              </a:rPr>
              <a:t>kita</a:t>
            </a:r>
            <a:r>
              <a:rPr lang="en-US" dirty="0" smtClean="0">
                <a:sym typeface="Wingdings" pitchFamily="2" charset="2"/>
              </a:rPr>
              <a:t> </a:t>
            </a:r>
            <a:r>
              <a:rPr lang="en-US" dirty="0" err="1" smtClean="0">
                <a:sym typeface="Wingdings" pitchFamily="2" charset="2"/>
              </a:rPr>
              <a:t>mengubah</a:t>
            </a:r>
            <a:r>
              <a:rPr lang="en-US" dirty="0" smtClean="0">
                <a:sym typeface="Wingdings" pitchFamily="2" charset="2"/>
              </a:rPr>
              <a:t> database </a:t>
            </a:r>
            <a:r>
              <a:rPr lang="en-US" i="1" dirty="0" smtClean="0">
                <a:sym typeface="Wingdings" pitchFamily="2" charset="2"/>
              </a:rPr>
              <a:t>state</a:t>
            </a:r>
            <a:r>
              <a:rPr lang="en-US" dirty="0" smtClean="0">
                <a:sym typeface="Wingdings" pitchFamily="2" charset="2"/>
              </a:rPr>
              <a:t> yang </a:t>
            </a:r>
            <a:r>
              <a:rPr lang="en-US" dirty="0" err="1" smtClean="0">
                <a:sym typeface="Wingdings" pitchFamily="2" charset="2"/>
              </a:rPr>
              <a:t>satu</a:t>
            </a:r>
            <a:r>
              <a:rPr lang="en-US" dirty="0" smtClean="0">
                <a:sym typeface="Wingdings" pitchFamily="2" charset="2"/>
              </a:rPr>
              <a:t> </a:t>
            </a:r>
            <a:r>
              <a:rPr lang="en-US" dirty="0" err="1" smtClean="0">
                <a:sym typeface="Wingdings" pitchFamily="2" charset="2"/>
              </a:rPr>
              <a:t>ke</a:t>
            </a:r>
            <a:r>
              <a:rPr lang="en-US" dirty="0" smtClean="0">
                <a:sym typeface="Wingdings" pitchFamily="2" charset="2"/>
              </a:rPr>
              <a:t> database </a:t>
            </a:r>
            <a:r>
              <a:rPr lang="en-US" i="1" dirty="0" smtClean="0">
                <a:sym typeface="Wingdings" pitchFamily="2" charset="2"/>
              </a:rPr>
              <a:t>state</a:t>
            </a:r>
            <a:r>
              <a:rPr lang="en-US" dirty="0" smtClean="0">
                <a:sym typeface="Wingdings" pitchFamily="2" charset="2"/>
              </a:rPr>
              <a:t> yang lain.</a:t>
            </a:r>
            <a:endParaRPr lang="en-US" dirty="0" smtClean="0"/>
          </a:p>
          <a:p>
            <a:pPr lvl="1"/>
            <a:endParaRPr lang="en-US" dirty="0" smtClean="0"/>
          </a:p>
          <a:p>
            <a:endParaRPr lang="en-US" dirty="0" smtClean="0"/>
          </a:p>
        </p:txBody>
      </p:sp>
      <p:sp>
        <p:nvSpPr>
          <p:cNvPr id="6" name="Slide Number Placeholder 5"/>
          <p:cNvSpPr>
            <a:spLocks noGrp="1"/>
          </p:cNvSpPr>
          <p:nvPr>
            <p:ph type="sldNum" sz="quarter" idx="12"/>
          </p:nvPr>
        </p:nvSpPr>
        <p:spPr/>
        <p:txBody>
          <a:bodyPr/>
          <a:lstStyle/>
          <a:p>
            <a:fld id="{A1B0336D-3F41-48A6-8D6E-A83F59E4679D}" type="slidenum">
              <a:rPr lang="zh-CN" altLang="en-US" smtClean="0"/>
              <a:pPr/>
              <a:t>12</a:t>
            </a:fld>
            <a:endParaRPr lang="zh-CN" altLang="en-US" dirty="0"/>
          </a:p>
        </p:txBody>
      </p:sp>
      <p:sp>
        <p:nvSpPr>
          <p:cNvPr id="4" name="TextBox 3"/>
          <p:cNvSpPr txBox="1"/>
          <p:nvPr/>
        </p:nvSpPr>
        <p:spPr>
          <a:xfrm>
            <a:off x="5685490" y="0"/>
            <a:ext cx="3448380" cy="369332"/>
          </a:xfrm>
          <a:prstGeom prst="rect">
            <a:avLst/>
          </a:prstGeom>
          <a:noFill/>
        </p:spPr>
        <p:txBody>
          <a:bodyPr wrap="none" rtlCol="0">
            <a:spAutoFit/>
          </a:bodyPr>
          <a:lstStyle/>
          <a:p>
            <a:pPr algn="r"/>
            <a:r>
              <a:rPr lang="en-US" dirty="0" smtClean="0"/>
              <a:t>Model data, </a:t>
            </a:r>
            <a:r>
              <a:rPr lang="en-US" dirty="0" err="1" smtClean="0"/>
              <a:t>skema</a:t>
            </a:r>
            <a:r>
              <a:rPr lang="en-US" dirty="0" smtClean="0"/>
              <a:t>, </a:t>
            </a:r>
            <a:r>
              <a:rPr lang="en-US" dirty="0" err="1" smtClean="0"/>
              <a:t>dan</a:t>
            </a:r>
            <a:r>
              <a:rPr lang="en-US" dirty="0" smtClean="0"/>
              <a:t> </a:t>
            </a:r>
            <a:r>
              <a:rPr lang="en-US" dirty="0" err="1" smtClean="0"/>
              <a:t>instans</a:t>
            </a:r>
            <a:endParaRPr lang="id-ID" dirty="0"/>
          </a:p>
        </p:txBody>
      </p:sp>
    </p:spTree>
    <p:extLst>
      <p:ext uri="{BB962C8B-B14F-4D97-AF65-F5344CB8AC3E}">
        <p14:creationId xmlns:p14="http://schemas.microsoft.com/office/powerpoint/2010/main" val="93289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fade">
                                      <p:cBhvr>
                                        <p:cTn id="7" dur="1000"/>
                                        <p:tgtEl>
                                          <p:spTgt spid="14339">
                                            <p:txEl>
                                              <p:pRg st="0" end="0"/>
                                            </p:txEl>
                                          </p:spTgt>
                                        </p:tgtEl>
                                      </p:cBhvr>
                                    </p:animEffect>
                                    <p:anim calcmode="lin" valueType="num">
                                      <p:cBhvr>
                                        <p:cTn id="8" dur="10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4339">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339">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animEffect transition="in" filter="fade">
                                      <p:cBhvr>
                                        <p:cTn id="15" dur="1000"/>
                                        <p:tgtEl>
                                          <p:spTgt spid="14339">
                                            <p:txEl>
                                              <p:pRg st="2" end="2"/>
                                            </p:txEl>
                                          </p:spTgt>
                                        </p:tgtEl>
                                      </p:cBhvr>
                                    </p:animEffect>
                                    <p:anim calcmode="lin" valueType="num">
                                      <p:cBhvr>
                                        <p:cTn id="16" dur="10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4339">
                                            <p:txEl>
                                              <p:pRg st="2" end="2"/>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4339">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14339">
                                            <p:txEl>
                                              <p:pRg st="3" end="3"/>
                                            </p:txEl>
                                          </p:spTgt>
                                        </p:tgtEl>
                                        <p:attrNameLst>
                                          <p:attrName>style.visibility</p:attrName>
                                        </p:attrNameLst>
                                      </p:cBhvr>
                                      <p:to>
                                        <p:strVal val="visible"/>
                                      </p:to>
                                    </p:set>
                                    <p:animEffect transition="in" filter="fade">
                                      <p:cBhvr>
                                        <p:cTn id="23" dur="1000"/>
                                        <p:tgtEl>
                                          <p:spTgt spid="14339">
                                            <p:txEl>
                                              <p:pRg st="3" end="3"/>
                                            </p:txEl>
                                          </p:spTgt>
                                        </p:tgtEl>
                                      </p:cBhvr>
                                    </p:animEffect>
                                    <p:anim calcmode="lin" valueType="num">
                                      <p:cBhvr>
                                        <p:cTn id="24" dur="10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14339">
                                            <p:txEl>
                                              <p:pRg st="3" end="3"/>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4339">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nodeType="clickEffect">
                                  <p:stCondLst>
                                    <p:cond delay="0"/>
                                  </p:stCondLst>
                                  <p:childTnLst>
                                    <p:set>
                                      <p:cBhvr>
                                        <p:cTn id="30" dur="1" fill="hold">
                                          <p:stCondLst>
                                            <p:cond delay="0"/>
                                          </p:stCondLst>
                                        </p:cTn>
                                        <p:tgtEl>
                                          <p:spTgt spid="14339">
                                            <p:txEl>
                                              <p:pRg st="4" end="4"/>
                                            </p:txEl>
                                          </p:spTgt>
                                        </p:tgtEl>
                                        <p:attrNameLst>
                                          <p:attrName>style.visibility</p:attrName>
                                        </p:attrNameLst>
                                      </p:cBhvr>
                                      <p:to>
                                        <p:strVal val="visible"/>
                                      </p:to>
                                    </p:set>
                                    <p:animEffect transition="in" filter="fade">
                                      <p:cBhvr>
                                        <p:cTn id="31" dur="1000"/>
                                        <p:tgtEl>
                                          <p:spTgt spid="14339">
                                            <p:txEl>
                                              <p:pRg st="4" end="4"/>
                                            </p:txEl>
                                          </p:spTgt>
                                        </p:tgtEl>
                                      </p:cBhvr>
                                    </p:animEffect>
                                    <p:anim calcmode="lin" valueType="num">
                                      <p:cBhvr>
                                        <p:cTn id="32" dur="10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14339">
                                            <p:txEl>
                                              <p:pRg st="4" end="4"/>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4339">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4"/>
          <p:cNvSpPr>
            <a:spLocks noGrp="1"/>
          </p:cNvSpPr>
          <p:nvPr>
            <p:ph type="title"/>
          </p:nvPr>
        </p:nvSpPr>
        <p:spPr/>
        <p:txBody>
          <a:bodyPr/>
          <a:lstStyle/>
          <a:p>
            <a:r>
              <a:rPr lang="en-US" dirty="0" err="1" smtClean="0"/>
              <a:t>Skema</a:t>
            </a:r>
            <a:r>
              <a:rPr lang="en-US" dirty="0" smtClean="0"/>
              <a:t>, </a:t>
            </a:r>
            <a:r>
              <a:rPr lang="en-US" dirty="0" err="1" smtClean="0"/>
              <a:t>instans</a:t>
            </a:r>
            <a:r>
              <a:rPr lang="en-US" dirty="0" smtClean="0"/>
              <a:t> </a:t>
            </a:r>
            <a:r>
              <a:rPr lang="en-US" dirty="0" err="1" smtClean="0"/>
              <a:t>dan</a:t>
            </a:r>
            <a:r>
              <a:rPr lang="en-US" dirty="0" smtClean="0"/>
              <a:t> </a:t>
            </a:r>
            <a:br>
              <a:rPr lang="en-US" dirty="0" smtClean="0"/>
            </a:br>
            <a:r>
              <a:rPr lang="en-US" dirty="0" smtClean="0"/>
              <a:t>basis data snapshot</a:t>
            </a:r>
            <a:r>
              <a:rPr lang="en-US" baseline="-25000" dirty="0" smtClean="0"/>
              <a:t>4</a:t>
            </a:r>
          </a:p>
        </p:txBody>
      </p:sp>
      <p:sp>
        <p:nvSpPr>
          <p:cNvPr id="16387" name="Content Placeholder 2"/>
          <p:cNvSpPr>
            <a:spLocks noGrp="1"/>
          </p:cNvSpPr>
          <p:nvPr>
            <p:ph idx="1"/>
          </p:nvPr>
        </p:nvSpPr>
        <p:spPr/>
        <p:txBody>
          <a:bodyPr>
            <a:normAutofit lnSpcReduction="10000"/>
          </a:bodyPr>
          <a:lstStyle/>
          <a:p>
            <a:r>
              <a:rPr lang="en-US" dirty="0" err="1" smtClean="0"/>
              <a:t>Perbedaan</a:t>
            </a:r>
            <a:r>
              <a:rPr lang="en-US" dirty="0" smtClean="0"/>
              <a:t> </a:t>
            </a:r>
            <a:r>
              <a:rPr lang="en-US" dirty="0" err="1" smtClean="0"/>
              <a:t>antara</a:t>
            </a:r>
            <a:r>
              <a:rPr lang="en-US" dirty="0" smtClean="0"/>
              <a:t> </a:t>
            </a:r>
            <a:r>
              <a:rPr lang="en-US" i="1" dirty="0" smtClean="0">
                <a:solidFill>
                  <a:srgbClr val="00FF00"/>
                </a:solidFill>
              </a:rPr>
              <a:t>database schema </a:t>
            </a:r>
            <a:r>
              <a:rPr lang="en-US" dirty="0" err="1" smtClean="0"/>
              <a:t>dan</a:t>
            </a:r>
            <a:r>
              <a:rPr lang="en-US" dirty="0" smtClean="0"/>
              <a:t> </a:t>
            </a:r>
            <a:r>
              <a:rPr lang="en-US" i="1" dirty="0" smtClean="0">
                <a:solidFill>
                  <a:srgbClr val="00FF00"/>
                </a:solidFill>
              </a:rPr>
              <a:t>database state </a:t>
            </a:r>
            <a:r>
              <a:rPr lang="en-US" dirty="0" err="1" smtClean="0"/>
              <a:t>sangatlah</a:t>
            </a:r>
            <a:r>
              <a:rPr lang="en-US" dirty="0" smtClean="0"/>
              <a:t> </a:t>
            </a:r>
            <a:r>
              <a:rPr lang="en-US" dirty="0" err="1" smtClean="0"/>
              <a:t>penting</a:t>
            </a:r>
            <a:r>
              <a:rPr lang="en-US" dirty="0" smtClean="0"/>
              <a:t>:</a:t>
            </a:r>
          </a:p>
          <a:p>
            <a:r>
              <a:rPr lang="en-US" dirty="0" err="1" smtClean="0"/>
              <a:t>Mendefinisikan</a:t>
            </a:r>
            <a:r>
              <a:rPr lang="en-US" dirty="0" smtClean="0"/>
              <a:t> basis data </a:t>
            </a:r>
            <a:r>
              <a:rPr lang="en-US" dirty="0" err="1" smtClean="0"/>
              <a:t>baru</a:t>
            </a:r>
            <a:endParaRPr lang="en-US" dirty="0" smtClean="0"/>
          </a:p>
          <a:p>
            <a:pPr lvl="1"/>
            <a:r>
              <a:rPr lang="en-US" dirty="0" err="1" smtClean="0"/>
              <a:t>Menentukan</a:t>
            </a:r>
            <a:r>
              <a:rPr lang="en-US" dirty="0" smtClean="0"/>
              <a:t> </a:t>
            </a:r>
            <a:r>
              <a:rPr lang="en-US" dirty="0" err="1" smtClean="0"/>
              <a:t>skema</a:t>
            </a:r>
            <a:r>
              <a:rPr lang="en-US" dirty="0" smtClean="0"/>
              <a:t> basis data </a:t>
            </a:r>
            <a:r>
              <a:rPr lang="en-US" dirty="0" err="1" smtClean="0"/>
              <a:t>dalam</a:t>
            </a:r>
            <a:r>
              <a:rPr lang="en-US" dirty="0" smtClean="0"/>
              <a:t> DBMS</a:t>
            </a:r>
          </a:p>
          <a:p>
            <a:pPr lvl="1"/>
            <a:r>
              <a:rPr lang="en-US" dirty="0" smtClean="0"/>
              <a:t>Database state = </a:t>
            </a:r>
            <a:r>
              <a:rPr lang="en-US" dirty="0" err="1" smtClean="0"/>
              <a:t>kosong</a:t>
            </a:r>
            <a:endParaRPr lang="en-US" dirty="0" smtClean="0"/>
          </a:p>
          <a:p>
            <a:r>
              <a:rPr lang="en-US" dirty="0" err="1" smtClean="0"/>
              <a:t>Kondisi</a:t>
            </a:r>
            <a:r>
              <a:rPr lang="en-US" dirty="0" smtClean="0"/>
              <a:t> </a:t>
            </a:r>
            <a:r>
              <a:rPr lang="en-US" dirty="0" err="1" smtClean="0"/>
              <a:t>awal</a:t>
            </a:r>
            <a:r>
              <a:rPr lang="en-US" dirty="0" smtClean="0"/>
              <a:t> (</a:t>
            </a:r>
            <a:r>
              <a:rPr lang="en-US" i="1" dirty="0" smtClean="0"/>
              <a:t>initial state</a:t>
            </a:r>
            <a:r>
              <a:rPr lang="en-US" dirty="0" smtClean="0"/>
              <a:t>)</a:t>
            </a:r>
          </a:p>
          <a:p>
            <a:pPr lvl="1"/>
            <a:r>
              <a:rPr lang="en-US" dirty="0" err="1" smtClean="0"/>
              <a:t>Mengisi</a:t>
            </a:r>
            <a:r>
              <a:rPr lang="en-US" dirty="0" smtClean="0"/>
              <a:t> basis data </a:t>
            </a:r>
            <a:r>
              <a:rPr lang="en-US" dirty="0" err="1" smtClean="0"/>
              <a:t>dengan</a:t>
            </a:r>
            <a:r>
              <a:rPr lang="en-US" dirty="0" smtClean="0"/>
              <a:t> data </a:t>
            </a:r>
            <a:r>
              <a:rPr lang="en-US" dirty="0" err="1" smtClean="0"/>
              <a:t>awal</a:t>
            </a:r>
            <a:endParaRPr lang="en-US" dirty="0" smtClean="0"/>
          </a:p>
          <a:p>
            <a:r>
              <a:rPr lang="en-US" dirty="0" err="1" smtClean="0"/>
              <a:t>Kondisi</a:t>
            </a:r>
            <a:r>
              <a:rPr lang="en-US" dirty="0" smtClean="0"/>
              <a:t> valid</a:t>
            </a:r>
          </a:p>
          <a:p>
            <a:pPr lvl="1"/>
            <a:r>
              <a:rPr lang="en-US" dirty="0" err="1" smtClean="0"/>
              <a:t>Memenuhi</a:t>
            </a:r>
            <a:r>
              <a:rPr lang="en-US" dirty="0" smtClean="0"/>
              <a:t> </a:t>
            </a:r>
            <a:r>
              <a:rPr lang="en-US" dirty="0" err="1" smtClean="0"/>
              <a:t>struktur</a:t>
            </a:r>
            <a:r>
              <a:rPr lang="en-US" dirty="0" smtClean="0"/>
              <a:t> </a:t>
            </a:r>
            <a:r>
              <a:rPr lang="en-US" dirty="0" err="1" smtClean="0"/>
              <a:t>dan</a:t>
            </a:r>
            <a:r>
              <a:rPr lang="en-US" dirty="0" smtClean="0"/>
              <a:t> </a:t>
            </a:r>
            <a:r>
              <a:rPr lang="en-US" dirty="0" err="1" smtClean="0"/>
              <a:t>batasan</a:t>
            </a:r>
            <a:r>
              <a:rPr lang="en-US" dirty="0" smtClean="0"/>
              <a:t> yang </a:t>
            </a:r>
            <a:r>
              <a:rPr lang="en-US" dirty="0" err="1" smtClean="0"/>
              <a:t>ditentukan</a:t>
            </a:r>
            <a:r>
              <a:rPr lang="en-US" dirty="0" smtClean="0"/>
              <a:t> </a:t>
            </a:r>
            <a:r>
              <a:rPr lang="en-US" dirty="0" err="1" smtClean="0"/>
              <a:t>dalam</a:t>
            </a:r>
            <a:r>
              <a:rPr lang="en-US" dirty="0" smtClean="0"/>
              <a:t> </a:t>
            </a:r>
            <a:r>
              <a:rPr lang="en-US" dirty="0" err="1" smtClean="0"/>
              <a:t>skema</a:t>
            </a:r>
            <a:endParaRPr lang="en-US" dirty="0" smtClean="0"/>
          </a:p>
          <a:p>
            <a:r>
              <a:rPr lang="en-US" dirty="0" err="1" smtClean="0"/>
              <a:t>Evolusi</a:t>
            </a:r>
            <a:r>
              <a:rPr lang="en-US" dirty="0" smtClean="0"/>
              <a:t> </a:t>
            </a:r>
            <a:r>
              <a:rPr lang="en-US" dirty="0" err="1" smtClean="0"/>
              <a:t>skema</a:t>
            </a:r>
            <a:endParaRPr lang="en-US" dirty="0" smtClean="0"/>
          </a:p>
          <a:p>
            <a:pPr lvl="1"/>
            <a:r>
              <a:rPr lang="en-US" dirty="0" err="1" smtClean="0"/>
              <a:t>Perubahan</a:t>
            </a:r>
            <a:r>
              <a:rPr lang="en-US" dirty="0" smtClean="0"/>
              <a:t> </a:t>
            </a:r>
            <a:r>
              <a:rPr lang="en-US" dirty="0" err="1" smtClean="0"/>
              <a:t>skema</a:t>
            </a:r>
            <a:r>
              <a:rPr lang="en-US" dirty="0" smtClean="0"/>
              <a:t> </a:t>
            </a:r>
            <a:r>
              <a:rPr lang="en-US" dirty="0" err="1" smtClean="0"/>
              <a:t>sesuai</a:t>
            </a:r>
            <a:r>
              <a:rPr lang="en-US" dirty="0" smtClean="0"/>
              <a:t> </a:t>
            </a:r>
            <a:r>
              <a:rPr lang="en-US" dirty="0" err="1" smtClean="0"/>
              <a:t>perubahan</a:t>
            </a:r>
            <a:r>
              <a:rPr lang="en-US" dirty="0" smtClean="0"/>
              <a:t> </a:t>
            </a:r>
            <a:r>
              <a:rPr lang="en-US" dirty="0" err="1" smtClean="0"/>
              <a:t>kebutuhan</a:t>
            </a:r>
            <a:r>
              <a:rPr lang="en-US" dirty="0" smtClean="0"/>
              <a:t> </a:t>
            </a:r>
            <a:r>
              <a:rPr lang="en-US" dirty="0" err="1" smtClean="0"/>
              <a:t>aplikasi</a:t>
            </a:r>
            <a:endParaRPr lang="en-US" dirty="0" smtClean="0"/>
          </a:p>
          <a:p>
            <a:pPr lvl="1"/>
            <a:endParaRPr lang="en-US" dirty="0" smtClean="0"/>
          </a:p>
        </p:txBody>
      </p:sp>
      <p:sp>
        <p:nvSpPr>
          <p:cNvPr id="6" name="Slide Number Placeholder 5"/>
          <p:cNvSpPr>
            <a:spLocks noGrp="1"/>
          </p:cNvSpPr>
          <p:nvPr>
            <p:ph type="sldNum" sz="quarter" idx="12"/>
          </p:nvPr>
        </p:nvSpPr>
        <p:spPr/>
        <p:txBody>
          <a:bodyPr/>
          <a:lstStyle/>
          <a:p>
            <a:fld id="{A1B0336D-3F41-48A6-8D6E-A83F59E4679D}" type="slidenum">
              <a:rPr lang="zh-CN" altLang="en-US" smtClean="0"/>
              <a:pPr/>
              <a:t>13</a:t>
            </a:fld>
            <a:endParaRPr lang="zh-CN" altLang="en-US" dirty="0"/>
          </a:p>
        </p:txBody>
      </p:sp>
      <p:sp>
        <p:nvSpPr>
          <p:cNvPr id="4" name="TextBox 3"/>
          <p:cNvSpPr txBox="1"/>
          <p:nvPr/>
        </p:nvSpPr>
        <p:spPr>
          <a:xfrm>
            <a:off x="5685490" y="0"/>
            <a:ext cx="3448380" cy="369332"/>
          </a:xfrm>
          <a:prstGeom prst="rect">
            <a:avLst/>
          </a:prstGeom>
          <a:noFill/>
        </p:spPr>
        <p:txBody>
          <a:bodyPr wrap="none" rtlCol="0">
            <a:spAutoFit/>
          </a:bodyPr>
          <a:lstStyle/>
          <a:p>
            <a:pPr algn="r"/>
            <a:r>
              <a:rPr lang="en-US" dirty="0" smtClean="0"/>
              <a:t>Model data, </a:t>
            </a:r>
            <a:r>
              <a:rPr lang="en-US" dirty="0" err="1" smtClean="0"/>
              <a:t>skema</a:t>
            </a:r>
            <a:r>
              <a:rPr lang="en-US" dirty="0" smtClean="0"/>
              <a:t>, </a:t>
            </a:r>
            <a:r>
              <a:rPr lang="en-US" dirty="0" err="1" smtClean="0"/>
              <a:t>dan</a:t>
            </a:r>
            <a:r>
              <a:rPr lang="en-US" dirty="0" smtClean="0"/>
              <a:t> </a:t>
            </a:r>
            <a:r>
              <a:rPr lang="en-US" dirty="0" err="1" smtClean="0"/>
              <a:t>instans</a:t>
            </a:r>
            <a:endParaRPr lang="id-ID" dirty="0"/>
          </a:p>
        </p:txBody>
      </p:sp>
    </p:spTree>
    <p:extLst>
      <p:ext uri="{BB962C8B-B14F-4D97-AF65-F5344CB8AC3E}">
        <p14:creationId xmlns:p14="http://schemas.microsoft.com/office/powerpoint/2010/main" val="218158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animEffect transition="in" filter="wipe(down)">
                                      <p:cBhvr>
                                        <p:cTn id="7" dur="500"/>
                                        <p:tgtEl>
                                          <p:spTgt spid="16387">
                                            <p:txEl>
                                              <p:pRg st="1" end="1"/>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387">
                                            <p:txEl>
                                              <p:pRg st="2" end="2"/>
                                            </p:txEl>
                                          </p:spTgt>
                                        </p:tgtEl>
                                        <p:attrNameLst>
                                          <p:attrName>style.visibility</p:attrName>
                                        </p:attrNameLst>
                                      </p:cBhvr>
                                      <p:to>
                                        <p:strVal val="visible"/>
                                      </p:to>
                                    </p:set>
                                    <p:animEffect transition="in" filter="wipe(down)">
                                      <p:cBhvr>
                                        <p:cTn id="10" dur="500"/>
                                        <p:tgtEl>
                                          <p:spTgt spid="16387">
                                            <p:txEl>
                                              <p:pRg st="2" end="2"/>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6387">
                                            <p:txEl>
                                              <p:pRg st="3" end="3"/>
                                            </p:txEl>
                                          </p:spTgt>
                                        </p:tgtEl>
                                        <p:attrNameLst>
                                          <p:attrName>style.visibility</p:attrName>
                                        </p:attrNameLst>
                                      </p:cBhvr>
                                      <p:to>
                                        <p:strVal val="visible"/>
                                      </p:to>
                                    </p:set>
                                    <p:animEffect transition="in" filter="wipe(down)">
                                      <p:cBhvr>
                                        <p:cTn id="13" dur="500"/>
                                        <p:tgtEl>
                                          <p:spTgt spid="16387">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6387">
                                            <p:txEl>
                                              <p:pRg st="4" end="4"/>
                                            </p:txEl>
                                          </p:spTgt>
                                        </p:tgtEl>
                                        <p:attrNameLst>
                                          <p:attrName>style.visibility</p:attrName>
                                        </p:attrNameLst>
                                      </p:cBhvr>
                                      <p:to>
                                        <p:strVal val="visible"/>
                                      </p:to>
                                    </p:set>
                                    <p:animEffect transition="in" filter="wipe(down)">
                                      <p:cBhvr>
                                        <p:cTn id="18" dur="500"/>
                                        <p:tgtEl>
                                          <p:spTgt spid="16387">
                                            <p:txEl>
                                              <p:pRg st="4" end="4"/>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6387">
                                            <p:txEl>
                                              <p:pRg st="5" end="5"/>
                                            </p:txEl>
                                          </p:spTgt>
                                        </p:tgtEl>
                                        <p:attrNameLst>
                                          <p:attrName>style.visibility</p:attrName>
                                        </p:attrNameLst>
                                      </p:cBhvr>
                                      <p:to>
                                        <p:strVal val="visible"/>
                                      </p:to>
                                    </p:set>
                                    <p:animEffect transition="in" filter="wipe(down)">
                                      <p:cBhvr>
                                        <p:cTn id="21" dur="500"/>
                                        <p:tgtEl>
                                          <p:spTgt spid="16387">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6387">
                                            <p:txEl>
                                              <p:pRg st="6" end="6"/>
                                            </p:txEl>
                                          </p:spTgt>
                                        </p:tgtEl>
                                        <p:attrNameLst>
                                          <p:attrName>style.visibility</p:attrName>
                                        </p:attrNameLst>
                                      </p:cBhvr>
                                      <p:to>
                                        <p:strVal val="visible"/>
                                      </p:to>
                                    </p:set>
                                    <p:animEffect transition="in" filter="wipe(down)">
                                      <p:cBhvr>
                                        <p:cTn id="26" dur="500"/>
                                        <p:tgtEl>
                                          <p:spTgt spid="16387">
                                            <p:txEl>
                                              <p:pRg st="6" end="6"/>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6387">
                                            <p:txEl>
                                              <p:pRg st="7" end="7"/>
                                            </p:txEl>
                                          </p:spTgt>
                                        </p:tgtEl>
                                        <p:attrNameLst>
                                          <p:attrName>style.visibility</p:attrName>
                                        </p:attrNameLst>
                                      </p:cBhvr>
                                      <p:to>
                                        <p:strVal val="visible"/>
                                      </p:to>
                                    </p:set>
                                    <p:animEffect transition="in" filter="wipe(down)">
                                      <p:cBhvr>
                                        <p:cTn id="29" dur="500"/>
                                        <p:tgtEl>
                                          <p:spTgt spid="16387">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6387">
                                            <p:txEl>
                                              <p:pRg st="8" end="8"/>
                                            </p:txEl>
                                          </p:spTgt>
                                        </p:tgtEl>
                                        <p:attrNameLst>
                                          <p:attrName>style.visibility</p:attrName>
                                        </p:attrNameLst>
                                      </p:cBhvr>
                                      <p:to>
                                        <p:strVal val="visible"/>
                                      </p:to>
                                    </p:set>
                                    <p:animEffect transition="in" filter="wipe(down)">
                                      <p:cBhvr>
                                        <p:cTn id="34" dur="500"/>
                                        <p:tgtEl>
                                          <p:spTgt spid="16387">
                                            <p:txEl>
                                              <p:pRg st="8" end="8"/>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6387">
                                            <p:txEl>
                                              <p:pRg st="9" end="9"/>
                                            </p:txEl>
                                          </p:spTgt>
                                        </p:tgtEl>
                                        <p:attrNameLst>
                                          <p:attrName>style.visibility</p:attrName>
                                        </p:attrNameLst>
                                      </p:cBhvr>
                                      <p:to>
                                        <p:strVal val="visible"/>
                                      </p:to>
                                    </p:set>
                                    <p:animEffect transition="in" filter="wipe(down)">
                                      <p:cBhvr>
                                        <p:cTn id="37" dur="500"/>
                                        <p:tgtEl>
                                          <p:spTgt spid="1638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a:bodyPr>
          <a:lstStyle/>
          <a:p>
            <a:r>
              <a:rPr lang="en-US" dirty="0" err="1" smtClean="0"/>
              <a:t>Tiga-skema</a:t>
            </a:r>
            <a:r>
              <a:rPr lang="en-US" dirty="0" smtClean="0"/>
              <a:t> Arsitektur</a:t>
            </a:r>
            <a:r>
              <a:rPr lang="en-US" baseline="-25000" dirty="0" smtClean="0"/>
              <a:t>1</a:t>
            </a:r>
          </a:p>
        </p:txBody>
      </p:sp>
      <p:sp>
        <p:nvSpPr>
          <p:cNvPr id="18435" name="Content Placeholder 2"/>
          <p:cNvSpPr>
            <a:spLocks noGrp="1"/>
          </p:cNvSpPr>
          <p:nvPr>
            <p:ph idx="1"/>
          </p:nvPr>
        </p:nvSpPr>
        <p:spPr/>
        <p:txBody>
          <a:bodyPr>
            <a:normAutofit/>
          </a:bodyPr>
          <a:lstStyle/>
          <a:p>
            <a:r>
              <a:rPr lang="en-US" dirty="0" smtClean="0"/>
              <a:t>Level Internal</a:t>
            </a:r>
          </a:p>
          <a:p>
            <a:pPr lvl="1"/>
            <a:r>
              <a:rPr lang="en-US" dirty="0" err="1" smtClean="0"/>
              <a:t>Mendeskripsikan</a:t>
            </a:r>
            <a:r>
              <a:rPr lang="en-US" dirty="0" smtClean="0"/>
              <a:t> </a:t>
            </a:r>
            <a:r>
              <a:rPr lang="en-US" dirty="0" err="1" smtClean="0"/>
              <a:t>struktur</a:t>
            </a:r>
            <a:r>
              <a:rPr lang="en-US" dirty="0" smtClean="0"/>
              <a:t> </a:t>
            </a:r>
            <a:r>
              <a:rPr lang="en-US" dirty="0" err="1" smtClean="0"/>
              <a:t>penyimpanan</a:t>
            </a:r>
            <a:r>
              <a:rPr lang="en-US" dirty="0" smtClean="0"/>
              <a:t> basis data </a:t>
            </a:r>
            <a:r>
              <a:rPr lang="en-US" dirty="0" err="1" smtClean="0"/>
              <a:t>secara</a:t>
            </a:r>
            <a:r>
              <a:rPr lang="en-US" dirty="0" smtClean="0"/>
              <a:t> </a:t>
            </a:r>
            <a:r>
              <a:rPr lang="en-US" dirty="0" err="1" smtClean="0"/>
              <a:t>fisikal</a:t>
            </a:r>
            <a:endParaRPr lang="en-US" dirty="0" smtClean="0"/>
          </a:p>
          <a:p>
            <a:r>
              <a:rPr lang="en-US" dirty="0" smtClean="0"/>
              <a:t>Level </a:t>
            </a:r>
            <a:r>
              <a:rPr lang="en-US" dirty="0" err="1" smtClean="0"/>
              <a:t>Konseptual</a:t>
            </a:r>
            <a:endParaRPr lang="en-US" dirty="0" smtClean="0"/>
          </a:p>
          <a:p>
            <a:pPr lvl="1"/>
            <a:r>
              <a:rPr lang="en-US" dirty="0" err="1" smtClean="0"/>
              <a:t>Mendeskripsikan</a:t>
            </a:r>
            <a:r>
              <a:rPr lang="en-US" dirty="0" smtClean="0"/>
              <a:t> </a:t>
            </a:r>
            <a:r>
              <a:rPr lang="en-US" dirty="0" err="1" smtClean="0"/>
              <a:t>struktur</a:t>
            </a:r>
            <a:r>
              <a:rPr lang="en-US" dirty="0" smtClean="0"/>
              <a:t> </a:t>
            </a:r>
            <a:r>
              <a:rPr lang="en-US" dirty="0" err="1" smtClean="0"/>
              <a:t>dari</a:t>
            </a:r>
            <a:r>
              <a:rPr lang="en-US" dirty="0" smtClean="0"/>
              <a:t> </a:t>
            </a:r>
            <a:r>
              <a:rPr lang="en-US" dirty="0" err="1" smtClean="0"/>
              <a:t>keseluruhan</a:t>
            </a:r>
            <a:r>
              <a:rPr lang="en-US" dirty="0" smtClean="0"/>
              <a:t> basis data </a:t>
            </a:r>
            <a:r>
              <a:rPr lang="en-US" dirty="0" err="1" smtClean="0"/>
              <a:t>kepada</a:t>
            </a:r>
            <a:r>
              <a:rPr lang="en-US" dirty="0" smtClean="0"/>
              <a:t> </a:t>
            </a:r>
            <a:r>
              <a:rPr lang="en-US" dirty="0" err="1" smtClean="0"/>
              <a:t>komunitas</a:t>
            </a:r>
            <a:r>
              <a:rPr lang="en-US" dirty="0" smtClean="0"/>
              <a:t> </a:t>
            </a:r>
            <a:r>
              <a:rPr lang="en-US" dirty="0" err="1" smtClean="0"/>
              <a:t>pengguna</a:t>
            </a:r>
            <a:endParaRPr lang="en-US" dirty="0" smtClean="0"/>
          </a:p>
          <a:p>
            <a:r>
              <a:rPr lang="en-US" dirty="0" smtClean="0"/>
              <a:t>Level </a:t>
            </a:r>
            <a:r>
              <a:rPr lang="en-US" dirty="0" err="1" smtClean="0"/>
              <a:t>Eksternal</a:t>
            </a:r>
            <a:r>
              <a:rPr lang="en-US" dirty="0" smtClean="0"/>
              <a:t> </a:t>
            </a:r>
            <a:r>
              <a:rPr lang="en-US" dirty="0" err="1" smtClean="0"/>
              <a:t>atau</a:t>
            </a:r>
            <a:r>
              <a:rPr lang="en-US" dirty="0" smtClean="0"/>
              <a:t> level </a:t>
            </a:r>
            <a:r>
              <a:rPr lang="en-US" i="1" dirty="0" smtClean="0"/>
              <a:t>view </a:t>
            </a:r>
            <a:r>
              <a:rPr lang="en-US" dirty="0" smtClean="0"/>
              <a:t>	</a:t>
            </a:r>
          </a:p>
          <a:p>
            <a:pPr lvl="1"/>
            <a:r>
              <a:rPr lang="en-US" dirty="0" err="1" smtClean="0"/>
              <a:t>Mendeskripsikan</a:t>
            </a:r>
            <a:r>
              <a:rPr lang="en-US" dirty="0" smtClean="0"/>
              <a:t> </a:t>
            </a:r>
            <a:r>
              <a:rPr lang="en-US" dirty="0" err="1" smtClean="0"/>
              <a:t>bagian</a:t>
            </a:r>
            <a:r>
              <a:rPr lang="en-US" dirty="0" smtClean="0"/>
              <a:t> </a:t>
            </a:r>
            <a:r>
              <a:rPr lang="en-US" dirty="0" err="1" smtClean="0"/>
              <a:t>dari</a:t>
            </a:r>
            <a:r>
              <a:rPr lang="en-US" dirty="0" smtClean="0"/>
              <a:t> basis data yang </a:t>
            </a:r>
            <a:r>
              <a:rPr lang="en-US" dirty="0" err="1" smtClean="0"/>
              <a:t>dibutuhkan</a:t>
            </a:r>
            <a:r>
              <a:rPr lang="en-US" dirty="0" smtClean="0"/>
              <a:t> </a:t>
            </a:r>
            <a:r>
              <a:rPr lang="en-US" dirty="0" err="1" smtClean="0"/>
              <a:t>oleh</a:t>
            </a:r>
            <a:r>
              <a:rPr lang="en-US" dirty="0" smtClean="0"/>
              <a:t> </a:t>
            </a:r>
            <a:r>
              <a:rPr lang="en-US" dirty="0" err="1" smtClean="0"/>
              <a:t>sekelompok</a:t>
            </a:r>
            <a:r>
              <a:rPr lang="en-US" dirty="0" smtClean="0"/>
              <a:t> </a:t>
            </a:r>
            <a:r>
              <a:rPr lang="en-US" dirty="0" err="1" smtClean="0"/>
              <a:t>pengguna</a:t>
            </a:r>
            <a:r>
              <a:rPr lang="en-US" dirty="0" smtClean="0"/>
              <a:t> </a:t>
            </a:r>
            <a:r>
              <a:rPr lang="en-US" dirty="0" err="1" smtClean="0"/>
              <a:t>tertentu</a:t>
            </a:r>
            <a:endParaRPr lang="en-US" dirty="0" smtClean="0"/>
          </a:p>
        </p:txBody>
      </p:sp>
      <p:sp>
        <p:nvSpPr>
          <p:cNvPr id="5" name="TextBox 4"/>
          <p:cNvSpPr txBox="1"/>
          <p:nvPr/>
        </p:nvSpPr>
        <p:spPr>
          <a:xfrm>
            <a:off x="4244732" y="0"/>
            <a:ext cx="4924874" cy="369332"/>
          </a:xfrm>
          <a:prstGeom prst="rect">
            <a:avLst/>
          </a:prstGeom>
          <a:noFill/>
        </p:spPr>
        <p:txBody>
          <a:bodyPr wrap="none" rtlCol="0">
            <a:spAutoFit/>
          </a:bodyPr>
          <a:lstStyle/>
          <a:p>
            <a:r>
              <a:rPr lang="en-US" dirty="0" err="1" smtClean="0"/>
              <a:t>Tiga-skema</a:t>
            </a:r>
            <a:r>
              <a:rPr lang="en-US" dirty="0" smtClean="0"/>
              <a:t> </a:t>
            </a:r>
            <a:r>
              <a:rPr lang="en-US" dirty="0" err="1" smtClean="0"/>
              <a:t>Arsitektur</a:t>
            </a:r>
            <a:r>
              <a:rPr lang="en-US" dirty="0" smtClean="0"/>
              <a:t> </a:t>
            </a:r>
            <a:r>
              <a:rPr lang="en-US" dirty="0" err="1" smtClean="0"/>
              <a:t>dan</a:t>
            </a:r>
            <a:r>
              <a:rPr lang="en-US" dirty="0" smtClean="0"/>
              <a:t> </a:t>
            </a:r>
            <a:r>
              <a:rPr lang="en-US" i="1" dirty="0" smtClean="0"/>
              <a:t>Data Independence</a:t>
            </a:r>
          </a:p>
        </p:txBody>
      </p:sp>
      <p:grpSp>
        <p:nvGrpSpPr>
          <p:cNvPr id="7" name="Group 6"/>
          <p:cNvGrpSpPr/>
          <p:nvPr/>
        </p:nvGrpSpPr>
        <p:grpSpPr>
          <a:xfrm>
            <a:off x="0" y="3357562"/>
            <a:ext cx="9144000" cy="3500438"/>
            <a:chOff x="0" y="156"/>
            <a:chExt cx="9144000" cy="558720"/>
          </a:xfrm>
          <a:scene3d>
            <a:camera prst="orthographicFront"/>
            <a:lightRig rig="flat" dir="t"/>
          </a:scene3d>
        </p:grpSpPr>
        <p:sp>
          <p:nvSpPr>
            <p:cNvPr id="8" name="Rounded Rectangle 7"/>
            <p:cNvSpPr/>
            <p:nvPr/>
          </p:nvSpPr>
          <p:spPr>
            <a:xfrm>
              <a:off x="0" y="156"/>
              <a:ext cx="9144000" cy="558720"/>
            </a:xfrm>
            <a:prstGeom prst="roundRect">
              <a:avLst/>
            </a:prstGeom>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 name="Rounded Rectangle 4"/>
            <p:cNvSpPr/>
            <p:nvPr/>
          </p:nvSpPr>
          <p:spPr>
            <a:xfrm>
              <a:off x="27274" y="27430"/>
              <a:ext cx="9089452" cy="50417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r>
                <a:rPr lang="en-US" sz="2400" dirty="0" smtClean="0"/>
                <a:t>Dari </a:t>
              </a:r>
              <a:r>
                <a:rPr lang="en-US" sz="2400" dirty="0" err="1" smtClean="0"/>
                <a:t>bab</a:t>
              </a:r>
              <a:r>
                <a:rPr lang="en-US" sz="2400" dirty="0" smtClean="0"/>
                <a:t> 1 </a:t>
              </a:r>
              <a:r>
                <a:rPr lang="en-US" sz="2400" dirty="0" err="1" smtClean="0"/>
                <a:t>diketahui</a:t>
              </a:r>
              <a:r>
                <a:rPr lang="en-US" sz="2400" dirty="0" smtClean="0"/>
                <a:t> </a:t>
              </a:r>
              <a:r>
                <a:rPr lang="en-US" sz="2400" dirty="0" err="1" smtClean="0"/>
                <a:t>bahwa</a:t>
              </a:r>
              <a:r>
                <a:rPr lang="en-US" sz="2400" dirty="0" smtClean="0"/>
                <a:t> </a:t>
              </a:r>
              <a:r>
                <a:rPr lang="en-US" sz="2400" dirty="0" err="1" smtClean="0"/>
                <a:t>terdapat</a:t>
              </a:r>
              <a:r>
                <a:rPr lang="en-US" sz="2400" dirty="0" smtClean="0"/>
                <a:t>  4 </a:t>
              </a:r>
              <a:r>
                <a:rPr lang="en-US" sz="2400" dirty="0" err="1" smtClean="0"/>
                <a:t>karakteristik</a:t>
              </a:r>
              <a:r>
                <a:rPr lang="en-US" sz="2400" dirty="0" smtClean="0"/>
                <a:t> </a:t>
              </a:r>
              <a:r>
                <a:rPr lang="en-US" sz="2400" dirty="0" err="1" smtClean="0"/>
                <a:t>penting</a:t>
              </a:r>
              <a:r>
                <a:rPr lang="en-US" sz="2400" dirty="0" smtClean="0"/>
                <a:t> </a:t>
              </a:r>
              <a:r>
                <a:rPr lang="en-US" sz="2400" dirty="0" err="1" smtClean="0"/>
                <a:t>dalam</a:t>
              </a:r>
              <a:r>
                <a:rPr lang="en-US" sz="2400" dirty="0" smtClean="0"/>
                <a:t> </a:t>
              </a:r>
              <a:r>
                <a:rPr lang="en-US" sz="2400" dirty="0" err="1" smtClean="0"/>
                <a:t>pendekatan</a:t>
              </a:r>
              <a:r>
                <a:rPr lang="en-US" sz="2400" dirty="0" smtClean="0"/>
                <a:t> basis data: </a:t>
              </a:r>
            </a:p>
            <a:p>
              <a:pPr marL="457200" indent="-457200">
                <a:buAutoNum type="arabicPeriod"/>
              </a:pPr>
              <a:r>
                <a:rPr lang="en-US" sz="2400" i="1" dirty="0" smtClean="0"/>
                <a:t>Self describing nature</a:t>
              </a:r>
            </a:p>
            <a:p>
              <a:pPr marL="457200" indent="-457200">
                <a:buAutoNum type="arabicPeriod"/>
              </a:pPr>
              <a:r>
                <a:rPr lang="en-US" sz="2400" dirty="0" err="1" smtClean="0"/>
                <a:t>Isolasi</a:t>
              </a:r>
              <a:r>
                <a:rPr lang="en-US" sz="2400" dirty="0" smtClean="0"/>
                <a:t> </a:t>
              </a:r>
              <a:r>
                <a:rPr lang="en-US" sz="2400" dirty="0" err="1" smtClean="0"/>
                <a:t>antara</a:t>
              </a:r>
              <a:r>
                <a:rPr lang="en-US" sz="2400" dirty="0" smtClean="0"/>
                <a:t> program </a:t>
              </a:r>
              <a:r>
                <a:rPr lang="en-US" sz="2400" dirty="0" err="1" smtClean="0"/>
                <a:t>dan</a:t>
              </a:r>
              <a:r>
                <a:rPr lang="en-US" sz="2400" dirty="0" smtClean="0"/>
                <a:t> data (</a:t>
              </a:r>
              <a:r>
                <a:rPr lang="en-US" sz="2400" i="1" dirty="0" smtClean="0"/>
                <a:t>program-data </a:t>
              </a:r>
              <a:r>
                <a:rPr lang="en-US" sz="2400" dirty="0" err="1" smtClean="0"/>
                <a:t>dan</a:t>
              </a:r>
              <a:r>
                <a:rPr lang="en-US" sz="2400" dirty="0" smtClean="0"/>
                <a:t> </a:t>
              </a:r>
              <a:r>
                <a:rPr lang="en-US" sz="2400" i="1" dirty="0" smtClean="0"/>
                <a:t>program-operation independence</a:t>
              </a:r>
              <a:r>
                <a:rPr lang="en-US" sz="2400" dirty="0" smtClean="0"/>
                <a:t>), </a:t>
              </a:r>
            </a:p>
            <a:p>
              <a:pPr marL="457200" indent="-457200">
                <a:buAutoNum type="arabicPeriod"/>
              </a:pPr>
              <a:r>
                <a:rPr lang="en-US" sz="2400" dirty="0" err="1" smtClean="0"/>
                <a:t>Mendukung</a:t>
              </a:r>
              <a:r>
                <a:rPr lang="en-US" sz="2400" dirty="0" smtClean="0"/>
                <a:t> </a:t>
              </a:r>
              <a:r>
                <a:rPr lang="en-US" sz="2400" i="1" dirty="0" smtClean="0"/>
                <a:t>multiple user views</a:t>
              </a:r>
              <a:r>
                <a:rPr lang="en-US" sz="2400" dirty="0" smtClean="0"/>
                <a:t>, </a:t>
              </a:r>
            </a:p>
            <a:p>
              <a:pPr marL="457200" indent="-457200">
                <a:buAutoNum type="arabicPeriod"/>
              </a:pPr>
              <a:r>
                <a:rPr lang="en-US" sz="2400" dirty="0" err="1" smtClean="0"/>
                <a:t>Menggunakan</a:t>
              </a:r>
              <a:r>
                <a:rPr lang="en-US" sz="2400" dirty="0" smtClean="0"/>
                <a:t> </a:t>
              </a:r>
              <a:r>
                <a:rPr lang="en-US" sz="2400" dirty="0" err="1" smtClean="0"/>
                <a:t>katalog</a:t>
              </a:r>
              <a:r>
                <a:rPr lang="en-US" sz="2400" dirty="0" smtClean="0"/>
                <a:t> </a:t>
              </a:r>
              <a:r>
                <a:rPr lang="en-US" sz="2400" dirty="0" err="1" smtClean="0"/>
                <a:t>untuk</a:t>
              </a:r>
              <a:r>
                <a:rPr lang="en-US" sz="2400" dirty="0" smtClean="0"/>
                <a:t> </a:t>
              </a:r>
              <a:r>
                <a:rPr lang="en-US" sz="2400" dirty="0" err="1" smtClean="0"/>
                <a:t>menyimpan</a:t>
              </a:r>
              <a:r>
                <a:rPr lang="en-US" sz="2400" dirty="0" smtClean="0"/>
                <a:t> </a:t>
              </a:r>
              <a:r>
                <a:rPr lang="en-US" sz="2400" dirty="0" err="1" smtClean="0"/>
                <a:t>deskripsi</a:t>
              </a:r>
              <a:r>
                <a:rPr lang="en-US" sz="2400" dirty="0" smtClean="0"/>
                <a:t> basis data (</a:t>
              </a:r>
              <a:r>
                <a:rPr lang="en-US" sz="2400" i="1" dirty="0" smtClean="0"/>
                <a:t>schema</a:t>
              </a:r>
              <a:r>
                <a:rPr lang="en-US" sz="2400" dirty="0" smtClean="0"/>
                <a:t>). </a:t>
              </a:r>
            </a:p>
          </p:txBody>
        </p:sp>
      </p:grpSp>
      <p:sp>
        <p:nvSpPr>
          <p:cNvPr id="4" name="Slide Number Placeholder 3"/>
          <p:cNvSpPr>
            <a:spLocks noGrp="1"/>
          </p:cNvSpPr>
          <p:nvPr>
            <p:ph type="sldNum" sz="quarter" idx="12"/>
          </p:nvPr>
        </p:nvSpPr>
        <p:spPr/>
        <p:txBody>
          <a:bodyPr/>
          <a:lstStyle/>
          <a:p>
            <a:fld id="{A1B0336D-3F41-48A6-8D6E-A83F59E4679D}" type="slidenum">
              <a:rPr lang="zh-CN" altLang="en-US" smtClean="0"/>
              <a:pPr/>
              <a:t>14</a:t>
            </a:fld>
            <a:endParaRPr lang="zh-CN" altLang="en-US" dirty="0"/>
          </a:p>
        </p:txBody>
      </p:sp>
    </p:spTree>
    <p:extLst>
      <p:ext uri="{BB962C8B-B14F-4D97-AF65-F5344CB8AC3E}">
        <p14:creationId xmlns:p14="http://schemas.microsoft.com/office/powerpoint/2010/main" val="2830405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7"/>
                                        </p:tgtEl>
                                        <p:attrNameLst>
                                          <p:attrName>ppt_x</p:attrName>
                                        </p:attrNameLst>
                                      </p:cBhvr>
                                      <p:tavLst>
                                        <p:tav tm="0">
                                          <p:val>
                                            <p:strVal val="ppt_x"/>
                                          </p:val>
                                        </p:tav>
                                        <p:tav tm="100000">
                                          <p:val>
                                            <p:strVal val="ppt_x"/>
                                          </p:val>
                                        </p:tav>
                                      </p:tavLst>
                                    </p:anim>
                                    <p:anim calcmode="lin" valueType="num">
                                      <p:cBhvr additive="base">
                                        <p:cTn id="7" dur="500"/>
                                        <p:tgtEl>
                                          <p:spTgt spid="7"/>
                                        </p:tgtEl>
                                        <p:attrNameLst>
                                          <p:attrName>ppt_y</p:attrName>
                                        </p:attrNameLst>
                                      </p:cBhvr>
                                      <p:tavLst>
                                        <p:tav tm="0">
                                          <p:val>
                                            <p:strVal val="ppt_y"/>
                                          </p:val>
                                        </p:tav>
                                        <p:tav tm="100000">
                                          <p:val>
                                            <p:strVal val="1+ppt_h/2"/>
                                          </p:val>
                                        </p:tav>
                                      </p:tavLst>
                                    </p:anim>
                                    <p:set>
                                      <p:cBhvr>
                                        <p:cTn id="8" dur="1" fill="hold">
                                          <p:stCondLst>
                                            <p:cond delay="499"/>
                                          </p:stCondLst>
                                        </p:cTn>
                                        <p:tgtEl>
                                          <p:spTgt spid="7"/>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50" presetClass="entr" presetSubtype="0" decel="100000" fill="hold" grpId="0" nodeType="clickEffect">
                                  <p:stCondLst>
                                    <p:cond delay="0"/>
                                  </p:stCondLst>
                                  <p:childTnLst>
                                    <p:set>
                                      <p:cBhvr>
                                        <p:cTn id="12" dur="1" fill="hold">
                                          <p:stCondLst>
                                            <p:cond delay="0"/>
                                          </p:stCondLst>
                                        </p:cTn>
                                        <p:tgtEl>
                                          <p:spTgt spid="18435">
                                            <p:txEl>
                                              <p:pRg st="0" end="0"/>
                                            </p:txEl>
                                          </p:spTgt>
                                        </p:tgtEl>
                                        <p:attrNameLst>
                                          <p:attrName>style.visibility</p:attrName>
                                        </p:attrNameLst>
                                      </p:cBhvr>
                                      <p:to>
                                        <p:strVal val="visible"/>
                                      </p:to>
                                    </p:set>
                                    <p:anim calcmode="lin" valueType="num">
                                      <p:cBhvr>
                                        <p:cTn id="13" dur="1000" fill="hold"/>
                                        <p:tgtEl>
                                          <p:spTgt spid="18435">
                                            <p:txEl>
                                              <p:pRg st="0" end="0"/>
                                            </p:txEl>
                                          </p:spTgt>
                                        </p:tgtEl>
                                        <p:attrNameLst>
                                          <p:attrName>ppt_w</p:attrName>
                                        </p:attrNameLst>
                                      </p:cBhvr>
                                      <p:tavLst>
                                        <p:tav tm="0">
                                          <p:val>
                                            <p:strVal val="#ppt_w+.3"/>
                                          </p:val>
                                        </p:tav>
                                        <p:tav tm="100000">
                                          <p:val>
                                            <p:strVal val="#ppt_w"/>
                                          </p:val>
                                        </p:tav>
                                      </p:tavLst>
                                    </p:anim>
                                    <p:anim calcmode="lin" valueType="num">
                                      <p:cBhvr>
                                        <p:cTn id="14" dur="1000" fill="hold"/>
                                        <p:tgtEl>
                                          <p:spTgt spid="18435">
                                            <p:txEl>
                                              <p:pRg st="0" end="0"/>
                                            </p:txEl>
                                          </p:spTgt>
                                        </p:tgtEl>
                                        <p:attrNameLst>
                                          <p:attrName>ppt_h</p:attrName>
                                        </p:attrNameLst>
                                      </p:cBhvr>
                                      <p:tavLst>
                                        <p:tav tm="0">
                                          <p:val>
                                            <p:strVal val="#ppt_h"/>
                                          </p:val>
                                        </p:tav>
                                        <p:tav tm="100000">
                                          <p:val>
                                            <p:strVal val="#ppt_h"/>
                                          </p:val>
                                        </p:tav>
                                      </p:tavLst>
                                    </p:anim>
                                    <p:animEffect transition="in" filter="fade">
                                      <p:cBhvr>
                                        <p:cTn id="15" dur="1000"/>
                                        <p:tgtEl>
                                          <p:spTgt spid="18435">
                                            <p:txEl>
                                              <p:pRg st="0" end="0"/>
                                            </p:txEl>
                                          </p:spTgt>
                                        </p:tgtEl>
                                      </p:cBhvr>
                                    </p:animEffect>
                                  </p:childTnLst>
                                </p:cTn>
                              </p:par>
                              <p:par>
                                <p:cTn id="16" presetID="50" presetClass="entr" presetSubtype="0" decel="100000" fill="hold" grpId="0" nodeType="withEffect">
                                  <p:stCondLst>
                                    <p:cond delay="0"/>
                                  </p:stCondLst>
                                  <p:childTnLst>
                                    <p:set>
                                      <p:cBhvr>
                                        <p:cTn id="17" dur="1" fill="hold">
                                          <p:stCondLst>
                                            <p:cond delay="0"/>
                                          </p:stCondLst>
                                        </p:cTn>
                                        <p:tgtEl>
                                          <p:spTgt spid="18435">
                                            <p:txEl>
                                              <p:pRg st="2" end="2"/>
                                            </p:txEl>
                                          </p:spTgt>
                                        </p:tgtEl>
                                        <p:attrNameLst>
                                          <p:attrName>style.visibility</p:attrName>
                                        </p:attrNameLst>
                                      </p:cBhvr>
                                      <p:to>
                                        <p:strVal val="visible"/>
                                      </p:to>
                                    </p:set>
                                    <p:anim calcmode="lin" valueType="num">
                                      <p:cBhvr>
                                        <p:cTn id="18" dur="1000" fill="hold"/>
                                        <p:tgtEl>
                                          <p:spTgt spid="18435">
                                            <p:txEl>
                                              <p:pRg st="2" end="2"/>
                                            </p:txEl>
                                          </p:spTgt>
                                        </p:tgtEl>
                                        <p:attrNameLst>
                                          <p:attrName>ppt_w</p:attrName>
                                        </p:attrNameLst>
                                      </p:cBhvr>
                                      <p:tavLst>
                                        <p:tav tm="0">
                                          <p:val>
                                            <p:strVal val="#ppt_w+.3"/>
                                          </p:val>
                                        </p:tav>
                                        <p:tav tm="100000">
                                          <p:val>
                                            <p:strVal val="#ppt_w"/>
                                          </p:val>
                                        </p:tav>
                                      </p:tavLst>
                                    </p:anim>
                                    <p:anim calcmode="lin" valueType="num">
                                      <p:cBhvr>
                                        <p:cTn id="19" dur="1000" fill="hold"/>
                                        <p:tgtEl>
                                          <p:spTgt spid="18435">
                                            <p:txEl>
                                              <p:pRg st="2" end="2"/>
                                            </p:txEl>
                                          </p:spTgt>
                                        </p:tgtEl>
                                        <p:attrNameLst>
                                          <p:attrName>ppt_h</p:attrName>
                                        </p:attrNameLst>
                                      </p:cBhvr>
                                      <p:tavLst>
                                        <p:tav tm="0">
                                          <p:val>
                                            <p:strVal val="#ppt_h"/>
                                          </p:val>
                                        </p:tav>
                                        <p:tav tm="100000">
                                          <p:val>
                                            <p:strVal val="#ppt_h"/>
                                          </p:val>
                                        </p:tav>
                                      </p:tavLst>
                                    </p:anim>
                                    <p:animEffect transition="in" filter="fade">
                                      <p:cBhvr>
                                        <p:cTn id="20" dur="1000"/>
                                        <p:tgtEl>
                                          <p:spTgt spid="18435">
                                            <p:txEl>
                                              <p:pRg st="2" end="2"/>
                                            </p:txEl>
                                          </p:spTgt>
                                        </p:tgtEl>
                                      </p:cBhvr>
                                    </p:animEffect>
                                  </p:childTnLst>
                                </p:cTn>
                              </p:par>
                              <p:par>
                                <p:cTn id="21" presetID="50" presetClass="entr" presetSubtype="0" decel="100000" fill="hold" grpId="0" nodeType="withEffect">
                                  <p:stCondLst>
                                    <p:cond delay="0"/>
                                  </p:stCondLst>
                                  <p:childTnLst>
                                    <p:set>
                                      <p:cBhvr>
                                        <p:cTn id="22" dur="1" fill="hold">
                                          <p:stCondLst>
                                            <p:cond delay="0"/>
                                          </p:stCondLst>
                                        </p:cTn>
                                        <p:tgtEl>
                                          <p:spTgt spid="18435">
                                            <p:txEl>
                                              <p:pRg st="4" end="4"/>
                                            </p:txEl>
                                          </p:spTgt>
                                        </p:tgtEl>
                                        <p:attrNameLst>
                                          <p:attrName>style.visibility</p:attrName>
                                        </p:attrNameLst>
                                      </p:cBhvr>
                                      <p:to>
                                        <p:strVal val="visible"/>
                                      </p:to>
                                    </p:set>
                                    <p:anim calcmode="lin" valueType="num">
                                      <p:cBhvr>
                                        <p:cTn id="23" dur="1000" fill="hold"/>
                                        <p:tgtEl>
                                          <p:spTgt spid="18435">
                                            <p:txEl>
                                              <p:pRg st="4" end="4"/>
                                            </p:txEl>
                                          </p:spTgt>
                                        </p:tgtEl>
                                        <p:attrNameLst>
                                          <p:attrName>ppt_w</p:attrName>
                                        </p:attrNameLst>
                                      </p:cBhvr>
                                      <p:tavLst>
                                        <p:tav tm="0">
                                          <p:val>
                                            <p:strVal val="#ppt_w+.3"/>
                                          </p:val>
                                        </p:tav>
                                        <p:tav tm="100000">
                                          <p:val>
                                            <p:strVal val="#ppt_w"/>
                                          </p:val>
                                        </p:tav>
                                      </p:tavLst>
                                    </p:anim>
                                    <p:anim calcmode="lin" valueType="num">
                                      <p:cBhvr>
                                        <p:cTn id="24" dur="1000" fill="hold"/>
                                        <p:tgtEl>
                                          <p:spTgt spid="18435">
                                            <p:txEl>
                                              <p:pRg st="4" end="4"/>
                                            </p:txEl>
                                          </p:spTgt>
                                        </p:tgtEl>
                                        <p:attrNameLst>
                                          <p:attrName>ppt_h</p:attrName>
                                        </p:attrNameLst>
                                      </p:cBhvr>
                                      <p:tavLst>
                                        <p:tav tm="0">
                                          <p:val>
                                            <p:strVal val="#ppt_h"/>
                                          </p:val>
                                        </p:tav>
                                        <p:tav tm="100000">
                                          <p:val>
                                            <p:strVal val="#ppt_h"/>
                                          </p:val>
                                        </p:tav>
                                      </p:tavLst>
                                    </p:anim>
                                    <p:animEffect transition="in" filter="fade">
                                      <p:cBhvr>
                                        <p:cTn id="25" dur="1000"/>
                                        <p:tgtEl>
                                          <p:spTgt spid="1843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0" presetClass="entr" presetSubtype="0" decel="100000" fill="hold" nodeType="clickEffect">
                                  <p:stCondLst>
                                    <p:cond delay="0"/>
                                  </p:stCondLst>
                                  <p:childTnLst>
                                    <p:set>
                                      <p:cBhvr>
                                        <p:cTn id="29" dur="1" fill="hold">
                                          <p:stCondLst>
                                            <p:cond delay="0"/>
                                          </p:stCondLst>
                                        </p:cTn>
                                        <p:tgtEl>
                                          <p:spTgt spid="18435">
                                            <p:txEl>
                                              <p:pRg st="1" end="1"/>
                                            </p:txEl>
                                          </p:spTgt>
                                        </p:tgtEl>
                                        <p:attrNameLst>
                                          <p:attrName>style.visibility</p:attrName>
                                        </p:attrNameLst>
                                      </p:cBhvr>
                                      <p:to>
                                        <p:strVal val="visible"/>
                                      </p:to>
                                    </p:set>
                                    <p:anim calcmode="lin" valueType="num">
                                      <p:cBhvr>
                                        <p:cTn id="30" dur="1000" fill="hold"/>
                                        <p:tgtEl>
                                          <p:spTgt spid="18435">
                                            <p:txEl>
                                              <p:pRg st="1" end="1"/>
                                            </p:txEl>
                                          </p:spTgt>
                                        </p:tgtEl>
                                        <p:attrNameLst>
                                          <p:attrName>ppt_w</p:attrName>
                                        </p:attrNameLst>
                                      </p:cBhvr>
                                      <p:tavLst>
                                        <p:tav tm="0">
                                          <p:val>
                                            <p:strVal val="#ppt_w+.3"/>
                                          </p:val>
                                        </p:tav>
                                        <p:tav tm="100000">
                                          <p:val>
                                            <p:strVal val="#ppt_w"/>
                                          </p:val>
                                        </p:tav>
                                      </p:tavLst>
                                    </p:anim>
                                    <p:anim calcmode="lin" valueType="num">
                                      <p:cBhvr>
                                        <p:cTn id="31" dur="1000" fill="hold"/>
                                        <p:tgtEl>
                                          <p:spTgt spid="18435">
                                            <p:txEl>
                                              <p:pRg st="1" end="1"/>
                                            </p:txEl>
                                          </p:spTgt>
                                        </p:tgtEl>
                                        <p:attrNameLst>
                                          <p:attrName>ppt_h</p:attrName>
                                        </p:attrNameLst>
                                      </p:cBhvr>
                                      <p:tavLst>
                                        <p:tav tm="0">
                                          <p:val>
                                            <p:strVal val="#ppt_h"/>
                                          </p:val>
                                        </p:tav>
                                        <p:tav tm="100000">
                                          <p:val>
                                            <p:strVal val="#ppt_h"/>
                                          </p:val>
                                        </p:tav>
                                      </p:tavLst>
                                    </p:anim>
                                    <p:animEffect transition="in" filter="fade">
                                      <p:cBhvr>
                                        <p:cTn id="32" dur="1000"/>
                                        <p:tgtEl>
                                          <p:spTgt spid="18435">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0" presetClass="entr" presetSubtype="0" decel="100000" fill="hold" grpId="1" nodeType="clickEffect">
                                  <p:stCondLst>
                                    <p:cond delay="0"/>
                                  </p:stCondLst>
                                  <p:childTnLst>
                                    <p:set>
                                      <p:cBhvr>
                                        <p:cTn id="36" dur="1" fill="hold">
                                          <p:stCondLst>
                                            <p:cond delay="0"/>
                                          </p:stCondLst>
                                        </p:cTn>
                                        <p:tgtEl>
                                          <p:spTgt spid="18435">
                                            <p:txEl>
                                              <p:pRg st="3" end="3"/>
                                            </p:txEl>
                                          </p:spTgt>
                                        </p:tgtEl>
                                        <p:attrNameLst>
                                          <p:attrName>style.visibility</p:attrName>
                                        </p:attrNameLst>
                                      </p:cBhvr>
                                      <p:to>
                                        <p:strVal val="visible"/>
                                      </p:to>
                                    </p:set>
                                    <p:anim calcmode="lin" valueType="num">
                                      <p:cBhvr>
                                        <p:cTn id="37" dur="1000" fill="hold"/>
                                        <p:tgtEl>
                                          <p:spTgt spid="18435">
                                            <p:txEl>
                                              <p:pRg st="3" end="3"/>
                                            </p:txEl>
                                          </p:spTgt>
                                        </p:tgtEl>
                                        <p:attrNameLst>
                                          <p:attrName>ppt_w</p:attrName>
                                        </p:attrNameLst>
                                      </p:cBhvr>
                                      <p:tavLst>
                                        <p:tav tm="0">
                                          <p:val>
                                            <p:strVal val="#ppt_w+.3"/>
                                          </p:val>
                                        </p:tav>
                                        <p:tav tm="100000">
                                          <p:val>
                                            <p:strVal val="#ppt_w"/>
                                          </p:val>
                                        </p:tav>
                                      </p:tavLst>
                                    </p:anim>
                                    <p:anim calcmode="lin" valueType="num">
                                      <p:cBhvr>
                                        <p:cTn id="38" dur="1000" fill="hold"/>
                                        <p:tgtEl>
                                          <p:spTgt spid="18435">
                                            <p:txEl>
                                              <p:pRg st="3" end="3"/>
                                            </p:txEl>
                                          </p:spTgt>
                                        </p:tgtEl>
                                        <p:attrNameLst>
                                          <p:attrName>ppt_h</p:attrName>
                                        </p:attrNameLst>
                                      </p:cBhvr>
                                      <p:tavLst>
                                        <p:tav tm="0">
                                          <p:val>
                                            <p:strVal val="#ppt_h"/>
                                          </p:val>
                                        </p:tav>
                                        <p:tav tm="100000">
                                          <p:val>
                                            <p:strVal val="#ppt_h"/>
                                          </p:val>
                                        </p:tav>
                                      </p:tavLst>
                                    </p:anim>
                                    <p:animEffect transition="in" filter="fade">
                                      <p:cBhvr>
                                        <p:cTn id="39" dur="1000"/>
                                        <p:tgtEl>
                                          <p:spTgt spid="18435">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0" presetClass="entr" presetSubtype="0" decel="100000" fill="hold" grpId="0" nodeType="clickEffect">
                                  <p:stCondLst>
                                    <p:cond delay="0"/>
                                  </p:stCondLst>
                                  <p:childTnLst>
                                    <p:set>
                                      <p:cBhvr>
                                        <p:cTn id="43" dur="1" fill="hold">
                                          <p:stCondLst>
                                            <p:cond delay="0"/>
                                          </p:stCondLst>
                                        </p:cTn>
                                        <p:tgtEl>
                                          <p:spTgt spid="18435">
                                            <p:txEl>
                                              <p:pRg st="5" end="5"/>
                                            </p:txEl>
                                          </p:spTgt>
                                        </p:tgtEl>
                                        <p:attrNameLst>
                                          <p:attrName>style.visibility</p:attrName>
                                        </p:attrNameLst>
                                      </p:cBhvr>
                                      <p:to>
                                        <p:strVal val="visible"/>
                                      </p:to>
                                    </p:set>
                                    <p:anim calcmode="lin" valueType="num">
                                      <p:cBhvr>
                                        <p:cTn id="44" dur="1000" fill="hold"/>
                                        <p:tgtEl>
                                          <p:spTgt spid="18435">
                                            <p:txEl>
                                              <p:pRg st="5" end="5"/>
                                            </p:txEl>
                                          </p:spTgt>
                                        </p:tgtEl>
                                        <p:attrNameLst>
                                          <p:attrName>ppt_w</p:attrName>
                                        </p:attrNameLst>
                                      </p:cBhvr>
                                      <p:tavLst>
                                        <p:tav tm="0">
                                          <p:val>
                                            <p:strVal val="#ppt_w+.3"/>
                                          </p:val>
                                        </p:tav>
                                        <p:tav tm="100000">
                                          <p:val>
                                            <p:strVal val="#ppt_w"/>
                                          </p:val>
                                        </p:tav>
                                      </p:tavLst>
                                    </p:anim>
                                    <p:anim calcmode="lin" valueType="num">
                                      <p:cBhvr>
                                        <p:cTn id="45" dur="1000" fill="hold"/>
                                        <p:tgtEl>
                                          <p:spTgt spid="18435">
                                            <p:txEl>
                                              <p:pRg st="5" end="5"/>
                                            </p:txEl>
                                          </p:spTgt>
                                        </p:tgtEl>
                                        <p:attrNameLst>
                                          <p:attrName>ppt_h</p:attrName>
                                        </p:attrNameLst>
                                      </p:cBhvr>
                                      <p:tavLst>
                                        <p:tav tm="0">
                                          <p:val>
                                            <p:strVal val="#ppt_h"/>
                                          </p:val>
                                        </p:tav>
                                        <p:tav tm="100000">
                                          <p:val>
                                            <p:strVal val="#ppt_h"/>
                                          </p:val>
                                        </p:tav>
                                      </p:tavLst>
                                    </p:anim>
                                    <p:animEffect transition="in" filter="fade">
                                      <p:cBhvr>
                                        <p:cTn id="46" dur="10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P spid="18435" grpI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4"/>
          <p:cNvSpPr>
            <a:spLocks noGrp="1"/>
          </p:cNvSpPr>
          <p:nvPr>
            <p:ph type="title"/>
          </p:nvPr>
        </p:nvSpPr>
        <p:spPr/>
        <p:txBody>
          <a:bodyPr>
            <a:normAutofit/>
          </a:bodyPr>
          <a:lstStyle/>
          <a:p>
            <a:r>
              <a:rPr lang="en-US" dirty="0" err="1" smtClean="0"/>
              <a:t>Tiga-skema</a:t>
            </a:r>
            <a:r>
              <a:rPr lang="en-US" dirty="0" smtClean="0"/>
              <a:t> </a:t>
            </a:r>
            <a:r>
              <a:rPr lang="en-US" dirty="0" err="1" smtClean="0"/>
              <a:t>Arsitektur</a:t>
            </a:r>
            <a:r>
              <a:rPr lang="en-US" dirty="0" smtClean="0"/>
              <a:t> </a:t>
            </a:r>
            <a:r>
              <a:rPr lang="en-US" baseline="-25000" dirty="0" smtClean="0"/>
              <a:t>2</a:t>
            </a:r>
            <a:endParaRPr lang="en-US" dirty="0" smtClean="0"/>
          </a:p>
        </p:txBody>
      </p:sp>
      <p:sp>
        <p:nvSpPr>
          <p:cNvPr id="4" name="TextBox 3"/>
          <p:cNvSpPr txBox="1"/>
          <p:nvPr/>
        </p:nvSpPr>
        <p:spPr>
          <a:xfrm>
            <a:off x="4242990" y="0"/>
            <a:ext cx="4924874" cy="369332"/>
          </a:xfrm>
          <a:prstGeom prst="rect">
            <a:avLst/>
          </a:prstGeom>
          <a:noFill/>
        </p:spPr>
        <p:txBody>
          <a:bodyPr wrap="none" rtlCol="0">
            <a:spAutoFit/>
          </a:bodyPr>
          <a:lstStyle/>
          <a:p>
            <a:r>
              <a:rPr lang="en-US" dirty="0" err="1" smtClean="0"/>
              <a:t>Tiga-skema</a:t>
            </a:r>
            <a:r>
              <a:rPr lang="en-US" dirty="0" smtClean="0"/>
              <a:t> </a:t>
            </a:r>
            <a:r>
              <a:rPr lang="en-US" dirty="0" err="1" smtClean="0"/>
              <a:t>Arsitektur</a:t>
            </a:r>
            <a:r>
              <a:rPr lang="en-US" dirty="0" smtClean="0"/>
              <a:t> </a:t>
            </a:r>
            <a:r>
              <a:rPr lang="en-US" dirty="0" err="1" smtClean="0"/>
              <a:t>dan</a:t>
            </a:r>
            <a:r>
              <a:rPr lang="en-US" dirty="0" smtClean="0"/>
              <a:t> </a:t>
            </a:r>
            <a:r>
              <a:rPr lang="en-US" i="1" dirty="0" smtClean="0"/>
              <a:t>Data Independence</a:t>
            </a:r>
          </a:p>
        </p:txBody>
      </p:sp>
      <p:pic>
        <p:nvPicPr>
          <p:cNvPr id="19459" name="Picture 4"/>
          <p:cNvPicPr>
            <a:picLocks noChangeAspect="1" noChangeArrowheads="1"/>
          </p:cNvPicPr>
          <p:nvPr/>
        </p:nvPicPr>
        <p:blipFill>
          <a:blip r:embed="rId3"/>
          <a:srcRect/>
          <a:stretch>
            <a:fillRect/>
          </a:stretch>
        </p:blipFill>
        <p:spPr bwMode="auto">
          <a:xfrm>
            <a:off x="170817" y="1986018"/>
            <a:ext cx="8809182" cy="4953000"/>
          </a:xfrm>
          <a:prstGeom prst="rect">
            <a:avLst/>
          </a:prstGeom>
          <a:noFill/>
          <a:ln w="9525">
            <a:noFill/>
            <a:miter lim="800000"/>
            <a:headEnd/>
            <a:tailEnd/>
          </a:ln>
        </p:spPr>
      </p:pic>
      <p:sp>
        <p:nvSpPr>
          <p:cNvPr id="6" name="Rectangle 5"/>
          <p:cNvSpPr/>
          <p:nvPr/>
        </p:nvSpPr>
        <p:spPr>
          <a:xfrm>
            <a:off x="3071802" y="3486950"/>
            <a:ext cx="1785950" cy="5000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6"/>
          <p:cNvSpPr/>
          <p:nvPr/>
        </p:nvSpPr>
        <p:spPr>
          <a:xfrm>
            <a:off x="3286116" y="4473434"/>
            <a:ext cx="1785950" cy="5000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Slide Number Placeholder 2"/>
          <p:cNvSpPr>
            <a:spLocks noGrp="1"/>
          </p:cNvSpPr>
          <p:nvPr>
            <p:ph type="sldNum" sz="quarter" idx="12"/>
          </p:nvPr>
        </p:nvSpPr>
        <p:spPr/>
        <p:txBody>
          <a:bodyPr/>
          <a:lstStyle/>
          <a:p>
            <a:fld id="{A1B0336D-3F41-48A6-8D6E-A83F59E4679D}" type="slidenum">
              <a:rPr lang="zh-CN" altLang="en-US" smtClean="0"/>
              <a:pPr/>
              <a:t>15</a:t>
            </a:fld>
            <a:endParaRPr lang="zh-CN" altLang="en-US"/>
          </a:p>
        </p:txBody>
      </p:sp>
    </p:spTree>
    <p:extLst>
      <p:ext uri="{BB962C8B-B14F-4D97-AF65-F5344CB8AC3E}">
        <p14:creationId xmlns:p14="http://schemas.microsoft.com/office/powerpoint/2010/main" val="357599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7"/>
                                        </p:tgtEl>
                                      </p:cBhvr>
                                    </p:animEffect>
                                    <p:set>
                                      <p:cBhvr>
                                        <p:cTn id="7" dur="1" fill="hold">
                                          <p:stCondLst>
                                            <p:cond delay="19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Tiga-skema</a:t>
            </a:r>
            <a:r>
              <a:rPr lang="en-US" dirty="0" smtClean="0"/>
              <a:t> </a:t>
            </a:r>
            <a:r>
              <a:rPr lang="en-US" dirty="0" err="1" smtClean="0"/>
              <a:t>Arsitektur</a:t>
            </a:r>
            <a:r>
              <a:rPr lang="en-US" dirty="0" smtClean="0"/>
              <a:t> </a:t>
            </a:r>
            <a:r>
              <a:rPr lang="en-US" baseline="-25000" dirty="0" smtClean="0"/>
              <a:t>3</a:t>
            </a:r>
            <a:endParaRPr lang="id-ID" dirty="0"/>
          </a:p>
        </p:txBody>
      </p:sp>
      <p:pic>
        <p:nvPicPr>
          <p:cNvPr id="1026" name="Picture 2"/>
          <p:cNvPicPr>
            <a:picLocks noChangeAspect="1" noChangeArrowheads="1"/>
          </p:cNvPicPr>
          <p:nvPr/>
        </p:nvPicPr>
        <p:blipFill>
          <a:blip r:embed="rId3"/>
          <a:srcRect/>
          <a:stretch>
            <a:fillRect/>
          </a:stretch>
        </p:blipFill>
        <p:spPr bwMode="auto">
          <a:xfrm>
            <a:off x="928662" y="1912098"/>
            <a:ext cx="7358114" cy="4945902"/>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A1B0336D-3F41-48A6-8D6E-A83F59E4679D}" type="slidenum">
              <a:rPr lang="zh-CN" altLang="en-US" smtClean="0"/>
              <a:pPr/>
              <a:t>16</a:t>
            </a:fld>
            <a:endParaRPr lang="zh-CN" altLang="en-US"/>
          </a:p>
        </p:txBody>
      </p:sp>
      <p:sp>
        <p:nvSpPr>
          <p:cNvPr id="7" name="TextBox 6"/>
          <p:cNvSpPr txBox="1"/>
          <p:nvPr/>
        </p:nvSpPr>
        <p:spPr>
          <a:xfrm>
            <a:off x="4242990" y="0"/>
            <a:ext cx="4924874" cy="369332"/>
          </a:xfrm>
          <a:prstGeom prst="rect">
            <a:avLst/>
          </a:prstGeom>
          <a:noFill/>
        </p:spPr>
        <p:txBody>
          <a:bodyPr wrap="none" rtlCol="0">
            <a:spAutoFit/>
          </a:bodyPr>
          <a:lstStyle/>
          <a:p>
            <a:r>
              <a:rPr lang="en-US" dirty="0" err="1" smtClean="0"/>
              <a:t>Tiga-skema</a:t>
            </a:r>
            <a:r>
              <a:rPr lang="en-US" dirty="0" smtClean="0"/>
              <a:t> </a:t>
            </a:r>
            <a:r>
              <a:rPr lang="en-US" dirty="0" err="1" smtClean="0"/>
              <a:t>Arsitektur</a:t>
            </a:r>
            <a:r>
              <a:rPr lang="en-US" dirty="0" smtClean="0"/>
              <a:t> </a:t>
            </a:r>
            <a:r>
              <a:rPr lang="en-US" dirty="0" err="1" smtClean="0"/>
              <a:t>dan</a:t>
            </a:r>
            <a:r>
              <a:rPr lang="en-US" dirty="0" smtClean="0"/>
              <a:t> </a:t>
            </a:r>
            <a:r>
              <a:rPr lang="en-US" i="1" dirty="0" smtClean="0"/>
              <a:t>Data Independence</a:t>
            </a:r>
          </a:p>
        </p:txBody>
      </p:sp>
    </p:spTree>
    <p:extLst>
      <p:ext uri="{BB962C8B-B14F-4D97-AF65-F5344CB8AC3E}">
        <p14:creationId xmlns:p14="http://schemas.microsoft.com/office/powerpoint/2010/main" val="41298716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i="1" dirty="0" smtClean="0"/>
              <a:t>Data Independence</a:t>
            </a:r>
          </a:p>
        </p:txBody>
      </p:sp>
      <p:sp>
        <p:nvSpPr>
          <p:cNvPr id="20483" name="Content Placeholder 2"/>
          <p:cNvSpPr>
            <a:spLocks noGrp="1"/>
          </p:cNvSpPr>
          <p:nvPr>
            <p:ph idx="1"/>
          </p:nvPr>
        </p:nvSpPr>
        <p:spPr/>
        <p:txBody>
          <a:bodyPr>
            <a:normAutofit fontScale="92500" lnSpcReduction="20000"/>
          </a:bodyPr>
          <a:lstStyle/>
          <a:p>
            <a:r>
              <a:rPr lang="en-US" dirty="0" smtClean="0"/>
              <a:t>Ke-3 </a:t>
            </a:r>
            <a:r>
              <a:rPr lang="en-US" dirty="0" err="1" smtClean="0"/>
              <a:t>skema</a:t>
            </a:r>
            <a:r>
              <a:rPr lang="en-US" dirty="0" smtClean="0"/>
              <a:t> </a:t>
            </a:r>
            <a:r>
              <a:rPr lang="en-US" dirty="0" err="1" smtClean="0"/>
              <a:t>arsitektur</a:t>
            </a:r>
            <a:r>
              <a:rPr lang="en-US" dirty="0" smtClean="0"/>
              <a:t> </a:t>
            </a:r>
            <a:r>
              <a:rPr lang="en-US" dirty="0" err="1" smtClean="0"/>
              <a:t>dapat</a:t>
            </a:r>
            <a:r>
              <a:rPr lang="en-US" dirty="0" smtClean="0"/>
              <a:t> </a:t>
            </a:r>
            <a:r>
              <a:rPr lang="en-US" dirty="0" err="1" smtClean="0"/>
              <a:t>digunakan</a:t>
            </a:r>
            <a:r>
              <a:rPr lang="en-US" dirty="0" smtClean="0"/>
              <a:t> </a:t>
            </a:r>
            <a:r>
              <a:rPr lang="en-US" dirty="0" err="1" smtClean="0"/>
              <a:t>untuk</a:t>
            </a:r>
            <a:r>
              <a:rPr lang="en-US" dirty="0" smtClean="0"/>
              <a:t> </a:t>
            </a:r>
            <a:r>
              <a:rPr lang="en-US" dirty="0" err="1" smtClean="0"/>
              <a:t>menjelaskan</a:t>
            </a:r>
            <a:r>
              <a:rPr lang="en-US" dirty="0" smtClean="0"/>
              <a:t> </a:t>
            </a:r>
            <a:r>
              <a:rPr lang="en-US" dirty="0" err="1" smtClean="0"/>
              <a:t>konsep</a:t>
            </a:r>
            <a:r>
              <a:rPr lang="en-US" dirty="0" smtClean="0"/>
              <a:t> </a:t>
            </a:r>
            <a:r>
              <a:rPr lang="en-US" i="1" dirty="0" smtClean="0"/>
              <a:t>data independence </a:t>
            </a:r>
          </a:p>
          <a:p>
            <a:pPr lvl="1"/>
            <a:endParaRPr lang="en-US" dirty="0" smtClean="0"/>
          </a:p>
          <a:p>
            <a:r>
              <a:rPr lang="en-US" i="1" dirty="0" smtClean="0"/>
              <a:t>Data Independence </a:t>
            </a:r>
            <a:r>
              <a:rPr lang="en-US" dirty="0" err="1" smtClean="0"/>
              <a:t>dapat</a:t>
            </a:r>
            <a:r>
              <a:rPr lang="en-US" dirty="0" smtClean="0"/>
              <a:t> </a:t>
            </a:r>
            <a:r>
              <a:rPr lang="en-US" dirty="0" err="1" smtClean="0"/>
              <a:t>didefinisikan</a:t>
            </a:r>
            <a:r>
              <a:rPr lang="en-US" dirty="0" smtClean="0"/>
              <a:t> </a:t>
            </a:r>
            <a:r>
              <a:rPr lang="en-US" dirty="0" err="1" smtClean="0"/>
              <a:t>sbb</a:t>
            </a:r>
            <a:r>
              <a:rPr lang="en-US" dirty="0" smtClean="0"/>
              <a:t>:</a:t>
            </a:r>
          </a:p>
          <a:p>
            <a:pPr lvl="1"/>
            <a:r>
              <a:rPr lang="en-US" dirty="0" err="1" smtClean="0"/>
              <a:t>Kapasitas</a:t>
            </a:r>
            <a:r>
              <a:rPr lang="en-US" dirty="0" smtClean="0"/>
              <a:t> </a:t>
            </a:r>
            <a:r>
              <a:rPr lang="en-US" dirty="0" err="1" smtClean="0"/>
              <a:t>untuk</a:t>
            </a:r>
            <a:r>
              <a:rPr lang="en-US" dirty="0" smtClean="0"/>
              <a:t> </a:t>
            </a:r>
            <a:r>
              <a:rPr lang="en-US" dirty="0" err="1" smtClean="0"/>
              <a:t>mengubah</a:t>
            </a:r>
            <a:r>
              <a:rPr lang="en-US" dirty="0" smtClean="0"/>
              <a:t> </a:t>
            </a:r>
            <a:r>
              <a:rPr lang="en-US" dirty="0" err="1" smtClean="0"/>
              <a:t>skema</a:t>
            </a:r>
            <a:r>
              <a:rPr lang="en-US" dirty="0" smtClean="0"/>
              <a:t> </a:t>
            </a:r>
            <a:r>
              <a:rPr lang="en-US" dirty="0" err="1" smtClean="0"/>
              <a:t>pada</a:t>
            </a:r>
            <a:r>
              <a:rPr lang="en-US" dirty="0" smtClean="0"/>
              <a:t> </a:t>
            </a:r>
            <a:r>
              <a:rPr lang="en-US" dirty="0" err="1" smtClean="0"/>
              <a:t>suatu</a:t>
            </a:r>
            <a:r>
              <a:rPr lang="en-US" dirty="0" smtClean="0"/>
              <a:t> level </a:t>
            </a:r>
            <a:r>
              <a:rPr lang="en-US" dirty="0" err="1" smtClean="0"/>
              <a:t>dalam</a:t>
            </a:r>
            <a:r>
              <a:rPr lang="en-US" dirty="0" smtClean="0"/>
              <a:t> </a:t>
            </a:r>
            <a:r>
              <a:rPr lang="en-US" dirty="0" err="1" smtClean="0"/>
              <a:t>sistem</a:t>
            </a:r>
            <a:r>
              <a:rPr lang="en-US" dirty="0" smtClean="0"/>
              <a:t> basis data</a:t>
            </a:r>
          </a:p>
          <a:p>
            <a:pPr lvl="1"/>
            <a:r>
              <a:rPr lang="en-US" dirty="0" err="1" smtClean="0"/>
              <a:t>Tanpa</a:t>
            </a:r>
            <a:r>
              <a:rPr lang="en-US" dirty="0" smtClean="0"/>
              <a:t> </a:t>
            </a:r>
            <a:r>
              <a:rPr lang="en-US" dirty="0" err="1" smtClean="0"/>
              <a:t>harus</a:t>
            </a:r>
            <a:r>
              <a:rPr lang="en-US" dirty="0" smtClean="0"/>
              <a:t> </a:t>
            </a:r>
            <a:r>
              <a:rPr lang="en-US" dirty="0" err="1" smtClean="0"/>
              <a:t>melakukan</a:t>
            </a:r>
            <a:r>
              <a:rPr lang="en-US" dirty="0" smtClean="0"/>
              <a:t> </a:t>
            </a:r>
            <a:r>
              <a:rPr lang="en-US" dirty="0" err="1" smtClean="0"/>
              <a:t>perubahan</a:t>
            </a:r>
            <a:r>
              <a:rPr lang="en-US" dirty="0" smtClean="0"/>
              <a:t> </a:t>
            </a:r>
            <a:r>
              <a:rPr lang="en-US" dirty="0" err="1" smtClean="0"/>
              <a:t>skema</a:t>
            </a:r>
            <a:r>
              <a:rPr lang="en-US" dirty="0" smtClean="0"/>
              <a:t> </a:t>
            </a:r>
            <a:r>
              <a:rPr lang="en-US" dirty="0" err="1" smtClean="0"/>
              <a:t>pada</a:t>
            </a:r>
            <a:r>
              <a:rPr lang="en-US" dirty="0" smtClean="0"/>
              <a:t> level yang </a:t>
            </a:r>
            <a:r>
              <a:rPr lang="en-US" dirty="0" err="1" smtClean="0"/>
              <a:t>lebih</a:t>
            </a:r>
            <a:r>
              <a:rPr lang="en-US" dirty="0" smtClean="0"/>
              <a:t> </a:t>
            </a:r>
            <a:r>
              <a:rPr lang="en-US" dirty="0" err="1" smtClean="0"/>
              <a:t>tinggi</a:t>
            </a:r>
            <a:endParaRPr lang="en-US" dirty="0" smtClean="0"/>
          </a:p>
          <a:p>
            <a:endParaRPr lang="en-US" dirty="0" smtClean="0"/>
          </a:p>
          <a:p>
            <a:r>
              <a:rPr lang="en-US" dirty="0" err="1" smtClean="0"/>
              <a:t>Jenis</a:t>
            </a:r>
            <a:r>
              <a:rPr lang="en-US" dirty="0" smtClean="0"/>
              <a:t> </a:t>
            </a:r>
            <a:r>
              <a:rPr lang="en-US" i="1" dirty="0" smtClean="0">
                <a:solidFill>
                  <a:srgbClr val="00FF00"/>
                </a:solidFill>
              </a:rPr>
              <a:t>Data Independence </a:t>
            </a:r>
            <a:r>
              <a:rPr lang="en-US" dirty="0" smtClean="0"/>
              <a:t>:</a:t>
            </a:r>
          </a:p>
          <a:p>
            <a:pPr lvl="1"/>
            <a:r>
              <a:rPr lang="en-US" dirty="0" err="1" smtClean="0">
                <a:solidFill>
                  <a:srgbClr val="00FF00"/>
                </a:solidFill>
              </a:rPr>
              <a:t>Logikal</a:t>
            </a:r>
            <a:r>
              <a:rPr lang="en-US" dirty="0" smtClean="0">
                <a:solidFill>
                  <a:srgbClr val="00FF00"/>
                </a:solidFill>
              </a:rPr>
              <a:t> </a:t>
            </a:r>
            <a:r>
              <a:rPr lang="en-US" dirty="0" smtClean="0">
                <a:sym typeface="Wingdings" pitchFamily="2" charset="2"/>
              </a:rPr>
              <a:t> </a:t>
            </a:r>
            <a:r>
              <a:rPr lang="en-US" dirty="0" err="1" smtClean="0">
                <a:sym typeface="Wingdings" pitchFamily="2" charset="2"/>
              </a:rPr>
              <a:t>mengubah</a:t>
            </a:r>
            <a:r>
              <a:rPr lang="en-US" dirty="0" smtClean="0">
                <a:sym typeface="Wingdings" pitchFamily="2" charset="2"/>
              </a:rPr>
              <a:t> </a:t>
            </a:r>
            <a:r>
              <a:rPr lang="en-US" dirty="0" err="1" smtClean="0">
                <a:sym typeface="Wingdings" pitchFamily="2" charset="2"/>
              </a:rPr>
              <a:t>skema</a:t>
            </a:r>
            <a:r>
              <a:rPr lang="en-US" dirty="0" smtClean="0">
                <a:sym typeface="Wingdings" pitchFamily="2" charset="2"/>
              </a:rPr>
              <a:t> </a:t>
            </a:r>
            <a:r>
              <a:rPr lang="en-US" dirty="0" err="1" smtClean="0">
                <a:sym typeface="Wingdings" pitchFamily="2" charset="2"/>
              </a:rPr>
              <a:t>konseptual</a:t>
            </a:r>
            <a:r>
              <a:rPr lang="en-US" dirty="0" smtClean="0">
                <a:sym typeface="Wingdings" pitchFamily="2" charset="2"/>
              </a:rPr>
              <a:t> </a:t>
            </a:r>
            <a:r>
              <a:rPr lang="en-US" dirty="0" err="1" smtClean="0">
                <a:sym typeface="Wingdings" pitchFamily="2" charset="2"/>
              </a:rPr>
              <a:t>tanpa</a:t>
            </a:r>
            <a:r>
              <a:rPr lang="en-US" dirty="0" smtClean="0">
                <a:sym typeface="Wingdings" pitchFamily="2" charset="2"/>
              </a:rPr>
              <a:t> </a:t>
            </a:r>
            <a:r>
              <a:rPr lang="en-US" dirty="0" err="1" smtClean="0">
                <a:sym typeface="Wingdings" pitchFamily="2" charset="2"/>
              </a:rPr>
              <a:t>harus</a:t>
            </a:r>
            <a:r>
              <a:rPr lang="en-US" dirty="0" smtClean="0">
                <a:sym typeface="Wingdings" pitchFamily="2" charset="2"/>
              </a:rPr>
              <a:t> </a:t>
            </a:r>
            <a:r>
              <a:rPr lang="en-US" dirty="0" err="1" smtClean="0">
                <a:sym typeface="Wingdings" pitchFamily="2" charset="2"/>
              </a:rPr>
              <a:t>mengubah</a:t>
            </a:r>
            <a:r>
              <a:rPr lang="en-US" dirty="0" smtClean="0">
                <a:sym typeface="Wingdings" pitchFamily="2" charset="2"/>
              </a:rPr>
              <a:t> </a:t>
            </a:r>
            <a:r>
              <a:rPr lang="en-US" dirty="0" err="1" smtClean="0">
                <a:sym typeface="Wingdings" pitchFamily="2" charset="2"/>
              </a:rPr>
              <a:t>skema</a:t>
            </a:r>
            <a:r>
              <a:rPr lang="en-US" dirty="0" smtClean="0">
                <a:sym typeface="Wingdings" pitchFamily="2" charset="2"/>
              </a:rPr>
              <a:t> </a:t>
            </a:r>
            <a:r>
              <a:rPr lang="en-US" dirty="0" err="1" smtClean="0">
                <a:sym typeface="Wingdings" pitchFamily="2" charset="2"/>
              </a:rPr>
              <a:t>eksternal</a:t>
            </a:r>
            <a:endParaRPr lang="en-US" dirty="0" smtClean="0"/>
          </a:p>
          <a:p>
            <a:pPr lvl="1"/>
            <a:r>
              <a:rPr lang="en-US" dirty="0" err="1" smtClean="0">
                <a:solidFill>
                  <a:srgbClr val="00FF00"/>
                </a:solidFill>
              </a:rPr>
              <a:t>Fisikal</a:t>
            </a:r>
            <a:r>
              <a:rPr lang="en-US" dirty="0" smtClean="0">
                <a:solidFill>
                  <a:srgbClr val="00FF00"/>
                </a:solidFill>
              </a:rPr>
              <a:t> </a:t>
            </a:r>
            <a:r>
              <a:rPr lang="en-US" dirty="0" smtClean="0">
                <a:sym typeface="Wingdings" pitchFamily="2" charset="2"/>
              </a:rPr>
              <a:t> </a:t>
            </a:r>
            <a:r>
              <a:rPr lang="en-US" dirty="0" err="1" smtClean="0">
                <a:sym typeface="Wingdings" pitchFamily="2" charset="2"/>
              </a:rPr>
              <a:t>mengubah</a:t>
            </a:r>
            <a:r>
              <a:rPr lang="en-US" dirty="0" smtClean="0">
                <a:sym typeface="Wingdings" pitchFamily="2" charset="2"/>
              </a:rPr>
              <a:t> </a:t>
            </a:r>
            <a:r>
              <a:rPr lang="en-US" dirty="0" err="1" smtClean="0">
                <a:sym typeface="Wingdings" pitchFamily="2" charset="2"/>
              </a:rPr>
              <a:t>skema</a:t>
            </a:r>
            <a:r>
              <a:rPr lang="en-US" dirty="0" smtClean="0">
                <a:sym typeface="Wingdings" pitchFamily="2" charset="2"/>
              </a:rPr>
              <a:t> internal </a:t>
            </a:r>
            <a:r>
              <a:rPr lang="en-US" dirty="0" err="1" smtClean="0">
                <a:sym typeface="Wingdings" pitchFamily="2" charset="2"/>
              </a:rPr>
              <a:t>tanpa</a:t>
            </a:r>
            <a:r>
              <a:rPr lang="en-US" dirty="0" smtClean="0">
                <a:sym typeface="Wingdings" pitchFamily="2" charset="2"/>
              </a:rPr>
              <a:t> </a:t>
            </a:r>
            <a:r>
              <a:rPr lang="en-US" dirty="0" err="1" smtClean="0">
                <a:sym typeface="Wingdings" pitchFamily="2" charset="2"/>
              </a:rPr>
              <a:t>harus</a:t>
            </a:r>
            <a:r>
              <a:rPr lang="en-US" dirty="0" smtClean="0">
                <a:sym typeface="Wingdings" pitchFamily="2" charset="2"/>
              </a:rPr>
              <a:t> </a:t>
            </a:r>
            <a:r>
              <a:rPr lang="en-US" dirty="0" err="1" smtClean="0">
                <a:sym typeface="Wingdings" pitchFamily="2" charset="2"/>
              </a:rPr>
              <a:t>mengubah</a:t>
            </a:r>
            <a:r>
              <a:rPr lang="en-US" dirty="0" smtClean="0">
                <a:sym typeface="Wingdings" pitchFamily="2" charset="2"/>
              </a:rPr>
              <a:t> </a:t>
            </a:r>
            <a:r>
              <a:rPr lang="en-US" dirty="0" err="1" smtClean="0">
                <a:sym typeface="Wingdings" pitchFamily="2" charset="2"/>
              </a:rPr>
              <a:t>skema</a:t>
            </a:r>
            <a:r>
              <a:rPr lang="en-US" dirty="0" smtClean="0">
                <a:sym typeface="Wingdings" pitchFamily="2" charset="2"/>
              </a:rPr>
              <a:t> </a:t>
            </a:r>
            <a:r>
              <a:rPr lang="en-US" dirty="0" err="1" smtClean="0">
                <a:sym typeface="Wingdings" pitchFamily="2" charset="2"/>
              </a:rPr>
              <a:t>konseptual</a:t>
            </a:r>
            <a:endParaRPr lang="en-US" dirty="0" smtClean="0"/>
          </a:p>
        </p:txBody>
      </p:sp>
      <p:sp>
        <p:nvSpPr>
          <p:cNvPr id="6" name="Slide Number Placeholder 5"/>
          <p:cNvSpPr>
            <a:spLocks noGrp="1"/>
          </p:cNvSpPr>
          <p:nvPr>
            <p:ph type="sldNum" sz="quarter" idx="12"/>
          </p:nvPr>
        </p:nvSpPr>
        <p:spPr/>
        <p:txBody>
          <a:bodyPr/>
          <a:lstStyle/>
          <a:p>
            <a:fld id="{A1B0336D-3F41-48A6-8D6E-A83F59E4679D}" type="slidenum">
              <a:rPr lang="zh-CN" altLang="en-US" smtClean="0"/>
              <a:pPr/>
              <a:t>17</a:t>
            </a:fld>
            <a:endParaRPr lang="zh-CN" altLang="en-US" dirty="0"/>
          </a:p>
        </p:txBody>
      </p:sp>
      <p:sp>
        <p:nvSpPr>
          <p:cNvPr id="4" name="TextBox 3"/>
          <p:cNvSpPr txBox="1"/>
          <p:nvPr/>
        </p:nvSpPr>
        <p:spPr>
          <a:xfrm>
            <a:off x="4219126" y="0"/>
            <a:ext cx="4924874" cy="369332"/>
          </a:xfrm>
          <a:prstGeom prst="rect">
            <a:avLst/>
          </a:prstGeom>
          <a:noFill/>
        </p:spPr>
        <p:txBody>
          <a:bodyPr wrap="none" rtlCol="0">
            <a:spAutoFit/>
          </a:bodyPr>
          <a:lstStyle/>
          <a:p>
            <a:r>
              <a:rPr lang="en-US" dirty="0" err="1" smtClean="0"/>
              <a:t>Tiga-skema</a:t>
            </a:r>
            <a:r>
              <a:rPr lang="en-US" dirty="0" smtClean="0"/>
              <a:t> </a:t>
            </a:r>
            <a:r>
              <a:rPr lang="en-US" dirty="0" err="1" smtClean="0"/>
              <a:t>Arsitektur</a:t>
            </a:r>
            <a:r>
              <a:rPr lang="en-US" dirty="0" smtClean="0"/>
              <a:t> </a:t>
            </a:r>
            <a:r>
              <a:rPr lang="en-US" dirty="0" err="1" smtClean="0"/>
              <a:t>dan</a:t>
            </a:r>
            <a:r>
              <a:rPr lang="en-US" dirty="0" smtClean="0"/>
              <a:t> </a:t>
            </a:r>
            <a:r>
              <a:rPr lang="en-US" i="1" dirty="0" smtClean="0"/>
              <a:t>Data Independence</a:t>
            </a:r>
          </a:p>
        </p:txBody>
      </p:sp>
    </p:spTree>
    <p:extLst>
      <p:ext uri="{BB962C8B-B14F-4D97-AF65-F5344CB8AC3E}">
        <p14:creationId xmlns:p14="http://schemas.microsoft.com/office/powerpoint/2010/main" val="2183928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0483">
                                            <p:txEl>
                                              <p:pRg st="6" end="6"/>
                                            </p:txEl>
                                          </p:spTgt>
                                        </p:tgtEl>
                                        <p:attrNameLst>
                                          <p:attrName>style.visibility</p:attrName>
                                        </p:attrNameLst>
                                      </p:cBhvr>
                                      <p:to>
                                        <p:strVal val="visible"/>
                                      </p:to>
                                    </p:set>
                                    <p:animEffect transition="in" filter="fade">
                                      <p:cBhvr>
                                        <p:cTn id="7" dur="1000"/>
                                        <p:tgtEl>
                                          <p:spTgt spid="20483">
                                            <p:txEl>
                                              <p:pRg st="6" end="6"/>
                                            </p:txEl>
                                          </p:spTgt>
                                        </p:tgtEl>
                                      </p:cBhvr>
                                    </p:animEffect>
                                    <p:anim calcmode="lin" valueType="num">
                                      <p:cBhvr>
                                        <p:cTn id="8" dur="1000" fill="hold"/>
                                        <p:tgtEl>
                                          <p:spTgt spid="20483">
                                            <p:txEl>
                                              <p:pRg st="6" end="6"/>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0483">
                                            <p:txEl>
                                              <p:pRg st="6" end="6"/>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0483">
                                            <p:txEl>
                                              <p:pRg st="6" end="6"/>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20483">
                                            <p:txEl>
                                              <p:pRg st="7" end="7"/>
                                            </p:txEl>
                                          </p:spTgt>
                                        </p:tgtEl>
                                        <p:attrNameLst>
                                          <p:attrName>style.visibility</p:attrName>
                                        </p:attrNameLst>
                                      </p:cBhvr>
                                      <p:to>
                                        <p:strVal val="visible"/>
                                      </p:to>
                                    </p:set>
                                    <p:animEffect transition="in" filter="fade">
                                      <p:cBhvr>
                                        <p:cTn id="13" dur="1000"/>
                                        <p:tgtEl>
                                          <p:spTgt spid="20483">
                                            <p:txEl>
                                              <p:pRg st="7" end="7"/>
                                            </p:txEl>
                                          </p:spTgt>
                                        </p:tgtEl>
                                      </p:cBhvr>
                                    </p:animEffect>
                                    <p:anim calcmode="lin" valueType="num">
                                      <p:cBhvr>
                                        <p:cTn id="14" dur="1000" fill="hold"/>
                                        <p:tgtEl>
                                          <p:spTgt spid="20483">
                                            <p:txEl>
                                              <p:pRg st="7" end="7"/>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20483">
                                            <p:txEl>
                                              <p:pRg st="7" end="7"/>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0483">
                                            <p:txEl>
                                              <p:pRg st="7" end="7"/>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20483">
                                            <p:txEl>
                                              <p:pRg st="8" end="8"/>
                                            </p:txEl>
                                          </p:spTgt>
                                        </p:tgtEl>
                                        <p:attrNameLst>
                                          <p:attrName>style.visibility</p:attrName>
                                        </p:attrNameLst>
                                      </p:cBhvr>
                                      <p:to>
                                        <p:strVal val="visible"/>
                                      </p:to>
                                    </p:set>
                                    <p:animEffect transition="in" filter="fade">
                                      <p:cBhvr>
                                        <p:cTn id="19" dur="1000"/>
                                        <p:tgtEl>
                                          <p:spTgt spid="20483">
                                            <p:txEl>
                                              <p:pRg st="8" end="8"/>
                                            </p:txEl>
                                          </p:spTgt>
                                        </p:tgtEl>
                                      </p:cBhvr>
                                    </p:animEffect>
                                    <p:anim calcmode="lin" valueType="num">
                                      <p:cBhvr>
                                        <p:cTn id="20" dur="1000" fill="hold"/>
                                        <p:tgtEl>
                                          <p:spTgt spid="20483">
                                            <p:txEl>
                                              <p:pRg st="8" end="8"/>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20483">
                                            <p:txEl>
                                              <p:pRg st="8" end="8"/>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20483">
                                            <p:txEl>
                                              <p:pRg st="8" end="8"/>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err="1" smtClean="0"/>
              <a:t>Bahasa</a:t>
            </a:r>
            <a:r>
              <a:rPr lang="en-US" dirty="0" smtClean="0"/>
              <a:t> DBMS</a:t>
            </a:r>
            <a:endParaRPr lang="en-US" baseline="-25000" dirty="0" smtClean="0"/>
          </a:p>
        </p:txBody>
      </p:sp>
      <p:sp>
        <p:nvSpPr>
          <p:cNvPr id="21507" name="Content Placeholder 2"/>
          <p:cNvSpPr>
            <a:spLocks noGrp="1"/>
          </p:cNvSpPr>
          <p:nvPr>
            <p:ph idx="1"/>
          </p:nvPr>
        </p:nvSpPr>
        <p:spPr/>
        <p:txBody>
          <a:bodyPr>
            <a:normAutofit/>
          </a:bodyPr>
          <a:lstStyle/>
          <a:p>
            <a:r>
              <a:rPr lang="en-US" i="1" dirty="0" smtClean="0"/>
              <a:t>Data Definition Language </a:t>
            </a:r>
            <a:r>
              <a:rPr lang="en-US" dirty="0" smtClean="0"/>
              <a:t>(</a:t>
            </a:r>
            <a:r>
              <a:rPr lang="en-US" dirty="0" smtClean="0">
                <a:hlinkClick r:id="" action="ppaction://noaction"/>
              </a:rPr>
              <a:t>DDL</a:t>
            </a:r>
            <a:r>
              <a:rPr lang="en-US" dirty="0" smtClean="0"/>
              <a:t>)</a:t>
            </a:r>
          </a:p>
          <a:p>
            <a:pPr lvl="1"/>
            <a:r>
              <a:rPr lang="en-US" dirty="0" err="1" smtClean="0"/>
              <a:t>Mendefinikasi</a:t>
            </a:r>
            <a:r>
              <a:rPr lang="en-US" dirty="0" smtClean="0"/>
              <a:t> </a:t>
            </a:r>
            <a:r>
              <a:rPr lang="en-US" dirty="0" err="1" smtClean="0"/>
              <a:t>skema</a:t>
            </a:r>
            <a:r>
              <a:rPr lang="en-US" dirty="0" smtClean="0"/>
              <a:t> internal </a:t>
            </a:r>
            <a:r>
              <a:rPr lang="en-US" dirty="0" err="1" smtClean="0"/>
              <a:t>dan</a:t>
            </a:r>
            <a:r>
              <a:rPr lang="en-US" dirty="0" smtClean="0"/>
              <a:t> </a:t>
            </a:r>
            <a:r>
              <a:rPr lang="en-US" dirty="0" err="1" smtClean="0"/>
              <a:t>eksternal</a:t>
            </a:r>
            <a:endParaRPr lang="en-US" dirty="0" smtClean="0"/>
          </a:p>
          <a:p>
            <a:r>
              <a:rPr lang="en-US" i="1" dirty="0" smtClean="0"/>
              <a:t>Storage Definition Language </a:t>
            </a:r>
            <a:r>
              <a:rPr lang="en-US" dirty="0" smtClean="0"/>
              <a:t>(SDL)</a:t>
            </a:r>
          </a:p>
          <a:p>
            <a:pPr lvl="1"/>
            <a:r>
              <a:rPr lang="en-US" dirty="0" err="1" smtClean="0"/>
              <a:t>Menentukan</a:t>
            </a:r>
            <a:r>
              <a:rPr lang="en-US" dirty="0" smtClean="0"/>
              <a:t> </a:t>
            </a:r>
            <a:r>
              <a:rPr lang="en-US" dirty="0" err="1" smtClean="0"/>
              <a:t>skema</a:t>
            </a:r>
            <a:r>
              <a:rPr lang="en-US" dirty="0" smtClean="0"/>
              <a:t> internal</a:t>
            </a:r>
          </a:p>
          <a:p>
            <a:r>
              <a:rPr lang="en-US" i="1" dirty="0" smtClean="0"/>
              <a:t>View Definition Language </a:t>
            </a:r>
            <a:r>
              <a:rPr lang="en-US" dirty="0" smtClean="0"/>
              <a:t>(VDL)</a:t>
            </a:r>
          </a:p>
          <a:p>
            <a:pPr lvl="1"/>
            <a:r>
              <a:rPr lang="en-US" dirty="0" err="1" smtClean="0"/>
              <a:t>Menentukan</a:t>
            </a:r>
            <a:r>
              <a:rPr lang="en-US" dirty="0" smtClean="0"/>
              <a:t> </a:t>
            </a:r>
            <a:r>
              <a:rPr lang="en-US" i="1" dirty="0" smtClean="0"/>
              <a:t>views/mappings </a:t>
            </a:r>
            <a:r>
              <a:rPr lang="en-US" dirty="0" err="1" smtClean="0"/>
              <a:t>ke</a:t>
            </a:r>
            <a:r>
              <a:rPr lang="en-US" dirty="0" smtClean="0"/>
              <a:t> </a:t>
            </a:r>
            <a:r>
              <a:rPr lang="en-US" dirty="0" err="1" smtClean="0"/>
              <a:t>skema</a:t>
            </a:r>
            <a:r>
              <a:rPr lang="en-US" dirty="0" smtClean="0"/>
              <a:t> </a:t>
            </a:r>
            <a:r>
              <a:rPr lang="en-US" dirty="0" err="1" smtClean="0"/>
              <a:t>konseptual</a:t>
            </a:r>
            <a:endParaRPr lang="en-US" dirty="0" smtClean="0"/>
          </a:p>
          <a:p>
            <a:r>
              <a:rPr lang="en-US" i="1" dirty="0" smtClean="0"/>
              <a:t>Data Manipulation Language </a:t>
            </a:r>
            <a:r>
              <a:rPr lang="en-US" dirty="0" smtClean="0"/>
              <a:t>(</a:t>
            </a:r>
            <a:r>
              <a:rPr lang="en-US" dirty="0" smtClean="0">
                <a:hlinkClick r:id="" action="ppaction://noaction"/>
              </a:rPr>
              <a:t>DML</a:t>
            </a:r>
            <a:r>
              <a:rPr lang="en-US" dirty="0" smtClean="0"/>
              <a:t>)</a:t>
            </a:r>
          </a:p>
          <a:p>
            <a:pPr lvl="1"/>
            <a:r>
              <a:rPr lang="en-US" dirty="0" err="1" smtClean="0"/>
              <a:t>Memungkinkan</a:t>
            </a:r>
            <a:r>
              <a:rPr lang="en-US" dirty="0" smtClean="0"/>
              <a:t> </a:t>
            </a:r>
            <a:r>
              <a:rPr lang="en-US" dirty="0" err="1" smtClean="0"/>
              <a:t>penemuan-kembali</a:t>
            </a:r>
            <a:r>
              <a:rPr lang="en-US" dirty="0" smtClean="0"/>
              <a:t>, </a:t>
            </a:r>
            <a:r>
              <a:rPr lang="en-US" dirty="0" err="1" smtClean="0"/>
              <a:t>penyisipan</a:t>
            </a:r>
            <a:r>
              <a:rPr lang="en-US" dirty="0" smtClean="0"/>
              <a:t>, </a:t>
            </a:r>
            <a:r>
              <a:rPr lang="en-US" dirty="0" err="1" smtClean="0"/>
              <a:t>penghapusan</a:t>
            </a:r>
            <a:r>
              <a:rPr lang="en-US" dirty="0" smtClean="0"/>
              <a:t>, </a:t>
            </a:r>
            <a:r>
              <a:rPr lang="en-US" dirty="0" err="1" smtClean="0"/>
              <a:t>modifikasi</a:t>
            </a:r>
            <a:r>
              <a:rPr lang="en-US" dirty="0" smtClean="0"/>
              <a:t> data</a:t>
            </a:r>
          </a:p>
        </p:txBody>
      </p:sp>
      <p:sp>
        <p:nvSpPr>
          <p:cNvPr id="4" name="TextBox 3"/>
          <p:cNvSpPr txBox="1"/>
          <p:nvPr/>
        </p:nvSpPr>
        <p:spPr>
          <a:xfrm>
            <a:off x="5461517" y="0"/>
            <a:ext cx="3682483" cy="369332"/>
          </a:xfrm>
          <a:prstGeom prst="rect">
            <a:avLst/>
          </a:prstGeom>
          <a:noFill/>
        </p:spPr>
        <p:txBody>
          <a:bodyPr wrap="none" rtlCol="0">
            <a:spAutoFit/>
          </a:bodyPr>
          <a:lstStyle/>
          <a:p>
            <a:r>
              <a:rPr lang="en-US" dirty="0" err="1" smtClean="0"/>
              <a:t>Bahasa</a:t>
            </a:r>
            <a:r>
              <a:rPr lang="en-US" dirty="0" smtClean="0"/>
              <a:t> </a:t>
            </a:r>
            <a:r>
              <a:rPr lang="en-US" dirty="0" err="1" smtClean="0"/>
              <a:t>dan</a:t>
            </a:r>
            <a:r>
              <a:rPr lang="en-US" dirty="0" smtClean="0"/>
              <a:t> </a:t>
            </a:r>
            <a:r>
              <a:rPr lang="en-US" dirty="0" err="1" smtClean="0"/>
              <a:t>Antar</a:t>
            </a:r>
            <a:r>
              <a:rPr lang="en-US" dirty="0" smtClean="0"/>
              <a:t> </a:t>
            </a:r>
            <a:r>
              <a:rPr lang="en-US" dirty="0" err="1" smtClean="0"/>
              <a:t>Muka</a:t>
            </a:r>
            <a:r>
              <a:rPr lang="en-US" dirty="0" smtClean="0"/>
              <a:t> Basis Data</a:t>
            </a:r>
          </a:p>
        </p:txBody>
      </p:sp>
      <p:sp>
        <p:nvSpPr>
          <p:cNvPr id="6" name="Slide Number Placeholder 5"/>
          <p:cNvSpPr>
            <a:spLocks noGrp="1"/>
          </p:cNvSpPr>
          <p:nvPr>
            <p:ph type="sldNum" sz="quarter" idx="12"/>
          </p:nvPr>
        </p:nvSpPr>
        <p:spPr/>
        <p:txBody>
          <a:bodyPr/>
          <a:lstStyle/>
          <a:p>
            <a:fld id="{A1B0336D-3F41-48A6-8D6E-A83F59E4679D}" type="slidenum">
              <a:rPr lang="zh-CN" altLang="en-US" smtClean="0"/>
              <a:pPr/>
              <a:t>18</a:t>
            </a:fld>
            <a:endParaRPr lang="zh-CN" altLang="en-US" dirty="0"/>
          </a:p>
        </p:txBody>
      </p:sp>
    </p:spTree>
    <p:extLst>
      <p:ext uri="{BB962C8B-B14F-4D97-AF65-F5344CB8AC3E}">
        <p14:creationId xmlns:p14="http://schemas.microsoft.com/office/powerpoint/2010/main" val="27337311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normAutofit/>
          </a:bodyPr>
          <a:lstStyle/>
          <a:p>
            <a:r>
              <a:rPr lang="en-US" i="1" dirty="0" smtClean="0"/>
              <a:t>Data Manipulation Language </a:t>
            </a:r>
            <a:r>
              <a:rPr lang="en-US" dirty="0" smtClean="0"/>
              <a:t>(DML)</a:t>
            </a:r>
          </a:p>
        </p:txBody>
      </p:sp>
      <p:sp>
        <p:nvSpPr>
          <p:cNvPr id="22531" name="Content Placeholder 2"/>
          <p:cNvSpPr>
            <a:spLocks noGrp="1"/>
          </p:cNvSpPr>
          <p:nvPr>
            <p:ph idx="1"/>
          </p:nvPr>
        </p:nvSpPr>
        <p:spPr/>
        <p:txBody>
          <a:bodyPr>
            <a:normAutofit/>
          </a:bodyPr>
          <a:lstStyle/>
          <a:p>
            <a:r>
              <a:rPr lang="en-US" i="1" dirty="0" smtClean="0"/>
              <a:t>High-level </a:t>
            </a:r>
            <a:r>
              <a:rPr lang="en-US" dirty="0" err="1" smtClean="0"/>
              <a:t>atau</a:t>
            </a:r>
            <a:r>
              <a:rPr lang="en-US" dirty="0" smtClean="0"/>
              <a:t> </a:t>
            </a:r>
            <a:r>
              <a:rPr lang="en-US" i="1" dirty="0" smtClean="0"/>
              <a:t>nonprocedural DML </a:t>
            </a:r>
          </a:p>
          <a:p>
            <a:pPr lvl="1"/>
            <a:r>
              <a:rPr lang="en-US" dirty="0" err="1" smtClean="0"/>
              <a:t>Dapat</a:t>
            </a:r>
            <a:r>
              <a:rPr lang="en-US" dirty="0" smtClean="0"/>
              <a:t> </a:t>
            </a:r>
            <a:r>
              <a:rPr lang="en-US" dirty="0" err="1" smtClean="0"/>
              <a:t>digunakan</a:t>
            </a:r>
            <a:r>
              <a:rPr lang="en-US" dirty="0" smtClean="0"/>
              <a:t> </a:t>
            </a:r>
            <a:r>
              <a:rPr lang="en-US" dirty="0" err="1" smtClean="0"/>
              <a:t>langsung</a:t>
            </a:r>
            <a:r>
              <a:rPr lang="en-US" dirty="0" smtClean="0"/>
              <a:t>, </a:t>
            </a:r>
            <a:r>
              <a:rPr lang="en-US" dirty="0" err="1" smtClean="0"/>
              <a:t>untuk</a:t>
            </a:r>
            <a:r>
              <a:rPr lang="en-US" dirty="0" smtClean="0"/>
              <a:t> </a:t>
            </a:r>
            <a:r>
              <a:rPr lang="en-US" dirty="0" err="1" smtClean="0"/>
              <a:t>menentukan</a:t>
            </a:r>
            <a:r>
              <a:rPr lang="en-US" dirty="0" smtClean="0"/>
              <a:t> </a:t>
            </a:r>
            <a:r>
              <a:rPr lang="en-US" dirty="0" err="1" smtClean="0"/>
              <a:t>operasi</a:t>
            </a:r>
            <a:r>
              <a:rPr lang="en-US" dirty="0" smtClean="0"/>
              <a:t> basis data yang </a:t>
            </a:r>
            <a:r>
              <a:rPr lang="en-US" dirty="0" err="1" smtClean="0"/>
              <a:t>kompleks</a:t>
            </a:r>
            <a:r>
              <a:rPr lang="en-US" dirty="0" smtClean="0"/>
              <a:t> </a:t>
            </a:r>
            <a:r>
              <a:rPr lang="en-US" dirty="0" err="1" smtClean="0"/>
              <a:t>secara</a:t>
            </a:r>
            <a:r>
              <a:rPr lang="en-US" dirty="0" smtClean="0"/>
              <a:t> </a:t>
            </a:r>
            <a:r>
              <a:rPr lang="en-US" dirty="0" err="1" smtClean="0"/>
              <a:t>singkat</a:t>
            </a:r>
            <a:endParaRPr lang="en-US" dirty="0" smtClean="0"/>
          </a:p>
          <a:p>
            <a:endParaRPr lang="en-US" i="1" dirty="0" smtClean="0"/>
          </a:p>
          <a:p>
            <a:r>
              <a:rPr lang="en-US" i="1" dirty="0" smtClean="0"/>
              <a:t>Low-level </a:t>
            </a:r>
            <a:r>
              <a:rPr lang="en-US" dirty="0" err="1" smtClean="0"/>
              <a:t>atau</a:t>
            </a:r>
            <a:r>
              <a:rPr lang="en-US" dirty="0" smtClean="0"/>
              <a:t> </a:t>
            </a:r>
            <a:r>
              <a:rPr lang="en-US" i="1" dirty="0" smtClean="0"/>
              <a:t>procedural DML </a:t>
            </a:r>
          </a:p>
          <a:p>
            <a:pPr lvl="1"/>
            <a:r>
              <a:rPr lang="en-US" dirty="0" err="1" smtClean="0"/>
              <a:t>Harus</a:t>
            </a:r>
            <a:r>
              <a:rPr lang="en-US" dirty="0" smtClean="0"/>
              <a:t> </a:t>
            </a:r>
            <a:r>
              <a:rPr lang="en-US" dirty="0" err="1" smtClean="0"/>
              <a:t>digunakan</a:t>
            </a:r>
            <a:r>
              <a:rPr lang="en-US" dirty="0" smtClean="0"/>
              <a:t> </a:t>
            </a:r>
            <a:r>
              <a:rPr lang="en-US" dirty="0" err="1" smtClean="0"/>
              <a:t>sebagai</a:t>
            </a:r>
            <a:r>
              <a:rPr lang="en-US" dirty="0" smtClean="0"/>
              <a:t> </a:t>
            </a:r>
            <a:r>
              <a:rPr lang="en-US" dirty="0" err="1" smtClean="0"/>
              <a:t>bagian</a:t>
            </a:r>
            <a:r>
              <a:rPr lang="en-US" dirty="0" smtClean="0"/>
              <a:t> </a:t>
            </a:r>
            <a:r>
              <a:rPr lang="en-US" dirty="0" err="1" smtClean="0"/>
              <a:t>dari</a:t>
            </a:r>
            <a:r>
              <a:rPr lang="en-US" dirty="0" smtClean="0"/>
              <a:t> </a:t>
            </a:r>
            <a:r>
              <a:rPr lang="en-US" dirty="0" err="1" smtClean="0"/>
              <a:t>bahasa</a:t>
            </a:r>
            <a:r>
              <a:rPr lang="en-US" dirty="0" smtClean="0"/>
              <a:t> </a:t>
            </a:r>
            <a:r>
              <a:rPr lang="en-US" dirty="0" err="1" smtClean="0"/>
              <a:t>pemrograman</a:t>
            </a:r>
            <a:r>
              <a:rPr lang="en-US" dirty="0" smtClean="0"/>
              <a:t> yang </a:t>
            </a:r>
            <a:r>
              <a:rPr lang="en-US" i="1" dirty="0" smtClean="0"/>
              <a:t>general-purpose</a:t>
            </a:r>
            <a:endParaRPr lang="en-US" dirty="0" smtClean="0"/>
          </a:p>
          <a:p>
            <a:pPr lvl="1">
              <a:buNone/>
            </a:pPr>
            <a:r>
              <a:rPr lang="en-US" dirty="0" smtClean="0"/>
              <a:t>	</a:t>
            </a:r>
          </a:p>
          <a:p>
            <a:r>
              <a:rPr lang="en-US" dirty="0" err="1" smtClean="0"/>
              <a:t>Umumnya</a:t>
            </a:r>
            <a:r>
              <a:rPr lang="en-US" dirty="0" smtClean="0"/>
              <a:t> DBMS </a:t>
            </a:r>
            <a:r>
              <a:rPr lang="en-US" dirty="0" err="1" smtClean="0"/>
              <a:t>menggabungkan</a:t>
            </a:r>
            <a:r>
              <a:rPr lang="en-US" dirty="0" smtClean="0"/>
              <a:t> </a:t>
            </a:r>
            <a:r>
              <a:rPr lang="en-US" dirty="0" err="1" smtClean="0"/>
              <a:t>berbagai</a:t>
            </a:r>
            <a:r>
              <a:rPr lang="en-US" dirty="0" smtClean="0"/>
              <a:t> </a:t>
            </a:r>
            <a:r>
              <a:rPr lang="en-US" dirty="0" err="1" smtClean="0"/>
              <a:t>kapabilitas</a:t>
            </a:r>
            <a:r>
              <a:rPr lang="en-US" dirty="0" smtClean="0"/>
              <a:t> DDL, VDL, DML </a:t>
            </a:r>
            <a:r>
              <a:rPr lang="en-US" dirty="0" err="1" smtClean="0"/>
              <a:t>dan</a:t>
            </a:r>
            <a:r>
              <a:rPr lang="en-US" dirty="0" smtClean="0"/>
              <a:t> SDL </a:t>
            </a:r>
            <a:r>
              <a:rPr lang="en-US" dirty="0" err="1" smtClean="0"/>
              <a:t>dalam</a:t>
            </a:r>
            <a:r>
              <a:rPr lang="en-US" dirty="0" smtClean="0"/>
              <a:t> </a:t>
            </a:r>
            <a:r>
              <a:rPr lang="en-US" i="1" dirty="0" smtClean="0"/>
              <a:t>single high-level </a:t>
            </a:r>
            <a:r>
              <a:rPr lang="en-US" dirty="0" smtClean="0"/>
              <a:t>DML (</a:t>
            </a:r>
            <a:r>
              <a:rPr lang="en-US" dirty="0" err="1" smtClean="0"/>
              <a:t>contoh</a:t>
            </a:r>
            <a:r>
              <a:rPr lang="en-US" dirty="0" smtClean="0"/>
              <a:t> SQL </a:t>
            </a:r>
            <a:r>
              <a:rPr lang="en-US" i="1" dirty="0" smtClean="0"/>
              <a:t>relational database language</a:t>
            </a:r>
            <a:r>
              <a:rPr lang="en-US" dirty="0" smtClean="0"/>
              <a:t>).</a:t>
            </a:r>
          </a:p>
        </p:txBody>
      </p:sp>
      <p:sp>
        <p:nvSpPr>
          <p:cNvPr id="4" name="TextBox 3"/>
          <p:cNvSpPr txBox="1"/>
          <p:nvPr/>
        </p:nvSpPr>
        <p:spPr>
          <a:xfrm>
            <a:off x="5461517" y="0"/>
            <a:ext cx="3682483" cy="369332"/>
          </a:xfrm>
          <a:prstGeom prst="rect">
            <a:avLst/>
          </a:prstGeom>
          <a:noFill/>
        </p:spPr>
        <p:txBody>
          <a:bodyPr wrap="none" rtlCol="0">
            <a:spAutoFit/>
          </a:bodyPr>
          <a:lstStyle/>
          <a:p>
            <a:r>
              <a:rPr lang="en-US" dirty="0" err="1" smtClean="0"/>
              <a:t>Bahasa</a:t>
            </a:r>
            <a:r>
              <a:rPr lang="en-US" dirty="0" smtClean="0"/>
              <a:t> </a:t>
            </a:r>
            <a:r>
              <a:rPr lang="en-US" dirty="0" err="1" smtClean="0"/>
              <a:t>dan</a:t>
            </a:r>
            <a:r>
              <a:rPr lang="en-US" dirty="0" smtClean="0"/>
              <a:t> </a:t>
            </a:r>
            <a:r>
              <a:rPr lang="en-US" dirty="0" err="1" smtClean="0"/>
              <a:t>Antar</a:t>
            </a:r>
            <a:r>
              <a:rPr lang="en-US" dirty="0" smtClean="0"/>
              <a:t> </a:t>
            </a:r>
            <a:r>
              <a:rPr lang="en-US" dirty="0" err="1" smtClean="0"/>
              <a:t>Muka</a:t>
            </a:r>
            <a:r>
              <a:rPr lang="en-US" dirty="0" smtClean="0"/>
              <a:t> Basis Data</a:t>
            </a:r>
          </a:p>
        </p:txBody>
      </p:sp>
      <p:sp>
        <p:nvSpPr>
          <p:cNvPr id="6" name="Slide Number Placeholder 5"/>
          <p:cNvSpPr>
            <a:spLocks noGrp="1"/>
          </p:cNvSpPr>
          <p:nvPr>
            <p:ph type="sldNum" sz="quarter" idx="12"/>
          </p:nvPr>
        </p:nvSpPr>
        <p:spPr/>
        <p:txBody>
          <a:bodyPr/>
          <a:lstStyle/>
          <a:p>
            <a:fld id="{A1B0336D-3F41-48A6-8D6E-A83F59E4679D}" type="slidenum">
              <a:rPr lang="zh-CN" altLang="en-US" smtClean="0"/>
              <a:pPr/>
              <a:t>19</a:t>
            </a:fld>
            <a:endParaRPr lang="zh-CN" altLang="en-US" dirty="0"/>
          </a:p>
        </p:txBody>
      </p:sp>
    </p:spTree>
    <p:extLst>
      <p:ext uri="{BB962C8B-B14F-4D97-AF65-F5344CB8AC3E}">
        <p14:creationId xmlns:p14="http://schemas.microsoft.com/office/powerpoint/2010/main" val="34958334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p:txBody>
          <a:bodyPr/>
          <a:lstStyle/>
          <a:p>
            <a:r>
              <a:rPr lang="en-US" dirty="0" err="1" smtClean="0"/>
              <a:t>Topik</a:t>
            </a:r>
            <a:r>
              <a:rPr lang="en-US" dirty="0" smtClean="0"/>
              <a:t> </a:t>
            </a:r>
            <a:r>
              <a:rPr lang="en-US" dirty="0" err="1" smtClean="0"/>
              <a:t>Bahasan</a:t>
            </a:r>
            <a:endParaRPr lang="en-US" dirty="0" smtClean="0"/>
          </a:p>
        </p:txBody>
      </p:sp>
      <p:sp>
        <p:nvSpPr>
          <p:cNvPr id="6147" name="Rectangle 2"/>
          <p:cNvSpPr>
            <a:spLocks noGrp="1" noChangeArrowheads="1"/>
          </p:cNvSpPr>
          <p:nvPr>
            <p:ph idx="1"/>
          </p:nvPr>
        </p:nvSpPr>
        <p:spPr/>
        <p:txBody>
          <a:bodyPr>
            <a:normAutofit/>
          </a:bodyPr>
          <a:lstStyle/>
          <a:p>
            <a:r>
              <a:rPr lang="en-US" dirty="0" smtClean="0"/>
              <a:t>Model data, </a:t>
            </a:r>
            <a:r>
              <a:rPr lang="en-US" dirty="0" err="1" smtClean="0"/>
              <a:t>skema</a:t>
            </a:r>
            <a:r>
              <a:rPr lang="en-US" dirty="0" smtClean="0"/>
              <a:t>, </a:t>
            </a:r>
            <a:r>
              <a:rPr lang="en-US" dirty="0" err="1" smtClean="0"/>
              <a:t>dan</a:t>
            </a:r>
            <a:r>
              <a:rPr lang="en-US" dirty="0" smtClean="0"/>
              <a:t> </a:t>
            </a:r>
            <a:r>
              <a:rPr lang="en-US" dirty="0" err="1" smtClean="0"/>
              <a:t>instans</a:t>
            </a:r>
            <a:endParaRPr lang="en-US" dirty="0" smtClean="0"/>
          </a:p>
          <a:p>
            <a:r>
              <a:rPr lang="en-US" dirty="0" err="1" smtClean="0"/>
              <a:t>Tiga-skema</a:t>
            </a:r>
            <a:r>
              <a:rPr lang="en-US" dirty="0" smtClean="0"/>
              <a:t> </a:t>
            </a:r>
            <a:r>
              <a:rPr lang="en-US" dirty="0" err="1" smtClean="0"/>
              <a:t>Arsitektur</a:t>
            </a:r>
            <a:r>
              <a:rPr lang="en-US" dirty="0" smtClean="0"/>
              <a:t> </a:t>
            </a:r>
            <a:r>
              <a:rPr lang="en-US" dirty="0" err="1" smtClean="0"/>
              <a:t>dan</a:t>
            </a:r>
            <a:r>
              <a:rPr lang="en-US" dirty="0" smtClean="0"/>
              <a:t> </a:t>
            </a:r>
            <a:r>
              <a:rPr lang="en-US" i="1" dirty="0" smtClean="0"/>
              <a:t>Data Independence</a:t>
            </a:r>
          </a:p>
          <a:p>
            <a:r>
              <a:rPr lang="en-US" dirty="0" err="1" smtClean="0"/>
              <a:t>Bahasa</a:t>
            </a:r>
            <a:r>
              <a:rPr lang="en-US" dirty="0" smtClean="0"/>
              <a:t> </a:t>
            </a:r>
            <a:r>
              <a:rPr lang="en-US" dirty="0" err="1" smtClean="0"/>
              <a:t>dan</a:t>
            </a:r>
            <a:r>
              <a:rPr lang="en-US" dirty="0" smtClean="0"/>
              <a:t> </a:t>
            </a:r>
            <a:r>
              <a:rPr lang="en-US" dirty="0" err="1" smtClean="0"/>
              <a:t>Antar</a:t>
            </a:r>
            <a:r>
              <a:rPr lang="en-US" dirty="0" smtClean="0"/>
              <a:t> </a:t>
            </a:r>
            <a:r>
              <a:rPr lang="en-US" dirty="0" err="1" smtClean="0"/>
              <a:t>Muka</a:t>
            </a:r>
            <a:r>
              <a:rPr lang="en-US" dirty="0" smtClean="0"/>
              <a:t> Basis Data</a:t>
            </a:r>
          </a:p>
          <a:p>
            <a:r>
              <a:rPr lang="en-US" dirty="0" err="1" smtClean="0"/>
              <a:t>Lingkungan</a:t>
            </a:r>
            <a:r>
              <a:rPr lang="en-US" dirty="0" smtClean="0"/>
              <a:t> </a:t>
            </a:r>
            <a:r>
              <a:rPr lang="en-US" dirty="0" err="1" smtClean="0"/>
              <a:t>Sistem</a:t>
            </a:r>
            <a:r>
              <a:rPr lang="en-US" dirty="0" smtClean="0"/>
              <a:t> Basis Data</a:t>
            </a:r>
          </a:p>
          <a:p>
            <a:r>
              <a:rPr lang="en-US" dirty="0" err="1" smtClean="0"/>
              <a:t>Arsitektur</a:t>
            </a:r>
            <a:r>
              <a:rPr lang="en-US" dirty="0" smtClean="0"/>
              <a:t> </a:t>
            </a:r>
            <a:r>
              <a:rPr lang="en-US" i="1" dirty="0" smtClean="0"/>
              <a:t>Centralized </a:t>
            </a:r>
            <a:r>
              <a:rPr lang="en-US" dirty="0" err="1" smtClean="0"/>
              <a:t>dan</a:t>
            </a:r>
            <a:r>
              <a:rPr lang="en-US" dirty="0" smtClean="0"/>
              <a:t> </a:t>
            </a:r>
            <a:r>
              <a:rPr lang="en-US" i="1" dirty="0" smtClean="0"/>
              <a:t>Client/Server</a:t>
            </a:r>
          </a:p>
          <a:p>
            <a:pPr lvl="1"/>
            <a:r>
              <a:rPr lang="en-US" dirty="0" err="1" smtClean="0"/>
              <a:t>Arsitektur</a:t>
            </a:r>
            <a:r>
              <a:rPr lang="en-US" dirty="0" smtClean="0"/>
              <a:t> </a:t>
            </a:r>
            <a:r>
              <a:rPr lang="en-US" dirty="0" err="1" smtClean="0"/>
              <a:t>dasar</a:t>
            </a:r>
            <a:r>
              <a:rPr lang="en-US" dirty="0" smtClean="0"/>
              <a:t> </a:t>
            </a:r>
            <a:r>
              <a:rPr lang="en-US" i="1" dirty="0" smtClean="0"/>
              <a:t>client/server DBMS</a:t>
            </a:r>
            <a:endParaRPr lang="en-US" dirty="0" smtClean="0"/>
          </a:p>
          <a:p>
            <a:pPr lvl="2"/>
            <a:r>
              <a:rPr lang="en-US" dirty="0" smtClean="0"/>
              <a:t>Client module</a:t>
            </a:r>
          </a:p>
          <a:p>
            <a:pPr lvl="2"/>
            <a:r>
              <a:rPr lang="en-US" dirty="0" smtClean="0"/>
              <a:t>Server module</a:t>
            </a:r>
          </a:p>
          <a:p>
            <a:r>
              <a:rPr lang="en-US" dirty="0" err="1" smtClean="0"/>
              <a:t>Klasifikasi</a:t>
            </a:r>
            <a:r>
              <a:rPr lang="en-US" dirty="0" smtClean="0"/>
              <a:t> </a:t>
            </a:r>
            <a:r>
              <a:rPr lang="en-US" dirty="0" err="1" smtClean="0"/>
              <a:t>Sistem</a:t>
            </a:r>
            <a:r>
              <a:rPr lang="en-US" dirty="0" smtClean="0"/>
              <a:t> </a:t>
            </a:r>
            <a:r>
              <a:rPr lang="en-US" dirty="0" err="1" smtClean="0"/>
              <a:t>Manajemen</a:t>
            </a:r>
            <a:r>
              <a:rPr lang="en-US" dirty="0" smtClean="0"/>
              <a:t> Basis Data</a:t>
            </a:r>
          </a:p>
        </p:txBody>
      </p:sp>
      <p:sp>
        <p:nvSpPr>
          <p:cNvPr id="5" name="Slide Number Placeholder 4"/>
          <p:cNvSpPr>
            <a:spLocks noGrp="1"/>
          </p:cNvSpPr>
          <p:nvPr>
            <p:ph type="sldNum" sz="quarter" idx="12"/>
          </p:nvPr>
        </p:nvSpPr>
        <p:spPr/>
        <p:txBody>
          <a:bodyPr/>
          <a:lstStyle/>
          <a:p>
            <a:fld id="{A1B0336D-3F41-48A6-8D6E-A83F59E4679D}" type="slidenum">
              <a:rPr lang="zh-CN" altLang="en-US" smtClean="0"/>
              <a:pPr/>
              <a:t>2</a:t>
            </a:fld>
            <a:endParaRPr lang="zh-CN" altLang="en-US" dirty="0"/>
          </a:p>
        </p:txBody>
      </p:sp>
    </p:spTree>
    <p:extLst>
      <p:ext uri="{BB962C8B-B14F-4D97-AF65-F5344CB8AC3E}">
        <p14:creationId xmlns:p14="http://schemas.microsoft.com/office/powerpoint/2010/main" val="363198031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Manipulation Language (DML)</a:t>
            </a:r>
            <a:endParaRPr lang="id-ID" dirty="0"/>
          </a:p>
        </p:txBody>
      </p:sp>
      <p:sp>
        <p:nvSpPr>
          <p:cNvPr id="3" name="Content Placeholder 2"/>
          <p:cNvSpPr>
            <a:spLocks noGrp="1"/>
          </p:cNvSpPr>
          <p:nvPr>
            <p:ph idx="1"/>
          </p:nvPr>
        </p:nvSpPr>
        <p:spPr/>
        <p:txBody>
          <a:bodyPr/>
          <a:lstStyle/>
          <a:p>
            <a:pPr marL="0" indent="0">
              <a:buNone/>
            </a:pPr>
            <a:r>
              <a:rPr lang="id-ID" sz="2700" b="1" dirty="0">
                <a:solidFill>
                  <a:srgbClr val="FFC000"/>
                </a:solidFill>
              </a:rPr>
              <a:t>SQL insert data</a:t>
            </a:r>
            <a:r>
              <a:rPr lang="id-ID" dirty="0" smtClean="0">
                <a:solidFill>
                  <a:srgbClr val="FF9900"/>
                </a:solidFill>
              </a:rPr>
              <a:t>:</a:t>
            </a:r>
          </a:p>
          <a:p>
            <a:r>
              <a:rPr lang="id-ID" dirty="0" smtClean="0"/>
              <a:t>INSERT INTO </a:t>
            </a:r>
            <a:r>
              <a:rPr lang="en-US" dirty="0" smtClean="0"/>
              <a:t> </a:t>
            </a:r>
            <a:r>
              <a:rPr lang="id-ID" dirty="0" smtClean="0"/>
              <a:t>'t_mahasiswa' ('id', 'mhs_nim', 'mhs_nm', 'IDProgdi', 'IDMahasiswa', 'stat_akd') VALUES</a:t>
            </a:r>
          </a:p>
          <a:p>
            <a:pPr lvl="1"/>
            <a:r>
              <a:rPr lang="id-ID" dirty="0" smtClean="0"/>
              <a:t>(NULL, '0802506119', 'Fariz Budiman', </a:t>
            </a:r>
            <a:r>
              <a:rPr lang="en-US" dirty="0" smtClean="0"/>
              <a:t>2</a:t>
            </a:r>
            <a:r>
              <a:rPr lang="id-ID" dirty="0" smtClean="0"/>
              <a:t>, '000BD407', '2'),</a:t>
            </a:r>
          </a:p>
          <a:p>
            <a:pPr lvl="1"/>
            <a:r>
              <a:rPr lang="id-ID" dirty="0" smtClean="0"/>
              <a:t>(NULL, '08025061</a:t>
            </a:r>
            <a:r>
              <a:rPr lang="en-US" dirty="0" smtClean="0"/>
              <a:t>20</a:t>
            </a:r>
            <a:r>
              <a:rPr lang="id-ID" dirty="0" smtClean="0"/>
              <a:t>', ‘</a:t>
            </a:r>
            <a:r>
              <a:rPr lang="en-US" dirty="0" err="1" smtClean="0"/>
              <a:t>Anisa</a:t>
            </a:r>
            <a:r>
              <a:rPr lang="en-US" dirty="0" smtClean="0"/>
              <a:t> </a:t>
            </a:r>
            <a:r>
              <a:rPr lang="en-US" dirty="0" err="1" smtClean="0"/>
              <a:t>Agustini</a:t>
            </a:r>
            <a:r>
              <a:rPr lang="id-ID" dirty="0" smtClean="0"/>
              <a:t>', </a:t>
            </a:r>
            <a:r>
              <a:rPr lang="en-US" dirty="0" smtClean="0"/>
              <a:t>2</a:t>
            </a:r>
            <a:r>
              <a:rPr lang="id-ID" dirty="0" smtClean="0"/>
              <a:t>, '000B</a:t>
            </a:r>
            <a:r>
              <a:rPr lang="en-US" dirty="0" smtClean="0"/>
              <a:t>C129</a:t>
            </a:r>
            <a:r>
              <a:rPr lang="id-ID" dirty="0" smtClean="0"/>
              <a:t>', '</a:t>
            </a:r>
            <a:r>
              <a:rPr lang="en-US" dirty="0" smtClean="0"/>
              <a:t>1</a:t>
            </a:r>
            <a:r>
              <a:rPr lang="id-ID" dirty="0" smtClean="0"/>
              <a:t>'),</a:t>
            </a:r>
          </a:p>
          <a:p>
            <a:pPr lvl="1"/>
            <a:r>
              <a:rPr lang="id-ID" dirty="0" smtClean="0"/>
              <a:t>(NULL, '0102506031', 'Asyra Rizki', </a:t>
            </a:r>
            <a:r>
              <a:rPr lang="en-US" dirty="0" smtClean="0"/>
              <a:t>2</a:t>
            </a:r>
            <a:r>
              <a:rPr lang="id-ID" dirty="0" smtClean="0"/>
              <a:t>, '0012E555', '3');</a:t>
            </a:r>
          </a:p>
          <a:p>
            <a:endParaRPr lang="id-ID" dirty="0" smtClean="0"/>
          </a:p>
        </p:txBody>
      </p:sp>
      <p:sp>
        <p:nvSpPr>
          <p:cNvPr id="7" name="Slide Number Placeholder 6"/>
          <p:cNvSpPr>
            <a:spLocks noGrp="1"/>
          </p:cNvSpPr>
          <p:nvPr>
            <p:ph type="sldNum" sz="quarter" idx="12"/>
          </p:nvPr>
        </p:nvSpPr>
        <p:spPr/>
        <p:txBody>
          <a:bodyPr/>
          <a:lstStyle/>
          <a:p>
            <a:fld id="{A1B0336D-3F41-48A6-8D6E-A83F59E4679D}" type="slidenum">
              <a:rPr lang="zh-CN" altLang="en-US" smtClean="0"/>
              <a:pPr/>
              <a:t>20</a:t>
            </a:fld>
            <a:endParaRPr lang="zh-CN" altLang="en-US" dirty="0"/>
          </a:p>
        </p:txBody>
      </p:sp>
    </p:spTree>
    <p:extLst>
      <p:ext uri="{BB962C8B-B14F-4D97-AF65-F5344CB8AC3E}">
        <p14:creationId xmlns:p14="http://schemas.microsoft.com/office/powerpoint/2010/main" val="9840943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Manipulation Language (DML)</a:t>
            </a:r>
            <a:endParaRPr lang="id-ID" dirty="0"/>
          </a:p>
        </p:txBody>
      </p:sp>
      <p:sp>
        <p:nvSpPr>
          <p:cNvPr id="3" name="Content Placeholder 2"/>
          <p:cNvSpPr>
            <a:spLocks noGrp="1"/>
          </p:cNvSpPr>
          <p:nvPr>
            <p:ph idx="1"/>
          </p:nvPr>
        </p:nvSpPr>
        <p:spPr/>
        <p:txBody>
          <a:bodyPr>
            <a:normAutofit/>
          </a:bodyPr>
          <a:lstStyle/>
          <a:p>
            <a:pPr>
              <a:buNone/>
            </a:pPr>
            <a:r>
              <a:rPr lang="id-ID" sz="2700" b="1" dirty="0" smtClean="0">
                <a:solidFill>
                  <a:srgbClr val="FFC000"/>
                </a:solidFill>
              </a:rPr>
              <a:t>SQL UPDATE data:</a:t>
            </a:r>
          </a:p>
          <a:p>
            <a:pPr>
              <a:buNone/>
            </a:pPr>
            <a:r>
              <a:rPr lang="id-ID" sz="2700" dirty="0" smtClean="0"/>
              <a:t>UPDATE t_mahasiswa </a:t>
            </a:r>
            <a:endParaRPr lang="en-US" sz="2700" dirty="0" smtClean="0"/>
          </a:p>
          <a:p>
            <a:pPr>
              <a:buNone/>
            </a:pPr>
            <a:r>
              <a:rPr lang="id-ID" sz="2700" dirty="0" smtClean="0"/>
              <a:t>SET mhs_nm='Abdul', IDProgdi='4' </a:t>
            </a:r>
            <a:endParaRPr lang="en-US" sz="2700" dirty="0" smtClean="0"/>
          </a:p>
          <a:p>
            <a:pPr>
              <a:buNone/>
            </a:pPr>
            <a:r>
              <a:rPr lang="id-ID" sz="2700" dirty="0" smtClean="0"/>
              <a:t>WHERE  mhs_nim='0102506031';</a:t>
            </a:r>
          </a:p>
          <a:p>
            <a:endParaRPr lang="id-ID" sz="2700" dirty="0" smtClean="0"/>
          </a:p>
          <a:p>
            <a:pPr>
              <a:buNone/>
            </a:pPr>
            <a:r>
              <a:rPr lang="id-ID" sz="2700" b="1" dirty="0" smtClean="0">
                <a:solidFill>
                  <a:srgbClr val="FFC000"/>
                </a:solidFill>
              </a:rPr>
              <a:t>SQL DELETE data:</a:t>
            </a:r>
          </a:p>
          <a:p>
            <a:pPr>
              <a:buNone/>
            </a:pPr>
            <a:r>
              <a:rPr lang="id-ID" sz="2700" dirty="0" smtClean="0"/>
              <a:t>DELETE FROM t_mahasiswa </a:t>
            </a:r>
            <a:endParaRPr lang="en-US" sz="2700" dirty="0" smtClean="0"/>
          </a:p>
          <a:p>
            <a:pPr>
              <a:buNone/>
            </a:pPr>
            <a:r>
              <a:rPr lang="id-ID" sz="2700" dirty="0" smtClean="0"/>
              <a:t>WHERE mhs_nim='0102506031';</a:t>
            </a:r>
            <a:endParaRPr lang="id-ID" sz="2700" dirty="0"/>
          </a:p>
        </p:txBody>
      </p:sp>
      <p:sp>
        <p:nvSpPr>
          <p:cNvPr id="5" name="Action Button: Forward or Next 4">
            <a:hlinkClick r:id="rId3" action="ppaction://hlinksldjump" highlightClick="1"/>
          </p:cNvPr>
          <p:cNvSpPr/>
          <p:nvPr/>
        </p:nvSpPr>
        <p:spPr>
          <a:xfrm flipH="1">
            <a:off x="8501090" y="428604"/>
            <a:ext cx="428628" cy="35719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Slide Number Placeholder 7"/>
          <p:cNvSpPr>
            <a:spLocks noGrp="1"/>
          </p:cNvSpPr>
          <p:nvPr>
            <p:ph type="sldNum" sz="quarter" idx="12"/>
          </p:nvPr>
        </p:nvSpPr>
        <p:spPr/>
        <p:txBody>
          <a:bodyPr/>
          <a:lstStyle/>
          <a:p>
            <a:fld id="{A1B0336D-3F41-48A6-8D6E-A83F59E4679D}" type="slidenum">
              <a:rPr lang="zh-CN" altLang="en-US" smtClean="0"/>
              <a:pPr/>
              <a:t>21</a:t>
            </a:fld>
            <a:endParaRPr lang="zh-CN" altLang="en-US" dirty="0"/>
          </a:p>
        </p:txBody>
      </p:sp>
    </p:spTree>
    <p:extLst>
      <p:ext uri="{BB962C8B-B14F-4D97-AF65-F5344CB8AC3E}">
        <p14:creationId xmlns:p14="http://schemas.microsoft.com/office/powerpoint/2010/main" val="8481013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Definition Language (DDL)</a:t>
            </a:r>
            <a:endParaRPr lang="id-ID" dirty="0"/>
          </a:p>
        </p:txBody>
      </p:sp>
      <p:sp>
        <p:nvSpPr>
          <p:cNvPr id="3" name="Content Placeholder 2"/>
          <p:cNvSpPr>
            <a:spLocks noGrp="1"/>
          </p:cNvSpPr>
          <p:nvPr>
            <p:ph idx="1"/>
          </p:nvPr>
        </p:nvSpPr>
        <p:spPr/>
        <p:txBody>
          <a:bodyPr>
            <a:normAutofit lnSpcReduction="10000"/>
          </a:bodyPr>
          <a:lstStyle/>
          <a:p>
            <a:pPr>
              <a:buNone/>
            </a:pPr>
            <a:r>
              <a:rPr lang="id-ID" b="1" dirty="0" smtClean="0">
                <a:solidFill>
                  <a:srgbClr val="FFC000"/>
                </a:solidFill>
              </a:rPr>
              <a:t>SQL create table t_mahasiswa:</a:t>
            </a:r>
          </a:p>
          <a:p>
            <a:pPr>
              <a:buNone/>
            </a:pPr>
            <a:r>
              <a:rPr lang="id-ID" dirty="0" smtClean="0"/>
              <a:t>CREATE TABLE IF NOT EXISTS 't_mahasiswa' (</a:t>
            </a:r>
          </a:p>
          <a:p>
            <a:pPr lvl="1">
              <a:buNone/>
            </a:pPr>
            <a:r>
              <a:rPr lang="id-ID" dirty="0" smtClean="0"/>
              <a:t>  'id' int(10) unsigned NOT NULL AUTO_INCREMENT,</a:t>
            </a:r>
          </a:p>
          <a:p>
            <a:pPr lvl="1">
              <a:buNone/>
            </a:pPr>
            <a:r>
              <a:rPr lang="id-ID" dirty="0" smtClean="0"/>
              <a:t>  'mhs_nim' varchar(10) NOT NULL,</a:t>
            </a:r>
          </a:p>
          <a:p>
            <a:pPr lvl="1">
              <a:buNone/>
            </a:pPr>
            <a:r>
              <a:rPr lang="id-ID" dirty="0" smtClean="0"/>
              <a:t>  'mhs_nm' varchar(255) NOT NULL,</a:t>
            </a:r>
          </a:p>
          <a:p>
            <a:pPr lvl="1">
              <a:buNone/>
            </a:pPr>
            <a:r>
              <a:rPr lang="id-ID" dirty="0" smtClean="0"/>
              <a:t>  'IDProgdi' int(10) DEFAULT NULL,</a:t>
            </a:r>
          </a:p>
          <a:p>
            <a:pPr lvl="1">
              <a:buNone/>
            </a:pPr>
            <a:r>
              <a:rPr lang="id-ID" dirty="0" smtClean="0"/>
              <a:t>  'IDMahasiswa' varchar(50) DEFAULT NULL,</a:t>
            </a:r>
          </a:p>
          <a:p>
            <a:pPr lvl="1">
              <a:buNone/>
            </a:pPr>
            <a:r>
              <a:rPr lang="id-ID" dirty="0" smtClean="0"/>
              <a:t>  'stat_akd' varchar(2) DEFAULT NULL,</a:t>
            </a:r>
          </a:p>
          <a:p>
            <a:pPr lvl="1">
              <a:buNone/>
            </a:pPr>
            <a:r>
              <a:rPr lang="id-ID" dirty="0" smtClean="0"/>
              <a:t>  PRIMARY KEY ('id'),</a:t>
            </a:r>
          </a:p>
          <a:p>
            <a:pPr lvl="1">
              <a:buNone/>
            </a:pPr>
            <a:r>
              <a:rPr lang="id-ID" dirty="0" smtClean="0"/>
              <a:t>  KEY 'mhs_nim' ('mhs_nim')</a:t>
            </a:r>
          </a:p>
          <a:p>
            <a:pPr>
              <a:buNone/>
            </a:pPr>
            <a:r>
              <a:rPr lang="id-ID" dirty="0" smtClean="0"/>
              <a:t>) ENGINE=MyISAM  DEFAULT CHARSET=latin1 AUTO_INCREMENT=5876 ;</a:t>
            </a:r>
            <a:endParaRPr lang="id-ID" dirty="0"/>
          </a:p>
        </p:txBody>
      </p:sp>
      <p:sp>
        <p:nvSpPr>
          <p:cNvPr id="5" name="Action Button: Forward or Next 4">
            <a:hlinkClick r:id="" action="ppaction://hlinkshowjump?jump=lastslideviewed" highlightClick="1"/>
          </p:cNvPr>
          <p:cNvSpPr/>
          <p:nvPr/>
        </p:nvSpPr>
        <p:spPr>
          <a:xfrm flipH="1">
            <a:off x="8501090" y="428604"/>
            <a:ext cx="428628" cy="35719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Slide Number Placeholder 7"/>
          <p:cNvSpPr>
            <a:spLocks noGrp="1"/>
          </p:cNvSpPr>
          <p:nvPr>
            <p:ph type="sldNum" sz="quarter" idx="12"/>
          </p:nvPr>
        </p:nvSpPr>
        <p:spPr/>
        <p:txBody>
          <a:bodyPr/>
          <a:lstStyle/>
          <a:p>
            <a:fld id="{A1B0336D-3F41-48A6-8D6E-A83F59E4679D}" type="slidenum">
              <a:rPr lang="zh-CN" altLang="en-US" smtClean="0"/>
              <a:pPr/>
              <a:t>22</a:t>
            </a:fld>
            <a:endParaRPr lang="zh-CN" altLang="en-US" dirty="0"/>
          </a:p>
        </p:txBody>
      </p:sp>
    </p:spTree>
    <p:extLst>
      <p:ext uri="{BB962C8B-B14F-4D97-AF65-F5344CB8AC3E}">
        <p14:creationId xmlns:p14="http://schemas.microsoft.com/office/powerpoint/2010/main" val="42498640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err="1" smtClean="0"/>
              <a:t>Antar</a:t>
            </a:r>
            <a:r>
              <a:rPr lang="en-US" dirty="0" smtClean="0"/>
              <a:t> </a:t>
            </a:r>
            <a:r>
              <a:rPr lang="en-US" dirty="0" err="1" smtClean="0"/>
              <a:t>Muka</a:t>
            </a:r>
            <a:r>
              <a:rPr lang="en-US" dirty="0" smtClean="0"/>
              <a:t> DBMS</a:t>
            </a:r>
          </a:p>
        </p:txBody>
      </p:sp>
      <p:sp>
        <p:nvSpPr>
          <p:cNvPr id="23555" name="Content Placeholder 2"/>
          <p:cNvSpPr>
            <a:spLocks noGrp="1"/>
          </p:cNvSpPr>
          <p:nvPr>
            <p:ph idx="1"/>
          </p:nvPr>
        </p:nvSpPr>
        <p:spPr/>
        <p:txBody>
          <a:bodyPr>
            <a:normAutofit/>
          </a:bodyPr>
          <a:lstStyle/>
          <a:p>
            <a:r>
              <a:rPr lang="en-US" dirty="0" err="1" smtClean="0"/>
              <a:t>Antar</a:t>
            </a:r>
            <a:r>
              <a:rPr lang="en-US" dirty="0" smtClean="0"/>
              <a:t> </a:t>
            </a:r>
            <a:r>
              <a:rPr lang="en-US" dirty="0" err="1" smtClean="0"/>
              <a:t>muka</a:t>
            </a:r>
            <a:r>
              <a:rPr lang="en-US" dirty="0" smtClean="0"/>
              <a:t> </a:t>
            </a:r>
            <a:r>
              <a:rPr lang="en-US" dirty="0" err="1" smtClean="0"/>
              <a:t>berbasis</a:t>
            </a:r>
            <a:r>
              <a:rPr lang="en-US" dirty="0" smtClean="0"/>
              <a:t> menu </a:t>
            </a:r>
            <a:r>
              <a:rPr lang="en-US" dirty="0" err="1" smtClean="0"/>
              <a:t>untuk</a:t>
            </a:r>
            <a:r>
              <a:rPr lang="en-US" dirty="0" smtClean="0"/>
              <a:t> </a:t>
            </a:r>
            <a:r>
              <a:rPr lang="en-US" i="1" dirty="0" smtClean="0"/>
              <a:t>Web clients </a:t>
            </a:r>
            <a:r>
              <a:rPr lang="en-US" dirty="0" err="1" smtClean="0"/>
              <a:t>atau</a:t>
            </a:r>
            <a:r>
              <a:rPr lang="en-US" dirty="0" smtClean="0"/>
              <a:t> </a:t>
            </a:r>
            <a:r>
              <a:rPr lang="en-US" i="1" dirty="0" smtClean="0"/>
              <a:t>browsing</a:t>
            </a:r>
          </a:p>
          <a:p>
            <a:r>
              <a:rPr lang="en-US" dirty="0" err="1" smtClean="0"/>
              <a:t>Antar</a:t>
            </a:r>
            <a:r>
              <a:rPr lang="en-US" dirty="0" smtClean="0"/>
              <a:t> </a:t>
            </a:r>
            <a:r>
              <a:rPr lang="en-US" dirty="0" err="1" smtClean="0"/>
              <a:t>muka</a:t>
            </a:r>
            <a:r>
              <a:rPr lang="en-US" dirty="0" smtClean="0"/>
              <a:t> </a:t>
            </a:r>
            <a:r>
              <a:rPr lang="en-US" dirty="0" err="1" smtClean="0"/>
              <a:t>berbasis</a:t>
            </a:r>
            <a:r>
              <a:rPr lang="en-US" dirty="0" smtClean="0"/>
              <a:t> </a:t>
            </a:r>
            <a:r>
              <a:rPr lang="en-US" i="1" dirty="0" smtClean="0"/>
              <a:t>forms</a:t>
            </a:r>
            <a:endParaRPr lang="en-US" dirty="0" smtClean="0"/>
          </a:p>
          <a:p>
            <a:r>
              <a:rPr lang="en-US" dirty="0" err="1" smtClean="0"/>
              <a:t>Antar</a:t>
            </a:r>
            <a:r>
              <a:rPr lang="en-US" dirty="0" smtClean="0"/>
              <a:t> </a:t>
            </a:r>
            <a:r>
              <a:rPr lang="en-US" dirty="0" err="1" smtClean="0"/>
              <a:t>muka</a:t>
            </a:r>
            <a:r>
              <a:rPr lang="en-US" dirty="0" smtClean="0"/>
              <a:t> </a:t>
            </a:r>
            <a:r>
              <a:rPr lang="en-US" dirty="0" err="1" smtClean="0"/>
              <a:t>berbasis</a:t>
            </a:r>
            <a:r>
              <a:rPr lang="en-US" dirty="0" smtClean="0"/>
              <a:t> </a:t>
            </a:r>
            <a:r>
              <a:rPr lang="en-US" dirty="0" err="1" smtClean="0"/>
              <a:t>grafis</a:t>
            </a:r>
            <a:endParaRPr lang="en-US" dirty="0" smtClean="0"/>
          </a:p>
          <a:p>
            <a:r>
              <a:rPr lang="en-US" i="1" dirty="0" smtClean="0"/>
              <a:t>Natural language interfaces</a:t>
            </a:r>
          </a:p>
          <a:p>
            <a:r>
              <a:rPr lang="en-US" i="1" dirty="0" smtClean="0"/>
              <a:t>Speech input and output</a:t>
            </a:r>
          </a:p>
          <a:p>
            <a:r>
              <a:rPr lang="en-US" dirty="0" err="1" smtClean="0"/>
              <a:t>Antar</a:t>
            </a:r>
            <a:r>
              <a:rPr lang="en-US" dirty="0" smtClean="0"/>
              <a:t> </a:t>
            </a:r>
            <a:r>
              <a:rPr lang="en-US" dirty="0" err="1" smtClean="0"/>
              <a:t>muka</a:t>
            </a:r>
            <a:r>
              <a:rPr lang="en-US" dirty="0" smtClean="0"/>
              <a:t> </a:t>
            </a:r>
            <a:r>
              <a:rPr lang="en-US" dirty="0" err="1" smtClean="0"/>
              <a:t>untuk</a:t>
            </a:r>
            <a:r>
              <a:rPr lang="en-US" dirty="0" smtClean="0"/>
              <a:t> </a:t>
            </a:r>
            <a:r>
              <a:rPr lang="en-US" i="1" dirty="0" smtClean="0"/>
              <a:t>parametric users</a:t>
            </a:r>
          </a:p>
          <a:p>
            <a:r>
              <a:rPr lang="en-US" dirty="0" err="1" smtClean="0"/>
              <a:t>Antar</a:t>
            </a:r>
            <a:r>
              <a:rPr lang="en-US" dirty="0" smtClean="0"/>
              <a:t> </a:t>
            </a:r>
            <a:r>
              <a:rPr lang="en-US" dirty="0" err="1" smtClean="0"/>
              <a:t>muka</a:t>
            </a:r>
            <a:r>
              <a:rPr lang="en-US" dirty="0" smtClean="0"/>
              <a:t> </a:t>
            </a:r>
            <a:r>
              <a:rPr lang="en-US" dirty="0" err="1" smtClean="0"/>
              <a:t>untuk</a:t>
            </a:r>
            <a:r>
              <a:rPr lang="en-US" dirty="0" smtClean="0"/>
              <a:t> DBA</a:t>
            </a:r>
          </a:p>
        </p:txBody>
      </p:sp>
      <p:sp>
        <p:nvSpPr>
          <p:cNvPr id="4" name="TextBox 3"/>
          <p:cNvSpPr txBox="1"/>
          <p:nvPr/>
        </p:nvSpPr>
        <p:spPr>
          <a:xfrm>
            <a:off x="5493637" y="0"/>
            <a:ext cx="3682483" cy="369332"/>
          </a:xfrm>
          <a:prstGeom prst="rect">
            <a:avLst/>
          </a:prstGeom>
          <a:noFill/>
        </p:spPr>
        <p:txBody>
          <a:bodyPr wrap="none" rtlCol="0">
            <a:spAutoFit/>
          </a:bodyPr>
          <a:lstStyle/>
          <a:p>
            <a:r>
              <a:rPr lang="en-US" dirty="0" err="1" smtClean="0"/>
              <a:t>Bahasa</a:t>
            </a:r>
            <a:r>
              <a:rPr lang="en-US" dirty="0" smtClean="0"/>
              <a:t> </a:t>
            </a:r>
            <a:r>
              <a:rPr lang="en-US" dirty="0" err="1" smtClean="0"/>
              <a:t>dan</a:t>
            </a:r>
            <a:r>
              <a:rPr lang="en-US" dirty="0" smtClean="0"/>
              <a:t> </a:t>
            </a:r>
            <a:r>
              <a:rPr lang="en-US" dirty="0" err="1" smtClean="0"/>
              <a:t>Antar</a:t>
            </a:r>
            <a:r>
              <a:rPr lang="en-US" dirty="0" smtClean="0"/>
              <a:t> </a:t>
            </a:r>
            <a:r>
              <a:rPr lang="en-US" dirty="0" err="1" smtClean="0"/>
              <a:t>Muka</a:t>
            </a:r>
            <a:r>
              <a:rPr lang="en-US" dirty="0" smtClean="0"/>
              <a:t> Basis Data</a:t>
            </a:r>
          </a:p>
        </p:txBody>
      </p:sp>
      <p:sp>
        <p:nvSpPr>
          <p:cNvPr id="6" name="Slide Number Placeholder 5"/>
          <p:cNvSpPr>
            <a:spLocks noGrp="1"/>
          </p:cNvSpPr>
          <p:nvPr>
            <p:ph type="sldNum" sz="quarter" idx="12"/>
          </p:nvPr>
        </p:nvSpPr>
        <p:spPr/>
        <p:txBody>
          <a:bodyPr/>
          <a:lstStyle/>
          <a:p>
            <a:fld id="{A1B0336D-3F41-48A6-8D6E-A83F59E4679D}" type="slidenum">
              <a:rPr lang="zh-CN" altLang="en-US" smtClean="0"/>
              <a:pPr/>
              <a:t>23</a:t>
            </a:fld>
            <a:endParaRPr lang="zh-CN" altLang="en-US" dirty="0"/>
          </a:p>
        </p:txBody>
      </p:sp>
    </p:spTree>
    <p:extLst>
      <p:ext uri="{BB962C8B-B14F-4D97-AF65-F5344CB8AC3E}">
        <p14:creationId xmlns:p14="http://schemas.microsoft.com/office/powerpoint/2010/main" val="33762390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4"/>
          <p:cNvPicPr>
            <a:picLocks noChangeAspect="1" noChangeArrowheads="1"/>
          </p:cNvPicPr>
          <p:nvPr/>
        </p:nvPicPr>
        <p:blipFill>
          <a:blip r:embed="rId3"/>
          <a:srcRect/>
          <a:stretch>
            <a:fillRect/>
          </a:stretch>
        </p:blipFill>
        <p:spPr bwMode="auto">
          <a:xfrm>
            <a:off x="1143000" y="578297"/>
            <a:ext cx="6421438" cy="6308725"/>
          </a:xfrm>
          <a:prstGeom prst="rect">
            <a:avLst/>
          </a:prstGeom>
          <a:noFill/>
          <a:ln w="9525">
            <a:noFill/>
            <a:miter lim="800000"/>
            <a:headEnd/>
            <a:tailEnd/>
          </a:ln>
        </p:spPr>
      </p:pic>
      <p:sp>
        <p:nvSpPr>
          <p:cNvPr id="3" name="TextBox 2"/>
          <p:cNvSpPr txBox="1"/>
          <p:nvPr/>
        </p:nvSpPr>
        <p:spPr>
          <a:xfrm>
            <a:off x="5934467" y="9927"/>
            <a:ext cx="3209533" cy="369332"/>
          </a:xfrm>
          <a:prstGeom prst="rect">
            <a:avLst/>
          </a:prstGeom>
          <a:noFill/>
        </p:spPr>
        <p:txBody>
          <a:bodyPr wrap="none" rtlCol="0">
            <a:spAutoFit/>
          </a:bodyPr>
          <a:lstStyle/>
          <a:p>
            <a:r>
              <a:rPr lang="en-US" dirty="0" err="1" smtClean="0"/>
              <a:t>Lingkungan</a:t>
            </a:r>
            <a:r>
              <a:rPr lang="en-US" dirty="0" smtClean="0"/>
              <a:t> </a:t>
            </a:r>
            <a:r>
              <a:rPr lang="en-US" dirty="0" err="1" smtClean="0"/>
              <a:t>Sistem</a:t>
            </a:r>
            <a:r>
              <a:rPr lang="en-US" dirty="0" smtClean="0"/>
              <a:t> Basis Data</a:t>
            </a:r>
          </a:p>
        </p:txBody>
      </p:sp>
      <p:sp>
        <p:nvSpPr>
          <p:cNvPr id="5" name="Slide Number Placeholder 4"/>
          <p:cNvSpPr>
            <a:spLocks noGrp="1"/>
          </p:cNvSpPr>
          <p:nvPr>
            <p:ph type="sldNum" sz="quarter" idx="12"/>
          </p:nvPr>
        </p:nvSpPr>
        <p:spPr/>
        <p:txBody>
          <a:bodyPr/>
          <a:lstStyle/>
          <a:p>
            <a:fld id="{A1B0336D-3F41-48A6-8D6E-A83F59E4679D}" type="slidenum">
              <a:rPr lang="zh-CN" altLang="en-US" smtClean="0"/>
              <a:pPr/>
              <a:t>24</a:t>
            </a:fld>
            <a:endParaRPr lang="zh-CN" altLang="en-US"/>
          </a:p>
        </p:txBody>
      </p:sp>
    </p:spTree>
    <p:extLst>
      <p:ext uri="{BB962C8B-B14F-4D97-AF65-F5344CB8AC3E}">
        <p14:creationId xmlns:p14="http://schemas.microsoft.com/office/powerpoint/2010/main" val="25825069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a:bodyPr>
          <a:lstStyle/>
          <a:p>
            <a:r>
              <a:rPr lang="en-US" dirty="0" err="1" smtClean="0"/>
              <a:t>Utilitas</a:t>
            </a:r>
            <a:r>
              <a:rPr lang="en-US" dirty="0" smtClean="0"/>
              <a:t> </a:t>
            </a:r>
            <a:r>
              <a:rPr lang="en-US" dirty="0" err="1" smtClean="0"/>
              <a:t>Sistem</a:t>
            </a:r>
            <a:r>
              <a:rPr lang="en-US" dirty="0" smtClean="0"/>
              <a:t> Basis Data </a:t>
            </a:r>
            <a:r>
              <a:rPr lang="en-US" baseline="-25000" dirty="0" smtClean="0"/>
              <a:t>1</a:t>
            </a:r>
          </a:p>
        </p:txBody>
      </p:sp>
      <p:sp>
        <p:nvSpPr>
          <p:cNvPr id="27651" name="Content Placeholder 2"/>
          <p:cNvSpPr>
            <a:spLocks noGrp="1"/>
          </p:cNvSpPr>
          <p:nvPr>
            <p:ph idx="1"/>
          </p:nvPr>
        </p:nvSpPr>
        <p:spPr/>
        <p:txBody>
          <a:bodyPr/>
          <a:lstStyle/>
          <a:p>
            <a:r>
              <a:rPr lang="en-US" i="1" dirty="0" smtClean="0"/>
              <a:t>Loading</a:t>
            </a:r>
          </a:p>
          <a:p>
            <a:pPr lvl="1"/>
            <a:r>
              <a:rPr lang="en-US" dirty="0" err="1" smtClean="0"/>
              <a:t>Mengisi</a:t>
            </a:r>
            <a:r>
              <a:rPr lang="en-US" dirty="0" smtClean="0"/>
              <a:t> </a:t>
            </a:r>
            <a:r>
              <a:rPr lang="en-US" dirty="0" err="1" smtClean="0"/>
              <a:t>berkas</a:t>
            </a:r>
            <a:r>
              <a:rPr lang="en-US" dirty="0" smtClean="0"/>
              <a:t> data</a:t>
            </a:r>
          </a:p>
          <a:p>
            <a:r>
              <a:rPr lang="en-US" i="1" dirty="0" smtClean="0"/>
              <a:t>Backup</a:t>
            </a:r>
          </a:p>
          <a:p>
            <a:pPr lvl="1"/>
            <a:r>
              <a:rPr lang="en-US" dirty="0" err="1" smtClean="0"/>
              <a:t>Membuat</a:t>
            </a:r>
            <a:r>
              <a:rPr lang="en-US" dirty="0" smtClean="0"/>
              <a:t> </a:t>
            </a:r>
            <a:r>
              <a:rPr lang="en-US" dirty="0" err="1" smtClean="0"/>
              <a:t>salinan</a:t>
            </a:r>
            <a:r>
              <a:rPr lang="en-US" dirty="0" smtClean="0"/>
              <a:t> basis data </a:t>
            </a:r>
            <a:r>
              <a:rPr lang="en-US" dirty="0" err="1" smtClean="0"/>
              <a:t>untuk</a:t>
            </a:r>
            <a:r>
              <a:rPr lang="en-US" dirty="0" smtClean="0"/>
              <a:t> </a:t>
            </a:r>
            <a:r>
              <a:rPr lang="en-US" i="1" dirty="0" smtClean="0"/>
              <a:t>backup</a:t>
            </a:r>
            <a:endParaRPr lang="en-US" dirty="0" smtClean="0"/>
          </a:p>
        </p:txBody>
      </p:sp>
      <p:sp>
        <p:nvSpPr>
          <p:cNvPr id="4" name="TextBox 3"/>
          <p:cNvSpPr txBox="1"/>
          <p:nvPr/>
        </p:nvSpPr>
        <p:spPr>
          <a:xfrm>
            <a:off x="5934467" y="0"/>
            <a:ext cx="3209533" cy="369332"/>
          </a:xfrm>
          <a:prstGeom prst="rect">
            <a:avLst/>
          </a:prstGeom>
          <a:noFill/>
        </p:spPr>
        <p:txBody>
          <a:bodyPr wrap="none" rtlCol="0">
            <a:spAutoFit/>
          </a:bodyPr>
          <a:lstStyle/>
          <a:p>
            <a:r>
              <a:rPr lang="en-US" dirty="0" err="1" smtClean="0"/>
              <a:t>Lingkungan</a:t>
            </a:r>
            <a:r>
              <a:rPr lang="en-US" dirty="0" smtClean="0"/>
              <a:t> </a:t>
            </a:r>
            <a:r>
              <a:rPr lang="en-US" dirty="0" err="1" smtClean="0"/>
              <a:t>Sistem</a:t>
            </a:r>
            <a:r>
              <a:rPr lang="en-US" dirty="0" smtClean="0"/>
              <a:t> Basis Data</a:t>
            </a:r>
          </a:p>
        </p:txBody>
      </p:sp>
      <p:sp>
        <p:nvSpPr>
          <p:cNvPr id="6" name="Slide Number Placeholder 5"/>
          <p:cNvSpPr>
            <a:spLocks noGrp="1"/>
          </p:cNvSpPr>
          <p:nvPr>
            <p:ph type="sldNum" sz="quarter" idx="12"/>
          </p:nvPr>
        </p:nvSpPr>
        <p:spPr/>
        <p:txBody>
          <a:bodyPr/>
          <a:lstStyle/>
          <a:p>
            <a:fld id="{A1B0336D-3F41-48A6-8D6E-A83F59E4679D}" type="slidenum">
              <a:rPr lang="zh-CN" altLang="en-US" smtClean="0"/>
              <a:pPr/>
              <a:t>25</a:t>
            </a:fld>
            <a:endParaRPr lang="zh-CN" altLang="en-US" dirty="0"/>
          </a:p>
        </p:txBody>
      </p:sp>
    </p:spTree>
    <p:extLst>
      <p:ext uri="{BB962C8B-B14F-4D97-AF65-F5344CB8AC3E}">
        <p14:creationId xmlns:p14="http://schemas.microsoft.com/office/powerpoint/2010/main" val="37750235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err="1" smtClean="0"/>
              <a:t>Utilitas</a:t>
            </a:r>
            <a:r>
              <a:rPr lang="en-US" dirty="0" smtClean="0"/>
              <a:t> </a:t>
            </a:r>
            <a:r>
              <a:rPr lang="en-US" dirty="0" err="1" smtClean="0"/>
              <a:t>Sistem</a:t>
            </a:r>
            <a:r>
              <a:rPr lang="en-US" dirty="0" smtClean="0"/>
              <a:t> Basis Data </a:t>
            </a:r>
            <a:r>
              <a:rPr lang="en-US" baseline="-25000" dirty="0" smtClean="0"/>
              <a:t>2</a:t>
            </a:r>
            <a:endParaRPr lang="en-US" dirty="0" smtClean="0"/>
          </a:p>
        </p:txBody>
      </p:sp>
      <p:sp>
        <p:nvSpPr>
          <p:cNvPr id="28675" name="Content Placeholder 2"/>
          <p:cNvSpPr>
            <a:spLocks noGrp="1"/>
          </p:cNvSpPr>
          <p:nvPr>
            <p:ph idx="1"/>
          </p:nvPr>
        </p:nvSpPr>
        <p:spPr/>
        <p:txBody>
          <a:bodyPr/>
          <a:lstStyle/>
          <a:p>
            <a:r>
              <a:rPr lang="en-US" i="1" dirty="0" smtClean="0"/>
              <a:t>Database storage reorganization</a:t>
            </a:r>
          </a:p>
          <a:p>
            <a:pPr lvl="1"/>
            <a:r>
              <a:rPr lang="en-US" dirty="0" err="1" smtClean="0"/>
              <a:t>Mengubah</a:t>
            </a:r>
            <a:r>
              <a:rPr lang="en-US" dirty="0" smtClean="0"/>
              <a:t> </a:t>
            </a:r>
            <a:r>
              <a:rPr lang="en-US" dirty="0" err="1" smtClean="0"/>
              <a:t>organisasi</a:t>
            </a:r>
            <a:r>
              <a:rPr lang="en-US" dirty="0" smtClean="0"/>
              <a:t> </a:t>
            </a:r>
            <a:r>
              <a:rPr lang="en-US" dirty="0" err="1" smtClean="0"/>
              <a:t>berkas</a:t>
            </a:r>
            <a:r>
              <a:rPr lang="en-US" dirty="0" smtClean="0"/>
              <a:t> basis data </a:t>
            </a:r>
            <a:r>
              <a:rPr lang="en-US" dirty="0" err="1" smtClean="0"/>
              <a:t>menjadi</a:t>
            </a:r>
            <a:r>
              <a:rPr lang="en-US" dirty="0" smtClean="0"/>
              <a:t> </a:t>
            </a:r>
            <a:r>
              <a:rPr lang="en-US" dirty="0" err="1" smtClean="0"/>
              <a:t>organisasi</a:t>
            </a:r>
            <a:r>
              <a:rPr lang="en-US" dirty="0" smtClean="0"/>
              <a:t> basis data yang </a:t>
            </a:r>
            <a:r>
              <a:rPr lang="en-US" dirty="0" err="1" smtClean="0"/>
              <a:t>berbeda</a:t>
            </a:r>
            <a:endParaRPr lang="en-US" dirty="0" smtClean="0"/>
          </a:p>
          <a:p>
            <a:pPr lvl="1"/>
            <a:endParaRPr lang="en-US" dirty="0" smtClean="0"/>
          </a:p>
          <a:p>
            <a:r>
              <a:rPr lang="en-US" i="1" dirty="0" smtClean="0"/>
              <a:t>Performance monitoring</a:t>
            </a:r>
          </a:p>
          <a:p>
            <a:pPr lvl="1"/>
            <a:r>
              <a:rPr lang="en-US" dirty="0" err="1" smtClean="0"/>
              <a:t>Memonitor</a:t>
            </a:r>
            <a:r>
              <a:rPr lang="en-US" dirty="0" smtClean="0"/>
              <a:t> </a:t>
            </a:r>
            <a:r>
              <a:rPr lang="en-US" dirty="0" err="1" smtClean="0"/>
              <a:t>penggunaan</a:t>
            </a:r>
            <a:r>
              <a:rPr lang="en-US" dirty="0" smtClean="0"/>
              <a:t> basis data </a:t>
            </a:r>
            <a:r>
              <a:rPr lang="en-US" dirty="0" err="1" smtClean="0"/>
              <a:t>dan</a:t>
            </a:r>
            <a:r>
              <a:rPr lang="en-US" dirty="0" smtClean="0"/>
              <a:t> </a:t>
            </a:r>
            <a:r>
              <a:rPr lang="en-US" dirty="0" err="1" smtClean="0"/>
              <a:t>menyediakan</a:t>
            </a:r>
            <a:r>
              <a:rPr lang="en-US" dirty="0" smtClean="0"/>
              <a:t> </a:t>
            </a:r>
            <a:r>
              <a:rPr lang="en-US" dirty="0" err="1" smtClean="0"/>
              <a:t>informasi</a:t>
            </a:r>
            <a:r>
              <a:rPr lang="en-US" dirty="0" smtClean="0"/>
              <a:t> </a:t>
            </a:r>
            <a:r>
              <a:rPr lang="en-US" dirty="0" err="1" smtClean="0"/>
              <a:t>statistik</a:t>
            </a:r>
            <a:r>
              <a:rPr lang="en-US" dirty="0" smtClean="0"/>
              <a:t> </a:t>
            </a:r>
            <a:r>
              <a:rPr lang="en-US" dirty="0" err="1" smtClean="0"/>
              <a:t>untuk</a:t>
            </a:r>
            <a:r>
              <a:rPr lang="en-US" dirty="0" smtClean="0"/>
              <a:t> DBA</a:t>
            </a:r>
          </a:p>
        </p:txBody>
      </p:sp>
      <p:sp>
        <p:nvSpPr>
          <p:cNvPr id="4" name="TextBox 3"/>
          <p:cNvSpPr txBox="1"/>
          <p:nvPr/>
        </p:nvSpPr>
        <p:spPr>
          <a:xfrm>
            <a:off x="6012160" y="0"/>
            <a:ext cx="3209533" cy="369332"/>
          </a:xfrm>
          <a:prstGeom prst="rect">
            <a:avLst/>
          </a:prstGeom>
          <a:noFill/>
        </p:spPr>
        <p:txBody>
          <a:bodyPr wrap="none" rtlCol="0">
            <a:spAutoFit/>
          </a:bodyPr>
          <a:lstStyle/>
          <a:p>
            <a:r>
              <a:rPr lang="en-US" dirty="0" err="1" smtClean="0"/>
              <a:t>Lingkungan</a:t>
            </a:r>
            <a:r>
              <a:rPr lang="en-US" dirty="0" smtClean="0"/>
              <a:t> </a:t>
            </a:r>
            <a:r>
              <a:rPr lang="en-US" dirty="0" err="1" smtClean="0"/>
              <a:t>Sistem</a:t>
            </a:r>
            <a:r>
              <a:rPr lang="en-US" dirty="0" smtClean="0"/>
              <a:t> Basis Data</a:t>
            </a:r>
          </a:p>
        </p:txBody>
      </p:sp>
      <p:sp>
        <p:nvSpPr>
          <p:cNvPr id="6" name="Slide Number Placeholder 5"/>
          <p:cNvSpPr>
            <a:spLocks noGrp="1"/>
          </p:cNvSpPr>
          <p:nvPr>
            <p:ph type="sldNum" sz="quarter" idx="12"/>
          </p:nvPr>
        </p:nvSpPr>
        <p:spPr/>
        <p:txBody>
          <a:bodyPr/>
          <a:lstStyle/>
          <a:p>
            <a:fld id="{A1B0336D-3F41-48A6-8D6E-A83F59E4679D}" type="slidenum">
              <a:rPr lang="zh-CN" altLang="en-US" smtClean="0"/>
              <a:pPr/>
              <a:t>26</a:t>
            </a:fld>
            <a:endParaRPr lang="zh-CN" altLang="en-US" dirty="0"/>
          </a:p>
        </p:txBody>
      </p:sp>
    </p:spTree>
    <p:extLst>
      <p:ext uri="{BB962C8B-B14F-4D97-AF65-F5344CB8AC3E}">
        <p14:creationId xmlns:p14="http://schemas.microsoft.com/office/powerpoint/2010/main" val="34079598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a:bodyPr>
          <a:lstStyle/>
          <a:p>
            <a:r>
              <a:rPr lang="en-US" dirty="0" err="1" smtClean="0"/>
              <a:t>Perangkat</a:t>
            </a:r>
            <a:r>
              <a:rPr lang="en-US" dirty="0" smtClean="0"/>
              <a:t>, </a:t>
            </a:r>
            <a:r>
              <a:rPr lang="en-US" dirty="0" err="1" smtClean="0"/>
              <a:t>Aplikasi</a:t>
            </a:r>
            <a:r>
              <a:rPr lang="en-US" dirty="0" smtClean="0"/>
              <a:t> </a:t>
            </a:r>
            <a:r>
              <a:rPr lang="en-US" dirty="0" err="1" smtClean="0"/>
              <a:t>dan</a:t>
            </a:r>
            <a:r>
              <a:rPr lang="en-US" dirty="0" smtClean="0"/>
              <a:t> </a:t>
            </a:r>
            <a:br>
              <a:rPr lang="en-US" dirty="0" smtClean="0"/>
            </a:br>
            <a:r>
              <a:rPr lang="en-US" dirty="0" err="1" smtClean="0"/>
              <a:t>Fasilitas</a:t>
            </a:r>
            <a:r>
              <a:rPr lang="en-US" dirty="0" smtClean="0"/>
              <a:t> </a:t>
            </a:r>
            <a:r>
              <a:rPr lang="en-US" dirty="0" err="1" smtClean="0"/>
              <a:t>Komunikasi</a:t>
            </a:r>
            <a:endParaRPr lang="en-US" dirty="0" smtClean="0"/>
          </a:p>
        </p:txBody>
      </p:sp>
      <p:sp>
        <p:nvSpPr>
          <p:cNvPr id="29699" name="Content Placeholder 2"/>
          <p:cNvSpPr>
            <a:spLocks noGrp="1"/>
          </p:cNvSpPr>
          <p:nvPr>
            <p:ph idx="1"/>
          </p:nvPr>
        </p:nvSpPr>
        <p:spPr/>
        <p:txBody>
          <a:bodyPr>
            <a:normAutofit/>
          </a:bodyPr>
          <a:lstStyle/>
          <a:p>
            <a:r>
              <a:rPr lang="en-US" dirty="0" err="1" smtClean="0"/>
              <a:t>Perangkat</a:t>
            </a:r>
            <a:r>
              <a:rPr lang="en-US" dirty="0" smtClean="0"/>
              <a:t> CASE (</a:t>
            </a:r>
            <a:r>
              <a:rPr lang="en-US" i="1" dirty="0" smtClean="0"/>
              <a:t>Computer Aided Software Engineering</a:t>
            </a:r>
            <a:r>
              <a:rPr lang="en-US" dirty="0" smtClean="0"/>
              <a:t>)</a:t>
            </a:r>
          </a:p>
          <a:p>
            <a:r>
              <a:rPr lang="en-US" dirty="0" err="1" smtClean="0"/>
              <a:t>Sistem</a:t>
            </a:r>
            <a:r>
              <a:rPr lang="en-US" dirty="0" smtClean="0"/>
              <a:t> </a:t>
            </a:r>
            <a:r>
              <a:rPr lang="en-US" dirty="0" err="1" smtClean="0"/>
              <a:t>Kamus</a:t>
            </a:r>
            <a:r>
              <a:rPr lang="en-US" dirty="0" smtClean="0"/>
              <a:t> Data (data </a:t>
            </a:r>
            <a:r>
              <a:rPr lang="en-US" dirty="0" err="1" smtClean="0"/>
              <a:t>repositori</a:t>
            </a:r>
            <a:r>
              <a:rPr lang="en-US" dirty="0" smtClean="0"/>
              <a:t>)</a:t>
            </a:r>
          </a:p>
          <a:p>
            <a:pPr lvl="1"/>
            <a:r>
              <a:rPr lang="en-US" dirty="0" err="1" smtClean="0"/>
              <a:t>Menyimpan</a:t>
            </a:r>
            <a:r>
              <a:rPr lang="en-US" dirty="0" smtClean="0"/>
              <a:t> </a:t>
            </a:r>
            <a:r>
              <a:rPr lang="en-US" dirty="0" err="1" smtClean="0"/>
              <a:t>keputusan</a:t>
            </a:r>
            <a:r>
              <a:rPr lang="en-US" dirty="0" smtClean="0"/>
              <a:t> </a:t>
            </a:r>
            <a:r>
              <a:rPr lang="en-US" dirty="0" err="1" smtClean="0"/>
              <a:t>rancangan</a:t>
            </a:r>
            <a:r>
              <a:rPr lang="en-US" dirty="0" smtClean="0"/>
              <a:t>, </a:t>
            </a:r>
            <a:r>
              <a:rPr lang="en-US" dirty="0" err="1" smtClean="0"/>
              <a:t>standar</a:t>
            </a:r>
            <a:r>
              <a:rPr lang="en-US" dirty="0" smtClean="0"/>
              <a:t> </a:t>
            </a:r>
            <a:r>
              <a:rPr lang="en-US" dirty="0" err="1" smtClean="0"/>
              <a:t>penggunaan</a:t>
            </a:r>
            <a:r>
              <a:rPr lang="en-US" dirty="0" smtClean="0"/>
              <a:t>, </a:t>
            </a:r>
            <a:r>
              <a:rPr lang="en-US" dirty="0" err="1" smtClean="0"/>
              <a:t>deskripsi</a:t>
            </a:r>
            <a:r>
              <a:rPr lang="en-US" dirty="0" smtClean="0"/>
              <a:t> program </a:t>
            </a:r>
            <a:r>
              <a:rPr lang="en-US" dirty="0" err="1" smtClean="0"/>
              <a:t>aplikasi</a:t>
            </a:r>
            <a:r>
              <a:rPr lang="en-US" dirty="0" smtClean="0"/>
              <a:t>, </a:t>
            </a:r>
            <a:r>
              <a:rPr lang="en-US" dirty="0" err="1" smtClean="0"/>
              <a:t>dan</a:t>
            </a:r>
            <a:r>
              <a:rPr lang="en-US" dirty="0" smtClean="0"/>
              <a:t> </a:t>
            </a:r>
            <a:r>
              <a:rPr lang="en-US" dirty="0" err="1" smtClean="0"/>
              <a:t>informasi</a:t>
            </a:r>
            <a:r>
              <a:rPr lang="en-US" dirty="0" smtClean="0"/>
              <a:t> </a:t>
            </a:r>
            <a:r>
              <a:rPr lang="en-US" dirty="0" err="1" smtClean="0"/>
              <a:t>pengguna</a:t>
            </a:r>
            <a:endParaRPr lang="en-US" dirty="0" smtClean="0"/>
          </a:p>
          <a:p>
            <a:r>
              <a:rPr lang="en-US" dirty="0" err="1" smtClean="0"/>
              <a:t>Lingkungan</a:t>
            </a:r>
            <a:r>
              <a:rPr lang="en-US" dirty="0" smtClean="0"/>
              <a:t> </a:t>
            </a:r>
            <a:r>
              <a:rPr lang="en-US" dirty="0" err="1" smtClean="0"/>
              <a:t>pengembangan</a:t>
            </a:r>
            <a:r>
              <a:rPr lang="en-US" dirty="0" smtClean="0"/>
              <a:t> </a:t>
            </a:r>
            <a:r>
              <a:rPr lang="en-US" dirty="0" err="1" smtClean="0"/>
              <a:t>aplikasi</a:t>
            </a:r>
            <a:endParaRPr lang="en-US" dirty="0" smtClean="0"/>
          </a:p>
          <a:p>
            <a:r>
              <a:rPr lang="en-US" dirty="0" err="1" smtClean="0"/>
              <a:t>Perangkat</a:t>
            </a:r>
            <a:r>
              <a:rPr lang="en-US" dirty="0" smtClean="0"/>
              <a:t> </a:t>
            </a:r>
            <a:r>
              <a:rPr lang="en-US" dirty="0" err="1" smtClean="0"/>
              <a:t>lunak</a:t>
            </a:r>
            <a:r>
              <a:rPr lang="en-US" dirty="0" smtClean="0"/>
              <a:t> </a:t>
            </a:r>
            <a:r>
              <a:rPr lang="en-US" dirty="0" err="1" smtClean="0"/>
              <a:t>komunikasi</a:t>
            </a:r>
            <a:endParaRPr lang="en-US" dirty="0" smtClean="0"/>
          </a:p>
        </p:txBody>
      </p:sp>
      <p:sp>
        <p:nvSpPr>
          <p:cNvPr id="4" name="TextBox 3"/>
          <p:cNvSpPr txBox="1"/>
          <p:nvPr/>
        </p:nvSpPr>
        <p:spPr>
          <a:xfrm>
            <a:off x="5934467" y="0"/>
            <a:ext cx="3209533" cy="369332"/>
          </a:xfrm>
          <a:prstGeom prst="rect">
            <a:avLst/>
          </a:prstGeom>
          <a:noFill/>
        </p:spPr>
        <p:txBody>
          <a:bodyPr wrap="none" rtlCol="0">
            <a:spAutoFit/>
          </a:bodyPr>
          <a:lstStyle/>
          <a:p>
            <a:r>
              <a:rPr lang="en-US" dirty="0" err="1" smtClean="0"/>
              <a:t>Lingkungan</a:t>
            </a:r>
            <a:r>
              <a:rPr lang="en-US" dirty="0" smtClean="0"/>
              <a:t> </a:t>
            </a:r>
            <a:r>
              <a:rPr lang="en-US" dirty="0" err="1" smtClean="0"/>
              <a:t>Sistem</a:t>
            </a:r>
            <a:r>
              <a:rPr lang="en-US" dirty="0" smtClean="0"/>
              <a:t> Basis Data</a:t>
            </a:r>
          </a:p>
        </p:txBody>
      </p:sp>
      <p:sp>
        <p:nvSpPr>
          <p:cNvPr id="6" name="Slide Number Placeholder 5"/>
          <p:cNvSpPr>
            <a:spLocks noGrp="1"/>
          </p:cNvSpPr>
          <p:nvPr>
            <p:ph type="sldNum" sz="quarter" idx="12"/>
          </p:nvPr>
        </p:nvSpPr>
        <p:spPr/>
        <p:txBody>
          <a:bodyPr/>
          <a:lstStyle/>
          <a:p>
            <a:fld id="{A1B0336D-3F41-48A6-8D6E-A83F59E4679D}" type="slidenum">
              <a:rPr lang="zh-CN" altLang="en-US" smtClean="0"/>
              <a:pPr/>
              <a:t>27</a:t>
            </a:fld>
            <a:endParaRPr lang="zh-CN" altLang="en-US" dirty="0"/>
          </a:p>
        </p:txBody>
      </p:sp>
    </p:spTree>
    <p:extLst>
      <p:ext uri="{BB962C8B-B14F-4D97-AF65-F5344CB8AC3E}">
        <p14:creationId xmlns:p14="http://schemas.microsoft.com/office/powerpoint/2010/main" val="10867939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normAutofit/>
          </a:bodyPr>
          <a:lstStyle/>
          <a:p>
            <a:r>
              <a:rPr lang="en-US" dirty="0" err="1" smtClean="0"/>
              <a:t>Arsitektur</a:t>
            </a:r>
            <a:r>
              <a:rPr lang="en-US" dirty="0" smtClean="0"/>
              <a:t> DBMS </a:t>
            </a:r>
            <a:r>
              <a:rPr lang="en-US" i="1" dirty="0" smtClean="0"/>
              <a:t>Centralized</a:t>
            </a:r>
          </a:p>
        </p:txBody>
      </p:sp>
      <p:sp>
        <p:nvSpPr>
          <p:cNvPr id="30723" name="Content Placeholder 2"/>
          <p:cNvSpPr>
            <a:spLocks noGrp="1"/>
          </p:cNvSpPr>
          <p:nvPr>
            <p:ph idx="1"/>
          </p:nvPr>
        </p:nvSpPr>
        <p:spPr/>
        <p:txBody>
          <a:bodyPr/>
          <a:lstStyle/>
          <a:p>
            <a:r>
              <a:rPr lang="en-US" dirty="0" err="1" smtClean="0"/>
              <a:t>Arsitektur</a:t>
            </a:r>
            <a:r>
              <a:rPr lang="en-US" dirty="0" smtClean="0"/>
              <a:t> </a:t>
            </a:r>
            <a:r>
              <a:rPr lang="en-US" i="1" dirty="0" smtClean="0"/>
              <a:t>Centralized</a:t>
            </a:r>
            <a:endParaRPr lang="en-US" dirty="0" smtClean="0"/>
          </a:p>
          <a:p>
            <a:pPr lvl="1"/>
            <a:r>
              <a:rPr lang="en-US" dirty="0" err="1" smtClean="0"/>
              <a:t>Semua</a:t>
            </a:r>
            <a:r>
              <a:rPr lang="en-US" dirty="0" smtClean="0"/>
              <a:t> </a:t>
            </a:r>
            <a:r>
              <a:rPr lang="en-US" dirty="0" err="1" smtClean="0"/>
              <a:t>fungsi</a:t>
            </a:r>
            <a:r>
              <a:rPr lang="en-US" dirty="0" smtClean="0"/>
              <a:t> DBMS, </a:t>
            </a:r>
            <a:r>
              <a:rPr lang="en-US" dirty="0" err="1" smtClean="0"/>
              <a:t>eksekusi</a:t>
            </a:r>
            <a:r>
              <a:rPr lang="en-US" dirty="0" smtClean="0"/>
              <a:t> </a:t>
            </a:r>
            <a:r>
              <a:rPr lang="en-US" dirty="0" err="1" smtClean="0"/>
              <a:t>progam</a:t>
            </a:r>
            <a:r>
              <a:rPr lang="en-US" dirty="0" smtClean="0"/>
              <a:t> </a:t>
            </a:r>
            <a:r>
              <a:rPr lang="en-US" dirty="0" err="1" smtClean="0"/>
              <a:t>aplikasi</a:t>
            </a:r>
            <a:r>
              <a:rPr lang="en-US" dirty="0" smtClean="0"/>
              <a:t> </a:t>
            </a:r>
            <a:r>
              <a:rPr lang="en-US" dirty="0" err="1" smtClean="0"/>
              <a:t>dan</a:t>
            </a:r>
            <a:r>
              <a:rPr lang="en-US" dirty="0" smtClean="0"/>
              <a:t> </a:t>
            </a:r>
            <a:r>
              <a:rPr lang="en-US" dirty="0" err="1" smtClean="0"/>
              <a:t>pemrosesan</a:t>
            </a:r>
            <a:r>
              <a:rPr lang="en-US" dirty="0" smtClean="0"/>
              <a:t> </a:t>
            </a:r>
            <a:r>
              <a:rPr lang="en-US" dirty="0" err="1" smtClean="0"/>
              <a:t>antar</a:t>
            </a:r>
            <a:r>
              <a:rPr lang="en-US" dirty="0" smtClean="0"/>
              <a:t> </a:t>
            </a:r>
            <a:r>
              <a:rPr lang="en-US" dirty="0" err="1" smtClean="0"/>
              <a:t>muka</a:t>
            </a:r>
            <a:r>
              <a:rPr lang="en-US" dirty="0" smtClean="0"/>
              <a:t> </a:t>
            </a:r>
            <a:r>
              <a:rPr lang="en-US" dirty="0" err="1" smtClean="0"/>
              <a:t>dilakukan</a:t>
            </a:r>
            <a:r>
              <a:rPr lang="en-US" dirty="0" smtClean="0"/>
              <a:t> </a:t>
            </a:r>
            <a:r>
              <a:rPr lang="en-US" dirty="0" err="1" smtClean="0"/>
              <a:t>dalam</a:t>
            </a:r>
            <a:r>
              <a:rPr lang="en-US" dirty="0" smtClean="0"/>
              <a:t> </a:t>
            </a:r>
            <a:r>
              <a:rPr lang="en-US" dirty="0" err="1" smtClean="0"/>
              <a:t>satu</a:t>
            </a:r>
            <a:r>
              <a:rPr lang="en-US" dirty="0" smtClean="0"/>
              <a:t> </a:t>
            </a:r>
            <a:r>
              <a:rPr lang="en-US" dirty="0" err="1" smtClean="0"/>
              <a:t>mesin</a:t>
            </a:r>
            <a:r>
              <a:rPr lang="en-US" dirty="0" smtClean="0"/>
              <a:t>.</a:t>
            </a:r>
          </a:p>
        </p:txBody>
      </p:sp>
      <p:sp>
        <p:nvSpPr>
          <p:cNvPr id="4" name="TextBox 3"/>
          <p:cNvSpPr txBox="1"/>
          <p:nvPr/>
        </p:nvSpPr>
        <p:spPr>
          <a:xfrm>
            <a:off x="6837127" y="0"/>
            <a:ext cx="2329484" cy="369332"/>
          </a:xfrm>
          <a:prstGeom prst="rect">
            <a:avLst/>
          </a:prstGeom>
          <a:noFill/>
        </p:spPr>
        <p:txBody>
          <a:bodyPr wrap="none" rtlCol="0">
            <a:spAutoFit/>
          </a:bodyPr>
          <a:lstStyle/>
          <a:p>
            <a:r>
              <a:rPr lang="en-US" dirty="0" err="1" smtClean="0"/>
              <a:t>Arsitektur</a:t>
            </a:r>
            <a:r>
              <a:rPr lang="en-US" dirty="0" smtClean="0"/>
              <a:t> Basis Data</a:t>
            </a:r>
          </a:p>
        </p:txBody>
      </p:sp>
      <p:sp>
        <p:nvSpPr>
          <p:cNvPr id="6" name="Slide Number Placeholder 5"/>
          <p:cNvSpPr>
            <a:spLocks noGrp="1"/>
          </p:cNvSpPr>
          <p:nvPr>
            <p:ph type="sldNum" sz="quarter" idx="12"/>
          </p:nvPr>
        </p:nvSpPr>
        <p:spPr/>
        <p:txBody>
          <a:bodyPr/>
          <a:lstStyle/>
          <a:p>
            <a:fld id="{A1B0336D-3F41-48A6-8D6E-A83F59E4679D}" type="slidenum">
              <a:rPr lang="zh-CN" altLang="en-US" smtClean="0"/>
              <a:pPr/>
              <a:t>28</a:t>
            </a:fld>
            <a:endParaRPr lang="zh-CN" altLang="en-US" dirty="0"/>
          </a:p>
        </p:txBody>
      </p:sp>
    </p:spTree>
    <p:extLst>
      <p:ext uri="{BB962C8B-B14F-4D97-AF65-F5344CB8AC3E}">
        <p14:creationId xmlns:p14="http://schemas.microsoft.com/office/powerpoint/2010/main" val="4463606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4"/>
          <p:cNvPicPr>
            <a:picLocks noChangeAspect="1" noChangeArrowheads="1"/>
          </p:cNvPicPr>
          <p:nvPr/>
        </p:nvPicPr>
        <p:blipFill>
          <a:blip r:embed="rId3"/>
          <a:srcRect/>
          <a:stretch>
            <a:fillRect/>
          </a:stretch>
        </p:blipFill>
        <p:spPr bwMode="auto">
          <a:xfrm>
            <a:off x="642909" y="1928802"/>
            <a:ext cx="7882875" cy="4929198"/>
          </a:xfrm>
          <a:prstGeom prst="rect">
            <a:avLst/>
          </a:prstGeom>
          <a:noFill/>
          <a:ln w="9525">
            <a:noFill/>
            <a:miter lim="800000"/>
            <a:headEnd/>
            <a:tailEnd/>
          </a:ln>
        </p:spPr>
      </p:pic>
      <p:sp>
        <p:nvSpPr>
          <p:cNvPr id="4" name="Title 3"/>
          <p:cNvSpPr>
            <a:spLocks noGrp="1"/>
          </p:cNvSpPr>
          <p:nvPr>
            <p:ph type="title"/>
          </p:nvPr>
        </p:nvSpPr>
        <p:spPr/>
        <p:txBody>
          <a:bodyPr/>
          <a:lstStyle/>
          <a:p>
            <a:r>
              <a:rPr lang="en-US" dirty="0" err="1" smtClean="0"/>
              <a:t>Arsitektur</a:t>
            </a:r>
            <a:r>
              <a:rPr lang="en-US" dirty="0" smtClean="0"/>
              <a:t> DBMS </a:t>
            </a:r>
            <a:r>
              <a:rPr lang="en-US" i="1" dirty="0" smtClean="0"/>
              <a:t>Centralized</a:t>
            </a:r>
            <a:endParaRPr lang="id-ID" dirty="0"/>
          </a:p>
        </p:txBody>
      </p:sp>
      <p:sp>
        <p:nvSpPr>
          <p:cNvPr id="5" name="TextBox 4"/>
          <p:cNvSpPr txBox="1"/>
          <p:nvPr/>
        </p:nvSpPr>
        <p:spPr>
          <a:xfrm>
            <a:off x="6814516" y="0"/>
            <a:ext cx="2329484" cy="369332"/>
          </a:xfrm>
          <a:prstGeom prst="rect">
            <a:avLst/>
          </a:prstGeom>
          <a:noFill/>
        </p:spPr>
        <p:txBody>
          <a:bodyPr wrap="none" rtlCol="0">
            <a:spAutoFit/>
          </a:bodyPr>
          <a:lstStyle/>
          <a:p>
            <a:r>
              <a:rPr lang="en-US" dirty="0" err="1" smtClean="0"/>
              <a:t>Arsitektur</a:t>
            </a:r>
            <a:r>
              <a:rPr lang="en-US" dirty="0" smtClean="0"/>
              <a:t> Basis Data</a:t>
            </a:r>
          </a:p>
        </p:txBody>
      </p:sp>
      <p:sp>
        <p:nvSpPr>
          <p:cNvPr id="3" name="Slide Number Placeholder 2"/>
          <p:cNvSpPr>
            <a:spLocks noGrp="1"/>
          </p:cNvSpPr>
          <p:nvPr>
            <p:ph type="sldNum" sz="quarter" idx="12"/>
          </p:nvPr>
        </p:nvSpPr>
        <p:spPr/>
        <p:txBody>
          <a:bodyPr/>
          <a:lstStyle/>
          <a:p>
            <a:fld id="{A1B0336D-3F41-48A6-8D6E-A83F59E4679D}" type="slidenum">
              <a:rPr lang="zh-CN" altLang="en-US" smtClean="0"/>
              <a:pPr/>
              <a:t>29</a:t>
            </a:fld>
            <a:endParaRPr lang="zh-CN" altLang="en-US"/>
          </a:p>
        </p:txBody>
      </p:sp>
    </p:spTree>
    <p:extLst>
      <p:ext uri="{BB962C8B-B14F-4D97-AF65-F5344CB8AC3E}">
        <p14:creationId xmlns:p14="http://schemas.microsoft.com/office/powerpoint/2010/main" val="37742720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a:bodyPr>
          <a:lstStyle/>
          <a:p>
            <a:r>
              <a:rPr lang="en-US" dirty="0" smtClean="0"/>
              <a:t>Model data, </a:t>
            </a:r>
            <a:r>
              <a:rPr lang="en-US" dirty="0" err="1" smtClean="0"/>
              <a:t>skema</a:t>
            </a:r>
            <a:r>
              <a:rPr lang="en-US" dirty="0" smtClean="0"/>
              <a:t>, </a:t>
            </a:r>
            <a:r>
              <a:rPr lang="en-US" dirty="0" err="1" smtClean="0"/>
              <a:t>dan</a:t>
            </a:r>
            <a:r>
              <a:rPr lang="en-US" dirty="0" smtClean="0"/>
              <a:t> instans</a:t>
            </a:r>
            <a:r>
              <a:rPr lang="en-US" baseline="-25000" dirty="0" smtClean="0"/>
              <a:t>1</a:t>
            </a:r>
          </a:p>
        </p:txBody>
      </p:sp>
      <p:sp>
        <p:nvSpPr>
          <p:cNvPr id="8195" name="Content Placeholder 4"/>
          <p:cNvSpPr>
            <a:spLocks noGrp="1"/>
          </p:cNvSpPr>
          <p:nvPr>
            <p:ph idx="1"/>
          </p:nvPr>
        </p:nvSpPr>
        <p:spPr/>
        <p:txBody>
          <a:bodyPr/>
          <a:lstStyle/>
          <a:p>
            <a:r>
              <a:rPr lang="en-US" dirty="0" err="1" smtClean="0"/>
              <a:t>Abstraksi</a:t>
            </a:r>
            <a:r>
              <a:rPr lang="en-US" dirty="0" smtClean="0"/>
              <a:t> Data </a:t>
            </a:r>
          </a:p>
          <a:p>
            <a:pPr lvl="1"/>
            <a:r>
              <a:rPr lang="en-US" dirty="0" err="1" smtClean="0"/>
              <a:t>Definisi</a:t>
            </a:r>
            <a:r>
              <a:rPr lang="en-US" dirty="0" smtClean="0"/>
              <a:t> </a:t>
            </a:r>
            <a:r>
              <a:rPr lang="en-US" dirty="0" err="1" smtClean="0">
                <a:solidFill>
                  <a:srgbClr val="FFFF00"/>
                </a:solidFill>
                <a:hlinkClick r:id="" action="ppaction://noaction"/>
              </a:rPr>
              <a:t>abstraksi</a:t>
            </a:r>
            <a:r>
              <a:rPr lang="en-US" dirty="0" smtClean="0">
                <a:solidFill>
                  <a:srgbClr val="FFFF00"/>
                </a:solidFill>
                <a:hlinkClick r:id="" action="ppaction://noaction"/>
              </a:rPr>
              <a:t> data</a:t>
            </a:r>
            <a:r>
              <a:rPr lang="en-US" dirty="0" smtClean="0">
                <a:solidFill>
                  <a:srgbClr val="FFC000"/>
                </a:solidFill>
              </a:rPr>
              <a:t> </a:t>
            </a:r>
            <a:r>
              <a:rPr lang="en-US" dirty="0" err="1" smtClean="0"/>
              <a:t>dari</a:t>
            </a:r>
            <a:r>
              <a:rPr lang="en-US" dirty="0" smtClean="0"/>
              <a:t> </a:t>
            </a:r>
            <a:r>
              <a:rPr lang="en-US" dirty="0" err="1" smtClean="0"/>
              <a:t>Bab</a:t>
            </a:r>
            <a:r>
              <a:rPr lang="en-US" dirty="0" smtClean="0"/>
              <a:t> 1</a:t>
            </a:r>
          </a:p>
          <a:p>
            <a:pPr lvl="1"/>
            <a:r>
              <a:rPr lang="en-US" dirty="0" err="1" smtClean="0"/>
              <a:t>Menyembunyikan</a:t>
            </a:r>
            <a:r>
              <a:rPr lang="en-US" dirty="0" smtClean="0"/>
              <a:t> detail </a:t>
            </a:r>
            <a:r>
              <a:rPr lang="en-US" dirty="0" err="1" smtClean="0"/>
              <a:t>organisasi</a:t>
            </a:r>
            <a:r>
              <a:rPr lang="en-US" dirty="0" smtClean="0"/>
              <a:t> </a:t>
            </a:r>
            <a:r>
              <a:rPr lang="en-US" dirty="0" err="1" smtClean="0"/>
              <a:t>dan</a:t>
            </a:r>
            <a:r>
              <a:rPr lang="en-US" dirty="0" smtClean="0"/>
              <a:t> </a:t>
            </a:r>
            <a:r>
              <a:rPr lang="en-US" dirty="0" err="1" smtClean="0"/>
              <a:t>penyimpanan</a:t>
            </a:r>
            <a:r>
              <a:rPr lang="en-US" dirty="0" smtClean="0"/>
              <a:t> data</a:t>
            </a:r>
          </a:p>
          <a:p>
            <a:pPr lvl="1"/>
            <a:endParaRPr lang="en-US" dirty="0" smtClean="0"/>
          </a:p>
          <a:p>
            <a:pPr lvl="1" indent="-387350">
              <a:buNone/>
            </a:pPr>
            <a:r>
              <a:rPr lang="en-US" dirty="0" smtClean="0">
                <a:sym typeface="Wingdings" pitchFamily="2" charset="2"/>
              </a:rPr>
              <a:t> </a:t>
            </a:r>
            <a:r>
              <a:rPr lang="en-US" dirty="0" err="1" smtClean="0">
                <a:sym typeface="Wingdings" pitchFamily="2" charset="2"/>
              </a:rPr>
              <a:t>Merupakan</a:t>
            </a:r>
            <a:r>
              <a:rPr lang="en-US" dirty="0" smtClean="0">
                <a:sym typeface="Wingdings" pitchFamily="2" charset="2"/>
              </a:rPr>
              <a:t> </a:t>
            </a:r>
            <a:r>
              <a:rPr lang="en-US" dirty="0" err="1" smtClean="0"/>
              <a:t>fitur</a:t>
            </a:r>
            <a:r>
              <a:rPr lang="en-US" dirty="0" smtClean="0"/>
              <a:t> </a:t>
            </a:r>
            <a:r>
              <a:rPr lang="en-US" dirty="0" err="1" smtClean="0"/>
              <a:t>penting</a:t>
            </a:r>
            <a:r>
              <a:rPr lang="en-US" dirty="0" smtClean="0"/>
              <a:t> </a:t>
            </a:r>
            <a:r>
              <a:rPr lang="en-US" dirty="0" err="1" smtClean="0"/>
              <a:t>untuk</a:t>
            </a:r>
            <a:r>
              <a:rPr lang="en-US" dirty="0" smtClean="0"/>
              <a:t> </a:t>
            </a:r>
            <a:r>
              <a:rPr lang="en-US" dirty="0" err="1" smtClean="0"/>
              <a:t>memperbaiki</a:t>
            </a:r>
            <a:r>
              <a:rPr lang="en-US" dirty="0" smtClean="0"/>
              <a:t> </a:t>
            </a:r>
            <a:r>
              <a:rPr lang="en-US" dirty="0" err="1" smtClean="0"/>
              <a:t>pemahaman</a:t>
            </a:r>
            <a:r>
              <a:rPr lang="en-US" dirty="0" smtClean="0"/>
              <a:t> data</a:t>
            </a:r>
          </a:p>
        </p:txBody>
      </p:sp>
      <p:sp>
        <p:nvSpPr>
          <p:cNvPr id="8" name="TextBox 7"/>
          <p:cNvSpPr txBox="1"/>
          <p:nvPr/>
        </p:nvSpPr>
        <p:spPr>
          <a:xfrm>
            <a:off x="5685490" y="0"/>
            <a:ext cx="3448380" cy="369332"/>
          </a:xfrm>
          <a:prstGeom prst="rect">
            <a:avLst/>
          </a:prstGeom>
          <a:noFill/>
        </p:spPr>
        <p:txBody>
          <a:bodyPr wrap="none" rtlCol="0">
            <a:spAutoFit/>
          </a:bodyPr>
          <a:lstStyle/>
          <a:p>
            <a:pPr algn="r"/>
            <a:r>
              <a:rPr lang="en-US" dirty="0" smtClean="0"/>
              <a:t>Model data, </a:t>
            </a:r>
            <a:r>
              <a:rPr lang="en-US" dirty="0" err="1" smtClean="0"/>
              <a:t>skema</a:t>
            </a:r>
            <a:r>
              <a:rPr lang="en-US" dirty="0" smtClean="0"/>
              <a:t>, </a:t>
            </a:r>
            <a:r>
              <a:rPr lang="en-US" dirty="0" err="1" smtClean="0"/>
              <a:t>dan</a:t>
            </a:r>
            <a:r>
              <a:rPr lang="en-US" dirty="0" smtClean="0"/>
              <a:t> </a:t>
            </a:r>
            <a:r>
              <a:rPr lang="en-US" dirty="0" err="1" smtClean="0"/>
              <a:t>instans</a:t>
            </a:r>
            <a:endParaRPr lang="id-ID" dirty="0"/>
          </a:p>
        </p:txBody>
      </p:sp>
      <p:grpSp>
        <p:nvGrpSpPr>
          <p:cNvPr id="6" name="Group 5"/>
          <p:cNvGrpSpPr/>
          <p:nvPr/>
        </p:nvGrpSpPr>
        <p:grpSpPr>
          <a:xfrm>
            <a:off x="0" y="5786454"/>
            <a:ext cx="9144000" cy="1071546"/>
            <a:chOff x="0" y="156"/>
            <a:chExt cx="9144000" cy="558720"/>
          </a:xfrm>
          <a:scene3d>
            <a:camera prst="orthographicFront"/>
            <a:lightRig rig="flat" dir="t"/>
          </a:scene3d>
        </p:grpSpPr>
        <p:sp>
          <p:nvSpPr>
            <p:cNvPr id="7" name="Rounded Rectangle 6"/>
            <p:cNvSpPr/>
            <p:nvPr/>
          </p:nvSpPr>
          <p:spPr>
            <a:xfrm>
              <a:off x="0" y="156"/>
              <a:ext cx="9144000" cy="558720"/>
            </a:xfrm>
            <a:prstGeom prst="roundRect">
              <a:avLst/>
            </a:prstGeom>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 name="Rounded Rectangle 4"/>
            <p:cNvSpPr/>
            <p:nvPr/>
          </p:nvSpPr>
          <p:spPr>
            <a:xfrm>
              <a:off x="27274" y="27430"/>
              <a:ext cx="9089452" cy="50417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err="1" smtClean="0">
                  <a:solidFill>
                    <a:srgbClr val="FFFF00"/>
                  </a:solidFill>
                </a:rPr>
                <a:t>Karakteristik</a:t>
              </a:r>
              <a:r>
                <a:rPr lang="en-US" sz="2400" b="1" kern="1200" dirty="0" smtClean="0">
                  <a:solidFill>
                    <a:srgbClr val="FFFF00"/>
                  </a:solidFill>
                </a:rPr>
                <a:t> </a:t>
              </a:r>
              <a:r>
                <a:rPr lang="en-US" sz="2400" b="1" kern="1200" dirty="0" err="1" smtClean="0">
                  <a:solidFill>
                    <a:srgbClr val="FFFF00"/>
                  </a:solidFill>
                </a:rPr>
                <a:t>mendasar</a:t>
              </a:r>
              <a:r>
                <a:rPr lang="en-US" sz="2400" b="1" kern="1200" dirty="0" smtClean="0">
                  <a:solidFill>
                    <a:srgbClr val="FFFF00"/>
                  </a:solidFill>
                </a:rPr>
                <a:t> </a:t>
              </a:r>
              <a:r>
                <a:rPr lang="en-US" sz="2400" b="1" kern="1200" dirty="0" err="1" smtClean="0">
                  <a:solidFill>
                    <a:srgbClr val="FFFF00"/>
                  </a:solidFill>
                </a:rPr>
                <a:t>dalam</a:t>
              </a:r>
              <a:r>
                <a:rPr lang="en-US" sz="2400" b="1" kern="1200" dirty="0" smtClean="0">
                  <a:solidFill>
                    <a:srgbClr val="FFFF00"/>
                  </a:solidFill>
                </a:rPr>
                <a:t> basis data </a:t>
              </a:r>
              <a:r>
                <a:rPr lang="en-US" sz="2400" b="1" kern="1200" dirty="0" smtClean="0">
                  <a:solidFill>
                    <a:srgbClr val="FFFF00"/>
                  </a:solidFill>
                  <a:sym typeface="Wingdings" pitchFamily="2" charset="2"/>
                </a:rPr>
                <a:t> </a:t>
              </a:r>
              <a:r>
                <a:rPr lang="en-US" sz="2400" b="1" kern="1200" dirty="0" err="1" smtClean="0">
                  <a:solidFill>
                    <a:srgbClr val="FFFF00"/>
                  </a:solidFill>
                  <a:sym typeface="Wingdings" pitchFamily="2" charset="2"/>
                </a:rPr>
                <a:t>menyediakan</a:t>
              </a:r>
              <a:r>
                <a:rPr lang="en-US" sz="2400" b="1" kern="1200" dirty="0" smtClean="0">
                  <a:solidFill>
                    <a:srgbClr val="FFFF00"/>
                  </a:solidFill>
                  <a:sym typeface="Wingdings" pitchFamily="2" charset="2"/>
                </a:rPr>
                <a:t> </a:t>
              </a:r>
              <a:r>
                <a:rPr lang="en-US" sz="2400" b="1" kern="1200" dirty="0" err="1" smtClean="0">
                  <a:solidFill>
                    <a:srgbClr val="FFFF00"/>
                  </a:solidFill>
                  <a:sym typeface="Wingdings" pitchFamily="2" charset="2"/>
                </a:rPr>
                <a:t>tingkat</a:t>
              </a:r>
              <a:r>
                <a:rPr lang="en-US" sz="2400" b="1" kern="1200" dirty="0" smtClean="0">
                  <a:solidFill>
                    <a:srgbClr val="FFFF00"/>
                  </a:solidFill>
                  <a:sym typeface="Wingdings" pitchFamily="2" charset="2"/>
                </a:rPr>
                <a:t> </a:t>
              </a:r>
              <a:r>
                <a:rPr lang="en-US" sz="2400" b="1" kern="1200" dirty="0" err="1" smtClean="0">
                  <a:solidFill>
                    <a:srgbClr val="FFFF00"/>
                  </a:solidFill>
                  <a:sym typeface="Wingdings" pitchFamily="2" charset="2"/>
                </a:rPr>
                <a:t>abstraksi</a:t>
              </a:r>
              <a:r>
                <a:rPr lang="en-US" sz="2400" b="1" kern="1200" dirty="0" smtClean="0">
                  <a:solidFill>
                    <a:srgbClr val="FFFF00"/>
                  </a:solidFill>
                  <a:sym typeface="Wingdings" pitchFamily="2" charset="2"/>
                </a:rPr>
                <a:t> </a:t>
              </a:r>
              <a:r>
                <a:rPr lang="en-US" sz="2400" b="1" kern="1200" dirty="0" err="1" smtClean="0">
                  <a:solidFill>
                    <a:srgbClr val="FFFF00"/>
                  </a:solidFill>
                  <a:sym typeface="Wingdings" pitchFamily="2" charset="2"/>
                </a:rPr>
                <a:t>dengan</a:t>
              </a:r>
              <a:r>
                <a:rPr lang="en-US" sz="2400" b="1" kern="1200" dirty="0" smtClean="0">
                  <a:solidFill>
                    <a:srgbClr val="FFFF00"/>
                  </a:solidFill>
                  <a:sym typeface="Wingdings" pitchFamily="2" charset="2"/>
                </a:rPr>
                <a:t> </a:t>
              </a:r>
              <a:r>
                <a:rPr lang="en-US" sz="2400" b="1" kern="1200" dirty="0" err="1" smtClean="0">
                  <a:solidFill>
                    <a:srgbClr val="FFFF00"/>
                  </a:solidFill>
                  <a:sym typeface="Wingdings" pitchFamily="2" charset="2"/>
                </a:rPr>
                <a:t>menyembunyikan</a:t>
              </a:r>
              <a:r>
                <a:rPr lang="en-US" sz="2400" b="1" kern="1200" dirty="0" smtClean="0">
                  <a:solidFill>
                    <a:srgbClr val="FFFF00"/>
                  </a:solidFill>
                  <a:sym typeface="Wingdings" pitchFamily="2" charset="2"/>
                </a:rPr>
                <a:t> detail </a:t>
              </a:r>
              <a:r>
                <a:rPr lang="en-US" sz="2400" b="1" kern="1200" dirty="0" err="1" smtClean="0">
                  <a:solidFill>
                    <a:srgbClr val="FFFF00"/>
                  </a:solidFill>
                  <a:sym typeface="Wingdings" pitchFamily="2" charset="2"/>
                </a:rPr>
                <a:t>penyimpanan</a:t>
              </a:r>
              <a:r>
                <a:rPr lang="en-US" sz="2400" b="1" kern="1200" dirty="0" smtClean="0">
                  <a:solidFill>
                    <a:srgbClr val="FFFF00"/>
                  </a:solidFill>
                  <a:sym typeface="Wingdings" pitchFamily="2" charset="2"/>
                </a:rPr>
                <a:t> data</a:t>
              </a:r>
              <a:endParaRPr lang="id-ID" sz="2400" b="1" kern="1200" dirty="0">
                <a:solidFill>
                  <a:srgbClr val="FFFF00"/>
                </a:solidFill>
              </a:endParaRPr>
            </a:p>
          </p:txBody>
        </p:sp>
      </p:grpSp>
      <p:sp>
        <p:nvSpPr>
          <p:cNvPr id="4" name="Slide Number Placeholder 3"/>
          <p:cNvSpPr>
            <a:spLocks noGrp="1"/>
          </p:cNvSpPr>
          <p:nvPr>
            <p:ph type="sldNum" sz="quarter" idx="12"/>
          </p:nvPr>
        </p:nvSpPr>
        <p:spPr/>
        <p:txBody>
          <a:bodyPr/>
          <a:lstStyle/>
          <a:p>
            <a:fld id="{A1B0336D-3F41-48A6-8D6E-A83F59E4679D}" type="slidenum">
              <a:rPr lang="zh-CN" altLang="en-US" smtClean="0"/>
              <a:pPr/>
              <a:t>3</a:t>
            </a:fld>
            <a:endParaRPr lang="zh-CN" altLang="en-US" dirty="0"/>
          </a:p>
        </p:txBody>
      </p:sp>
    </p:spTree>
    <p:extLst>
      <p:ext uri="{BB962C8B-B14F-4D97-AF65-F5344CB8AC3E}">
        <p14:creationId xmlns:p14="http://schemas.microsoft.com/office/powerpoint/2010/main" val="1547198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900" decel="100000" fill="hold"/>
                                        <p:tgtEl>
                                          <p:spTgt spid="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50" presetClass="entr" presetSubtype="0" decel="100000" fill="hold" nodeType="clickEffect">
                                  <p:stCondLst>
                                    <p:cond delay="0"/>
                                  </p:stCondLst>
                                  <p:childTnLst>
                                    <p:set>
                                      <p:cBhvr>
                                        <p:cTn id="14" dur="1" fill="hold">
                                          <p:stCondLst>
                                            <p:cond delay="0"/>
                                          </p:stCondLst>
                                        </p:cTn>
                                        <p:tgtEl>
                                          <p:spTgt spid="8195">
                                            <p:txEl>
                                              <p:pRg st="0" end="0"/>
                                            </p:txEl>
                                          </p:spTgt>
                                        </p:tgtEl>
                                        <p:attrNameLst>
                                          <p:attrName>style.visibility</p:attrName>
                                        </p:attrNameLst>
                                      </p:cBhvr>
                                      <p:to>
                                        <p:strVal val="visible"/>
                                      </p:to>
                                    </p:set>
                                    <p:anim calcmode="lin" valueType="num">
                                      <p:cBhvr>
                                        <p:cTn id="15" dur="1000" fill="hold"/>
                                        <p:tgtEl>
                                          <p:spTgt spid="8195">
                                            <p:txEl>
                                              <p:pRg st="0" end="0"/>
                                            </p:txEl>
                                          </p:spTgt>
                                        </p:tgtEl>
                                        <p:attrNameLst>
                                          <p:attrName>ppt_w</p:attrName>
                                        </p:attrNameLst>
                                      </p:cBhvr>
                                      <p:tavLst>
                                        <p:tav tm="0">
                                          <p:val>
                                            <p:strVal val="#ppt_w+.3"/>
                                          </p:val>
                                        </p:tav>
                                        <p:tav tm="100000">
                                          <p:val>
                                            <p:strVal val="#ppt_w"/>
                                          </p:val>
                                        </p:tav>
                                      </p:tavLst>
                                    </p:anim>
                                    <p:anim calcmode="lin" valueType="num">
                                      <p:cBhvr>
                                        <p:cTn id="16" dur="1000" fill="hold"/>
                                        <p:tgtEl>
                                          <p:spTgt spid="8195">
                                            <p:txEl>
                                              <p:pRg st="0" end="0"/>
                                            </p:txEl>
                                          </p:spTgt>
                                        </p:tgtEl>
                                        <p:attrNameLst>
                                          <p:attrName>ppt_h</p:attrName>
                                        </p:attrNameLst>
                                      </p:cBhvr>
                                      <p:tavLst>
                                        <p:tav tm="0">
                                          <p:val>
                                            <p:strVal val="#ppt_h"/>
                                          </p:val>
                                        </p:tav>
                                        <p:tav tm="100000">
                                          <p:val>
                                            <p:strVal val="#ppt_h"/>
                                          </p:val>
                                        </p:tav>
                                      </p:tavLst>
                                    </p:anim>
                                    <p:animEffect transition="in" filter="fade">
                                      <p:cBhvr>
                                        <p:cTn id="17" dur="1000"/>
                                        <p:tgtEl>
                                          <p:spTgt spid="8195">
                                            <p:txEl>
                                              <p:pRg st="0" end="0"/>
                                            </p:txEl>
                                          </p:spTgt>
                                        </p:tgtEl>
                                      </p:cBhvr>
                                    </p:animEffect>
                                  </p:childTnLst>
                                </p:cTn>
                              </p:par>
                              <p:par>
                                <p:cTn id="18" presetID="50" presetClass="entr" presetSubtype="0" decel="100000" fill="hold" nodeType="withEffect">
                                  <p:stCondLst>
                                    <p:cond delay="0"/>
                                  </p:stCondLst>
                                  <p:childTnLst>
                                    <p:set>
                                      <p:cBhvr>
                                        <p:cTn id="19" dur="1" fill="hold">
                                          <p:stCondLst>
                                            <p:cond delay="0"/>
                                          </p:stCondLst>
                                        </p:cTn>
                                        <p:tgtEl>
                                          <p:spTgt spid="8195">
                                            <p:txEl>
                                              <p:pRg st="1" end="1"/>
                                            </p:txEl>
                                          </p:spTgt>
                                        </p:tgtEl>
                                        <p:attrNameLst>
                                          <p:attrName>style.visibility</p:attrName>
                                        </p:attrNameLst>
                                      </p:cBhvr>
                                      <p:to>
                                        <p:strVal val="visible"/>
                                      </p:to>
                                    </p:set>
                                    <p:anim calcmode="lin" valueType="num">
                                      <p:cBhvr>
                                        <p:cTn id="20" dur="1000" fill="hold"/>
                                        <p:tgtEl>
                                          <p:spTgt spid="8195">
                                            <p:txEl>
                                              <p:pRg st="1" end="1"/>
                                            </p:txEl>
                                          </p:spTgt>
                                        </p:tgtEl>
                                        <p:attrNameLst>
                                          <p:attrName>ppt_w</p:attrName>
                                        </p:attrNameLst>
                                      </p:cBhvr>
                                      <p:tavLst>
                                        <p:tav tm="0">
                                          <p:val>
                                            <p:strVal val="#ppt_w+.3"/>
                                          </p:val>
                                        </p:tav>
                                        <p:tav tm="100000">
                                          <p:val>
                                            <p:strVal val="#ppt_w"/>
                                          </p:val>
                                        </p:tav>
                                      </p:tavLst>
                                    </p:anim>
                                    <p:anim calcmode="lin" valueType="num">
                                      <p:cBhvr>
                                        <p:cTn id="21" dur="1000" fill="hold"/>
                                        <p:tgtEl>
                                          <p:spTgt spid="8195">
                                            <p:txEl>
                                              <p:pRg st="1" end="1"/>
                                            </p:txEl>
                                          </p:spTgt>
                                        </p:tgtEl>
                                        <p:attrNameLst>
                                          <p:attrName>ppt_h</p:attrName>
                                        </p:attrNameLst>
                                      </p:cBhvr>
                                      <p:tavLst>
                                        <p:tav tm="0">
                                          <p:val>
                                            <p:strVal val="#ppt_h"/>
                                          </p:val>
                                        </p:tav>
                                        <p:tav tm="100000">
                                          <p:val>
                                            <p:strVal val="#ppt_h"/>
                                          </p:val>
                                        </p:tav>
                                      </p:tavLst>
                                    </p:anim>
                                    <p:animEffect transition="in" filter="fade">
                                      <p:cBhvr>
                                        <p:cTn id="22" dur="1000"/>
                                        <p:tgtEl>
                                          <p:spTgt spid="8195">
                                            <p:txEl>
                                              <p:pRg st="1" end="1"/>
                                            </p:txEl>
                                          </p:spTgt>
                                        </p:tgtEl>
                                      </p:cBhvr>
                                    </p:animEffect>
                                  </p:childTnLst>
                                </p:cTn>
                              </p:par>
                              <p:par>
                                <p:cTn id="23" presetID="50" presetClass="entr" presetSubtype="0" decel="100000" fill="hold" nodeType="withEffect">
                                  <p:stCondLst>
                                    <p:cond delay="0"/>
                                  </p:stCondLst>
                                  <p:childTnLst>
                                    <p:set>
                                      <p:cBhvr>
                                        <p:cTn id="24" dur="1" fill="hold">
                                          <p:stCondLst>
                                            <p:cond delay="0"/>
                                          </p:stCondLst>
                                        </p:cTn>
                                        <p:tgtEl>
                                          <p:spTgt spid="8195">
                                            <p:txEl>
                                              <p:pRg st="2" end="2"/>
                                            </p:txEl>
                                          </p:spTgt>
                                        </p:tgtEl>
                                        <p:attrNameLst>
                                          <p:attrName>style.visibility</p:attrName>
                                        </p:attrNameLst>
                                      </p:cBhvr>
                                      <p:to>
                                        <p:strVal val="visible"/>
                                      </p:to>
                                    </p:set>
                                    <p:anim calcmode="lin" valueType="num">
                                      <p:cBhvr>
                                        <p:cTn id="25" dur="1000" fill="hold"/>
                                        <p:tgtEl>
                                          <p:spTgt spid="8195">
                                            <p:txEl>
                                              <p:pRg st="2" end="2"/>
                                            </p:txEl>
                                          </p:spTgt>
                                        </p:tgtEl>
                                        <p:attrNameLst>
                                          <p:attrName>ppt_w</p:attrName>
                                        </p:attrNameLst>
                                      </p:cBhvr>
                                      <p:tavLst>
                                        <p:tav tm="0">
                                          <p:val>
                                            <p:strVal val="#ppt_w+.3"/>
                                          </p:val>
                                        </p:tav>
                                        <p:tav tm="100000">
                                          <p:val>
                                            <p:strVal val="#ppt_w"/>
                                          </p:val>
                                        </p:tav>
                                      </p:tavLst>
                                    </p:anim>
                                    <p:anim calcmode="lin" valueType="num">
                                      <p:cBhvr>
                                        <p:cTn id="26" dur="1000" fill="hold"/>
                                        <p:tgtEl>
                                          <p:spTgt spid="8195">
                                            <p:txEl>
                                              <p:pRg st="2" end="2"/>
                                            </p:txEl>
                                          </p:spTgt>
                                        </p:tgtEl>
                                        <p:attrNameLst>
                                          <p:attrName>ppt_h</p:attrName>
                                        </p:attrNameLst>
                                      </p:cBhvr>
                                      <p:tavLst>
                                        <p:tav tm="0">
                                          <p:val>
                                            <p:strVal val="#ppt_h"/>
                                          </p:val>
                                        </p:tav>
                                        <p:tav tm="100000">
                                          <p:val>
                                            <p:strVal val="#ppt_h"/>
                                          </p:val>
                                        </p:tav>
                                      </p:tavLst>
                                    </p:anim>
                                    <p:animEffect transition="in" filter="fade">
                                      <p:cBhvr>
                                        <p:cTn id="27" dur="1000"/>
                                        <p:tgtEl>
                                          <p:spTgt spid="819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195">
                                            <p:txEl>
                                              <p:pRg st="4" end="4"/>
                                            </p:txEl>
                                          </p:spTgt>
                                        </p:tgtEl>
                                        <p:attrNameLst>
                                          <p:attrName>style.visibility</p:attrName>
                                        </p:attrNameLst>
                                      </p:cBhvr>
                                      <p:to>
                                        <p:strVal val="visible"/>
                                      </p:to>
                                    </p:set>
                                    <p:animEffect transition="in" filter="wipe(left)">
                                      <p:cBhvr>
                                        <p:cTn id="32" dur="5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err="1" smtClean="0"/>
              <a:t>Definisi</a:t>
            </a:r>
            <a:r>
              <a:rPr lang="en-US" dirty="0" smtClean="0"/>
              <a:t> </a:t>
            </a:r>
            <a:r>
              <a:rPr lang="en-US" dirty="0" err="1" smtClean="0"/>
              <a:t>Umum</a:t>
            </a:r>
            <a:r>
              <a:rPr lang="en-US" dirty="0" smtClean="0"/>
              <a:t> </a:t>
            </a:r>
            <a:r>
              <a:rPr lang="en-US" i="1" dirty="0" smtClean="0"/>
              <a:t>Client</a:t>
            </a:r>
            <a:r>
              <a:rPr lang="en-US" dirty="0" smtClean="0"/>
              <a:t> </a:t>
            </a:r>
            <a:r>
              <a:rPr lang="en-US" dirty="0" err="1" smtClean="0"/>
              <a:t>dan</a:t>
            </a:r>
            <a:r>
              <a:rPr lang="en-US" dirty="0" smtClean="0"/>
              <a:t> </a:t>
            </a:r>
            <a:r>
              <a:rPr lang="en-US" i="1" dirty="0" smtClean="0"/>
              <a:t>Server  </a:t>
            </a:r>
          </a:p>
        </p:txBody>
      </p:sp>
      <p:sp>
        <p:nvSpPr>
          <p:cNvPr id="32771" name="Content Placeholder 2"/>
          <p:cNvSpPr>
            <a:spLocks noGrp="1"/>
          </p:cNvSpPr>
          <p:nvPr>
            <p:ph idx="1"/>
          </p:nvPr>
        </p:nvSpPr>
        <p:spPr/>
        <p:txBody>
          <a:bodyPr/>
          <a:lstStyle/>
          <a:p>
            <a:r>
              <a:rPr lang="en-US" dirty="0" err="1" smtClean="0"/>
              <a:t>Beberapa</a:t>
            </a:r>
            <a:r>
              <a:rPr lang="en-US" dirty="0" smtClean="0"/>
              <a:t> </a:t>
            </a:r>
            <a:r>
              <a:rPr lang="en-US" b="1" i="1" dirty="0" smtClean="0"/>
              <a:t>server</a:t>
            </a:r>
            <a:r>
              <a:rPr lang="en-US" dirty="0" smtClean="0"/>
              <a:t> </a:t>
            </a:r>
            <a:r>
              <a:rPr lang="en-US" dirty="0" err="1" smtClean="0"/>
              <a:t>dengan</a:t>
            </a:r>
            <a:r>
              <a:rPr lang="en-US" dirty="0" smtClean="0"/>
              <a:t> </a:t>
            </a:r>
            <a:r>
              <a:rPr lang="en-US" dirty="0" err="1" smtClean="0"/>
              <a:t>fungsi</a:t>
            </a:r>
            <a:r>
              <a:rPr lang="en-US" dirty="0" smtClean="0"/>
              <a:t> </a:t>
            </a:r>
            <a:r>
              <a:rPr lang="en-US" dirty="0" err="1" smtClean="0"/>
              <a:t>khusus</a:t>
            </a:r>
            <a:endParaRPr lang="en-US" dirty="0" smtClean="0"/>
          </a:p>
          <a:p>
            <a:pPr lvl="1"/>
            <a:r>
              <a:rPr lang="en-US" i="1" dirty="0" smtClean="0"/>
              <a:t>File server </a:t>
            </a:r>
          </a:p>
          <a:p>
            <a:pPr lvl="2"/>
            <a:r>
              <a:rPr lang="en-US" dirty="0" err="1" smtClean="0"/>
              <a:t>Memelihara</a:t>
            </a:r>
            <a:r>
              <a:rPr lang="en-US" dirty="0" smtClean="0"/>
              <a:t> </a:t>
            </a:r>
            <a:r>
              <a:rPr lang="en-US" dirty="0" err="1" smtClean="0"/>
              <a:t>berkas</a:t>
            </a:r>
            <a:r>
              <a:rPr lang="en-US" dirty="0" smtClean="0"/>
              <a:t> </a:t>
            </a:r>
            <a:r>
              <a:rPr lang="en-US" dirty="0" err="1" smtClean="0"/>
              <a:t>dari</a:t>
            </a:r>
            <a:r>
              <a:rPr lang="en-US" dirty="0" smtClean="0"/>
              <a:t> </a:t>
            </a:r>
            <a:r>
              <a:rPr lang="en-US" dirty="0" err="1" smtClean="0"/>
              <a:t>mesin</a:t>
            </a:r>
            <a:r>
              <a:rPr lang="en-US" dirty="0" smtClean="0"/>
              <a:t> client.</a:t>
            </a:r>
          </a:p>
          <a:p>
            <a:pPr lvl="1"/>
            <a:r>
              <a:rPr lang="en-US" i="1" dirty="0" smtClean="0"/>
              <a:t>Printer server </a:t>
            </a:r>
          </a:p>
          <a:p>
            <a:pPr lvl="2"/>
            <a:r>
              <a:rPr lang="en-US" dirty="0" err="1" smtClean="0"/>
              <a:t>Terhubung</a:t>
            </a:r>
            <a:r>
              <a:rPr lang="en-US" dirty="0" smtClean="0"/>
              <a:t> </a:t>
            </a:r>
            <a:r>
              <a:rPr lang="en-US" dirty="0" err="1" smtClean="0"/>
              <a:t>pada</a:t>
            </a:r>
            <a:r>
              <a:rPr lang="en-US" dirty="0" smtClean="0"/>
              <a:t> </a:t>
            </a:r>
            <a:r>
              <a:rPr lang="en-US" dirty="0" err="1" smtClean="0"/>
              <a:t>berbagai</a:t>
            </a:r>
            <a:r>
              <a:rPr lang="en-US" dirty="0" smtClean="0"/>
              <a:t> printers; </a:t>
            </a:r>
            <a:r>
              <a:rPr lang="en-US" dirty="0" err="1" smtClean="0"/>
              <a:t>semua</a:t>
            </a:r>
            <a:r>
              <a:rPr lang="en-US" dirty="0" smtClean="0"/>
              <a:t> </a:t>
            </a:r>
            <a:r>
              <a:rPr lang="en-US" dirty="0" err="1" smtClean="0"/>
              <a:t>permintaan</a:t>
            </a:r>
            <a:r>
              <a:rPr lang="en-US" dirty="0" smtClean="0"/>
              <a:t> </a:t>
            </a:r>
            <a:r>
              <a:rPr lang="en-US" dirty="0" err="1" smtClean="0"/>
              <a:t>cetak</a:t>
            </a:r>
            <a:r>
              <a:rPr lang="en-US" dirty="0" smtClean="0"/>
              <a:t> yang </a:t>
            </a:r>
            <a:r>
              <a:rPr lang="en-US" dirty="0" err="1" smtClean="0"/>
              <a:t>diminta</a:t>
            </a:r>
            <a:r>
              <a:rPr lang="en-US" dirty="0" smtClean="0"/>
              <a:t> </a:t>
            </a:r>
            <a:r>
              <a:rPr lang="en-US" dirty="0" err="1" smtClean="0"/>
              <a:t>oleh</a:t>
            </a:r>
            <a:r>
              <a:rPr lang="en-US" dirty="0" smtClean="0"/>
              <a:t> clients </a:t>
            </a:r>
            <a:r>
              <a:rPr lang="en-US" dirty="0" err="1" smtClean="0"/>
              <a:t>diajukan</a:t>
            </a:r>
            <a:r>
              <a:rPr lang="en-US" dirty="0" smtClean="0"/>
              <a:t> </a:t>
            </a:r>
            <a:r>
              <a:rPr lang="en-US" dirty="0" err="1" smtClean="0"/>
              <a:t>ke</a:t>
            </a:r>
            <a:r>
              <a:rPr lang="en-US" dirty="0" smtClean="0"/>
              <a:t> </a:t>
            </a:r>
            <a:r>
              <a:rPr lang="en-US" dirty="0" err="1" smtClean="0"/>
              <a:t>mesin</a:t>
            </a:r>
            <a:r>
              <a:rPr lang="en-US" dirty="0" smtClean="0"/>
              <a:t> </a:t>
            </a:r>
            <a:r>
              <a:rPr lang="en-US" dirty="0" err="1" smtClean="0"/>
              <a:t>ini</a:t>
            </a:r>
            <a:r>
              <a:rPr lang="en-US" dirty="0" smtClean="0"/>
              <a:t>.</a:t>
            </a:r>
          </a:p>
          <a:p>
            <a:pPr lvl="1"/>
            <a:r>
              <a:rPr lang="en-US" i="1" dirty="0" smtClean="0"/>
              <a:t>Web servers </a:t>
            </a:r>
            <a:r>
              <a:rPr lang="en-US" dirty="0" err="1" smtClean="0"/>
              <a:t>atau</a:t>
            </a:r>
            <a:r>
              <a:rPr lang="en-US" dirty="0" smtClean="0"/>
              <a:t> </a:t>
            </a:r>
            <a:r>
              <a:rPr lang="en-US" i="1" dirty="0" smtClean="0"/>
              <a:t>e-mail servers</a:t>
            </a:r>
            <a:r>
              <a:rPr lang="en-US" dirty="0" smtClean="0"/>
              <a:t>.</a:t>
            </a:r>
          </a:p>
          <a:p>
            <a:endParaRPr lang="en-US" dirty="0" smtClean="0"/>
          </a:p>
          <a:p>
            <a:r>
              <a:rPr lang="en-US" dirty="0" err="1" smtClean="0"/>
              <a:t>Mesin</a:t>
            </a:r>
            <a:r>
              <a:rPr lang="en-US" dirty="0" smtClean="0"/>
              <a:t> </a:t>
            </a:r>
            <a:r>
              <a:rPr lang="en-US" b="1" i="1" dirty="0" smtClean="0"/>
              <a:t>client</a:t>
            </a:r>
          </a:p>
          <a:p>
            <a:pPr lvl="1"/>
            <a:r>
              <a:rPr lang="en-US" dirty="0" err="1" smtClean="0"/>
              <a:t>Menyediakan</a:t>
            </a:r>
            <a:r>
              <a:rPr lang="en-US" dirty="0" smtClean="0"/>
              <a:t>:</a:t>
            </a:r>
          </a:p>
          <a:p>
            <a:pPr lvl="2"/>
            <a:r>
              <a:rPr lang="en-US" dirty="0" err="1" smtClean="0"/>
              <a:t>Antar</a:t>
            </a:r>
            <a:r>
              <a:rPr lang="en-US" dirty="0" smtClean="0"/>
              <a:t> </a:t>
            </a:r>
            <a:r>
              <a:rPr lang="en-US" dirty="0" err="1" smtClean="0"/>
              <a:t>muka</a:t>
            </a:r>
            <a:r>
              <a:rPr lang="en-US" dirty="0" smtClean="0"/>
              <a:t> </a:t>
            </a:r>
            <a:r>
              <a:rPr lang="en-US" dirty="0" err="1" smtClean="0"/>
              <a:t>untuk</a:t>
            </a:r>
            <a:r>
              <a:rPr lang="en-US" dirty="0" smtClean="0"/>
              <a:t> </a:t>
            </a:r>
            <a:r>
              <a:rPr lang="en-US" dirty="0" err="1" smtClean="0"/>
              <a:t>memanfaatkan</a:t>
            </a:r>
            <a:r>
              <a:rPr lang="en-US" dirty="0" smtClean="0"/>
              <a:t> server</a:t>
            </a:r>
          </a:p>
          <a:p>
            <a:pPr lvl="2"/>
            <a:r>
              <a:rPr lang="en-US" dirty="0" err="1" smtClean="0"/>
              <a:t>Daya</a:t>
            </a:r>
            <a:r>
              <a:rPr lang="en-US" dirty="0" smtClean="0"/>
              <a:t> </a:t>
            </a:r>
            <a:r>
              <a:rPr lang="en-US" dirty="0" err="1" smtClean="0"/>
              <a:t>pemrosesan</a:t>
            </a:r>
            <a:r>
              <a:rPr lang="en-US" dirty="0" smtClean="0"/>
              <a:t> </a:t>
            </a:r>
            <a:r>
              <a:rPr lang="en-US" dirty="0" err="1" smtClean="0"/>
              <a:t>lokal</a:t>
            </a:r>
            <a:r>
              <a:rPr lang="en-US" dirty="0" smtClean="0"/>
              <a:t> </a:t>
            </a:r>
            <a:r>
              <a:rPr lang="en-US" dirty="0" err="1" smtClean="0"/>
              <a:t>untuk</a:t>
            </a:r>
            <a:r>
              <a:rPr lang="en-US" dirty="0" smtClean="0"/>
              <a:t> </a:t>
            </a:r>
            <a:r>
              <a:rPr lang="en-US" dirty="0" err="1" smtClean="0"/>
              <a:t>menjalankan</a:t>
            </a:r>
            <a:r>
              <a:rPr lang="en-US" dirty="0" smtClean="0"/>
              <a:t> </a:t>
            </a:r>
            <a:r>
              <a:rPr lang="en-US" dirty="0" err="1" smtClean="0"/>
              <a:t>aplikasi</a:t>
            </a:r>
            <a:r>
              <a:rPr lang="en-US" dirty="0" smtClean="0"/>
              <a:t> </a:t>
            </a:r>
            <a:r>
              <a:rPr lang="en-US" dirty="0" err="1" smtClean="0"/>
              <a:t>lokal</a:t>
            </a:r>
            <a:endParaRPr lang="en-US" dirty="0" smtClean="0"/>
          </a:p>
          <a:p>
            <a:pPr lvl="1"/>
            <a:endParaRPr lang="en-US" dirty="0" smtClean="0"/>
          </a:p>
        </p:txBody>
      </p:sp>
      <p:sp>
        <p:nvSpPr>
          <p:cNvPr id="6" name="Slide Number Placeholder 5"/>
          <p:cNvSpPr>
            <a:spLocks noGrp="1"/>
          </p:cNvSpPr>
          <p:nvPr>
            <p:ph type="sldNum" sz="quarter" idx="12"/>
          </p:nvPr>
        </p:nvSpPr>
        <p:spPr/>
        <p:txBody>
          <a:bodyPr/>
          <a:lstStyle/>
          <a:p>
            <a:fld id="{A1B0336D-3F41-48A6-8D6E-A83F59E4679D}" type="slidenum">
              <a:rPr lang="zh-CN" altLang="en-US" smtClean="0"/>
              <a:pPr/>
              <a:t>30</a:t>
            </a:fld>
            <a:endParaRPr lang="zh-CN" altLang="en-US" dirty="0"/>
          </a:p>
        </p:txBody>
      </p:sp>
      <p:sp>
        <p:nvSpPr>
          <p:cNvPr id="4" name="TextBox 3"/>
          <p:cNvSpPr txBox="1"/>
          <p:nvPr/>
        </p:nvSpPr>
        <p:spPr>
          <a:xfrm>
            <a:off x="6828453" y="0"/>
            <a:ext cx="2329484" cy="369332"/>
          </a:xfrm>
          <a:prstGeom prst="rect">
            <a:avLst/>
          </a:prstGeom>
          <a:noFill/>
        </p:spPr>
        <p:txBody>
          <a:bodyPr wrap="none" rtlCol="0">
            <a:spAutoFit/>
          </a:bodyPr>
          <a:lstStyle/>
          <a:p>
            <a:r>
              <a:rPr lang="en-US" dirty="0" err="1" smtClean="0"/>
              <a:t>Arsitektur</a:t>
            </a:r>
            <a:r>
              <a:rPr lang="en-US" dirty="0" smtClean="0"/>
              <a:t> Basis Data</a:t>
            </a:r>
          </a:p>
        </p:txBody>
      </p:sp>
    </p:spTree>
    <p:extLst>
      <p:ext uri="{BB962C8B-B14F-4D97-AF65-F5344CB8AC3E}">
        <p14:creationId xmlns:p14="http://schemas.microsoft.com/office/powerpoint/2010/main" val="37142541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5"/>
          <p:cNvPicPr>
            <a:picLocks noChangeAspect="1" noChangeArrowheads="1"/>
          </p:cNvPicPr>
          <p:nvPr/>
        </p:nvPicPr>
        <p:blipFill>
          <a:blip r:embed="rId3"/>
          <a:srcRect/>
          <a:stretch>
            <a:fillRect/>
          </a:stretch>
        </p:blipFill>
        <p:spPr bwMode="auto">
          <a:xfrm>
            <a:off x="1142976" y="1554162"/>
            <a:ext cx="6610350" cy="1457325"/>
          </a:xfrm>
          <a:prstGeom prst="rect">
            <a:avLst/>
          </a:prstGeom>
          <a:noFill/>
          <a:ln w="9525">
            <a:noFill/>
            <a:miter lim="800000"/>
            <a:headEnd/>
            <a:tailEnd/>
          </a:ln>
        </p:spPr>
      </p:pic>
      <p:pic>
        <p:nvPicPr>
          <p:cNvPr id="34819" name="Picture 6"/>
          <p:cNvPicPr>
            <a:picLocks noChangeAspect="1" noChangeArrowheads="1"/>
          </p:cNvPicPr>
          <p:nvPr/>
        </p:nvPicPr>
        <p:blipFill>
          <a:blip r:embed="rId4"/>
          <a:srcRect/>
          <a:stretch>
            <a:fillRect/>
          </a:stretch>
        </p:blipFill>
        <p:spPr bwMode="auto">
          <a:xfrm>
            <a:off x="1147739" y="3382962"/>
            <a:ext cx="6624637" cy="3475038"/>
          </a:xfrm>
          <a:prstGeom prst="rect">
            <a:avLst/>
          </a:prstGeom>
          <a:noFill/>
          <a:ln w="9525">
            <a:noFill/>
            <a:miter lim="800000"/>
            <a:headEnd/>
            <a:tailEnd/>
          </a:ln>
        </p:spPr>
      </p:pic>
      <p:sp>
        <p:nvSpPr>
          <p:cNvPr id="5" name="Title 4"/>
          <p:cNvSpPr>
            <a:spLocks noGrp="1"/>
          </p:cNvSpPr>
          <p:nvPr>
            <p:ph type="title"/>
          </p:nvPr>
        </p:nvSpPr>
        <p:spPr/>
        <p:txBody>
          <a:bodyPr/>
          <a:lstStyle/>
          <a:p>
            <a:r>
              <a:rPr lang="en-US" dirty="0" err="1" smtClean="0"/>
              <a:t>Arsitektur</a:t>
            </a:r>
            <a:r>
              <a:rPr lang="en-US" dirty="0" smtClean="0"/>
              <a:t> </a:t>
            </a:r>
            <a:r>
              <a:rPr lang="en-US" dirty="0" err="1" smtClean="0"/>
              <a:t>Dasar</a:t>
            </a:r>
            <a:r>
              <a:rPr lang="en-US" dirty="0" smtClean="0"/>
              <a:t> </a:t>
            </a:r>
            <a:r>
              <a:rPr lang="en-US" i="1" dirty="0" smtClean="0"/>
              <a:t>Client/Server</a:t>
            </a:r>
            <a:r>
              <a:rPr lang="en-US" dirty="0" smtClean="0"/>
              <a:t> </a:t>
            </a:r>
            <a:r>
              <a:rPr lang="en-US" baseline="-25000" dirty="0" smtClean="0"/>
              <a:t>1</a:t>
            </a:r>
            <a:endParaRPr lang="id-ID" dirty="0"/>
          </a:p>
        </p:txBody>
      </p:sp>
      <p:sp>
        <p:nvSpPr>
          <p:cNvPr id="6" name="TextBox 5"/>
          <p:cNvSpPr txBox="1"/>
          <p:nvPr/>
        </p:nvSpPr>
        <p:spPr>
          <a:xfrm>
            <a:off x="6825840" y="9927"/>
            <a:ext cx="2329484" cy="369332"/>
          </a:xfrm>
          <a:prstGeom prst="rect">
            <a:avLst/>
          </a:prstGeom>
          <a:noFill/>
        </p:spPr>
        <p:txBody>
          <a:bodyPr wrap="none" rtlCol="0">
            <a:spAutoFit/>
          </a:bodyPr>
          <a:lstStyle/>
          <a:p>
            <a:r>
              <a:rPr lang="en-US" dirty="0" err="1" smtClean="0"/>
              <a:t>Arsitektur</a:t>
            </a:r>
            <a:r>
              <a:rPr lang="en-US" dirty="0" smtClean="0"/>
              <a:t> Basis Data</a:t>
            </a:r>
          </a:p>
        </p:txBody>
      </p:sp>
      <p:sp>
        <p:nvSpPr>
          <p:cNvPr id="3" name="Slide Number Placeholder 2"/>
          <p:cNvSpPr>
            <a:spLocks noGrp="1"/>
          </p:cNvSpPr>
          <p:nvPr>
            <p:ph type="sldNum" sz="quarter" idx="12"/>
          </p:nvPr>
        </p:nvSpPr>
        <p:spPr/>
        <p:txBody>
          <a:bodyPr/>
          <a:lstStyle/>
          <a:p>
            <a:fld id="{A1B0336D-3F41-48A6-8D6E-A83F59E4679D}" type="slidenum">
              <a:rPr lang="zh-CN" altLang="en-US" smtClean="0"/>
              <a:pPr/>
              <a:t>31</a:t>
            </a:fld>
            <a:endParaRPr lang="zh-CN" altLang="en-US"/>
          </a:p>
        </p:txBody>
      </p:sp>
    </p:spTree>
    <p:extLst>
      <p:ext uri="{BB962C8B-B14F-4D97-AF65-F5344CB8AC3E}">
        <p14:creationId xmlns:p14="http://schemas.microsoft.com/office/powerpoint/2010/main" val="21773801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4"/>
          <p:cNvSpPr>
            <a:spLocks noGrp="1"/>
          </p:cNvSpPr>
          <p:nvPr>
            <p:ph type="title"/>
          </p:nvPr>
        </p:nvSpPr>
        <p:spPr/>
        <p:txBody>
          <a:bodyPr>
            <a:normAutofit/>
          </a:bodyPr>
          <a:lstStyle/>
          <a:p>
            <a:r>
              <a:rPr lang="en-US" dirty="0" err="1" smtClean="0"/>
              <a:t>Arsitektur</a:t>
            </a:r>
            <a:r>
              <a:rPr lang="en-US" dirty="0" smtClean="0"/>
              <a:t> </a:t>
            </a:r>
            <a:r>
              <a:rPr lang="en-US" dirty="0" err="1" smtClean="0"/>
              <a:t>Dasar</a:t>
            </a:r>
            <a:r>
              <a:rPr lang="en-US" dirty="0" smtClean="0"/>
              <a:t> </a:t>
            </a:r>
            <a:r>
              <a:rPr lang="en-US" i="1" dirty="0" smtClean="0"/>
              <a:t>Client/Server</a:t>
            </a:r>
            <a:r>
              <a:rPr lang="en-US" dirty="0" smtClean="0"/>
              <a:t> </a:t>
            </a:r>
            <a:r>
              <a:rPr lang="en-US" baseline="-25000" dirty="0" smtClean="0"/>
              <a:t>2</a:t>
            </a:r>
            <a:endParaRPr lang="en-US" dirty="0" smtClean="0"/>
          </a:p>
        </p:txBody>
      </p:sp>
      <p:sp>
        <p:nvSpPr>
          <p:cNvPr id="35843" name="Content Placeholder 2"/>
          <p:cNvSpPr>
            <a:spLocks noGrp="1"/>
          </p:cNvSpPr>
          <p:nvPr>
            <p:ph idx="1"/>
          </p:nvPr>
        </p:nvSpPr>
        <p:spPr/>
        <p:txBody>
          <a:bodyPr>
            <a:normAutofit/>
          </a:bodyPr>
          <a:lstStyle/>
          <a:p>
            <a:r>
              <a:rPr lang="en-US" i="1" dirty="0" smtClean="0"/>
              <a:t>Client </a:t>
            </a:r>
          </a:p>
          <a:p>
            <a:pPr lvl="1"/>
            <a:r>
              <a:rPr lang="en-US" dirty="0" err="1" smtClean="0"/>
              <a:t>Mesin</a:t>
            </a:r>
            <a:r>
              <a:rPr lang="en-US" dirty="0" smtClean="0"/>
              <a:t> </a:t>
            </a:r>
            <a:r>
              <a:rPr lang="en-US" dirty="0" err="1" smtClean="0"/>
              <a:t>pengguna</a:t>
            </a:r>
            <a:r>
              <a:rPr lang="en-US" dirty="0" smtClean="0"/>
              <a:t> yang </a:t>
            </a:r>
            <a:r>
              <a:rPr lang="en-US" dirty="0" err="1" smtClean="0"/>
              <a:t>menyediakan</a:t>
            </a:r>
            <a:r>
              <a:rPr lang="en-US" dirty="0" smtClean="0"/>
              <a:t> </a:t>
            </a:r>
            <a:r>
              <a:rPr lang="en-US" dirty="0" err="1" smtClean="0"/>
              <a:t>kapabilitas</a:t>
            </a:r>
            <a:r>
              <a:rPr lang="en-US" dirty="0" smtClean="0"/>
              <a:t> </a:t>
            </a:r>
            <a:r>
              <a:rPr lang="en-US" dirty="0" err="1" smtClean="0"/>
              <a:t>antar</a:t>
            </a:r>
            <a:r>
              <a:rPr lang="en-US" dirty="0" smtClean="0"/>
              <a:t> </a:t>
            </a:r>
            <a:r>
              <a:rPr lang="en-US" dirty="0" err="1" smtClean="0"/>
              <a:t>muka</a:t>
            </a:r>
            <a:r>
              <a:rPr lang="en-US" dirty="0" smtClean="0"/>
              <a:t> </a:t>
            </a:r>
            <a:r>
              <a:rPr lang="en-US" dirty="0" err="1" smtClean="0"/>
              <a:t>dan</a:t>
            </a:r>
            <a:r>
              <a:rPr lang="en-US" dirty="0" smtClean="0"/>
              <a:t> </a:t>
            </a:r>
            <a:r>
              <a:rPr lang="en-US" dirty="0" err="1" smtClean="0"/>
              <a:t>pemrosesan</a:t>
            </a:r>
            <a:r>
              <a:rPr lang="en-US" dirty="0" smtClean="0"/>
              <a:t> </a:t>
            </a:r>
            <a:r>
              <a:rPr lang="en-US" dirty="0" err="1" smtClean="0"/>
              <a:t>lokal</a:t>
            </a:r>
            <a:r>
              <a:rPr lang="en-US" dirty="0" smtClean="0"/>
              <a:t>.</a:t>
            </a:r>
          </a:p>
          <a:p>
            <a:r>
              <a:rPr lang="en-US" i="1" dirty="0" smtClean="0"/>
              <a:t>Server</a:t>
            </a:r>
          </a:p>
          <a:p>
            <a:pPr lvl="1"/>
            <a:r>
              <a:rPr lang="en-US" dirty="0" err="1" smtClean="0"/>
              <a:t>Sistem</a:t>
            </a:r>
            <a:r>
              <a:rPr lang="en-US" dirty="0" smtClean="0"/>
              <a:t> yang </a:t>
            </a:r>
            <a:r>
              <a:rPr lang="en-US" dirty="0" err="1" smtClean="0"/>
              <a:t>terdiri</a:t>
            </a:r>
            <a:r>
              <a:rPr lang="en-US" dirty="0" smtClean="0"/>
              <a:t> </a:t>
            </a:r>
            <a:r>
              <a:rPr lang="en-US" dirty="0" err="1" smtClean="0"/>
              <a:t>dari</a:t>
            </a:r>
            <a:r>
              <a:rPr lang="en-US" dirty="0" smtClean="0"/>
              <a:t> </a:t>
            </a:r>
            <a:r>
              <a:rPr lang="en-US" dirty="0" err="1" smtClean="0"/>
              <a:t>perangkat</a:t>
            </a:r>
            <a:r>
              <a:rPr lang="en-US" dirty="0" smtClean="0"/>
              <a:t> </a:t>
            </a:r>
            <a:r>
              <a:rPr lang="en-US" dirty="0" err="1" smtClean="0"/>
              <a:t>keras</a:t>
            </a:r>
            <a:r>
              <a:rPr lang="en-US" dirty="0" smtClean="0"/>
              <a:t> </a:t>
            </a:r>
            <a:r>
              <a:rPr lang="en-US" dirty="0" err="1" smtClean="0"/>
              <a:t>dan</a:t>
            </a:r>
            <a:r>
              <a:rPr lang="en-US" dirty="0" smtClean="0"/>
              <a:t> </a:t>
            </a:r>
            <a:r>
              <a:rPr lang="en-US" dirty="0" err="1" smtClean="0"/>
              <a:t>perangkat</a:t>
            </a:r>
            <a:r>
              <a:rPr lang="en-US" dirty="0" smtClean="0"/>
              <a:t> </a:t>
            </a:r>
            <a:r>
              <a:rPr lang="en-US" dirty="0" err="1" smtClean="0"/>
              <a:t>lunak</a:t>
            </a:r>
            <a:r>
              <a:rPr lang="en-US" dirty="0" smtClean="0"/>
              <a:t>.</a:t>
            </a:r>
          </a:p>
          <a:p>
            <a:pPr lvl="1"/>
            <a:r>
              <a:rPr lang="en-US" dirty="0" err="1" smtClean="0"/>
              <a:t>Menyediakan</a:t>
            </a:r>
            <a:r>
              <a:rPr lang="en-US" dirty="0" smtClean="0"/>
              <a:t> </a:t>
            </a:r>
            <a:r>
              <a:rPr lang="en-US" dirty="0" err="1" smtClean="0"/>
              <a:t>layanan</a:t>
            </a:r>
            <a:r>
              <a:rPr lang="en-US" dirty="0" smtClean="0"/>
              <a:t> </a:t>
            </a:r>
            <a:r>
              <a:rPr lang="en-US" dirty="0" err="1" smtClean="0"/>
              <a:t>untuk</a:t>
            </a:r>
            <a:r>
              <a:rPr lang="en-US" dirty="0" smtClean="0"/>
              <a:t> </a:t>
            </a:r>
            <a:r>
              <a:rPr lang="en-US" dirty="0" err="1" smtClean="0"/>
              <a:t>mesin</a:t>
            </a:r>
            <a:r>
              <a:rPr lang="en-US" dirty="0" smtClean="0"/>
              <a:t> </a:t>
            </a:r>
            <a:r>
              <a:rPr lang="en-US" i="1" dirty="0" smtClean="0"/>
              <a:t>client</a:t>
            </a:r>
            <a:endParaRPr lang="en-US" dirty="0" smtClean="0"/>
          </a:p>
          <a:p>
            <a:pPr lvl="2"/>
            <a:r>
              <a:rPr lang="en-US" dirty="0" err="1" smtClean="0"/>
              <a:t>Seperti</a:t>
            </a:r>
            <a:r>
              <a:rPr lang="en-US" dirty="0" smtClean="0"/>
              <a:t> </a:t>
            </a:r>
            <a:r>
              <a:rPr lang="en-US" dirty="0" err="1" smtClean="0"/>
              <a:t>akses</a:t>
            </a:r>
            <a:r>
              <a:rPr lang="en-US" dirty="0" smtClean="0"/>
              <a:t> </a:t>
            </a:r>
            <a:r>
              <a:rPr lang="en-US" dirty="0" err="1" smtClean="0"/>
              <a:t>berkas</a:t>
            </a:r>
            <a:r>
              <a:rPr lang="en-US" dirty="0" smtClean="0"/>
              <a:t>, </a:t>
            </a:r>
            <a:r>
              <a:rPr lang="en-US" dirty="0" err="1" smtClean="0"/>
              <a:t>fasilitas</a:t>
            </a:r>
            <a:r>
              <a:rPr lang="en-US" dirty="0" smtClean="0"/>
              <a:t> </a:t>
            </a:r>
            <a:r>
              <a:rPr lang="en-US" dirty="0" err="1" smtClean="0"/>
              <a:t>cetak</a:t>
            </a:r>
            <a:r>
              <a:rPr lang="en-US" dirty="0" smtClean="0"/>
              <a:t>, </a:t>
            </a:r>
            <a:r>
              <a:rPr lang="en-US" dirty="0" err="1" smtClean="0"/>
              <a:t>fasilitas</a:t>
            </a:r>
            <a:r>
              <a:rPr lang="en-US" dirty="0" smtClean="0"/>
              <a:t> </a:t>
            </a:r>
            <a:r>
              <a:rPr lang="en-US" dirty="0" err="1" smtClean="0"/>
              <a:t>arsip</a:t>
            </a:r>
            <a:r>
              <a:rPr lang="en-US" dirty="0" smtClean="0"/>
              <a:t>, </a:t>
            </a:r>
            <a:r>
              <a:rPr lang="en-US" dirty="0" err="1" smtClean="0"/>
              <a:t>atau</a:t>
            </a:r>
            <a:r>
              <a:rPr lang="en-US" dirty="0" smtClean="0"/>
              <a:t> </a:t>
            </a:r>
            <a:r>
              <a:rPr lang="en-US" dirty="0" err="1" smtClean="0"/>
              <a:t>akses</a:t>
            </a:r>
            <a:r>
              <a:rPr lang="en-US" dirty="0" smtClean="0"/>
              <a:t> basis data</a:t>
            </a:r>
          </a:p>
        </p:txBody>
      </p:sp>
      <p:sp>
        <p:nvSpPr>
          <p:cNvPr id="4" name="TextBox 3"/>
          <p:cNvSpPr txBox="1"/>
          <p:nvPr/>
        </p:nvSpPr>
        <p:spPr>
          <a:xfrm>
            <a:off x="6844931" y="0"/>
            <a:ext cx="2329484" cy="369332"/>
          </a:xfrm>
          <a:prstGeom prst="rect">
            <a:avLst/>
          </a:prstGeom>
          <a:noFill/>
        </p:spPr>
        <p:txBody>
          <a:bodyPr wrap="none" rtlCol="0">
            <a:spAutoFit/>
          </a:bodyPr>
          <a:lstStyle/>
          <a:p>
            <a:r>
              <a:rPr lang="en-US" dirty="0" err="1" smtClean="0"/>
              <a:t>Arsitektur</a:t>
            </a:r>
            <a:r>
              <a:rPr lang="en-US" dirty="0" smtClean="0"/>
              <a:t> Basis Data</a:t>
            </a:r>
          </a:p>
        </p:txBody>
      </p:sp>
      <p:sp>
        <p:nvSpPr>
          <p:cNvPr id="6" name="Slide Number Placeholder 5"/>
          <p:cNvSpPr>
            <a:spLocks noGrp="1"/>
          </p:cNvSpPr>
          <p:nvPr>
            <p:ph type="sldNum" sz="quarter" idx="12"/>
          </p:nvPr>
        </p:nvSpPr>
        <p:spPr/>
        <p:txBody>
          <a:bodyPr/>
          <a:lstStyle/>
          <a:p>
            <a:fld id="{A1B0336D-3F41-48A6-8D6E-A83F59E4679D}" type="slidenum">
              <a:rPr lang="zh-CN" altLang="en-US" smtClean="0"/>
              <a:pPr/>
              <a:t>32</a:t>
            </a:fld>
            <a:endParaRPr lang="zh-CN" altLang="en-US" dirty="0"/>
          </a:p>
        </p:txBody>
      </p:sp>
    </p:spTree>
    <p:extLst>
      <p:ext uri="{BB962C8B-B14F-4D97-AF65-F5344CB8AC3E}">
        <p14:creationId xmlns:p14="http://schemas.microsoft.com/office/powerpoint/2010/main" val="36509249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normAutofit/>
          </a:bodyPr>
          <a:lstStyle/>
          <a:p>
            <a:r>
              <a:rPr lang="en-US" dirty="0" err="1" smtClean="0"/>
              <a:t>Arsitektur</a:t>
            </a:r>
            <a:r>
              <a:rPr lang="en-US" dirty="0" smtClean="0"/>
              <a:t> </a:t>
            </a:r>
            <a:r>
              <a:rPr lang="en-US" i="1" dirty="0" smtClean="0"/>
              <a:t>Two-Tier Client/Server </a:t>
            </a:r>
            <a:r>
              <a:rPr lang="en-US" baseline="-25000" dirty="0" smtClean="0"/>
              <a:t>1</a:t>
            </a:r>
          </a:p>
        </p:txBody>
      </p:sp>
      <p:sp>
        <p:nvSpPr>
          <p:cNvPr id="36867" name="Content Placeholder 2"/>
          <p:cNvSpPr>
            <a:spLocks noGrp="1"/>
          </p:cNvSpPr>
          <p:nvPr>
            <p:ph idx="1"/>
          </p:nvPr>
        </p:nvSpPr>
        <p:spPr/>
        <p:txBody>
          <a:bodyPr/>
          <a:lstStyle/>
          <a:p>
            <a:r>
              <a:rPr lang="en-US" i="1" dirty="0" smtClean="0"/>
              <a:t>Client handles</a:t>
            </a:r>
          </a:p>
          <a:p>
            <a:pPr lvl="1"/>
            <a:r>
              <a:rPr lang="en-US" dirty="0" smtClean="0"/>
              <a:t>Program </a:t>
            </a:r>
            <a:r>
              <a:rPr lang="en-US" dirty="0" err="1" smtClean="0"/>
              <a:t>antar</a:t>
            </a:r>
            <a:r>
              <a:rPr lang="en-US" dirty="0" smtClean="0"/>
              <a:t> </a:t>
            </a:r>
            <a:r>
              <a:rPr lang="en-US" dirty="0" err="1" smtClean="0"/>
              <a:t>muka</a:t>
            </a:r>
            <a:r>
              <a:rPr lang="en-US" dirty="0" smtClean="0"/>
              <a:t> </a:t>
            </a:r>
            <a:r>
              <a:rPr lang="en-US" dirty="0" err="1" smtClean="0"/>
              <a:t>dan</a:t>
            </a:r>
            <a:r>
              <a:rPr lang="en-US" dirty="0" smtClean="0"/>
              <a:t> program </a:t>
            </a:r>
            <a:r>
              <a:rPr lang="en-US" dirty="0" err="1" smtClean="0"/>
              <a:t>aplikasi</a:t>
            </a:r>
            <a:r>
              <a:rPr lang="en-US" dirty="0" smtClean="0"/>
              <a:t>.</a:t>
            </a:r>
          </a:p>
          <a:p>
            <a:pPr lvl="1"/>
            <a:endParaRPr lang="en-US" dirty="0" smtClean="0"/>
          </a:p>
          <a:p>
            <a:r>
              <a:rPr lang="en-US" i="1" dirty="0" smtClean="0"/>
              <a:t>Server handles</a:t>
            </a:r>
          </a:p>
          <a:p>
            <a:pPr lvl="1"/>
            <a:r>
              <a:rPr lang="en-US" dirty="0" err="1" smtClean="0"/>
              <a:t>Fungsi</a:t>
            </a:r>
            <a:r>
              <a:rPr lang="en-US" dirty="0" smtClean="0"/>
              <a:t> </a:t>
            </a:r>
            <a:r>
              <a:rPr lang="en-US" i="1" dirty="0" smtClean="0"/>
              <a:t>query </a:t>
            </a:r>
            <a:r>
              <a:rPr lang="en-US" dirty="0" err="1" smtClean="0"/>
              <a:t>dan</a:t>
            </a:r>
            <a:r>
              <a:rPr lang="en-US" dirty="0" smtClean="0"/>
              <a:t> </a:t>
            </a:r>
            <a:r>
              <a:rPr lang="en-US" dirty="0" err="1" smtClean="0"/>
              <a:t>dan</a:t>
            </a:r>
            <a:r>
              <a:rPr lang="en-US" dirty="0" smtClean="0"/>
              <a:t> </a:t>
            </a:r>
            <a:r>
              <a:rPr lang="en-US" dirty="0" err="1" smtClean="0"/>
              <a:t>transaksi</a:t>
            </a:r>
            <a:r>
              <a:rPr lang="en-US" dirty="0" smtClean="0"/>
              <a:t> yang </a:t>
            </a:r>
            <a:r>
              <a:rPr lang="en-US" dirty="0" err="1" smtClean="0"/>
              <a:t>berhubungan</a:t>
            </a:r>
            <a:r>
              <a:rPr lang="en-US" dirty="0" smtClean="0"/>
              <a:t> </a:t>
            </a:r>
            <a:r>
              <a:rPr lang="en-US" dirty="0" err="1" smtClean="0"/>
              <a:t>dengan</a:t>
            </a:r>
            <a:r>
              <a:rPr lang="en-US" dirty="0" smtClean="0"/>
              <a:t> </a:t>
            </a:r>
            <a:r>
              <a:rPr lang="en-US" dirty="0" err="1" smtClean="0"/>
              <a:t>pemrosesan</a:t>
            </a:r>
            <a:r>
              <a:rPr lang="en-US" dirty="0" smtClean="0"/>
              <a:t> SQL.</a:t>
            </a:r>
          </a:p>
        </p:txBody>
      </p:sp>
      <p:sp>
        <p:nvSpPr>
          <p:cNvPr id="5" name="TextBox 4"/>
          <p:cNvSpPr txBox="1"/>
          <p:nvPr/>
        </p:nvSpPr>
        <p:spPr>
          <a:xfrm>
            <a:off x="6821938" y="0"/>
            <a:ext cx="2329484" cy="369332"/>
          </a:xfrm>
          <a:prstGeom prst="rect">
            <a:avLst/>
          </a:prstGeom>
          <a:noFill/>
        </p:spPr>
        <p:txBody>
          <a:bodyPr wrap="none" rtlCol="0">
            <a:spAutoFit/>
          </a:bodyPr>
          <a:lstStyle/>
          <a:p>
            <a:r>
              <a:rPr lang="en-US" dirty="0" err="1" smtClean="0"/>
              <a:t>Arsitektur</a:t>
            </a:r>
            <a:r>
              <a:rPr lang="en-US" dirty="0" smtClean="0"/>
              <a:t> Basis Data</a:t>
            </a:r>
          </a:p>
        </p:txBody>
      </p:sp>
      <p:sp>
        <p:nvSpPr>
          <p:cNvPr id="6" name="Slide Number Placeholder 5"/>
          <p:cNvSpPr>
            <a:spLocks noGrp="1"/>
          </p:cNvSpPr>
          <p:nvPr>
            <p:ph type="sldNum" sz="quarter" idx="12"/>
          </p:nvPr>
        </p:nvSpPr>
        <p:spPr/>
        <p:txBody>
          <a:bodyPr/>
          <a:lstStyle/>
          <a:p>
            <a:fld id="{A1B0336D-3F41-48A6-8D6E-A83F59E4679D}" type="slidenum">
              <a:rPr lang="zh-CN" altLang="en-US" smtClean="0"/>
              <a:pPr/>
              <a:t>33</a:t>
            </a:fld>
            <a:endParaRPr lang="zh-CN" altLang="en-US" dirty="0"/>
          </a:p>
        </p:txBody>
      </p:sp>
    </p:spTree>
    <p:extLst>
      <p:ext uri="{BB962C8B-B14F-4D97-AF65-F5344CB8AC3E}">
        <p14:creationId xmlns:p14="http://schemas.microsoft.com/office/powerpoint/2010/main" val="20913264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normAutofit/>
          </a:bodyPr>
          <a:lstStyle/>
          <a:p>
            <a:r>
              <a:rPr lang="en-US" dirty="0" err="1" smtClean="0"/>
              <a:t>Arsitektur</a:t>
            </a:r>
            <a:r>
              <a:rPr lang="en-US" dirty="0" smtClean="0"/>
              <a:t> </a:t>
            </a:r>
            <a:r>
              <a:rPr lang="en-US" i="1" dirty="0" smtClean="0"/>
              <a:t>Two-Tier Client/Server </a:t>
            </a:r>
            <a:r>
              <a:rPr lang="en-US" i="1" baseline="-25000" dirty="0" smtClean="0"/>
              <a:t>2</a:t>
            </a:r>
            <a:endParaRPr lang="en-US" dirty="0" smtClean="0"/>
          </a:p>
        </p:txBody>
      </p:sp>
      <p:sp>
        <p:nvSpPr>
          <p:cNvPr id="37891" name="Content Placeholder 2"/>
          <p:cNvSpPr>
            <a:spLocks noGrp="1"/>
          </p:cNvSpPr>
          <p:nvPr>
            <p:ph idx="1"/>
          </p:nvPr>
        </p:nvSpPr>
        <p:spPr/>
        <p:txBody>
          <a:bodyPr>
            <a:normAutofit/>
          </a:bodyPr>
          <a:lstStyle/>
          <a:p>
            <a:r>
              <a:rPr lang="en-US" i="1" dirty="0" smtClean="0"/>
              <a:t>Open Database Connectivity </a:t>
            </a:r>
            <a:r>
              <a:rPr lang="en-US" dirty="0" smtClean="0"/>
              <a:t>(ODBC) </a:t>
            </a:r>
          </a:p>
          <a:p>
            <a:pPr lvl="1"/>
            <a:r>
              <a:rPr lang="en-US" dirty="0" err="1" smtClean="0"/>
              <a:t>Menyediakan</a:t>
            </a:r>
            <a:r>
              <a:rPr lang="en-US" dirty="0" smtClean="0"/>
              <a:t> Application Programming Interface (API).</a:t>
            </a:r>
          </a:p>
          <a:p>
            <a:pPr lvl="1"/>
            <a:r>
              <a:rPr lang="en-US" dirty="0" err="1" smtClean="0"/>
              <a:t>Memungkinkan</a:t>
            </a:r>
            <a:r>
              <a:rPr lang="en-US" dirty="0" smtClean="0"/>
              <a:t> program </a:t>
            </a:r>
            <a:r>
              <a:rPr lang="en-US" dirty="0" err="1" smtClean="0"/>
              <a:t>di</a:t>
            </a:r>
            <a:r>
              <a:rPr lang="en-US" dirty="0" smtClean="0"/>
              <a:t> </a:t>
            </a:r>
            <a:r>
              <a:rPr lang="en-US" dirty="0" err="1" smtClean="0"/>
              <a:t>sisi</a:t>
            </a:r>
            <a:r>
              <a:rPr lang="en-US" dirty="0" smtClean="0"/>
              <a:t>-</a:t>
            </a:r>
            <a:r>
              <a:rPr lang="en-US" i="1" dirty="0" smtClean="0"/>
              <a:t>client </a:t>
            </a:r>
            <a:r>
              <a:rPr lang="en-US" dirty="0" err="1" smtClean="0"/>
              <a:t>untuk</a:t>
            </a:r>
            <a:r>
              <a:rPr lang="en-US" dirty="0" smtClean="0"/>
              <a:t> </a:t>
            </a:r>
            <a:r>
              <a:rPr lang="en-US" dirty="0" err="1" smtClean="0"/>
              <a:t>memanggil</a:t>
            </a:r>
            <a:r>
              <a:rPr lang="en-US" dirty="0" smtClean="0"/>
              <a:t> DBMS.</a:t>
            </a:r>
          </a:p>
          <a:p>
            <a:pPr lvl="2"/>
            <a:r>
              <a:rPr lang="en-US" dirty="0" err="1" smtClean="0"/>
              <a:t>Perangkat</a:t>
            </a:r>
            <a:r>
              <a:rPr lang="en-US" dirty="0" smtClean="0"/>
              <a:t> </a:t>
            </a:r>
            <a:r>
              <a:rPr lang="en-US" dirty="0" err="1" smtClean="0"/>
              <a:t>lunak</a:t>
            </a:r>
            <a:r>
              <a:rPr lang="en-US" dirty="0" smtClean="0"/>
              <a:t> yang </a:t>
            </a:r>
            <a:r>
              <a:rPr lang="en-US" dirty="0" err="1" smtClean="0"/>
              <a:t>dibutuhkan</a:t>
            </a:r>
            <a:r>
              <a:rPr lang="en-US" dirty="0" smtClean="0"/>
              <a:t>, </a:t>
            </a:r>
            <a:r>
              <a:rPr lang="en-US" dirty="0" err="1" smtClean="0"/>
              <a:t>harus</a:t>
            </a:r>
            <a:r>
              <a:rPr lang="en-US" dirty="0" smtClean="0"/>
              <a:t> </a:t>
            </a:r>
            <a:r>
              <a:rPr lang="en-US" dirty="0" err="1" smtClean="0"/>
              <a:t>diinstal</a:t>
            </a:r>
            <a:r>
              <a:rPr lang="en-US" dirty="0" smtClean="0"/>
              <a:t> </a:t>
            </a:r>
            <a:r>
              <a:rPr lang="en-US" dirty="0" err="1" smtClean="0"/>
              <a:t>di</a:t>
            </a:r>
            <a:r>
              <a:rPr lang="en-US" dirty="0" smtClean="0"/>
              <a:t> </a:t>
            </a:r>
            <a:r>
              <a:rPr lang="en-US" dirty="0" err="1" smtClean="0"/>
              <a:t>mesin</a:t>
            </a:r>
            <a:r>
              <a:rPr lang="en-US" dirty="0" smtClean="0"/>
              <a:t> </a:t>
            </a:r>
            <a:r>
              <a:rPr lang="en-US" i="1" dirty="0" smtClean="0"/>
              <a:t>client </a:t>
            </a:r>
            <a:r>
              <a:rPr lang="en-US" dirty="0" err="1" smtClean="0"/>
              <a:t>dan</a:t>
            </a:r>
            <a:r>
              <a:rPr lang="en-US" dirty="0" smtClean="0"/>
              <a:t> </a:t>
            </a:r>
            <a:r>
              <a:rPr lang="en-US" i="1" dirty="0" smtClean="0"/>
              <a:t>server.</a:t>
            </a:r>
            <a:endParaRPr lang="en-US" dirty="0" smtClean="0"/>
          </a:p>
          <a:p>
            <a:r>
              <a:rPr lang="en-US" i="1" dirty="0" smtClean="0"/>
              <a:t>JDBC</a:t>
            </a:r>
          </a:p>
          <a:p>
            <a:pPr lvl="1"/>
            <a:r>
              <a:rPr lang="en-US" dirty="0" err="1" smtClean="0"/>
              <a:t>Memungkinkan</a:t>
            </a:r>
            <a:r>
              <a:rPr lang="en-US" dirty="0" smtClean="0"/>
              <a:t> program </a:t>
            </a:r>
            <a:r>
              <a:rPr lang="en-US" i="1" dirty="0" smtClean="0"/>
              <a:t>Java client </a:t>
            </a:r>
            <a:r>
              <a:rPr lang="en-US" dirty="0" err="1" smtClean="0"/>
              <a:t>mengakses</a:t>
            </a:r>
            <a:r>
              <a:rPr lang="en-US" dirty="0" smtClean="0"/>
              <a:t> </a:t>
            </a:r>
            <a:r>
              <a:rPr lang="en-US" dirty="0" err="1" smtClean="0"/>
              <a:t>satu</a:t>
            </a:r>
            <a:r>
              <a:rPr lang="en-US" dirty="0" smtClean="0"/>
              <a:t> </a:t>
            </a:r>
            <a:r>
              <a:rPr lang="en-US" dirty="0" err="1" smtClean="0"/>
              <a:t>atau</a:t>
            </a:r>
            <a:r>
              <a:rPr lang="en-US" dirty="0" smtClean="0"/>
              <a:t> </a:t>
            </a:r>
            <a:r>
              <a:rPr lang="en-US" dirty="0" err="1" smtClean="0"/>
              <a:t>lebih</a:t>
            </a:r>
            <a:r>
              <a:rPr lang="en-US" dirty="0" smtClean="0"/>
              <a:t> DBMS </a:t>
            </a:r>
            <a:r>
              <a:rPr lang="en-US" dirty="0" err="1" smtClean="0"/>
              <a:t>melalui</a:t>
            </a:r>
            <a:r>
              <a:rPr lang="en-US" dirty="0" smtClean="0"/>
              <a:t> </a:t>
            </a:r>
            <a:r>
              <a:rPr lang="en-US" dirty="0" err="1" smtClean="0"/>
              <a:t>antar</a:t>
            </a:r>
            <a:r>
              <a:rPr lang="en-US" dirty="0" smtClean="0"/>
              <a:t> </a:t>
            </a:r>
            <a:r>
              <a:rPr lang="en-US" dirty="0" err="1" smtClean="0"/>
              <a:t>muka</a:t>
            </a:r>
            <a:r>
              <a:rPr lang="en-US" dirty="0" smtClean="0"/>
              <a:t> </a:t>
            </a:r>
            <a:r>
              <a:rPr lang="en-US" dirty="0" err="1" smtClean="0"/>
              <a:t>standar</a:t>
            </a:r>
            <a:r>
              <a:rPr lang="en-US" dirty="0" smtClean="0"/>
              <a:t>.</a:t>
            </a:r>
          </a:p>
        </p:txBody>
      </p:sp>
      <p:sp>
        <p:nvSpPr>
          <p:cNvPr id="5" name="TextBox 4"/>
          <p:cNvSpPr txBox="1"/>
          <p:nvPr/>
        </p:nvSpPr>
        <p:spPr>
          <a:xfrm>
            <a:off x="6835385" y="0"/>
            <a:ext cx="2329484" cy="369332"/>
          </a:xfrm>
          <a:prstGeom prst="rect">
            <a:avLst/>
          </a:prstGeom>
          <a:noFill/>
        </p:spPr>
        <p:txBody>
          <a:bodyPr wrap="none" rtlCol="0">
            <a:spAutoFit/>
          </a:bodyPr>
          <a:lstStyle/>
          <a:p>
            <a:r>
              <a:rPr lang="en-US" dirty="0" err="1" smtClean="0"/>
              <a:t>Arsitektur</a:t>
            </a:r>
            <a:r>
              <a:rPr lang="en-US" dirty="0" smtClean="0"/>
              <a:t> Basis Data</a:t>
            </a:r>
          </a:p>
        </p:txBody>
      </p:sp>
      <p:sp>
        <p:nvSpPr>
          <p:cNvPr id="6" name="Slide Number Placeholder 5"/>
          <p:cNvSpPr>
            <a:spLocks noGrp="1"/>
          </p:cNvSpPr>
          <p:nvPr>
            <p:ph type="sldNum" sz="quarter" idx="12"/>
          </p:nvPr>
        </p:nvSpPr>
        <p:spPr/>
        <p:txBody>
          <a:bodyPr/>
          <a:lstStyle/>
          <a:p>
            <a:fld id="{A1B0336D-3F41-48A6-8D6E-A83F59E4679D}" type="slidenum">
              <a:rPr lang="zh-CN" altLang="en-US" smtClean="0"/>
              <a:pPr/>
              <a:t>34</a:t>
            </a:fld>
            <a:endParaRPr lang="zh-CN" altLang="en-US" dirty="0"/>
          </a:p>
        </p:txBody>
      </p:sp>
    </p:spTree>
    <p:extLst>
      <p:ext uri="{BB962C8B-B14F-4D97-AF65-F5344CB8AC3E}">
        <p14:creationId xmlns:p14="http://schemas.microsoft.com/office/powerpoint/2010/main" val="41994544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Autofit/>
          </a:bodyPr>
          <a:lstStyle/>
          <a:p>
            <a:r>
              <a:rPr lang="en-US" sz="3600" dirty="0" err="1" smtClean="0"/>
              <a:t>Arsitektur</a:t>
            </a:r>
            <a:r>
              <a:rPr lang="en-US" sz="3600" dirty="0" smtClean="0"/>
              <a:t> </a:t>
            </a:r>
            <a:r>
              <a:rPr lang="en-US" sz="3600" i="1" dirty="0" smtClean="0"/>
              <a:t>Three-Tier </a:t>
            </a:r>
            <a:r>
              <a:rPr lang="en-US" sz="3600" dirty="0" err="1" smtClean="0"/>
              <a:t>dan</a:t>
            </a:r>
            <a:r>
              <a:rPr lang="en-US" sz="3600" dirty="0" smtClean="0"/>
              <a:t> </a:t>
            </a:r>
            <a:r>
              <a:rPr lang="en-US" sz="3600" i="1" dirty="0" smtClean="0"/>
              <a:t>n-Tier </a:t>
            </a:r>
            <a:br>
              <a:rPr lang="en-US" sz="3600" i="1" dirty="0" smtClean="0"/>
            </a:br>
            <a:r>
              <a:rPr lang="en-US" sz="3600" dirty="0" err="1" smtClean="0"/>
              <a:t>untuk</a:t>
            </a:r>
            <a:r>
              <a:rPr lang="en-US" sz="3600" dirty="0" smtClean="0"/>
              <a:t> </a:t>
            </a:r>
            <a:r>
              <a:rPr lang="en-US" sz="3600" dirty="0" err="1" smtClean="0"/>
              <a:t>aplikasi</a:t>
            </a:r>
            <a:r>
              <a:rPr lang="en-US" sz="3600" dirty="0" smtClean="0"/>
              <a:t> Web </a:t>
            </a:r>
            <a:r>
              <a:rPr lang="en-US" sz="3600" baseline="-25000" dirty="0" smtClean="0"/>
              <a:t>1</a:t>
            </a:r>
          </a:p>
        </p:txBody>
      </p:sp>
      <p:sp>
        <p:nvSpPr>
          <p:cNvPr id="38915" name="Content Placeholder 2"/>
          <p:cNvSpPr>
            <a:spLocks noGrp="1"/>
          </p:cNvSpPr>
          <p:nvPr>
            <p:ph idx="1"/>
          </p:nvPr>
        </p:nvSpPr>
        <p:spPr/>
        <p:txBody>
          <a:bodyPr>
            <a:normAutofit/>
          </a:bodyPr>
          <a:lstStyle/>
          <a:p>
            <a:r>
              <a:rPr lang="en-US" dirty="0" err="1" smtClean="0"/>
              <a:t>Aplikasi</a:t>
            </a:r>
            <a:r>
              <a:rPr lang="en-US" dirty="0" smtClean="0"/>
              <a:t> server </a:t>
            </a:r>
            <a:r>
              <a:rPr lang="en-US" dirty="0" err="1" smtClean="0"/>
              <a:t>atau</a:t>
            </a:r>
            <a:r>
              <a:rPr lang="en-US" dirty="0" smtClean="0"/>
              <a:t> Web server</a:t>
            </a:r>
          </a:p>
          <a:p>
            <a:pPr lvl="1"/>
            <a:r>
              <a:rPr lang="en-US" dirty="0" err="1" smtClean="0"/>
              <a:t>Menambahkan</a:t>
            </a:r>
            <a:r>
              <a:rPr lang="en-US" dirty="0" smtClean="0"/>
              <a:t> </a:t>
            </a:r>
            <a:r>
              <a:rPr lang="en-US" dirty="0" err="1" smtClean="0"/>
              <a:t>lapisan</a:t>
            </a:r>
            <a:r>
              <a:rPr lang="en-US" dirty="0" smtClean="0"/>
              <a:t> </a:t>
            </a:r>
            <a:r>
              <a:rPr lang="en-US" dirty="0" err="1" smtClean="0"/>
              <a:t>antara</a:t>
            </a:r>
            <a:r>
              <a:rPr lang="en-US" dirty="0" smtClean="0"/>
              <a:t> </a:t>
            </a:r>
            <a:r>
              <a:rPr lang="en-US" i="1" dirty="0" smtClean="0"/>
              <a:t>client </a:t>
            </a:r>
            <a:r>
              <a:rPr lang="en-US" dirty="0" err="1" smtClean="0"/>
              <a:t>dan</a:t>
            </a:r>
            <a:r>
              <a:rPr lang="en-US" dirty="0" smtClean="0"/>
              <a:t> </a:t>
            </a:r>
            <a:r>
              <a:rPr lang="en-US" i="1" dirty="0" smtClean="0"/>
              <a:t>server</a:t>
            </a:r>
            <a:r>
              <a:rPr lang="en-US" dirty="0" smtClean="0"/>
              <a:t> basis data</a:t>
            </a:r>
            <a:endParaRPr lang="en-US" i="1" dirty="0" smtClean="0"/>
          </a:p>
          <a:p>
            <a:pPr lvl="1"/>
            <a:r>
              <a:rPr lang="en-US" dirty="0" err="1" smtClean="0"/>
              <a:t>Menjalankan</a:t>
            </a:r>
            <a:r>
              <a:rPr lang="en-US" dirty="0" smtClean="0"/>
              <a:t> program </a:t>
            </a:r>
            <a:r>
              <a:rPr lang="en-US" dirty="0" err="1" smtClean="0"/>
              <a:t>aplikasi</a:t>
            </a:r>
            <a:r>
              <a:rPr lang="en-US" dirty="0" smtClean="0"/>
              <a:t> </a:t>
            </a:r>
            <a:r>
              <a:rPr lang="en-US" dirty="0" err="1" smtClean="0"/>
              <a:t>dan</a:t>
            </a:r>
            <a:r>
              <a:rPr lang="en-US" dirty="0" smtClean="0"/>
              <a:t> </a:t>
            </a:r>
            <a:r>
              <a:rPr lang="en-US" dirty="0" err="1" smtClean="0"/>
              <a:t>menyimpan</a:t>
            </a:r>
            <a:r>
              <a:rPr lang="en-US" dirty="0" smtClean="0"/>
              <a:t> </a:t>
            </a:r>
            <a:r>
              <a:rPr lang="en-US" dirty="0" err="1" smtClean="0"/>
              <a:t>aturan</a:t>
            </a:r>
            <a:r>
              <a:rPr lang="en-US" dirty="0" smtClean="0"/>
              <a:t> </a:t>
            </a:r>
            <a:r>
              <a:rPr lang="en-US" dirty="0" err="1" smtClean="0"/>
              <a:t>bisnis</a:t>
            </a:r>
            <a:endParaRPr lang="en-US" dirty="0" smtClean="0"/>
          </a:p>
          <a:p>
            <a:r>
              <a:rPr lang="en-US" i="1" dirty="0" smtClean="0"/>
              <a:t>N-tier</a:t>
            </a:r>
          </a:p>
          <a:p>
            <a:pPr lvl="1"/>
            <a:r>
              <a:rPr lang="en-US" dirty="0" err="1" smtClean="0"/>
              <a:t>Membagi</a:t>
            </a:r>
            <a:r>
              <a:rPr lang="en-US" dirty="0" smtClean="0"/>
              <a:t> </a:t>
            </a:r>
            <a:r>
              <a:rPr lang="en-US" dirty="0" err="1" smtClean="0"/>
              <a:t>lapisan</a:t>
            </a:r>
            <a:r>
              <a:rPr lang="en-US" dirty="0" smtClean="0"/>
              <a:t> </a:t>
            </a:r>
            <a:r>
              <a:rPr lang="en-US" dirty="0" err="1" smtClean="0"/>
              <a:t>antara</a:t>
            </a:r>
            <a:r>
              <a:rPr lang="en-US" dirty="0" smtClean="0"/>
              <a:t> </a:t>
            </a:r>
            <a:r>
              <a:rPr lang="en-US" dirty="0" err="1" smtClean="0"/>
              <a:t>pengguna</a:t>
            </a:r>
            <a:r>
              <a:rPr lang="en-US" dirty="0" smtClean="0"/>
              <a:t> </a:t>
            </a:r>
            <a:r>
              <a:rPr lang="en-US" dirty="0" err="1" smtClean="0"/>
              <a:t>dan</a:t>
            </a:r>
            <a:r>
              <a:rPr lang="en-US" dirty="0" smtClean="0"/>
              <a:t> data </a:t>
            </a:r>
            <a:r>
              <a:rPr lang="en-US" dirty="0" err="1" smtClean="0"/>
              <a:t>menjadi</a:t>
            </a:r>
            <a:r>
              <a:rPr lang="en-US" dirty="0" smtClean="0"/>
              <a:t> </a:t>
            </a:r>
            <a:r>
              <a:rPr lang="en-US" dirty="0" err="1" smtClean="0"/>
              <a:t>komponen</a:t>
            </a:r>
            <a:r>
              <a:rPr lang="en-US" dirty="0" smtClean="0"/>
              <a:t> yang </a:t>
            </a:r>
            <a:r>
              <a:rPr lang="en-US" dirty="0" err="1" smtClean="0"/>
              <a:t>lebih</a:t>
            </a:r>
            <a:r>
              <a:rPr lang="en-US" dirty="0" smtClean="0"/>
              <a:t> </a:t>
            </a:r>
            <a:r>
              <a:rPr lang="en-US" dirty="0" err="1" smtClean="0"/>
              <a:t>kecil</a:t>
            </a:r>
            <a:endParaRPr lang="en-US" dirty="0" smtClean="0"/>
          </a:p>
        </p:txBody>
      </p:sp>
      <p:sp>
        <p:nvSpPr>
          <p:cNvPr id="5" name="TextBox 4"/>
          <p:cNvSpPr txBox="1"/>
          <p:nvPr/>
        </p:nvSpPr>
        <p:spPr>
          <a:xfrm>
            <a:off x="6814516" y="0"/>
            <a:ext cx="2329484" cy="369332"/>
          </a:xfrm>
          <a:prstGeom prst="rect">
            <a:avLst/>
          </a:prstGeom>
          <a:noFill/>
        </p:spPr>
        <p:txBody>
          <a:bodyPr wrap="none" rtlCol="0">
            <a:spAutoFit/>
          </a:bodyPr>
          <a:lstStyle/>
          <a:p>
            <a:r>
              <a:rPr lang="en-US" dirty="0" err="1" smtClean="0"/>
              <a:t>Arsitektur</a:t>
            </a:r>
            <a:r>
              <a:rPr lang="en-US" dirty="0" smtClean="0"/>
              <a:t> Basis Data</a:t>
            </a:r>
          </a:p>
        </p:txBody>
      </p:sp>
      <p:sp>
        <p:nvSpPr>
          <p:cNvPr id="6" name="Slide Number Placeholder 5"/>
          <p:cNvSpPr>
            <a:spLocks noGrp="1"/>
          </p:cNvSpPr>
          <p:nvPr>
            <p:ph type="sldNum" sz="quarter" idx="12"/>
          </p:nvPr>
        </p:nvSpPr>
        <p:spPr/>
        <p:txBody>
          <a:bodyPr/>
          <a:lstStyle/>
          <a:p>
            <a:fld id="{A1B0336D-3F41-48A6-8D6E-A83F59E4679D}" type="slidenum">
              <a:rPr lang="zh-CN" altLang="en-US" smtClean="0"/>
              <a:pPr/>
              <a:t>35</a:t>
            </a:fld>
            <a:endParaRPr lang="zh-CN" altLang="en-US" dirty="0"/>
          </a:p>
        </p:txBody>
      </p:sp>
    </p:spTree>
    <p:extLst>
      <p:ext uri="{BB962C8B-B14F-4D97-AF65-F5344CB8AC3E}">
        <p14:creationId xmlns:p14="http://schemas.microsoft.com/office/powerpoint/2010/main" val="19451533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4"/>
          <p:cNvPicPr>
            <a:picLocks noChangeAspect="1" noChangeArrowheads="1"/>
          </p:cNvPicPr>
          <p:nvPr/>
        </p:nvPicPr>
        <p:blipFill>
          <a:blip r:embed="rId3"/>
          <a:srcRect/>
          <a:stretch>
            <a:fillRect/>
          </a:stretch>
        </p:blipFill>
        <p:spPr bwMode="auto">
          <a:xfrm>
            <a:off x="755576" y="2204864"/>
            <a:ext cx="7040563" cy="3749675"/>
          </a:xfrm>
          <a:prstGeom prst="rect">
            <a:avLst/>
          </a:prstGeom>
          <a:noFill/>
          <a:ln w="9525">
            <a:noFill/>
            <a:miter lim="800000"/>
            <a:headEnd/>
            <a:tailEnd/>
          </a:ln>
        </p:spPr>
      </p:pic>
      <p:sp>
        <p:nvSpPr>
          <p:cNvPr id="4" name="Title 3"/>
          <p:cNvSpPr>
            <a:spLocks noGrp="1"/>
          </p:cNvSpPr>
          <p:nvPr>
            <p:ph type="title"/>
          </p:nvPr>
        </p:nvSpPr>
        <p:spPr/>
        <p:txBody>
          <a:bodyPr>
            <a:noAutofit/>
          </a:bodyPr>
          <a:lstStyle/>
          <a:p>
            <a:r>
              <a:rPr lang="en-US" sz="3600" dirty="0" err="1" smtClean="0"/>
              <a:t>Arsitektur</a:t>
            </a:r>
            <a:r>
              <a:rPr lang="en-US" sz="3600" dirty="0" smtClean="0"/>
              <a:t> </a:t>
            </a:r>
            <a:r>
              <a:rPr lang="en-US" sz="3600" i="1" dirty="0" smtClean="0"/>
              <a:t>Three-Tier </a:t>
            </a:r>
            <a:r>
              <a:rPr lang="en-US" sz="3600" dirty="0" err="1" smtClean="0"/>
              <a:t>dan</a:t>
            </a:r>
            <a:r>
              <a:rPr lang="en-US" sz="3600" dirty="0" smtClean="0"/>
              <a:t> </a:t>
            </a:r>
            <a:r>
              <a:rPr lang="en-US" sz="3600" i="1" dirty="0" smtClean="0"/>
              <a:t>n-Tier </a:t>
            </a:r>
            <a:br>
              <a:rPr lang="en-US" sz="3600" i="1" dirty="0" smtClean="0"/>
            </a:br>
            <a:r>
              <a:rPr lang="en-US" sz="3600" dirty="0" err="1" smtClean="0"/>
              <a:t>untuk</a:t>
            </a:r>
            <a:r>
              <a:rPr lang="en-US" sz="3600" dirty="0" smtClean="0"/>
              <a:t> </a:t>
            </a:r>
            <a:r>
              <a:rPr lang="en-US" sz="3600" dirty="0" err="1" smtClean="0"/>
              <a:t>aplikasi</a:t>
            </a:r>
            <a:r>
              <a:rPr lang="en-US" sz="3600" dirty="0" smtClean="0"/>
              <a:t> Web </a:t>
            </a:r>
            <a:r>
              <a:rPr lang="en-US" sz="3600" baseline="-25000" dirty="0" smtClean="0"/>
              <a:t>2</a:t>
            </a:r>
            <a:endParaRPr lang="id-ID" sz="3600" dirty="0"/>
          </a:p>
        </p:txBody>
      </p:sp>
      <p:sp>
        <p:nvSpPr>
          <p:cNvPr id="6" name="TextBox 5"/>
          <p:cNvSpPr txBox="1"/>
          <p:nvPr/>
        </p:nvSpPr>
        <p:spPr>
          <a:xfrm>
            <a:off x="6814516" y="0"/>
            <a:ext cx="2329484" cy="369332"/>
          </a:xfrm>
          <a:prstGeom prst="rect">
            <a:avLst/>
          </a:prstGeom>
          <a:noFill/>
        </p:spPr>
        <p:txBody>
          <a:bodyPr wrap="none" rtlCol="0">
            <a:spAutoFit/>
          </a:bodyPr>
          <a:lstStyle/>
          <a:p>
            <a:r>
              <a:rPr lang="en-US" dirty="0" err="1" smtClean="0"/>
              <a:t>Arsitektur</a:t>
            </a:r>
            <a:r>
              <a:rPr lang="en-US" dirty="0" smtClean="0"/>
              <a:t> Basis Data</a:t>
            </a:r>
          </a:p>
        </p:txBody>
      </p:sp>
      <p:sp>
        <p:nvSpPr>
          <p:cNvPr id="3" name="Slide Number Placeholder 2"/>
          <p:cNvSpPr>
            <a:spLocks noGrp="1"/>
          </p:cNvSpPr>
          <p:nvPr>
            <p:ph type="sldNum" sz="quarter" idx="12"/>
          </p:nvPr>
        </p:nvSpPr>
        <p:spPr/>
        <p:txBody>
          <a:bodyPr/>
          <a:lstStyle/>
          <a:p>
            <a:fld id="{A1B0336D-3F41-48A6-8D6E-A83F59E4679D}" type="slidenum">
              <a:rPr lang="zh-CN" altLang="en-US" smtClean="0"/>
              <a:pPr/>
              <a:t>36</a:t>
            </a:fld>
            <a:endParaRPr lang="zh-CN" altLang="en-US"/>
          </a:p>
        </p:txBody>
      </p:sp>
    </p:spTree>
    <p:extLst>
      <p:ext uri="{BB962C8B-B14F-4D97-AF65-F5344CB8AC3E}">
        <p14:creationId xmlns:p14="http://schemas.microsoft.com/office/powerpoint/2010/main" val="2690538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p:txBody>
          <a:bodyPr/>
          <a:lstStyle/>
          <a:p>
            <a:r>
              <a:rPr lang="en-US" smtClean="0"/>
              <a:t>Model data, skema, dan instans2</a:t>
            </a:r>
            <a:endParaRPr lang="en-US" dirty="0" smtClean="0"/>
          </a:p>
        </p:txBody>
      </p:sp>
      <p:sp>
        <p:nvSpPr>
          <p:cNvPr id="9219" name="Content Placeholder 2"/>
          <p:cNvSpPr>
            <a:spLocks noGrp="1"/>
          </p:cNvSpPr>
          <p:nvPr>
            <p:ph idx="1"/>
          </p:nvPr>
        </p:nvSpPr>
        <p:spPr/>
        <p:txBody>
          <a:bodyPr/>
          <a:lstStyle/>
          <a:p>
            <a:r>
              <a:rPr lang="en-US" dirty="0" smtClean="0"/>
              <a:t>Model Data</a:t>
            </a:r>
          </a:p>
          <a:p>
            <a:pPr lvl="1"/>
            <a:r>
              <a:rPr lang="en-US" dirty="0" smtClean="0"/>
              <a:t>Kumpulan </a:t>
            </a:r>
            <a:r>
              <a:rPr lang="en-US" dirty="0" err="1" smtClean="0"/>
              <a:t>konsep</a:t>
            </a:r>
            <a:r>
              <a:rPr lang="en-US" dirty="0" smtClean="0"/>
              <a:t> yang </a:t>
            </a:r>
            <a:r>
              <a:rPr lang="en-US" dirty="0" err="1" smtClean="0"/>
              <a:t>menjelaskan</a:t>
            </a:r>
            <a:r>
              <a:rPr lang="en-US" dirty="0" smtClean="0"/>
              <a:t> </a:t>
            </a:r>
            <a:r>
              <a:rPr lang="en-US" dirty="0" err="1" smtClean="0">
                <a:solidFill>
                  <a:srgbClr val="00FF00"/>
                </a:solidFill>
              </a:rPr>
              <a:t>struktur</a:t>
            </a:r>
            <a:r>
              <a:rPr lang="en-US" dirty="0" smtClean="0">
                <a:solidFill>
                  <a:srgbClr val="00FF00"/>
                </a:solidFill>
              </a:rPr>
              <a:t> </a:t>
            </a:r>
            <a:r>
              <a:rPr lang="en-US" dirty="0" smtClean="0"/>
              <a:t>basis data</a:t>
            </a:r>
          </a:p>
          <a:p>
            <a:pPr lvl="1"/>
            <a:r>
              <a:rPr lang="en-US" dirty="0" err="1" smtClean="0"/>
              <a:t>Menyediakan</a:t>
            </a:r>
            <a:r>
              <a:rPr lang="en-US" dirty="0" smtClean="0"/>
              <a:t> </a:t>
            </a:r>
            <a:r>
              <a:rPr lang="en-US" dirty="0" err="1" smtClean="0"/>
              <a:t>metode</a:t>
            </a:r>
            <a:r>
              <a:rPr lang="en-US" dirty="0" smtClean="0"/>
              <a:t> </a:t>
            </a:r>
            <a:r>
              <a:rPr lang="en-US" dirty="0" err="1" smtClean="0"/>
              <a:t>untuk</a:t>
            </a:r>
            <a:r>
              <a:rPr lang="en-US" dirty="0" smtClean="0"/>
              <a:t> </a:t>
            </a:r>
            <a:r>
              <a:rPr lang="en-US" dirty="0" err="1" smtClean="0"/>
              <a:t>mencapai</a:t>
            </a:r>
            <a:r>
              <a:rPr lang="en-US" dirty="0" smtClean="0"/>
              <a:t> </a:t>
            </a:r>
            <a:r>
              <a:rPr lang="en-US" dirty="0" err="1" smtClean="0"/>
              <a:t>abstraksi</a:t>
            </a:r>
            <a:r>
              <a:rPr lang="en-US" dirty="0" smtClean="0"/>
              <a:t> data</a:t>
            </a:r>
          </a:p>
          <a:p>
            <a:pPr lvl="1"/>
            <a:endParaRPr lang="en-US" dirty="0" smtClean="0"/>
          </a:p>
          <a:p>
            <a:r>
              <a:rPr lang="en-US" dirty="0" smtClean="0"/>
              <a:t>Model data </a:t>
            </a:r>
            <a:r>
              <a:rPr lang="en-US" dirty="0" err="1" smtClean="0"/>
              <a:t>dilengkapi</a:t>
            </a:r>
            <a:r>
              <a:rPr lang="en-US" dirty="0" smtClean="0"/>
              <a:t> </a:t>
            </a:r>
            <a:r>
              <a:rPr lang="en-US" dirty="0" err="1" smtClean="0">
                <a:solidFill>
                  <a:srgbClr val="00FF00"/>
                </a:solidFill>
              </a:rPr>
              <a:t>operasi</a:t>
            </a:r>
            <a:r>
              <a:rPr lang="en-US" dirty="0" smtClean="0">
                <a:solidFill>
                  <a:srgbClr val="00FF00"/>
                </a:solidFill>
              </a:rPr>
              <a:t> </a:t>
            </a:r>
            <a:r>
              <a:rPr lang="en-US" dirty="0" err="1" smtClean="0">
                <a:solidFill>
                  <a:srgbClr val="00FF00"/>
                </a:solidFill>
              </a:rPr>
              <a:t>dasar</a:t>
            </a:r>
            <a:r>
              <a:rPr lang="en-US" dirty="0" smtClean="0">
                <a:solidFill>
                  <a:srgbClr val="00FF00"/>
                </a:solidFill>
              </a:rPr>
              <a:t> </a:t>
            </a:r>
            <a:r>
              <a:rPr lang="en-US" dirty="0" err="1" smtClean="0"/>
              <a:t>dan</a:t>
            </a:r>
            <a:r>
              <a:rPr lang="en-US" dirty="0" smtClean="0"/>
              <a:t> </a:t>
            </a:r>
            <a:r>
              <a:rPr lang="en-US" dirty="0" err="1" smtClean="0">
                <a:solidFill>
                  <a:srgbClr val="00FF00"/>
                </a:solidFill>
              </a:rPr>
              <a:t>aspek</a:t>
            </a:r>
            <a:r>
              <a:rPr lang="en-US" dirty="0" smtClean="0">
                <a:solidFill>
                  <a:srgbClr val="00FF00"/>
                </a:solidFill>
              </a:rPr>
              <a:t> </a:t>
            </a:r>
            <a:r>
              <a:rPr lang="en-US" dirty="0" err="1" smtClean="0">
                <a:solidFill>
                  <a:srgbClr val="00FF00"/>
                </a:solidFill>
              </a:rPr>
              <a:t>dinamik</a:t>
            </a:r>
            <a:r>
              <a:rPr lang="en-US" dirty="0" smtClean="0">
                <a:solidFill>
                  <a:srgbClr val="00FF00"/>
                </a:solidFill>
              </a:rPr>
              <a:t> </a:t>
            </a:r>
            <a:r>
              <a:rPr lang="en-US" dirty="0" err="1" smtClean="0"/>
              <a:t>atau</a:t>
            </a:r>
            <a:r>
              <a:rPr lang="en-US" dirty="0" smtClean="0"/>
              <a:t> </a:t>
            </a:r>
            <a:r>
              <a:rPr lang="en-US" dirty="0" err="1" smtClean="0"/>
              <a:t>perilaku</a:t>
            </a:r>
            <a:r>
              <a:rPr lang="en-US" dirty="0" smtClean="0"/>
              <a:t> </a:t>
            </a:r>
            <a:r>
              <a:rPr lang="en-US" dirty="0" err="1" smtClean="0"/>
              <a:t>dari</a:t>
            </a:r>
            <a:r>
              <a:rPr lang="en-US" dirty="0" smtClean="0"/>
              <a:t> </a:t>
            </a:r>
            <a:r>
              <a:rPr lang="en-US" dirty="0" err="1" smtClean="0"/>
              <a:t>aplikasi</a:t>
            </a:r>
            <a:r>
              <a:rPr lang="en-US" dirty="0" smtClean="0"/>
              <a:t> basis data</a:t>
            </a:r>
          </a:p>
          <a:p>
            <a:pPr lvl="1"/>
            <a:r>
              <a:rPr lang="en-US" dirty="0" err="1" smtClean="0"/>
              <a:t>Menentukan</a:t>
            </a:r>
            <a:r>
              <a:rPr lang="en-US" dirty="0" smtClean="0"/>
              <a:t> </a:t>
            </a:r>
            <a:r>
              <a:rPr lang="en-US" dirty="0" err="1" smtClean="0"/>
              <a:t>penemuan-kembali</a:t>
            </a:r>
            <a:r>
              <a:rPr lang="en-US" dirty="0" smtClean="0"/>
              <a:t> (</a:t>
            </a:r>
            <a:r>
              <a:rPr lang="en-US" i="1" dirty="0" smtClean="0"/>
              <a:t>retrievals</a:t>
            </a:r>
            <a:r>
              <a:rPr lang="en-US" dirty="0" smtClean="0"/>
              <a:t>) </a:t>
            </a:r>
            <a:r>
              <a:rPr lang="en-US" dirty="0" err="1" smtClean="0"/>
              <a:t>dan</a:t>
            </a:r>
            <a:r>
              <a:rPr lang="en-US" dirty="0" smtClean="0"/>
              <a:t> </a:t>
            </a:r>
            <a:r>
              <a:rPr lang="en-US" dirty="0" err="1" smtClean="0"/>
              <a:t>pemutakhiran</a:t>
            </a:r>
            <a:r>
              <a:rPr lang="en-US" dirty="0" smtClean="0"/>
              <a:t> (</a:t>
            </a:r>
            <a:r>
              <a:rPr lang="en-US" i="1" dirty="0" smtClean="0"/>
              <a:t>updates</a:t>
            </a:r>
            <a:r>
              <a:rPr lang="en-US" dirty="0" smtClean="0"/>
              <a:t>) </a:t>
            </a:r>
            <a:r>
              <a:rPr lang="en-US" dirty="0" err="1" smtClean="0"/>
              <a:t>pada</a:t>
            </a:r>
            <a:r>
              <a:rPr lang="en-US" dirty="0" smtClean="0"/>
              <a:t> basis data </a:t>
            </a:r>
            <a:r>
              <a:rPr lang="en-US" dirty="0" smtClean="0">
                <a:sym typeface="Wingdings" pitchFamily="2" charset="2"/>
              </a:rPr>
              <a:t> </a:t>
            </a:r>
            <a:r>
              <a:rPr lang="en-US" dirty="0" err="1" smtClean="0">
                <a:sym typeface="Wingdings" pitchFamily="2" charset="2"/>
              </a:rPr>
              <a:t>contoh</a:t>
            </a:r>
            <a:r>
              <a:rPr lang="en-US" dirty="0" smtClean="0">
                <a:sym typeface="Wingdings" pitchFamily="2" charset="2"/>
              </a:rPr>
              <a:t>: </a:t>
            </a:r>
            <a:r>
              <a:rPr lang="en-US" i="1" dirty="0" smtClean="0">
                <a:sym typeface="Wingdings" pitchFamily="2" charset="2"/>
              </a:rPr>
              <a:t>insert, delete, modify, retrieve</a:t>
            </a:r>
            <a:endParaRPr lang="en-US" i="1" dirty="0" smtClean="0"/>
          </a:p>
          <a:p>
            <a:pPr lvl="1"/>
            <a:r>
              <a:rPr lang="en-US" dirty="0" err="1" smtClean="0"/>
              <a:t>Memungkinkan</a:t>
            </a:r>
            <a:r>
              <a:rPr lang="en-US" dirty="0" smtClean="0"/>
              <a:t> </a:t>
            </a:r>
            <a:r>
              <a:rPr lang="en-US" dirty="0" err="1" smtClean="0"/>
              <a:t>perancang</a:t>
            </a:r>
            <a:r>
              <a:rPr lang="en-US" dirty="0" smtClean="0"/>
              <a:t> basis data </a:t>
            </a:r>
            <a:r>
              <a:rPr lang="en-US" dirty="0" err="1" smtClean="0"/>
              <a:t>untuk</a:t>
            </a:r>
            <a:r>
              <a:rPr lang="en-US" dirty="0" smtClean="0"/>
              <a:t> </a:t>
            </a:r>
            <a:r>
              <a:rPr lang="en-US" dirty="0" err="1" smtClean="0"/>
              <a:t>menentukan</a:t>
            </a:r>
            <a:r>
              <a:rPr lang="en-US" dirty="0" smtClean="0"/>
              <a:t> </a:t>
            </a:r>
            <a:r>
              <a:rPr lang="en-US" dirty="0" err="1" smtClean="0"/>
              <a:t>operasi</a:t>
            </a:r>
            <a:r>
              <a:rPr lang="en-US" dirty="0" smtClean="0"/>
              <a:t> </a:t>
            </a:r>
            <a:r>
              <a:rPr lang="en-US" i="1" dirty="0" smtClean="0"/>
              <a:t>user-defined </a:t>
            </a:r>
            <a:r>
              <a:rPr lang="en-US" dirty="0" smtClean="0"/>
              <a:t>yang valid </a:t>
            </a:r>
            <a:r>
              <a:rPr lang="en-US" dirty="0" err="1" smtClean="0"/>
              <a:t>terhadap</a:t>
            </a:r>
            <a:r>
              <a:rPr lang="en-US" dirty="0" smtClean="0"/>
              <a:t> </a:t>
            </a:r>
            <a:r>
              <a:rPr lang="en-US" dirty="0" err="1" smtClean="0"/>
              <a:t>objek</a:t>
            </a:r>
            <a:r>
              <a:rPr lang="en-US" dirty="0" smtClean="0"/>
              <a:t> basis data </a:t>
            </a:r>
            <a:r>
              <a:rPr lang="en-US" dirty="0" smtClean="0">
                <a:sym typeface="Wingdings" pitchFamily="2" charset="2"/>
              </a:rPr>
              <a:t> </a:t>
            </a:r>
            <a:r>
              <a:rPr lang="en-US" dirty="0" err="1" smtClean="0">
                <a:sym typeface="Wingdings" pitchFamily="2" charset="2"/>
              </a:rPr>
              <a:t>contoh</a:t>
            </a:r>
            <a:r>
              <a:rPr lang="en-US" dirty="0" smtClean="0">
                <a:sym typeface="Wingdings" pitchFamily="2" charset="2"/>
              </a:rPr>
              <a:t>: </a:t>
            </a:r>
            <a:r>
              <a:rPr lang="en-US" i="1" dirty="0" err="1" smtClean="0">
                <a:sym typeface="Wingdings" pitchFamily="2" charset="2"/>
              </a:rPr>
              <a:t>compute_GPA</a:t>
            </a:r>
            <a:endParaRPr lang="en-US" i="1" dirty="0" smtClean="0"/>
          </a:p>
        </p:txBody>
      </p:sp>
      <p:sp>
        <p:nvSpPr>
          <p:cNvPr id="4" name="Slide Number Placeholder 3"/>
          <p:cNvSpPr>
            <a:spLocks noGrp="1"/>
          </p:cNvSpPr>
          <p:nvPr>
            <p:ph type="sldNum" sz="quarter" idx="12"/>
          </p:nvPr>
        </p:nvSpPr>
        <p:spPr/>
        <p:txBody>
          <a:bodyPr/>
          <a:lstStyle/>
          <a:p>
            <a:fld id="{A1B0336D-3F41-48A6-8D6E-A83F59E4679D}" type="slidenum">
              <a:rPr lang="zh-CN" altLang="en-US" smtClean="0"/>
              <a:pPr/>
              <a:t>4</a:t>
            </a:fld>
            <a:endParaRPr lang="zh-CN" altLang="en-US" dirty="0"/>
          </a:p>
        </p:txBody>
      </p:sp>
      <p:sp>
        <p:nvSpPr>
          <p:cNvPr id="8" name="TextBox 7"/>
          <p:cNvSpPr txBox="1"/>
          <p:nvPr/>
        </p:nvSpPr>
        <p:spPr>
          <a:xfrm>
            <a:off x="5685490" y="0"/>
            <a:ext cx="3448380" cy="369332"/>
          </a:xfrm>
          <a:prstGeom prst="rect">
            <a:avLst/>
          </a:prstGeom>
          <a:noFill/>
        </p:spPr>
        <p:txBody>
          <a:bodyPr wrap="none" rtlCol="0">
            <a:spAutoFit/>
          </a:bodyPr>
          <a:lstStyle/>
          <a:p>
            <a:pPr algn="r"/>
            <a:r>
              <a:rPr lang="en-US" dirty="0" smtClean="0"/>
              <a:t>Model data, </a:t>
            </a:r>
            <a:r>
              <a:rPr lang="en-US" dirty="0" err="1" smtClean="0"/>
              <a:t>skema</a:t>
            </a:r>
            <a:r>
              <a:rPr lang="en-US" dirty="0" smtClean="0"/>
              <a:t>, </a:t>
            </a:r>
            <a:r>
              <a:rPr lang="en-US" dirty="0" err="1" smtClean="0"/>
              <a:t>dan</a:t>
            </a:r>
            <a:r>
              <a:rPr lang="en-US" dirty="0" smtClean="0"/>
              <a:t> </a:t>
            </a:r>
            <a:r>
              <a:rPr lang="en-US" dirty="0" err="1" smtClean="0"/>
              <a:t>instans</a:t>
            </a:r>
            <a:endParaRPr lang="id-ID" dirty="0"/>
          </a:p>
        </p:txBody>
      </p:sp>
    </p:spTree>
    <p:extLst>
      <p:ext uri="{BB962C8B-B14F-4D97-AF65-F5344CB8AC3E}">
        <p14:creationId xmlns:p14="http://schemas.microsoft.com/office/powerpoint/2010/main" val="230319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9219">
                                            <p:txEl>
                                              <p:pRg st="4" end="4"/>
                                            </p:txEl>
                                          </p:spTgt>
                                        </p:tgtEl>
                                        <p:attrNameLst>
                                          <p:attrName>style.visibility</p:attrName>
                                        </p:attrNameLst>
                                      </p:cBhvr>
                                      <p:to>
                                        <p:strVal val="visible"/>
                                      </p:to>
                                    </p:set>
                                    <p:anim calcmode="lin" valueType="num">
                                      <p:cBhvr>
                                        <p:cTn id="7" dur="500" fill="hold"/>
                                        <p:tgtEl>
                                          <p:spTgt spid="9219">
                                            <p:txEl>
                                              <p:pRg st="4" end="4"/>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9219">
                                            <p:txEl>
                                              <p:pRg st="4" end="4"/>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9219">
                                            <p:txEl>
                                              <p:pRg st="4" end="4"/>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92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9" presetClass="entr" presetSubtype="0" accel="100000" fill="hold" nodeType="clickEffect">
                                  <p:stCondLst>
                                    <p:cond delay="0"/>
                                  </p:stCondLst>
                                  <p:childTnLst>
                                    <p:set>
                                      <p:cBhvr>
                                        <p:cTn id="14" dur="1" fill="hold">
                                          <p:stCondLst>
                                            <p:cond delay="0"/>
                                          </p:stCondLst>
                                        </p:cTn>
                                        <p:tgtEl>
                                          <p:spTgt spid="9219">
                                            <p:txEl>
                                              <p:pRg st="5" end="5"/>
                                            </p:txEl>
                                          </p:spTgt>
                                        </p:tgtEl>
                                        <p:attrNameLst>
                                          <p:attrName>style.visibility</p:attrName>
                                        </p:attrNameLst>
                                      </p:cBhvr>
                                      <p:to>
                                        <p:strVal val="visible"/>
                                      </p:to>
                                    </p:set>
                                    <p:anim calcmode="lin" valueType="num">
                                      <p:cBhvr>
                                        <p:cTn id="15" dur="500" fill="hold"/>
                                        <p:tgtEl>
                                          <p:spTgt spid="9219">
                                            <p:txEl>
                                              <p:pRg st="5" end="5"/>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6" dur="500" fill="hold"/>
                                        <p:tgtEl>
                                          <p:spTgt spid="9219">
                                            <p:txEl>
                                              <p:pRg st="5" end="5"/>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7" dur="500" fill="hold"/>
                                        <p:tgtEl>
                                          <p:spTgt spid="9219">
                                            <p:txEl>
                                              <p:pRg st="5" end="5"/>
                                            </p:txEl>
                                          </p:spTgt>
                                        </p:tgtEl>
                                        <p:attrNameLst>
                                          <p:attrName>ppt_x</p:attrName>
                                        </p:attrNameLst>
                                      </p:cBhvr>
                                      <p:tavLst>
                                        <p:tav tm="0">
                                          <p:val>
                                            <p:strVal val="#ppt_x-.3"/>
                                          </p:val>
                                        </p:tav>
                                        <p:tav tm="50000">
                                          <p:val>
                                            <p:strVal val="#ppt_x"/>
                                          </p:val>
                                        </p:tav>
                                        <p:tav tm="100000">
                                          <p:val>
                                            <p:strVal val="#ppt_x"/>
                                          </p:val>
                                        </p:tav>
                                      </p:tavLst>
                                    </p:anim>
                                    <p:anim calcmode="lin" valueType="num">
                                      <p:cBhvr>
                                        <p:cTn id="18" dur="500" fill="hold"/>
                                        <p:tgtEl>
                                          <p:spTgt spid="9219">
                                            <p:txEl>
                                              <p:pRg st="5" end="5"/>
                                            </p:txEl>
                                          </p:spTgt>
                                        </p:tgtEl>
                                        <p:attrNameLst>
                                          <p:attrName>ppt_y</p:attrName>
                                        </p:attrNameLst>
                                      </p:cBhvr>
                                      <p:tavLst>
                                        <p:tav tm="0">
                                          <p:val>
                                            <p:strVal val="#ppt_y"/>
                                          </p:val>
                                        </p:tav>
                                        <p:tav tm="100000">
                                          <p:val>
                                            <p:strVal val="#ppt_y"/>
                                          </p:val>
                                        </p:tav>
                                      </p:tavLst>
                                    </p:anim>
                                  </p:childTnLst>
                                </p:cTn>
                              </p:par>
                              <p:par>
                                <p:cTn id="19" presetID="39" presetClass="entr" presetSubtype="0" accel="100000" fill="hold" nodeType="withEffect">
                                  <p:stCondLst>
                                    <p:cond delay="0"/>
                                  </p:stCondLst>
                                  <p:childTnLst>
                                    <p:set>
                                      <p:cBhvr>
                                        <p:cTn id="20" dur="1" fill="hold">
                                          <p:stCondLst>
                                            <p:cond delay="0"/>
                                          </p:stCondLst>
                                        </p:cTn>
                                        <p:tgtEl>
                                          <p:spTgt spid="9219">
                                            <p:txEl>
                                              <p:pRg st="6" end="6"/>
                                            </p:txEl>
                                          </p:spTgt>
                                        </p:tgtEl>
                                        <p:attrNameLst>
                                          <p:attrName>style.visibility</p:attrName>
                                        </p:attrNameLst>
                                      </p:cBhvr>
                                      <p:to>
                                        <p:strVal val="visible"/>
                                      </p:to>
                                    </p:set>
                                    <p:anim calcmode="lin" valueType="num">
                                      <p:cBhvr>
                                        <p:cTn id="21" dur="500" fill="hold"/>
                                        <p:tgtEl>
                                          <p:spTgt spid="9219">
                                            <p:txEl>
                                              <p:pRg st="6" end="6"/>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2" dur="500" fill="hold"/>
                                        <p:tgtEl>
                                          <p:spTgt spid="9219">
                                            <p:txEl>
                                              <p:pRg st="6" end="6"/>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3" dur="500" fill="hold"/>
                                        <p:tgtEl>
                                          <p:spTgt spid="9219">
                                            <p:txEl>
                                              <p:pRg st="6" end="6"/>
                                            </p:txEl>
                                          </p:spTgt>
                                        </p:tgtEl>
                                        <p:attrNameLst>
                                          <p:attrName>ppt_x</p:attrName>
                                        </p:attrNameLst>
                                      </p:cBhvr>
                                      <p:tavLst>
                                        <p:tav tm="0">
                                          <p:val>
                                            <p:strVal val="#ppt_x-.3"/>
                                          </p:val>
                                        </p:tav>
                                        <p:tav tm="50000">
                                          <p:val>
                                            <p:strVal val="#ppt_x"/>
                                          </p:val>
                                        </p:tav>
                                        <p:tav tm="100000">
                                          <p:val>
                                            <p:strVal val="#ppt_x"/>
                                          </p:val>
                                        </p:tav>
                                      </p:tavLst>
                                    </p:anim>
                                    <p:anim calcmode="lin" valueType="num">
                                      <p:cBhvr>
                                        <p:cTn id="24" dur="500" fill="hold"/>
                                        <p:tgtEl>
                                          <p:spTgt spid="921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err="1" smtClean="0"/>
              <a:t>Kategori</a:t>
            </a:r>
            <a:r>
              <a:rPr lang="en-US" dirty="0" smtClean="0"/>
              <a:t> Model Data</a:t>
            </a:r>
            <a:r>
              <a:rPr lang="en-US" baseline="-25000" dirty="0" smtClean="0"/>
              <a:t>1</a:t>
            </a:r>
          </a:p>
        </p:txBody>
      </p:sp>
      <p:sp>
        <p:nvSpPr>
          <p:cNvPr id="10243" name="Content Placeholder 2"/>
          <p:cNvSpPr>
            <a:spLocks noGrp="1"/>
          </p:cNvSpPr>
          <p:nvPr>
            <p:ph idx="1"/>
          </p:nvPr>
        </p:nvSpPr>
        <p:spPr/>
        <p:txBody>
          <a:bodyPr>
            <a:normAutofit lnSpcReduction="10000"/>
          </a:bodyPr>
          <a:lstStyle/>
          <a:p>
            <a:r>
              <a:rPr lang="en-US" dirty="0" smtClean="0"/>
              <a:t>Model data </a:t>
            </a:r>
            <a:r>
              <a:rPr lang="en-US" i="1" dirty="0" smtClean="0"/>
              <a:t>high-level </a:t>
            </a:r>
            <a:r>
              <a:rPr lang="en-US" dirty="0" err="1" smtClean="0"/>
              <a:t>atau</a:t>
            </a:r>
            <a:r>
              <a:rPr lang="en-US" dirty="0" smtClean="0"/>
              <a:t> </a:t>
            </a:r>
            <a:r>
              <a:rPr lang="en-US" dirty="0" err="1" smtClean="0"/>
              <a:t>konseptual</a:t>
            </a:r>
            <a:endParaRPr lang="en-US" dirty="0" smtClean="0"/>
          </a:p>
          <a:p>
            <a:pPr lvl="1"/>
            <a:r>
              <a:rPr lang="en-US" dirty="0" err="1" smtClean="0"/>
              <a:t>Menggambarkan</a:t>
            </a:r>
            <a:r>
              <a:rPr lang="en-US" dirty="0" smtClean="0"/>
              <a:t> </a:t>
            </a:r>
            <a:r>
              <a:rPr lang="en-US" dirty="0" err="1" smtClean="0"/>
              <a:t>bagaimana</a:t>
            </a:r>
            <a:r>
              <a:rPr lang="en-US" dirty="0" smtClean="0"/>
              <a:t> </a:t>
            </a:r>
            <a:r>
              <a:rPr lang="en-US" dirty="0" err="1" smtClean="0"/>
              <a:t>pengguna</a:t>
            </a:r>
            <a:r>
              <a:rPr lang="en-US" dirty="0" smtClean="0"/>
              <a:t> </a:t>
            </a:r>
            <a:r>
              <a:rPr lang="en-US" dirty="0" err="1" smtClean="0"/>
              <a:t>memahami</a:t>
            </a:r>
            <a:r>
              <a:rPr lang="en-US" dirty="0" smtClean="0"/>
              <a:t> data </a:t>
            </a:r>
            <a:r>
              <a:rPr lang="en-US" dirty="0" smtClean="0">
                <a:sym typeface="Wingdings" pitchFamily="2" charset="2"/>
              </a:rPr>
              <a:t> </a:t>
            </a:r>
            <a:r>
              <a:rPr lang="en-US" dirty="0" err="1" smtClean="0">
                <a:sym typeface="Wingdings" pitchFamily="2" charset="2"/>
              </a:rPr>
              <a:t>untuk</a:t>
            </a:r>
            <a:r>
              <a:rPr lang="en-US" dirty="0" smtClean="0">
                <a:sym typeface="Wingdings" pitchFamily="2" charset="2"/>
              </a:rPr>
              <a:t> </a:t>
            </a:r>
            <a:r>
              <a:rPr lang="en-US" dirty="0" err="1" smtClean="0">
                <a:solidFill>
                  <a:srgbClr val="FFFF00"/>
                </a:solidFill>
                <a:sym typeface="Wingdings" pitchFamily="2" charset="2"/>
              </a:rPr>
              <a:t>pengguna</a:t>
            </a:r>
            <a:r>
              <a:rPr lang="en-US" dirty="0" smtClean="0">
                <a:solidFill>
                  <a:srgbClr val="FFFF00"/>
                </a:solidFill>
                <a:sym typeface="Wingdings" pitchFamily="2" charset="2"/>
              </a:rPr>
              <a:t> </a:t>
            </a:r>
            <a:r>
              <a:rPr lang="en-US" dirty="0" err="1" smtClean="0">
                <a:solidFill>
                  <a:srgbClr val="FFFF00"/>
                </a:solidFill>
                <a:sym typeface="Wingdings" pitchFamily="2" charset="2"/>
              </a:rPr>
              <a:t>awam</a:t>
            </a:r>
            <a:endParaRPr lang="en-US" dirty="0" smtClean="0">
              <a:solidFill>
                <a:srgbClr val="FFFF00"/>
              </a:solidFill>
            </a:endParaRPr>
          </a:p>
          <a:p>
            <a:r>
              <a:rPr lang="en-US" dirty="0" smtClean="0"/>
              <a:t>Model data </a:t>
            </a:r>
            <a:r>
              <a:rPr lang="en-US" i="1" dirty="0" smtClean="0"/>
              <a:t>low-level </a:t>
            </a:r>
            <a:r>
              <a:rPr lang="en-US" dirty="0" err="1" smtClean="0"/>
              <a:t>atau</a:t>
            </a:r>
            <a:r>
              <a:rPr lang="en-US" dirty="0" smtClean="0"/>
              <a:t> </a:t>
            </a:r>
            <a:r>
              <a:rPr lang="en-US" dirty="0" err="1" smtClean="0"/>
              <a:t>fisikal</a:t>
            </a:r>
            <a:endParaRPr lang="en-US" dirty="0" smtClean="0"/>
          </a:p>
          <a:p>
            <a:pPr lvl="1"/>
            <a:r>
              <a:rPr lang="en-US" dirty="0" err="1" smtClean="0"/>
              <a:t>Menjelaskan</a:t>
            </a:r>
            <a:r>
              <a:rPr lang="en-US" dirty="0" smtClean="0"/>
              <a:t> </a:t>
            </a:r>
            <a:r>
              <a:rPr lang="en-US" dirty="0" err="1" smtClean="0"/>
              <a:t>detil</a:t>
            </a:r>
            <a:r>
              <a:rPr lang="en-US" dirty="0" smtClean="0"/>
              <a:t> </a:t>
            </a:r>
            <a:r>
              <a:rPr lang="en-US" dirty="0" err="1" smtClean="0"/>
              <a:t>bagaimana</a:t>
            </a:r>
            <a:r>
              <a:rPr lang="en-US" dirty="0" smtClean="0"/>
              <a:t> data </a:t>
            </a:r>
            <a:r>
              <a:rPr lang="en-US" dirty="0" err="1" smtClean="0"/>
              <a:t>disimpan</a:t>
            </a:r>
            <a:r>
              <a:rPr lang="en-US" dirty="0" smtClean="0"/>
              <a:t> </a:t>
            </a:r>
            <a:r>
              <a:rPr lang="en-US" dirty="0" err="1" smtClean="0"/>
              <a:t>dalam</a:t>
            </a:r>
            <a:r>
              <a:rPr lang="en-US" dirty="0" smtClean="0"/>
              <a:t> media </a:t>
            </a:r>
            <a:r>
              <a:rPr lang="en-US" dirty="0" err="1" smtClean="0"/>
              <a:t>penyimpanan</a:t>
            </a:r>
            <a:r>
              <a:rPr lang="en-US" dirty="0" smtClean="0"/>
              <a:t> </a:t>
            </a:r>
            <a:r>
              <a:rPr lang="en-US" dirty="0" smtClean="0">
                <a:sym typeface="Wingdings" pitchFamily="2" charset="2"/>
              </a:rPr>
              <a:t> </a:t>
            </a:r>
            <a:r>
              <a:rPr lang="en-US" dirty="0" err="1" smtClean="0">
                <a:sym typeface="Wingdings" pitchFamily="2" charset="2"/>
              </a:rPr>
              <a:t>untuk</a:t>
            </a:r>
            <a:r>
              <a:rPr lang="en-US" dirty="0" smtClean="0">
                <a:sym typeface="Wingdings" pitchFamily="2" charset="2"/>
              </a:rPr>
              <a:t> </a:t>
            </a:r>
            <a:r>
              <a:rPr lang="en-US" i="1" dirty="0" smtClean="0">
                <a:solidFill>
                  <a:srgbClr val="FFFF00"/>
                </a:solidFill>
                <a:sym typeface="Wingdings" pitchFamily="2" charset="2"/>
              </a:rPr>
              <a:t>computer specialist</a:t>
            </a:r>
            <a:endParaRPr lang="en-US" i="1" dirty="0" smtClean="0">
              <a:solidFill>
                <a:srgbClr val="FFFF00"/>
              </a:solidFill>
            </a:endParaRPr>
          </a:p>
          <a:p>
            <a:endParaRPr lang="en-US" dirty="0" smtClean="0"/>
          </a:p>
          <a:p>
            <a:r>
              <a:rPr lang="en-US" dirty="0" err="1" smtClean="0"/>
              <a:t>Diantara</a:t>
            </a:r>
            <a:r>
              <a:rPr lang="en-US" dirty="0" smtClean="0"/>
              <a:t> </a:t>
            </a:r>
            <a:r>
              <a:rPr lang="en-US" i="1" dirty="0" smtClean="0"/>
              <a:t>high level </a:t>
            </a:r>
            <a:r>
              <a:rPr lang="en-US" dirty="0" err="1" smtClean="0"/>
              <a:t>dan</a:t>
            </a:r>
            <a:r>
              <a:rPr lang="en-US" dirty="0" smtClean="0"/>
              <a:t> </a:t>
            </a:r>
            <a:r>
              <a:rPr lang="en-US" i="1" dirty="0" smtClean="0"/>
              <a:t>low level </a:t>
            </a:r>
            <a:r>
              <a:rPr lang="en-US" dirty="0" err="1" smtClean="0"/>
              <a:t>terdapat</a:t>
            </a:r>
            <a:r>
              <a:rPr lang="en-US" dirty="0" smtClean="0"/>
              <a:t> </a:t>
            </a:r>
            <a:r>
              <a:rPr lang="en-US" i="1" dirty="0" smtClean="0">
                <a:solidFill>
                  <a:srgbClr val="00FF00"/>
                </a:solidFill>
              </a:rPr>
              <a:t>class of representational </a:t>
            </a:r>
            <a:r>
              <a:rPr lang="en-US" dirty="0" smtClean="0"/>
              <a:t>(</a:t>
            </a:r>
            <a:r>
              <a:rPr lang="en-US" dirty="0" err="1" smtClean="0"/>
              <a:t>Representasi</a:t>
            </a:r>
            <a:r>
              <a:rPr lang="en-US" dirty="0" smtClean="0"/>
              <a:t> model data):</a:t>
            </a:r>
          </a:p>
          <a:p>
            <a:pPr lvl="1"/>
            <a:r>
              <a:rPr lang="en-US" dirty="0" err="1" smtClean="0"/>
              <a:t>Harus</a:t>
            </a:r>
            <a:r>
              <a:rPr lang="en-US" dirty="0" smtClean="0"/>
              <a:t> </a:t>
            </a:r>
            <a:r>
              <a:rPr lang="en-US" dirty="0" err="1" smtClean="0"/>
              <a:t>mudah</a:t>
            </a:r>
            <a:r>
              <a:rPr lang="en-US" dirty="0" smtClean="0"/>
              <a:t> </a:t>
            </a:r>
            <a:r>
              <a:rPr lang="en-US" dirty="0" err="1" smtClean="0"/>
              <a:t>dipahami</a:t>
            </a:r>
            <a:r>
              <a:rPr lang="en-US" dirty="0" smtClean="0"/>
              <a:t> </a:t>
            </a:r>
            <a:r>
              <a:rPr lang="en-US" dirty="0" err="1" smtClean="0"/>
              <a:t>pengguna</a:t>
            </a:r>
            <a:endParaRPr lang="en-US" dirty="0" smtClean="0"/>
          </a:p>
          <a:p>
            <a:pPr lvl="1"/>
            <a:r>
              <a:rPr lang="en-US" dirty="0" err="1" smtClean="0"/>
              <a:t>Harus</a:t>
            </a:r>
            <a:r>
              <a:rPr lang="en-US" dirty="0" smtClean="0"/>
              <a:t> </a:t>
            </a:r>
            <a:r>
              <a:rPr lang="en-US" dirty="0" err="1" smtClean="0"/>
              <a:t>sama</a:t>
            </a:r>
            <a:r>
              <a:rPr lang="en-US" dirty="0" smtClean="0"/>
              <a:t> </a:t>
            </a:r>
            <a:r>
              <a:rPr lang="en-US" dirty="0" err="1" smtClean="0"/>
              <a:t>dengan</a:t>
            </a:r>
            <a:r>
              <a:rPr lang="en-US" dirty="0" smtClean="0"/>
              <a:t> </a:t>
            </a:r>
            <a:r>
              <a:rPr lang="en-US" dirty="0" err="1" smtClean="0"/>
              <a:t>pengorganisasian</a:t>
            </a:r>
            <a:r>
              <a:rPr lang="en-US" dirty="0" smtClean="0"/>
              <a:t> </a:t>
            </a:r>
            <a:r>
              <a:rPr lang="en-US" dirty="0" err="1" smtClean="0"/>
              <a:t>dalam</a:t>
            </a:r>
            <a:r>
              <a:rPr lang="en-US" dirty="0" smtClean="0"/>
              <a:t> </a:t>
            </a:r>
            <a:r>
              <a:rPr lang="en-US" dirty="0" err="1" smtClean="0"/>
              <a:t>penyimpanan</a:t>
            </a:r>
            <a:r>
              <a:rPr lang="en-US" dirty="0" smtClean="0"/>
              <a:t> </a:t>
            </a:r>
            <a:r>
              <a:rPr lang="en-US" dirty="0" err="1" smtClean="0"/>
              <a:t>komputer</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A1B0336D-3F41-48A6-8D6E-A83F59E4679D}" type="slidenum">
              <a:rPr lang="zh-CN" altLang="en-US" smtClean="0"/>
              <a:pPr/>
              <a:t>5</a:t>
            </a:fld>
            <a:endParaRPr lang="zh-CN" altLang="en-US" dirty="0"/>
          </a:p>
        </p:txBody>
      </p:sp>
      <p:sp>
        <p:nvSpPr>
          <p:cNvPr id="8" name="TextBox 7"/>
          <p:cNvSpPr txBox="1"/>
          <p:nvPr/>
        </p:nvSpPr>
        <p:spPr>
          <a:xfrm>
            <a:off x="5685490" y="0"/>
            <a:ext cx="3448380" cy="369332"/>
          </a:xfrm>
          <a:prstGeom prst="rect">
            <a:avLst/>
          </a:prstGeom>
          <a:noFill/>
        </p:spPr>
        <p:txBody>
          <a:bodyPr wrap="none" rtlCol="0">
            <a:spAutoFit/>
          </a:bodyPr>
          <a:lstStyle/>
          <a:p>
            <a:pPr algn="r"/>
            <a:r>
              <a:rPr lang="en-US" dirty="0" smtClean="0"/>
              <a:t>Model data, </a:t>
            </a:r>
            <a:r>
              <a:rPr lang="en-US" dirty="0" err="1" smtClean="0"/>
              <a:t>skema</a:t>
            </a:r>
            <a:r>
              <a:rPr lang="en-US" dirty="0" smtClean="0"/>
              <a:t>, </a:t>
            </a:r>
            <a:r>
              <a:rPr lang="en-US" dirty="0" err="1" smtClean="0"/>
              <a:t>dan</a:t>
            </a:r>
            <a:r>
              <a:rPr lang="en-US" dirty="0" smtClean="0"/>
              <a:t> </a:t>
            </a:r>
            <a:r>
              <a:rPr lang="en-US" dirty="0" err="1" smtClean="0"/>
              <a:t>instans</a:t>
            </a:r>
            <a:endParaRPr lang="id-ID" dirty="0"/>
          </a:p>
        </p:txBody>
      </p:sp>
    </p:spTree>
    <p:extLst>
      <p:ext uri="{BB962C8B-B14F-4D97-AF65-F5344CB8AC3E}">
        <p14:creationId xmlns:p14="http://schemas.microsoft.com/office/powerpoint/2010/main" val="175247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Effect transition="in" filter="fade">
                                      <p:cBhvr>
                                        <p:cTn id="7" dur="1000"/>
                                        <p:tgtEl>
                                          <p:spTgt spid="10243">
                                            <p:txEl>
                                              <p:pRg st="1" end="1"/>
                                            </p:txEl>
                                          </p:spTgt>
                                        </p:tgtEl>
                                      </p:cBhvr>
                                    </p:animEffect>
                                    <p:anim calcmode="lin" valueType="num">
                                      <p:cBhvr>
                                        <p:cTn id="8"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0243">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24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animEffect transition="in" filter="fade">
                                      <p:cBhvr>
                                        <p:cTn id="15" dur="1000"/>
                                        <p:tgtEl>
                                          <p:spTgt spid="10243">
                                            <p:txEl>
                                              <p:pRg st="3" end="3"/>
                                            </p:txEl>
                                          </p:spTgt>
                                        </p:tgtEl>
                                      </p:cBhvr>
                                    </p:animEffect>
                                    <p:anim calcmode="lin" valueType="num">
                                      <p:cBhvr>
                                        <p:cTn id="16"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0243">
                                            <p:txEl>
                                              <p:pRg st="3" end="3"/>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0243">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9" presetClass="entr" presetSubtype="0" accel="100000" fill="hold" nodeType="clickEffect">
                                  <p:stCondLst>
                                    <p:cond delay="0"/>
                                  </p:stCondLst>
                                  <p:childTnLst>
                                    <p:set>
                                      <p:cBhvr>
                                        <p:cTn id="22" dur="1" fill="hold">
                                          <p:stCondLst>
                                            <p:cond delay="0"/>
                                          </p:stCondLst>
                                        </p:cTn>
                                        <p:tgtEl>
                                          <p:spTgt spid="10243">
                                            <p:txEl>
                                              <p:pRg st="5" end="5"/>
                                            </p:txEl>
                                          </p:spTgt>
                                        </p:tgtEl>
                                        <p:attrNameLst>
                                          <p:attrName>style.visibility</p:attrName>
                                        </p:attrNameLst>
                                      </p:cBhvr>
                                      <p:to>
                                        <p:strVal val="visible"/>
                                      </p:to>
                                    </p:set>
                                    <p:anim calcmode="lin" valueType="num">
                                      <p:cBhvr>
                                        <p:cTn id="23" dur="500" fill="hold"/>
                                        <p:tgtEl>
                                          <p:spTgt spid="10243">
                                            <p:txEl>
                                              <p:pRg st="5" end="5"/>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4" dur="500" fill="hold"/>
                                        <p:tgtEl>
                                          <p:spTgt spid="10243">
                                            <p:txEl>
                                              <p:pRg st="5" end="5"/>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5" dur="500" fill="hold"/>
                                        <p:tgtEl>
                                          <p:spTgt spid="10243">
                                            <p:txEl>
                                              <p:pRg st="5" end="5"/>
                                            </p:txEl>
                                          </p:spTgt>
                                        </p:tgtEl>
                                        <p:attrNameLst>
                                          <p:attrName>ppt_x</p:attrName>
                                        </p:attrNameLst>
                                      </p:cBhvr>
                                      <p:tavLst>
                                        <p:tav tm="0">
                                          <p:val>
                                            <p:strVal val="#ppt_x-.3"/>
                                          </p:val>
                                        </p:tav>
                                        <p:tav tm="50000">
                                          <p:val>
                                            <p:strVal val="#ppt_x"/>
                                          </p:val>
                                        </p:tav>
                                        <p:tav tm="100000">
                                          <p:val>
                                            <p:strVal val="#ppt_x"/>
                                          </p:val>
                                        </p:tav>
                                      </p:tavLst>
                                    </p:anim>
                                    <p:anim calcmode="lin" valueType="num">
                                      <p:cBhvr>
                                        <p:cTn id="26" dur="500" fill="hold"/>
                                        <p:tgtEl>
                                          <p:spTgt spid="10243">
                                            <p:txEl>
                                              <p:pRg st="5" end="5"/>
                                            </p:txEl>
                                          </p:spTgt>
                                        </p:tgtEl>
                                        <p:attrNameLst>
                                          <p:attrName>ppt_y</p:attrName>
                                        </p:attrNameLst>
                                      </p:cBhvr>
                                      <p:tavLst>
                                        <p:tav tm="0">
                                          <p:val>
                                            <p:strVal val="#ppt_y"/>
                                          </p:val>
                                        </p:tav>
                                        <p:tav tm="100000">
                                          <p:val>
                                            <p:strVal val="#ppt_y"/>
                                          </p:val>
                                        </p:tav>
                                      </p:tavLst>
                                    </p:anim>
                                  </p:childTnLst>
                                </p:cTn>
                              </p:par>
                              <p:par>
                                <p:cTn id="27" presetID="39" presetClass="entr" presetSubtype="0" accel="100000" fill="hold" nodeType="withEffect">
                                  <p:stCondLst>
                                    <p:cond delay="0"/>
                                  </p:stCondLst>
                                  <p:childTnLst>
                                    <p:set>
                                      <p:cBhvr>
                                        <p:cTn id="28" dur="1" fill="hold">
                                          <p:stCondLst>
                                            <p:cond delay="0"/>
                                          </p:stCondLst>
                                        </p:cTn>
                                        <p:tgtEl>
                                          <p:spTgt spid="10243">
                                            <p:txEl>
                                              <p:pRg st="6" end="6"/>
                                            </p:txEl>
                                          </p:spTgt>
                                        </p:tgtEl>
                                        <p:attrNameLst>
                                          <p:attrName>style.visibility</p:attrName>
                                        </p:attrNameLst>
                                      </p:cBhvr>
                                      <p:to>
                                        <p:strVal val="visible"/>
                                      </p:to>
                                    </p:set>
                                    <p:anim calcmode="lin" valueType="num">
                                      <p:cBhvr>
                                        <p:cTn id="29" dur="500" fill="hold"/>
                                        <p:tgtEl>
                                          <p:spTgt spid="10243">
                                            <p:txEl>
                                              <p:pRg st="6" end="6"/>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30" dur="500" fill="hold"/>
                                        <p:tgtEl>
                                          <p:spTgt spid="10243">
                                            <p:txEl>
                                              <p:pRg st="6" end="6"/>
                                            </p:txEl>
                                          </p:spTgt>
                                        </p:tgtEl>
                                        <p:attrNameLst>
                                          <p:attrName>ppt_w</p:attrName>
                                        </p:attrNameLst>
                                      </p:cBhvr>
                                      <p:tavLst>
                                        <p:tav tm="0">
                                          <p:val>
                                            <p:strVal val="#ppt_w+.3"/>
                                          </p:val>
                                        </p:tav>
                                        <p:tav tm="50000">
                                          <p:val>
                                            <p:strVal val="#ppt_w+.3"/>
                                          </p:val>
                                        </p:tav>
                                        <p:tav tm="100000">
                                          <p:val>
                                            <p:strVal val="#ppt_w"/>
                                          </p:val>
                                        </p:tav>
                                      </p:tavLst>
                                    </p:anim>
                                    <p:anim calcmode="lin" valueType="num">
                                      <p:cBhvr>
                                        <p:cTn id="31" dur="500" fill="hold"/>
                                        <p:tgtEl>
                                          <p:spTgt spid="10243">
                                            <p:txEl>
                                              <p:pRg st="6" end="6"/>
                                            </p:txEl>
                                          </p:spTgt>
                                        </p:tgtEl>
                                        <p:attrNameLst>
                                          <p:attrName>ppt_x</p:attrName>
                                        </p:attrNameLst>
                                      </p:cBhvr>
                                      <p:tavLst>
                                        <p:tav tm="0">
                                          <p:val>
                                            <p:strVal val="#ppt_x-.3"/>
                                          </p:val>
                                        </p:tav>
                                        <p:tav tm="50000">
                                          <p:val>
                                            <p:strVal val="#ppt_x"/>
                                          </p:val>
                                        </p:tav>
                                        <p:tav tm="100000">
                                          <p:val>
                                            <p:strVal val="#ppt_x"/>
                                          </p:val>
                                        </p:tav>
                                      </p:tavLst>
                                    </p:anim>
                                    <p:anim calcmode="lin" valueType="num">
                                      <p:cBhvr>
                                        <p:cTn id="32" dur="500" fill="hold"/>
                                        <p:tgtEl>
                                          <p:spTgt spid="10243">
                                            <p:txEl>
                                              <p:pRg st="6" end="6"/>
                                            </p:txEl>
                                          </p:spTgt>
                                        </p:tgtEl>
                                        <p:attrNameLst>
                                          <p:attrName>ppt_y</p:attrName>
                                        </p:attrNameLst>
                                      </p:cBhvr>
                                      <p:tavLst>
                                        <p:tav tm="0">
                                          <p:val>
                                            <p:strVal val="#ppt_y"/>
                                          </p:val>
                                        </p:tav>
                                        <p:tav tm="100000">
                                          <p:val>
                                            <p:strVal val="#ppt_y"/>
                                          </p:val>
                                        </p:tav>
                                      </p:tavLst>
                                    </p:anim>
                                  </p:childTnLst>
                                </p:cTn>
                              </p:par>
                              <p:par>
                                <p:cTn id="33" presetID="39" presetClass="entr" presetSubtype="0" accel="100000" fill="hold" nodeType="withEffect">
                                  <p:stCondLst>
                                    <p:cond delay="0"/>
                                  </p:stCondLst>
                                  <p:childTnLst>
                                    <p:set>
                                      <p:cBhvr>
                                        <p:cTn id="34" dur="1" fill="hold">
                                          <p:stCondLst>
                                            <p:cond delay="0"/>
                                          </p:stCondLst>
                                        </p:cTn>
                                        <p:tgtEl>
                                          <p:spTgt spid="10243">
                                            <p:txEl>
                                              <p:pRg st="7" end="7"/>
                                            </p:txEl>
                                          </p:spTgt>
                                        </p:tgtEl>
                                        <p:attrNameLst>
                                          <p:attrName>style.visibility</p:attrName>
                                        </p:attrNameLst>
                                      </p:cBhvr>
                                      <p:to>
                                        <p:strVal val="visible"/>
                                      </p:to>
                                    </p:set>
                                    <p:anim calcmode="lin" valueType="num">
                                      <p:cBhvr>
                                        <p:cTn id="35" dur="500" fill="hold"/>
                                        <p:tgtEl>
                                          <p:spTgt spid="10243">
                                            <p:txEl>
                                              <p:pRg st="7" end="7"/>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36" dur="500" fill="hold"/>
                                        <p:tgtEl>
                                          <p:spTgt spid="10243">
                                            <p:txEl>
                                              <p:pRg st="7" end="7"/>
                                            </p:txEl>
                                          </p:spTgt>
                                        </p:tgtEl>
                                        <p:attrNameLst>
                                          <p:attrName>ppt_w</p:attrName>
                                        </p:attrNameLst>
                                      </p:cBhvr>
                                      <p:tavLst>
                                        <p:tav tm="0">
                                          <p:val>
                                            <p:strVal val="#ppt_w+.3"/>
                                          </p:val>
                                        </p:tav>
                                        <p:tav tm="50000">
                                          <p:val>
                                            <p:strVal val="#ppt_w+.3"/>
                                          </p:val>
                                        </p:tav>
                                        <p:tav tm="100000">
                                          <p:val>
                                            <p:strVal val="#ppt_w"/>
                                          </p:val>
                                        </p:tav>
                                      </p:tavLst>
                                    </p:anim>
                                    <p:anim calcmode="lin" valueType="num">
                                      <p:cBhvr>
                                        <p:cTn id="37" dur="500" fill="hold"/>
                                        <p:tgtEl>
                                          <p:spTgt spid="10243">
                                            <p:txEl>
                                              <p:pRg st="7" end="7"/>
                                            </p:txEl>
                                          </p:spTgt>
                                        </p:tgtEl>
                                        <p:attrNameLst>
                                          <p:attrName>ppt_x</p:attrName>
                                        </p:attrNameLst>
                                      </p:cBhvr>
                                      <p:tavLst>
                                        <p:tav tm="0">
                                          <p:val>
                                            <p:strVal val="#ppt_x-.3"/>
                                          </p:val>
                                        </p:tav>
                                        <p:tav tm="50000">
                                          <p:val>
                                            <p:strVal val="#ppt_x"/>
                                          </p:val>
                                        </p:tav>
                                        <p:tav tm="100000">
                                          <p:val>
                                            <p:strVal val="#ppt_x"/>
                                          </p:val>
                                        </p:tav>
                                      </p:tavLst>
                                    </p:anim>
                                    <p:anim calcmode="lin" valueType="num">
                                      <p:cBhvr>
                                        <p:cTn id="38" dur="500" fill="hold"/>
                                        <p:tgtEl>
                                          <p:spTgt spid="1024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4"/>
          <p:cNvSpPr>
            <a:spLocks noGrp="1"/>
          </p:cNvSpPr>
          <p:nvPr>
            <p:ph type="title"/>
          </p:nvPr>
        </p:nvSpPr>
        <p:spPr/>
        <p:txBody>
          <a:bodyPr/>
          <a:lstStyle/>
          <a:p>
            <a:r>
              <a:rPr lang="en-US" dirty="0" err="1" smtClean="0"/>
              <a:t>Kategori</a:t>
            </a:r>
            <a:r>
              <a:rPr lang="en-US" dirty="0" smtClean="0"/>
              <a:t> Model Data</a:t>
            </a:r>
            <a:r>
              <a:rPr lang="en-US" baseline="-25000" dirty="0" smtClean="0"/>
              <a:t>2</a:t>
            </a:r>
          </a:p>
        </p:txBody>
      </p:sp>
      <p:sp>
        <p:nvSpPr>
          <p:cNvPr id="11267" name="Content Placeholder 2"/>
          <p:cNvSpPr>
            <a:spLocks noGrp="1"/>
          </p:cNvSpPr>
          <p:nvPr>
            <p:ph idx="1"/>
          </p:nvPr>
        </p:nvSpPr>
        <p:spPr/>
        <p:txBody>
          <a:bodyPr>
            <a:normAutofit/>
          </a:bodyPr>
          <a:lstStyle/>
          <a:p>
            <a:r>
              <a:rPr lang="en-US" dirty="0" smtClean="0"/>
              <a:t>Data model </a:t>
            </a:r>
            <a:r>
              <a:rPr lang="en-US" dirty="0" err="1" smtClean="0"/>
              <a:t>konseptual</a:t>
            </a:r>
            <a:r>
              <a:rPr lang="en-US" dirty="0" smtClean="0"/>
              <a:t> </a:t>
            </a:r>
            <a:r>
              <a:rPr lang="en-US" dirty="0" err="1" smtClean="0"/>
              <a:t>menggunakan</a:t>
            </a:r>
            <a:r>
              <a:rPr lang="en-US" dirty="0" smtClean="0"/>
              <a:t> </a:t>
            </a:r>
            <a:r>
              <a:rPr lang="en-US" dirty="0" err="1" smtClean="0"/>
              <a:t>konsep</a:t>
            </a:r>
            <a:r>
              <a:rPr lang="en-US" dirty="0" smtClean="0"/>
              <a:t>:</a:t>
            </a:r>
          </a:p>
          <a:p>
            <a:r>
              <a:rPr lang="en-US" dirty="0" err="1" smtClean="0"/>
              <a:t>Entiti</a:t>
            </a:r>
            <a:endParaRPr lang="en-US" dirty="0" smtClean="0"/>
          </a:p>
          <a:p>
            <a:pPr lvl="1"/>
            <a:r>
              <a:rPr lang="en-US" dirty="0" err="1" smtClean="0"/>
              <a:t>Merepresentasikan</a:t>
            </a:r>
            <a:r>
              <a:rPr lang="en-US" dirty="0" smtClean="0"/>
              <a:t> </a:t>
            </a:r>
            <a:r>
              <a:rPr lang="en-US" dirty="0" err="1" smtClean="0"/>
              <a:t>objek</a:t>
            </a:r>
            <a:r>
              <a:rPr lang="en-US" dirty="0" smtClean="0"/>
              <a:t> </a:t>
            </a:r>
            <a:r>
              <a:rPr lang="en-US" dirty="0" err="1" smtClean="0"/>
              <a:t>atau</a:t>
            </a:r>
            <a:r>
              <a:rPr lang="en-US" dirty="0" smtClean="0"/>
              <a:t> </a:t>
            </a:r>
            <a:r>
              <a:rPr lang="en-US" dirty="0" err="1" smtClean="0"/>
              <a:t>konsep</a:t>
            </a:r>
            <a:r>
              <a:rPr lang="en-US" dirty="0" smtClean="0"/>
              <a:t> </a:t>
            </a:r>
            <a:r>
              <a:rPr lang="en-US" dirty="0" err="1" smtClean="0"/>
              <a:t>dalam</a:t>
            </a:r>
            <a:r>
              <a:rPr lang="en-US" dirty="0" smtClean="0"/>
              <a:t> </a:t>
            </a:r>
            <a:r>
              <a:rPr lang="en-US" dirty="0" err="1" smtClean="0"/>
              <a:t>dunia</a:t>
            </a:r>
            <a:r>
              <a:rPr lang="en-US" dirty="0" smtClean="0"/>
              <a:t> </a:t>
            </a:r>
            <a:r>
              <a:rPr lang="en-US" dirty="0" err="1" smtClean="0"/>
              <a:t>nyata</a:t>
            </a:r>
            <a:endParaRPr lang="en-US" dirty="0" smtClean="0"/>
          </a:p>
          <a:p>
            <a:r>
              <a:rPr lang="en-US" dirty="0" err="1" smtClean="0"/>
              <a:t>Atribut</a:t>
            </a:r>
            <a:r>
              <a:rPr lang="en-US" dirty="0" smtClean="0"/>
              <a:t> </a:t>
            </a:r>
          </a:p>
          <a:p>
            <a:pPr lvl="1"/>
            <a:r>
              <a:rPr lang="en-US" dirty="0" err="1" smtClean="0"/>
              <a:t>Merepresentasikan</a:t>
            </a:r>
            <a:r>
              <a:rPr lang="en-US" dirty="0" smtClean="0"/>
              <a:t> </a:t>
            </a:r>
            <a:r>
              <a:rPr lang="en-US" dirty="0" err="1" smtClean="0"/>
              <a:t>properti</a:t>
            </a:r>
            <a:r>
              <a:rPr lang="en-US" dirty="0" smtClean="0"/>
              <a:t> </a:t>
            </a:r>
            <a:r>
              <a:rPr lang="en-US" dirty="0" err="1" smtClean="0"/>
              <a:t>dari</a:t>
            </a:r>
            <a:r>
              <a:rPr lang="en-US" dirty="0" smtClean="0"/>
              <a:t> </a:t>
            </a:r>
            <a:r>
              <a:rPr lang="en-US" dirty="0" err="1" smtClean="0"/>
              <a:t>suatu</a:t>
            </a:r>
            <a:r>
              <a:rPr lang="en-US" dirty="0" smtClean="0"/>
              <a:t> </a:t>
            </a:r>
            <a:r>
              <a:rPr lang="en-US" dirty="0" err="1" smtClean="0"/>
              <a:t>objek</a:t>
            </a:r>
            <a:endParaRPr lang="en-US" dirty="0" smtClean="0"/>
          </a:p>
          <a:p>
            <a:pPr lvl="1"/>
            <a:r>
              <a:rPr lang="en-US" dirty="0" err="1" smtClean="0"/>
              <a:t>Menjelaskan</a:t>
            </a:r>
            <a:r>
              <a:rPr lang="en-US" dirty="0" smtClean="0"/>
              <a:t> </a:t>
            </a:r>
            <a:r>
              <a:rPr lang="en-US" dirty="0" err="1" smtClean="0"/>
              <a:t>lebih</a:t>
            </a:r>
            <a:r>
              <a:rPr lang="en-US" dirty="0" smtClean="0"/>
              <a:t> </a:t>
            </a:r>
            <a:r>
              <a:rPr lang="en-US" dirty="0" err="1" smtClean="0"/>
              <a:t>jauh</a:t>
            </a:r>
            <a:r>
              <a:rPr lang="en-US" dirty="0" smtClean="0"/>
              <a:t> </a:t>
            </a:r>
            <a:r>
              <a:rPr lang="en-US" dirty="0" err="1" smtClean="0"/>
              <a:t>suatu</a:t>
            </a:r>
            <a:r>
              <a:rPr lang="en-US" dirty="0" smtClean="0"/>
              <a:t> </a:t>
            </a:r>
            <a:r>
              <a:rPr lang="en-US" dirty="0" err="1" smtClean="0"/>
              <a:t>entiti</a:t>
            </a:r>
            <a:endParaRPr lang="en-US" dirty="0" smtClean="0"/>
          </a:p>
          <a:p>
            <a:r>
              <a:rPr lang="en-US" dirty="0" err="1" smtClean="0"/>
              <a:t>Relasi</a:t>
            </a:r>
            <a:r>
              <a:rPr lang="en-US" dirty="0" smtClean="0"/>
              <a:t> </a:t>
            </a:r>
            <a:r>
              <a:rPr lang="en-US" dirty="0" err="1" smtClean="0"/>
              <a:t>antara</a:t>
            </a:r>
            <a:r>
              <a:rPr lang="en-US" dirty="0" smtClean="0"/>
              <a:t> </a:t>
            </a:r>
            <a:r>
              <a:rPr lang="en-US" dirty="0" err="1" smtClean="0"/>
              <a:t>dua</a:t>
            </a:r>
            <a:r>
              <a:rPr lang="en-US" dirty="0" smtClean="0"/>
              <a:t> </a:t>
            </a:r>
            <a:r>
              <a:rPr lang="en-US" dirty="0" err="1" smtClean="0"/>
              <a:t>atau</a:t>
            </a:r>
            <a:r>
              <a:rPr lang="en-US" dirty="0" smtClean="0"/>
              <a:t> </a:t>
            </a:r>
            <a:r>
              <a:rPr lang="en-US" dirty="0" err="1" smtClean="0"/>
              <a:t>lebih</a:t>
            </a:r>
            <a:r>
              <a:rPr lang="en-US" dirty="0" smtClean="0"/>
              <a:t> </a:t>
            </a:r>
            <a:r>
              <a:rPr lang="en-US" dirty="0" err="1" smtClean="0"/>
              <a:t>entiti</a:t>
            </a:r>
            <a:endParaRPr lang="en-US" dirty="0" smtClean="0"/>
          </a:p>
          <a:p>
            <a:pPr lvl="1"/>
            <a:r>
              <a:rPr lang="en-US" dirty="0" err="1" smtClean="0"/>
              <a:t>Merepresentasikan</a:t>
            </a:r>
            <a:r>
              <a:rPr lang="en-US" dirty="0" smtClean="0"/>
              <a:t> </a:t>
            </a:r>
            <a:r>
              <a:rPr lang="en-US" dirty="0" err="1" smtClean="0"/>
              <a:t>asosiasi</a:t>
            </a:r>
            <a:r>
              <a:rPr lang="en-US" dirty="0" smtClean="0"/>
              <a:t> </a:t>
            </a:r>
            <a:r>
              <a:rPr lang="en-US" dirty="0" err="1" smtClean="0"/>
              <a:t>antar</a:t>
            </a:r>
            <a:r>
              <a:rPr lang="en-US" dirty="0" smtClean="0"/>
              <a:t> </a:t>
            </a:r>
            <a:r>
              <a:rPr lang="en-US" dirty="0" err="1" smtClean="0"/>
              <a:t>entiti</a:t>
            </a:r>
            <a:endParaRPr lang="en-US" dirty="0" smtClean="0"/>
          </a:p>
          <a:p>
            <a:pPr lvl="1"/>
            <a:r>
              <a:rPr lang="en-US" dirty="0" smtClean="0"/>
              <a:t>Entity-Relationship model </a:t>
            </a:r>
            <a:r>
              <a:rPr lang="en-US" dirty="0" smtClean="0">
                <a:sym typeface="Wingdings" pitchFamily="2" charset="2"/>
              </a:rPr>
              <a:t> model E-R</a:t>
            </a:r>
            <a:endParaRPr lang="en-US" dirty="0" smtClean="0"/>
          </a:p>
        </p:txBody>
      </p:sp>
      <p:sp>
        <p:nvSpPr>
          <p:cNvPr id="4" name="Slide Number Placeholder 3"/>
          <p:cNvSpPr>
            <a:spLocks noGrp="1"/>
          </p:cNvSpPr>
          <p:nvPr>
            <p:ph type="sldNum" sz="quarter" idx="12"/>
          </p:nvPr>
        </p:nvSpPr>
        <p:spPr/>
        <p:txBody>
          <a:bodyPr/>
          <a:lstStyle/>
          <a:p>
            <a:fld id="{A1B0336D-3F41-48A6-8D6E-A83F59E4679D}" type="slidenum">
              <a:rPr lang="zh-CN" altLang="en-US" smtClean="0"/>
              <a:pPr/>
              <a:t>6</a:t>
            </a:fld>
            <a:endParaRPr lang="zh-CN" altLang="en-US" dirty="0"/>
          </a:p>
        </p:txBody>
      </p:sp>
      <p:sp>
        <p:nvSpPr>
          <p:cNvPr id="8" name="TextBox 7"/>
          <p:cNvSpPr txBox="1"/>
          <p:nvPr/>
        </p:nvSpPr>
        <p:spPr>
          <a:xfrm>
            <a:off x="5685490" y="0"/>
            <a:ext cx="3448380" cy="369332"/>
          </a:xfrm>
          <a:prstGeom prst="rect">
            <a:avLst/>
          </a:prstGeom>
          <a:noFill/>
        </p:spPr>
        <p:txBody>
          <a:bodyPr wrap="none" rtlCol="0">
            <a:spAutoFit/>
          </a:bodyPr>
          <a:lstStyle/>
          <a:p>
            <a:pPr algn="r"/>
            <a:r>
              <a:rPr lang="en-US" dirty="0" smtClean="0"/>
              <a:t>Model data, </a:t>
            </a:r>
            <a:r>
              <a:rPr lang="en-US" dirty="0" err="1" smtClean="0"/>
              <a:t>skema</a:t>
            </a:r>
            <a:r>
              <a:rPr lang="en-US" dirty="0" smtClean="0"/>
              <a:t>, </a:t>
            </a:r>
            <a:r>
              <a:rPr lang="en-US" dirty="0" err="1" smtClean="0"/>
              <a:t>dan</a:t>
            </a:r>
            <a:r>
              <a:rPr lang="en-US" dirty="0" smtClean="0"/>
              <a:t> </a:t>
            </a:r>
            <a:r>
              <a:rPr lang="en-US" dirty="0" err="1" smtClean="0"/>
              <a:t>instans</a:t>
            </a:r>
            <a:endParaRPr lang="id-ID" dirty="0"/>
          </a:p>
        </p:txBody>
      </p:sp>
    </p:spTree>
    <p:extLst>
      <p:ext uri="{BB962C8B-B14F-4D97-AF65-F5344CB8AC3E}">
        <p14:creationId xmlns:p14="http://schemas.microsoft.com/office/powerpoint/2010/main" val="126267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anim calcmode="lin" valueType="num">
                                      <p:cBhvr>
                                        <p:cTn id="7" dur="1000" fill="hold"/>
                                        <p:tgtEl>
                                          <p:spTgt spid="11267">
                                            <p:txEl>
                                              <p:pRg st="2" end="2"/>
                                            </p:txEl>
                                          </p:spTgt>
                                        </p:tgtEl>
                                        <p:attrNameLst>
                                          <p:attrName>ppt_w</p:attrName>
                                        </p:attrNameLst>
                                      </p:cBhvr>
                                      <p:tavLst>
                                        <p:tav tm="0">
                                          <p:val>
                                            <p:strVal val="#ppt_w*0.70"/>
                                          </p:val>
                                        </p:tav>
                                        <p:tav tm="100000">
                                          <p:val>
                                            <p:strVal val="#ppt_w"/>
                                          </p:val>
                                        </p:tav>
                                      </p:tavLst>
                                    </p:anim>
                                    <p:anim calcmode="lin" valueType="num">
                                      <p:cBhvr>
                                        <p:cTn id="8" dur="1000" fill="hold"/>
                                        <p:tgtEl>
                                          <p:spTgt spid="11267">
                                            <p:txEl>
                                              <p:pRg st="2" end="2"/>
                                            </p:txEl>
                                          </p:spTgt>
                                        </p:tgtEl>
                                        <p:attrNameLst>
                                          <p:attrName>ppt_h</p:attrName>
                                        </p:attrNameLst>
                                      </p:cBhvr>
                                      <p:tavLst>
                                        <p:tav tm="0">
                                          <p:val>
                                            <p:strVal val="#ppt_h"/>
                                          </p:val>
                                        </p:tav>
                                        <p:tav tm="100000">
                                          <p:val>
                                            <p:strVal val="#ppt_h"/>
                                          </p:val>
                                        </p:tav>
                                      </p:tavLst>
                                    </p:anim>
                                    <p:animEffect transition="in" filter="fade">
                                      <p:cBhvr>
                                        <p:cTn id="9" dur="1000"/>
                                        <p:tgtEl>
                                          <p:spTgt spid="11267">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1267">
                                            <p:txEl>
                                              <p:pRg st="4" end="4"/>
                                            </p:txEl>
                                          </p:spTgt>
                                        </p:tgtEl>
                                        <p:attrNameLst>
                                          <p:attrName>style.visibility</p:attrName>
                                        </p:attrNameLst>
                                      </p:cBhvr>
                                      <p:to>
                                        <p:strVal val="visible"/>
                                      </p:to>
                                    </p:set>
                                    <p:anim calcmode="lin" valueType="num">
                                      <p:cBhvr>
                                        <p:cTn id="14" dur="1000" fill="hold"/>
                                        <p:tgtEl>
                                          <p:spTgt spid="11267">
                                            <p:txEl>
                                              <p:pRg st="4" end="4"/>
                                            </p:txEl>
                                          </p:spTgt>
                                        </p:tgtEl>
                                        <p:attrNameLst>
                                          <p:attrName>ppt_w</p:attrName>
                                        </p:attrNameLst>
                                      </p:cBhvr>
                                      <p:tavLst>
                                        <p:tav tm="0">
                                          <p:val>
                                            <p:strVal val="#ppt_w*0.70"/>
                                          </p:val>
                                        </p:tav>
                                        <p:tav tm="100000">
                                          <p:val>
                                            <p:strVal val="#ppt_w"/>
                                          </p:val>
                                        </p:tav>
                                      </p:tavLst>
                                    </p:anim>
                                    <p:anim calcmode="lin" valueType="num">
                                      <p:cBhvr>
                                        <p:cTn id="15" dur="1000" fill="hold"/>
                                        <p:tgtEl>
                                          <p:spTgt spid="11267">
                                            <p:txEl>
                                              <p:pRg st="4" end="4"/>
                                            </p:txEl>
                                          </p:spTgt>
                                        </p:tgtEl>
                                        <p:attrNameLst>
                                          <p:attrName>ppt_h</p:attrName>
                                        </p:attrNameLst>
                                      </p:cBhvr>
                                      <p:tavLst>
                                        <p:tav tm="0">
                                          <p:val>
                                            <p:strVal val="#ppt_h"/>
                                          </p:val>
                                        </p:tav>
                                        <p:tav tm="100000">
                                          <p:val>
                                            <p:strVal val="#ppt_h"/>
                                          </p:val>
                                        </p:tav>
                                      </p:tavLst>
                                    </p:anim>
                                    <p:animEffect transition="in" filter="fade">
                                      <p:cBhvr>
                                        <p:cTn id="16" dur="1000"/>
                                        <p:tgtEl>
                                          <p:spTgt spid="11267">
                                            <p:txEl>
                                              <p:pRg st="4" end="4"/>
                                            </p:txEl>
                                          </p:spTgt>
                                        </p:tgtEl>
                                      </p:cBhvr>
                                    </p:animEffect>
                                  </p:childTnLst>
                                </p:cTn>
                              </p:par>
                              <p:par>
                                <p:cTn id="17" presetID="55" presetClass="entr" presetSubtype="0" fill="hold" nodeType="withEffect">
                                  <p:stCondLst>
                                    <p:cond delay="0"/>
                                  </p:stCondLst>
                                  <p:childTnLst>
                                    <p:set>
                                      <p:cBhvr>
                                        <p:cTn id="18" dur="1" fill="hold">
                                          <p:stCondLst>
                                            <p:cond delay="0"/>
                                          </p:stCondLst>
                                        </p:cTn>
                                        <p:tgtEl>
                                          <p:spTgt spid="11267">
                                            <p:txEl>
                                              <p:pRg st="5" end="5"/>
                                            </p:txEl>
                                          </p:spTgt>
                                        </p:tgtEl>
                                        <p:attrNameLst>
                                          <p:attrName>style.visibility</p:attrName>
                                        </p:attrNameLst>
                                      </p:cBhvr>
                                      <p:to>
                                        <p:strVal val="visible"/>
                                      </p:to>
                                    </p:set>
                                    <p:anim calcmode="lin" valueType="num">
                                      <p:cBhvr>
                                        <p:cTn id="19" dur="1000" fill="hold"/>
                                        <p:tgtEl>
                                          <p:spTgt spid="11267">
                                            <p:txEl>
                                              <p:pRg st="5" end="5"/>
                                            </p:txEl>
                                          </p:spTgt>
                                        </p:tgtEl>
                                        <p:attrNameLst>
                                          <p:attrName>ppt_w</p:attrName>
                                        </p:attrNameLst>
                                      </p:cBhvr>
                                      <p:tavLst>
                                        <p:tav tm="0">
                                          <p:val>
                                            <p:strVal val="#ppt_w*0.70"/>
                                          </p:val>
                                        </p:tav>
                                        <p:tav tm="100000">
                                          <p:val>
                                            <p:strVal val="#ppt_w"/>
                                          </p:val>
                                        </p:tav>
                                      </p:tavLst>
                                    </p:anim>
                                    <p:anim calcmode="lin" valueType="num">
                                      <p:cBhvr>
                                        <p:cTn id="20" dur="1000" fill="hold"/>
                                        <p:tgtEl>
                                          <p:spTgt spid="11267">
                                            <p:txEl>
                                              <p:pRg st="5" end="5"/>
                                            </p:txEl>
                                          </p:spTgt>
                                        </p:tgtEl>
                                        <p:attrNameLst>
                                          <p:attrName>ppt_h</p:attrName>
                                        </p:attrNameLst>
                                      </p:cBhvr>
                                      <p:tavLst>
                                        <p:tav tm="0">
                                          <p:val>
                                            <p:strVal val="#ppt_h"/>
                                          </p:val>
                                        </p:tav>
                                        <p:tav tm="100000">
                                          <p:val>
                                            <p:strVal val="#ppt_h"/>
                                          </p:val>
                                        </p:tav>
                                      </p:tavLst>
                                    </p:anim>
                                    <p:animEffect transition="in" filter="fade">
                                      <p:cBhvr>
                                        <p:cTn id="21" dur="1000"/>
                                        <p:tgtEl>
                                          <p:spTgt spid="11267">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nodeType="clickEffect">
                                  <p:stCondLst>
                                    <p:cond delay="0"/>
                                  </p:stCondLst>
                                  <p:childTnLst>
                                    <p:set>
                                      <p:cBhvr>
                                        <p:cTn id="25" dur="1" fill="hold">
                                          <p:stCondLst>
                                            <p:cond delay="0"/>
                                          </p:stCondLst>
                                        </p:cTn>
                                        <p:tgtEl>
                                          <p:spTgt spid="11267">
                                            <p:txEl>
                                              <p:pRg st="7" end="7"/>
                                            </p:txEl>
                                          </p:spTgt>
                                        </p:tgtEl>
                                        <p:attrNameLst>
                                          <p:attrName>style.visibility</p:attrName>
                                        </p:attrNameLst>
                                      </p:cBhvr>
                                      <p:to>
                                        <p:strVal val="visible"/>
                                      </p:to>
                                    </p:set>
                                    <p:anim calcmode="lin" valueType="num">
                                      <p:cBhvr>
                                        <p:cTn id="26" dur="1000" fill="hold"/>
                                        <p:tgtEl>
                                          <p:spTgt spid="11267">
                                            <p:txEl>
                                              <p:pRg st="7" end="7"/>
                                            </p:txEl>
                                          </p:spTgt>
                                        </p:tgtEl>
                                        <p:attrNameLst>
                                          <p:attrName>ppt_w</p:attrName>
                                        </p:attrNameLst>
                                      </p:cBhvr>
                                      <p:tavLst>
                                        <p:tav tm="0">
                                          <p:val>
                                            <p:strVal val="#ppt_w*0.70"/>
                                          </p:val>
                                        </p:tav>
                                        <p:tav tm="100000">
                                          <p:val>
                                            <p:strVal val="#ppt_w"/>
                                          </p:val>
                                        </p:tav>
                                      </p:tavLst>
                                    </p:anim>
                                    <p:anim calcmode="lin" valueType="num">
                                      <p:cBhvr>
                                        <p:cTn id="27" dur="1000" fill="hold"/>
                                        <p:tgtEl>
                                          <p:spTgt spid="11267">
                                            <p:txEl>
                                              <p:pRg st="7" end="7"/>
                                            </p:txEl>
                                          </p:spTgt>
                                        </p:tgtEl>
                                        <p:attrNameLst>
                                          <p:attrName>ppt_h</p:attrName>
                                        </p:attrNameLst>
                                      </p:cBhvr>
                                      <p:tavLst>
                                        <p:tav tm="0">
                                          <p:val>
                                            <p:strVal val="#ppt_h"/>
                                          </p:val>
                                        </p:tav>
                                        <p:tav tm="100000">
                                          <p:val>
                                            <p:strVal val="#ppt_h"/>
                                          </p:val>
                                        </p:tav>
                                      </p:tavLst>
                                    </p:anim>
                                    <p:animEffect transition="in" filter="fade">
                                      <p:cBhvr>
                                        <p:cTn id="28" dur="1000"/>
                                        <p:tgtEl>
                                          <p:spTgt spid="11267">
                                            <p:txEl>
                                              <p:pRg st="7" end="7"/>
                                            </p:txEl>
                                          </p:spTgt>
                                        </p:tgtEl>
                                      </p:cBhvr>
                                    </p:animEffect>
                                  </p:childTnLst>
                                </p:cTn>
                              </p:par>
                              <p:par>
                                <p:cTn id="29" presetID="55" presetClass="entr" presetSubtype="0" fill="hold" nodeType="withEffect">
                                  <p:stCondLst>
                                    <p:cond delay="0"/>
                                  </p:stCondLst>
                                  <p:childTnLst>
                                    <p:set>
                                      <p:cBhvr>
                                        <p:cTn id="30" dur="1" fill="hold">
                                          <p:stCondLst>
                                            <p:cond delay="0"/>
                                          </p:stCondLst>
                                        </p:cTn>
                                        <p:tgtEl>
                                          <p:spTgt spid="11267">
                                            <p:txEl>
                                              <p:pRg st="8" end="8"/>
                                            </p:txEl>
                                          </p:spTgt>
                                        </p:tgtEl>
                                        <p:attrNameLst>
                                          <p:attrName>style.visibility</p:attrName>
                                        </p:attrNameLst>
                                      </p:cBhvr>
                                      <p:to>
                                        <p:strVal val="visible"/>
                                      </p:to>
                                    </p:set>
                                    <p:anim calcmode="lin" valueType="num">
                                      <p:cBhvr>
                                        <p:cTn id="31" dur="1000" fill="hold"/>
                                        <p:tgtEl>
                                          <p:spTgt spid="11267">
                                            <p:txEl>
                                              <p:pRg st="8" end="8"/>
                                            </p:txEl>
                                          </p:spTgt>
                                        </p:tgtEl>
                                        <p:attrNameLst>
                                          <p:attrName>ppt_w</p:attrName>
                                        </p:attrNameLst>
                                      </p:cBhvr>
                                      <p:tavLst>
                                        <p:tav tm="0">
                                          <p:val>
                                            <p:strVal val="#ppt_w*0.70"/>
                                          </p:val>
                                        </p:tav>
                                        <p:tav tm="100000">
                                          <p:val>
                                            <p:strVal val="#ppt_w"/>
                                          </p:val>
                                        </p:tav>
                                      </p:tavLst>
                                    </p:anim>
                                    <p:anim calcmode="lin" valueType="num">
                                      <p:cBhvr>
                                        <p:cTn id="32" dur="1000" fill="hold"/>
                                        <p:tgtEl>
                                          <p:spTgt spid="11267">
                                            <p:txEl>
                                              <p:pRg st="8" end="8"/>
                                            </p:txEl>
                                          </p:spTgt>
                                        </p:tgtEl>
                                        <p:attrNameLst>
                                          <p:attrName>ppt_h</p:attrName>
                                        </p:attrNameLst>
                                      </p:cBhvr>
                                      <p:tavLst>
                                        <p:tav tm="0">
                                          <p:val>
                                            <p:strVal val="#ppt_h"/>
                                          </p:val>
                                        </p:tav>
                                        <p:tav tm="100000">
                                          <p:val>
                                            <p:strVal val="#ppt_h"/>
                                          </p:val>
                                        </p:tav>
                                      </p:tavLst>
                                    </p:anim>
                                    <p:animEffect transition="in" filter="fade">
                                      <p:cBhvr>
                                        <p:cTn id="33" dur="1000"/>
                                        <p:tgtEl>
                                          <p:spTgt spid="112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4"/>
          <p:cNvSpPr>
            <a:spLocks noGrp="1"/>
          </p:cNvSpPr>
          <p:nvPr>
            <p:ph type="title"/>
          </p:nvPr>
        </p:nvSpPr>
        <p:spPr/>
        <p:txBody>
          <a:bodyPr/>
          <a:lstStyle/>
          <a:p>
            <a:r>
              <a:rPr lang="en-US" dirty="0" err="1" smtClean="0"/>
              <a:t>Kategori</a:t>
            </a:r>
            <a:r>
              <a:rPr lang="en-US" dirty="0" smtClean="0"/>
              <a:t> Model Data</a:t>
            </a:r>
            <a:r>
              <a:rPr lang="en-US" baseline="-25000" dirty="0" smtClean="0"/>
              <a:t>3</a:t>
            </a:r>
            <a:endParaRPr lang="en-US" dirty="0" smtClean="0"/>
          </a:p>
        </p:txBody>
      </p:sp>
      <p:sp>
        <p:nvSpPr>
          <p:cNvPr id="12291" name="Content Placeholder 2"/>
          <p:cNvSpPr>
            <a:spLocks noGrp="1"/>
          </p:cNvSpPr>
          <p:nvPr>
            <p:ph idx="1"/>
          </p:nvPr>
        </p:nvSpPr>
        <p:spPr/>
        <p:txBody>
          <a:bodyPr>
            <a:normAutofit/>
          </a:bodyPr>
          <a:lstStyle/>
          <a:p>
            <a:r>
              <a:rPr lang="en-US" dirty="0" smtClean="0"/>
              <a:t>Model data </a:t>
            </a:r>
            <a:r>
              <a:rPr lang="en-US" dirty="0" err="1" smtClean="0"/>
              <a:t>relasional</a:t>
            </a:r>
            <a:endParaRPr lang="en-US" dirty="0" smtClean="0"/>
          </a:p>
          <a:p>
            <a:pPr lvl="1"/>
            <a:r>
              <a:rPr lang="en-US" dirty="0" err="1" smtClean="0"/>
              <a:t>Lebih</a:t>
            </a:r>
            <a:r>
              <a:rPr lang="en-US" dirty="0" smtClean="0"/>
              <a:t> </a:t>
            </a:r>
            <a:r>
              <a:rPr lang="en-US" dirty="0" err="1" smtClean="0"/>
              <a:t>banyak</a:t>
            </a:r>
            <a:r>
              <a:rPr lang="en-US" dirty="0" smtClean="0"/>
              <a:t> </a:t>
            </a:r>
            <a:r>
              <a:rPr lang="en-US" dirty="0" err="1" smtClean="0"/>
              <a:t>digunakan</a:t>
            </a:r>
            <a:r>
              <a:rPr lang="en-US" dirty="0" smtClean="0"/>
              <a:t> </a:t>
            </a:r>
            <a:r>
              <a:rPr lang="en-US" dirty="0" err="1" smtClean="0"/>
              <a:t>dalam</a:t>
            </a:r>
            <a:r>
              <a:rPr lang="en-US" dirty="0" smtClean="0"/>
              <a:t> DBMS </a:t>
            </a:r>
            <a:r>
              <a:rPr lang="en-US" dirty="0" err="1" smtClean="0"/>
              <a:t>komersial</a:t>
            </a:r>
            <a:r>
              <a:rPr lang="en-US" dirty="0" smtClean="0"/>
              <a:t> yang </a:t>
            </a:r>
            <a:r>
              <a:rPr lang="en-US" dirty="0" err="1" smtClean="0"/>
              <a:t>tradisional</a:t>
            </a:r>
            <a:endParaRPr lang="en-US" dirty="0" smtClean="0"/>
          </a:p>
          <a:p>
            <a:pPr lvl="1"/>
            <a:r>
              <a:rPr lang="en-US" dirty="0" err="1" smtClean="0"/>
              <a:t>Seringkali</a:t>
            </a:r>
            <a:r>
              <a:rPr lang="en-US" dirty="0" smtClean="0"/>
              <a:t> </a:t>
            </a:r>
            <a:r>
              <a:rPr lang="en-US" dirty="0" err="1" smtClean="0"/>
              <a:t>disebut</a:t>
            </a:r>
            <a:r>
              <a:rPr lang="en-US" dirty="0" smtClean="0"/>
              <a:t> </a:t>
            </a:r>
            <a:r>
              <a:rPr lang="en-US" i="1" dirty="0" smtClean="0"/>
              <a:t>record based data model.</a:t>
            </a:r>
            <a:endParaRPr lang="en-US" dirty="0" smtClean="0"/>
          </a:p>
          <a:p>
            <a:endParaRPr lang="en-US" dirty="0" smtClean="0"/>
          </a:p>
          <a:p>
            <a:r>
              <a:rPr lang="en-US" dirty="0" smtClean="0"/>
              <a:t>Model data </a:t>
            </a:r>
            <a:r>
              <a:rPr lang="en-US" dirty="0" err="1" smtClean="0"/>
              <a:t>objek</a:t>
            </a:r>
            <a:endParaRPr lang="en-US" dirty="0" smtClean="0"/>
          </a:p>
          <a:p>
            <a:pPr lvl="1"/>
            <a:r>
              <a:rPr lang="en-US" dirty="0" err="1" smtClean="0"/>
              <a:t>Keluarga</a:t>
            </a:r>
            <a:r>
              <a:rPr lang="en-US" dirty="0" smtClean="0"/>
              <a:t> </a:t>
            </a:r>
            <a:r>
              <a:rPr lang="en-US" dirty="0" err="1" smtClean="0"/>
              <a:t>baru</a:t>
            </a:r>
            <a:r>
              <a:rPr lang="en-US" dirty="0" smtClean="0"/>
              <a:t> </a:t>
            </a:r>
            <a:r>
              <a:rPr lang="en-US" dirty="0" err="1" smtClean="0"/>
              <a:t>dalam</a:t>
            </a:r>
            <a:r>
              <a:rPr lang="en-US" dirty="0" smtClean="0"/>
              <a:t> </a:t>
            </a:r>
            <a:r>
              <a:rPr lang="en-US" dirty="0" err="1" smtClean="0"/>
              <a:t>implementasi</a:t>
            </a:r>
            <a:r>
              <a:rPr lang="en-US" dirty="0" smtClean="0"/>
              <a:t> model data </a:t>
            </a:r>
            <a:r>
              <a:rPr lang="en-US" i="1" dirty="0" smtClean="0"/>
              <a:t>higher-level</a:t>
            </a:r>
            <a:endParaRPr lang="en-US" dirty="0" smtClean="0"/>
          </a:p>
          <a:p>
            <a:pPr lvl="1"/>
            <a:r>
              <a:rPr lang="en-US" dirty="0" err="1" smtClean="0"/>
              <a:t>Lebih</a:t>
            </a:r>
            <a:r>
              <a:rPr lang="en-US" dirty="0" smtClean="0"/>
              <a:t> </a:t>
            </a:r>
            <a:r>
              <a:rPr lang="en-US" dirty="0" err="1" smtClean="0"/>
              <a:t>dekat</a:t>
            </a:r>
            <a:r>
              <a:rPr lang="en-US" dirty="0" smtClean="0"/>
              <a:t> </a:t>
            </a:r>
            <a:r>
              <a:rPr lang="en-US" dirty="0" err="1" smtClean="0"/>
              <a:t>pada</a:t>
            </a:r>
            <a:r>
              <a:rPr lang="en-US" dirty="0" smtClean="0"/>
              <a:t> model data </a:t>
            </a:r>
            <a:r>
              <a:rPr lang="en-US" dirty="0" err="1" smtClean="0"/>
              <a:t>konseptual</a:t>
            </a:r>
            <a:endParaRPr lang="en-US" dirty="0" smtClean="0"/>
          </a:p>
        </p:txBody>
      </p:sp>
      <p:sp>
        <p:nvSpPr>
          <p:cNvPr id="4" name="TextBox 3"/>
          <p:cNvSpPr txBox="1"/>
          <p:nvPr/>
        </p:nvSpPr>
        <p:spPr>
          <a:xfrm>
            <a:off x="5685490" y="0"/>
            <a:ext cx="3448380" cy="369332"/>
          </a:xfrm>
          <a:prstGeom prst="rect">
            <a:avLst/>
          </a:prstGeom>
          <a:noFill/>
        </p:spPr>
        <p:txBody>
          <a:bodyPr wrap="none" rtlCol="0">
            <a:spAutoFit/>
          </a:bodyPr>
          <a:lstStyle/>
          <a:p>
            <a:pPr algn="r"/>
            <a:r>
              <a:rPr lang="en-US" dirty="0" smtClean="0"/>
              <a:t>Model data, </a:t>
            </a:r>
            <a:r>
              <a:rPr lang="en-US" dirty="0" err="1" smtClean="0"/>
              <a:t>skema</a:t>
            </a:r>
            <a:r>
              <a:rPr lang="en-US" dirty="0" smtClean="0"/>
              <a:t>, </a:t>
            </a:r>
            <a:r>
              <a:rPr lang="en-US" dirty="0" err="1" smtClean="0"/>
              <a:t>dan</a:t>
            </a:r>
            <a:r>
              <a:rPr lang="en-US" dirty="0" smtClean="0"/>
              <a:t> </a:t>
            </a:r>
            <a:r>
              <a:rPr lang="en-US" dirty="0" err="1" smtClean="0"/>
              <a:t>instans</a:t>
            </a:r>
            <a:endParaRPr lang="id-ID" dirty="0"/>
          </a:p>
        </p:txBody>
      </p:sp>
      <p:sp>
        <p:nvSpPr>
          <p:cNvPr id="6" name="Slide Number Placeholder 5"/>
          <p:cNvSpPr>
            <a:spLocks noGrp="1"/>
          </p:cNvSpPr>
          <p:nvPr>
            <p:ph type="sldNum" sz="quarter" idx="12"/>
          </p:nvPr>
        </p:nvSpPr>
        <p:spPr/>
        <p:txBody>
          <a:bodyPr/>
          <a:lstStyle/>
          <a:p>
            <a:fld id="{A1B0336D-3F41-48A6-8D6E-A83F59E4679D}" type="slidenum">
              <a:rPr lang="zh-CN" altLang="en-US" smtClean="0"/>
              <a:pPr/>
              <a:t>7</a:t>
            </a:fld>
            <a:endParaRPr lang="zh-CN" altLang="en-US" dirty="0"/>
          </a:p>
        </p:txBody>
      </p:sp>
    </p:spTree>
    <p:extLst>
      <p:ext uri="{BB962C8B-B14F-4D97-AF65-F5344CB8AC3E}">
        <p14:creationId xmlns:p14="http://schemas.microsoft.com/office/powerpoint/2010/main" val="367232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 calcmode="lin" valueType="num">
                                      <p:cBhvr>
                                        <p:cTn id="7" dur="1000" fill="hold"/>
                                        <p:tgtEl>
                                          <p:spTgt spid="12291">
                                            <p:txEl>
                                              <p:pRg st="1" end="1"/>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1000" fill="hold"/>
                                        <p:tgtEl>
                                          <p:spTgt spid="12291">
                                            <p:txEl>
                                              <p:pRg st="1" end="1"/>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1000" fill="hold"/>
                                        <p:tgtEl>
                                          <p:spTgt spid="12291">
                                            <p:txEl>
                                              <p:pRg st="1" end="1"/>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1000" fill="hold"/>
                                        <p:tgtEl>
                                          <p:spTgt spid="12291">
                                            <p:txEl>
                                              <p:pRg st="1" end="1"/>
                                            </p:txEl>
                                          </p:spTgt>
                                        </p:tgtEl>
                                        <p:attrNameLst>
                                          <p:attrName>ppt_y</p:attrName>
                                        </p:attrNameLst>
                                      </p:cBhvr>
                                      <p:tavLst>
                                        <p:tav tm="0">
                                          <p:val>
                                            <p:strVal val="#ppt_y"/>
                                          </p:val>
                                        </p:tav>
                                        <p:tav tm="100000">
                                          <p:val>
                                            <p:strVal val="#ppt_y"/>
                                          </p:val>
                                        </p:tav>
                                      </p:tavLst>
                                    </p:anim>
                                  </p:childTnLst>
                                </p:cTn>
                              </p:par>
                              <p:par>
                                <p:cTn id="11" presetID="39" presetClass="entr" presetSubtype="0" accel="100000" fill="hold" nodeType="withEffect">
                                  <p:stCondLst>
                                    <p:cond delay="0"/>
                                  </p:stCondLst>
                                  <p:childTnLst>
                                    <p:set>
                                      <p:cBhvr>
                                        <p:cTn id="12" dur="1" fill="hold">
                                          <p:stCondLst>
                                            <p:cond delay="0"/>
                                          </p:stCondLst>
                                        </p:cTn>
                                        <p:tgtEl>
                                          <p:spTgt spid="12291">
                                            <p:txEl>
                                              <p:pRg st="2" end="2"/>
                                            </p:txEl>
                                          </p:spTgt>
                                        </p:tgtEl>
                                        <p:attrNameLst>
                                          <p:attrName>style.visibility</p:attrName>
                                        </p:attrNameLst>
                                      </p:cBhvr>
                                      <p:to>
                                        <p:strVal val="visible"/>
                                      </p:to>
                                    </p:set>
                                    <p:anim calcmode="lin" valueType="num">
                                      <p:cBhvr>
                                        <p:cTn id="13" dur="1000" fill="hold"/>
                                        <p:tgtEl>
                                          <p:spTgt spid="12291">
                                            <p:txEl>
                                              <p:pRg st="2" end="2"/>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4" dur="1000" fill="hold"/>
                                        <p:tgtEl>
                                          <p:spTgt spid="12291">
                                            <p:txEl>
                                              <p:pRg st="2" end="2"/>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5" dur="1000" fill="hold"/>
                                        <p:tgtEl>
                                          <p:spTgt spid="12291">
                                            <p:txEl>
                                              <p:pRg st="2" end="2"/>
                                            </p:txEl>
                                          </p:spTgt>
                                        </p:tgtEl>
                                        <p:attrNameLst>
                                          <p:attrName>ppt_x</p:attrName>
                                        </p:attrNameLst>
                                      </p:cBhvr>
                                      <p:tavLst>
                                        <p:tav tm="0">
                                          <p:val>
                                            <p:strVal val="#ppt_x-.3"/>
                                          </p:val>
                                        </p:tav>
                                        <p:tav tm="50000">
                                          <p:val>
                                            <p:strVal val="#ppt_x"/>
                                          </p:val>
                                        </p:tav>
                                        <p:tav tm="100000">
                                          <p:val>
                                            <p:strVal val="#ppt_x"/>
                                          </p:val>
                                        </p:tav>
                                      </p:tavLst>
                                    </p:anim>
                                    <p:anim calcmode="lin" valueType="num">
                                      <p:cBhvr>
                                        <p:cTn id="16" dur="1000" fill="hold"/>
                                        <p:tgtEl>
                                          <p:spTgt spid="122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9" presetClass="entr" presetSubtype="0" accel="100000" fill="hold" nodeType="clickEffect">
                                  <p:stCondLst>
                                    <p:cond delay="0"/>
                                  </p:stCondLst>
                                  <p:childTnLst>
                                    <p:set>
                                      <p:cBhvr>
                                        <p:cTn id="20" dur="1" fill="hold">
                                          <p:stCondLst>
                                            <p:cond delay="0"/>
                                          </p:stCondLst>
                                        </p:cTn>
                                        <p:tgtEl>
                                          <p:spTgt spid="12291">
                                            <p:txEl>
                                              <p:pRg st="5" end="5"/>
                                            </p:txEl>
                                          </p:spTgt>
                                        </p:tgtEl>
                                        <p:attrNameLst>
                                          <p:attrName>style.visibility</p:attrName>
                                        </p:attrNameLst>
                                      </p:cBhvr>
                                      <p:to>
                                        <p:strVal val="visible"/>
                                      </p:to>
                                    </p:set>
                                    <p:anim calcmode="lin" valueType="num">
                                      <p:cBhvr>
                                        <p:cTn id="21" dur="500" fill="hold"/>
                                        <p:tgtEl>
                                          <p:spTgt spid="12291">
                                            <p:txEl>
                                              <p:pRg st="5" end="5"/>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2" dur="500" fill="hold"/>
                                        <p:tgtEl>
                                          <p:spTgt spid="12291">
                                            <p:txEl>
                                              <p:pRg st="5" end="5"/>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3" dur="500" fill="hold"/>
                                        <p:tgtEl>
                                          <p:spTgt spid="12291">
                                            <p:txEl>
                                              <p:pRg st="5" end="5"/>
                                            </p:txEl>
                                          </p:spTgt>
                                        </p:tgtEl>
                                        <p:attrNameLst>
                                          <p:attrName>ppt_x</p:attrName>
                                        </p:attrNameLst>
                                      </p:cBhvr>
                                      <p:tavLst>
                                        <p:tav tm="0">
                                          <p:val>
                                            <p:strVal val="#ppt_x-.3"/>
                                          </p:val>
                                        </p:tav>
                                        <p:tav tm="50000">
                                          <p:val>
                                            <p:strVal val="#ppt_x"/>
                                          </p:val>
                                        </p:tav>
                                        <p:tav tm="100000">
                                          <p:val>
                                            <p:strVal val="#ppt_x"/>
                                          </p:val>
                                        </p:tav>
                                      </p:tavLst>
                                    </p:anim>
                                    <p:anim calcmode="lin" valueType="num">
                                      <p:cBhvr>
                                        <p:cTn id="24" dur="500" fill="hold"/>
                                        <p:tgtEl>
                                          <p:spTgt spid="12291">
                                            <p:txEl>
                                              <p:pRg st="5" end="5"/>
                                            </p:txEl>
                                          </p:spTgt>
                                        </p:tgtEl>
                                        <p:attrNameLst>
                                          <p:attrName>ppt_y</p:attrName>
                                        </p:attrNameLst>
                                      </p:cBhvr>
                                      <p:tavLst>
                                        <p:tav tm="0">
                                          <p:val>
                                            <p:strVal val="#ppt_y"/>
                                          </p:val>
                                        </p:tav>
                                        <p:tav tm="100000">
                                          <p:val>
                                            <p:strVal val="#ppt_y"/>
                                          </p:val>
                                        </p:tav>
                                      </p:tavLst>
                                    </p:anim>
                                  </p:childTnLst>
                                </p:cTn>
                              </p:par>
                              <p:par>
                                <p:cTn id="25" presetID="39" presetClass="entr" presetSubtype="0" accel="100000" fill="hold" nodeType="withEffect">
                                  <p:stCondLst>
                                    <p:cond delay="0"/>
                                  </p:stCondLst>
                                  <p:childTnLst>
                                    <p:set>
                                      <p:cBhvr>
                                        <p:cTn id="26" dur="1" fill="hold">
                                          <p:stCondLst>
                                            <p:cond delay="0"/>
                                          </p:stCondLst>
                                        </p:cTn>
                                        <p:tgtEl>
                                          <p:spTgt spid="12291">
                                            <p:txEl>
                                              <p:pRg st="6" end="6"/>
                                            </p:txEl>
                                          </p:spTgt>
                                        </p:tgtEl>
                                        <p:attrNameLst>
                                          <p:attrName>style.visibility</p:attrName>
                                        </p:attrNameLst>
                                      </p:cBhvr>
                                      <p:to>
                                        <p:strVal val="visible"/>
                                      </p:to>
                                    </p:set>
                                    <p:anim calcmode="lin" valueType="num">
                                      <p:cBhvr>
                                        <p:cTn id="27" dur="500" fill="hold"/>
                                        <p:tgtEl>
                                          <p:spTgt spid="12291">
                                            <p:txEl>
                                              <p:pRg st="6" end="6"/>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8" dur="500" fill="hold"/>
                                        <p:tgtEl>
                                          <p:spTgt spid="12291">
                                            <p:txEl>
                                              <p:pRg st="6" end="6"/>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9" dur="500" fill="hold"/>
                                        <p:tgtEl>
                                          <p:spTgt spid="12291">
                                            <p:txEl>
                                              <p:pRg st="6" end="6"/>
                                            </p:txEl>
                                          </p:spTgt>
                                        </p:tgtEl>
                                        <p:attrNameLst>
                                          <p:attrName>ppt_x</p:attrName>
                                        </p:attrNameLst>
                                      </p:cBhvr>
                                      <p:tavLst>
                                        <p:tav tm="0">
                                          <p:val>
                                            <p:strVal val="#ppt_x-.3"/>
                                          </p:val>
                                        </p:tav>
                                        <p:tav tm="50000">
                                          <p:val>
                                            <p:strVal val="#ppt_x"/>
                                          </p:val>
                                        </p:tav>
                                        <p:tav tm="100000">
                                          <p:val>
                                            <p:strVal val="#ppt_x"/>
                                          </p:val>
                                        </p:tav>
                                      </p:tavLst>
                                    </p:anim>
                                    <p:anim calcmode="lin" valueType="num">
                                      <p:cBhvr>
                                        <p:cTn id="30" dur="500" fill="hold"/>
                                        <p:tgtEl>
                                          <p:spTgt spid="1229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4"/>
          <p:cNvSpPr>
            <a:spLocks noGrp="1"/>
          </p:cNvSpPr>
          <p:nvPr>
            <p:ph type="title"/>
          </p:nvPr>
        </p:nvSpPr>
        <p:spPr/>
        <p:txBody>
          <a:bodyPr/>
          <a:lstStyle/>
          <a:p>
            <a:r>
              <a:rPr lang="en-US" dirty="0" err="1" smtClean="0"/>
              <a:t>Kategori</a:t>
            </a:r>
            <a:r>
              <a:rPr lang="en-US" dirty="0" smtClean="0"/>
              <a:t> Model Data</a:t>
            </a:r>
            <a:r>
              <a:rPr lang="en-US" baseline="-25000" dirty="0" smtClean="0"/>
              <a:t>4</a:t>
            </a:r>
          </a:p>
        </p:txBody>
      </p:sp>
      <p:sp>
        <p:nvSpPr>
          <p:cNvPr id="13315" name="Content Placeholder 2"/>
          <p:cNvSpPr>
            <a:spLocks noGrp="1"/>
          </p:cNvSpPr>
          <p:nvPr>
            <p:ph idx="1"/>
          </p:nvPr>
        </p:nvSpPr>
        <p:spPr/>
        <p:txBody>
          <a:bodyPr/>
          <a:lstStyle/>
          <a:p>
            <a:r>
              <a:rPr lang="en-US" dirty="0" smtClean="0"/>
              <a:t>Model data </a:t>
            </a:r>
            <a:r>
              <a:rPr lang="en-US" dirty="0" err="1" smtClean="0"/>
              <a:t>fisikal</a:t>
            </a:r>
            <a:endParaRPr lang="en-US" dirty="0" smtClean="0"/>
          </a:p>
          <a:p>
            <a:pPr lvl="1"/>
            <a:r>
              <a:rPr lang="en-US" dirty="0" err="1" smtClean="0"/>
              <a:t>Menjelaskan</a:t>
            </a:r>
            <a:r>
              <a:rPr lang="en-US" dirty="0" smtClean="0"/>
              <a:t> </a:t>
            </a:r>
            <a:r>
              <a:rPr lang="en-US" dirty="0" err="1" smtClean="0"/>
              <a:t>bagaimana</a:t>
            </a:r>
            <a:r>
              <a:rPr lang="en-US" dirty="0" smtClean="0"/>
              <a:t> data </a:t>
            </a:r>
            <a:r>
              <a:rPr lang="en-US" dirty="0" err="1" smtClean="0"/>
              <a:t>disimpan</a:t>
            </a:r>
            <a:r>
              <a:rPr lang="en-US" dirty="0" smtClean="0"/>
              <a:t> </a:t>
            </a:r>
            <a:r>
              <a:rPr lang="en-US" dirty="0" err="1" smtClean="0"/>
              <a:t>sebagai</a:t>
            </a:r>
            <a:r>
              <a:rPr lang="en-US" dirty="0" smtClean="0"/>
              <a:t> </a:t>
            </a:r>
            <a:r>
              <a:rPr lang="en-US" dirty="0" err="1" smtClean="0"/>
              <a:t>berkas</a:t>
            </a:r>
            <a:r>
              <a:rPr lang="en-US" dirty="0" smtClean="0"/>
              <a:t> </a:t>
            </a:r>
            <a:r>
              <a:rPr lang="en-US" dirty="0" err="1" smtClean="0"/>
              <a:t>dalam</a:t>
            </a:r>
            <a:r>
              <a:rPr lang="en-US" dirty="0" smtClean="0"/>
              <a:t> </a:t>
            </a:r>
            <a:r>
              <a:rPr lang="en-US" dirty="0" err="1" smtClean="0"/>
              <a:t>komputer</a:t>
            </a:r>
            <a:endParaRPr lang="en-US" dirty="0" smtClean="0"/>
          </a:p>
          <a:p>
            <a:pPr lvl="1"/>
            <a:r>
              <a:rPr lang="en-US" dirty="0" err="1" smtClean="0"/>
              <a:t>Contoh</a:t>
            </a:r>
            <a:r>
              <a:rPr lang="en-US" dirty="0" smtClean="0"/>
              <a:t>: </a:t>
            </a:r>
            <a:r>
              <a:rPr lang="en-US" i="1" dirty="0" smtClean="0"/>
              <a:t>record formats, record orderings, </a:t>
            </a:r>
            <a:r>
              <a:rPr lang="id-ID" dirty="0" smtClean="0"/>
              <a:t>dan </a:t>
            </a:r>
            <a:r>
              <a:rPr lang="en-US" i="1" dirty="0" smtClean="0"/>
              <a:t>access paths</a:t>
            </a:r>
            <a:r>
              <a:rPr lang="en-US" dirty="0" smtClean="0"/>
              <a:t>.</a:t>
            </a:r>
          </a:p>
          <a:p>
            <a:pPr lvl="2"/>
            <a:r>
              <a:rPr lang="en-US" i="1" dirty="0" smtClean="0"/>
              <a:t>Access path </a:t>
            </a:r>
          </a:p>
          <a:p>
            <a:pPr lvl="3"/>
            <a:r>
              <a:rPr lang="en-US" dirty="0" err="1" smtClean="0"/>
              <a:t>Struktur</a:t>
            </a:r>
            <a:r>
              <a:rPr lang="en-US" dirty="0" smtClean="0"/>
              <a:t> </a:t>
            </a:r>
            <a:r>
              <a:rPr lang="en-US" dirty="0" err="1" smtClean="0"/>
              <a:t>khusus</a:t>
            </a:r>
            <a:r>
              <a:rPr lang="en-US" dirty="0" smtClean="0"/>
              <a:t> yang </a:t>
            </a:r>
            <a:r>
              <a:rPr lang="en-US" dirty="0" err="1" smtClean="0"/>
              <a:t>memungkinkan</a:t>
            </a:r>
            <a:r>
              <a:rPr lang="en-US" dirty="0" smtClean="0"/>
              <a:t> </a:t>
            </a:r>
            <a:r>
              <a:rPr lang="en-US" dirty="0" err="1" smtClean="0"/>
              <a:t>pencarian</a:t>
            </a:r>
            <a:r>
              <a:rPr lang="en-US" dirty="0" smtClean="0"/>
              <a:t> </a:t>
            </a:r>
            <a:r>
              <a:rPr lang="en-US" dirty="0" err="1" smtClean="0"/>
              <a:t>suatu</a:t>
            </a:r>
            <a:r>
              <a:rPr lang="en-US" dirty="0" smtClean="0"/>
              <a:t> </a:t>
            </a:r>
            <a:r>
              <a:rPr lang="en-US" dirty="0" err="1" smtClean="0"/>
              <a:t>rekor</a:t>
            </a:r>
            <a:r>
              <a:rPr lang="en-US" dirty="0" smtClean="0"/>
              <a:t> </a:t>
            </a:r>
            <a:r>
              <a:rPr lang="en-US" dirty="0" err="1" smtClean="0"/>
              <a:t>dalam</a:t>
            </a:r>
            <a:r>
              <a:rPr lang="en-US" dirty="0" smtClean="0"/>
              <a:t> basis data </a:t>
            </a:r>
            <a:r>
              <a:rPr lang="en-US" dirty="0" err="1" smtClean="0"/>
              <a:t>secara</a:t>
            </a:r>
            <a:r>
              <a:rPr lang="en-US" dirty="0" smtClean="0"/>
              <a:t> </a:t>
            </a:r>
            <a:r>
              <a:rPr lang="en-US" dirty="0" err="1" smtClean="0"/>
              <a:t>efisien</a:t>
            </a:r>
            <a:endParaRPr lang="en-US" dirty="0" smtClean="0"/>
          </a:p>
          <a:p>
            <a:pPr lvl="2"/>
            <a:r>
              <a:rPr lang="en-US" i="1" dirty="0" smtClean="0"/>
              <a:t>Index </a:t>
            </a:r>
          </a:p>
          <a:p>
            <a:pPr lvl="3"/>
            <a:r>
              <a:rPr lang="en-US" dirty="0" err="1" smtClean="0"/>
              <a:t>Merupakan</a:t>
            </a:r>
            <a:r>
              <a:rPr lang="en-US" dirty="0" smtClean="0"/>
              <a:t> </a:t>
            </a:r>
            <a:r>
              <a:rPr lang="en-US" dirty="0" err="1" smtClean="0"/>
              <a:t>salah</a:t>
            </a:r>
            <a:r>
              <a:rPr lang="en-US" dirty="0" smtClean="0"/>
              <a:t> </a:t>
            </a:r>
            <a:r>
              <a:rPr lang="en-US" dirty="0" err="1" smtClean="0"/>
              <a:t>satu</a:t>
            </a:r>
            <a:r>
              <a:rPr lang="en-US" dirty="0" smtClean="0"/>
              <a:t> </a:t>
            </a:r>
            <a:r>
              <a:rPr lang="en-US" dirty="0" err="1" smtClean="0"/>
              <a:t>contoh</a:t>
            </a:r>
            <a:r>
              <a:rPr lang="en-US" dirty="0" smtClean="0"/>
              <a:t> access path </a:t>
            </a:r>
          </a:p>
          <a:p>
            <a:pPr lvl="3"/>
            <a:r>
              <a:rPr lang="en-US" dirty="0" err="1" smtClean="0"/>
              <a:t>Memungkinkan</a:t>
            </a:r>
            <a:r>
              <a:rPr lang="en-US" dirty="0" smtClean="0"/>
              <a:t> </a:t>
            </a:r>
            <a:r>
              <a:rPr lang="en-US" dirty="0" err="1" smtClean="0"/>
              <a:t>akses</a:t>
            </a:r>
            <a:r>
              <a:rPr lang="en-US" dirty="0" smtClean="0"/>
              <a:t> </a:t>
            </a:r>
            <a:r>
              <a:rPr lang="en-US" dirty="0" err="1" smtClean="0"/>
              <a:t>langsung</a:t>
            </a:r>
            <a:r>
              <a:rPr lang="en-US" dirty="0" smtClean="0"/>
              <a:t> </a:t>
            </a:r>
            <a:r>
              <a:rPr lang="en-US" dirty="0" err="1" smtClean="0"/>
              <a:t>ke</a:t>
            </a:r>
            <a:r>
              <a:rPr lang="en-US" dirty="0" smtClean="0"/>
              <a:t> data </a:t>
            </a:r>
            <a:r>
              <a:rPr lang="en-US" dirty="0" err="1" smtClean="0"/>
              <a:t>menggunakan</a:t>
            </a:r>
            <a:r>
              <a:rPr lang="en-US" dirty="0" smtClean="0"/>
              <a:t> </a:t>
            </a:r>
            <a:r>
              <a:rPr lang="en-US" dirty="0" err="1" smtClean="0"/>
              <a:t>indeks</a:t>
            </a:r>
            <a:r>
              <a:rPr lang="en-US" dirty="0" smtClean="0"/>
              <a:t> </a:t>
            </a:r>
            <a:r>
              <a:rPr lang="en-US" dirty="0" err="1" smtClean="0"/>
              <a:t>atau</a:t>
            </a:r>
            <a:r>
              <a:rPr lang="en-US" dirty="0" smtClean="0"/>
              <a:t> kata </a:t>
            </a:r>
            <a:r>
              <a:rPr lang="en-US" dirty="0" err="1" smtClean="0"/>
              <a:t>kunci</a:t>
            </a:r>
            <a:endParaRPr lang="en-US" dirty="0" smtClean="0"/>
          </a:p>
        </p:txBody>
      </p:sp>
      <p:sp>
        <p:nvSpPr>
          <p:cNvPr id="6" name="Slide Number Placeholder 5"/>
          <p:cNvSpPr>
            <a:spLocks noGrp="1"/>
          </p:cNvSpPr>
          <p:nvPr>
            <p:ph type="sldNum" sz="quarter" idx="12"/>
          </p:nvPr>
        </p:nvSpPr>
        <p:spPr/>
        <p:txBody>
          <a:bodyPr/>
          <a:lstStyle/>
          <a:p>
            <a:fld id="{A1B0336D-3F41-48A6-8D6E-A83F59E4679D}" type="slidenum">
              <a:rPr lang="zh-CN" altLang="en-US" smtClean="0"/>
              <a:pPr/>
              <a:t>8</a:t>
            </a:fld>
            <a:endParaRPr lang="zh-CN" altLang="en-US" dirty="0"/>
          </a:p>
        </p:txBody>
      </p:sp>
      <p:sp>
        <p:nvSpPr>
          <p:cNvPr id="4" name="TextBox 3"/>
          <p:cNvSpPr txBox="1"/>
          <p:nvPr/>
        </p:nvSpPr>
        <p:spPr>
          <a:xfrm>
            <a:off x="5685490" y="0"/>
            <a:ext cx="3448380" cy="369332"/>
          </a:xfrm>
          <a:prstGeom prst="rect">
            <a:avLst/>
          </a:prstGeom>
          <a:noFill/>
        </p:spPr>
        <p:txBody>
          <a:bodyPr wrap="none" rtlCol="0">
            <a:spAutoFit/>
          </a:bodyPr>
          <a:lstStyle/>
          <a:p>
            <a:pPr algn="r"/>
            <a:r>
              <a:rPr lang="en-US" dirty="0" smtClean="0"/>
              <a:t>Model data, </a:t>
            </a:r>
            <a:r>
              <a:rPr lang="en-US" dirty="0" err="1" smtClean="0"/>
              <a:t>skema</a:t>
            </a:r>
            <a:r>
              <a:rPr lang="en-US" dirty="0" smtClean="0"/>
              <a:t>, </a:t>
            </a:r>
            <a:r>
              <a:rPr lang="en-US" dirty="0" err="1" smtClean="0"/>
              <a:t>dan</a:t>
            </a:r>
            <a:r>
              <a:rPr lang="en-US" dirty="0" smtClean="0"/>
              <a:t> </a:t>
            </a:r>
            <a:r>
              <a:rPr lang="en-US" dirty="0" err="1" smtClean="0"/>
              <a:t>instans</a:t>
            </a:r>
            <a:endParaRPr lang="id-ID" dirty="0"/>
          </a:p>
        </p:txBody>
      </p:sp>
    </p:spTree>
    <p:extLst>
      <p:ext uri="{BB962C8B-B14F-4D97-AF65-F5344CB8AC3E}">
        <p14:creationId xmlns:p14="http://schemas.microsoft.com/office/powerpoint/2010/main" val="40095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13315">
                                            <p:txEl>
                                              <p:pRg st="3" end="3"/>
                                            </p:txEl>
                                          </p:spTgt>
                                        </p:tgtEl>
                                        <p:attrNameLst>
                                          <p:attrName>style.visibility</p:attrName>
                                        </p:attrNameLst>
                                      </p:cBhvr>
                                      <p:to>
                                        <p:strVal val="visible"/>
                                      </p:to>
                                    </p:set>
                                    <p:anim calcmode="lin" valueType="num">
                                      <p:cBhvr>
                                        <p:cTn id="7" dur="500" fill="hold"/>
                                        <p:tgtEl>
                                          <p:spTgt spid="13315">
                                            <p:txEl>
                                              <p:pRg st="3" end="3"/>
                                            </p:txEl>
                                          </p:spTgt>
                                        </p:tgtEl>
                                        <p:attrNameLst>
                                          <p:attrName>ppt_w</p:attrName>
                                        </p:attrNameLst>
                                      </p:cBhvr>
                                      <p:tavLst>
                                        <p:tav tm="0">
                                          <p:val>
                                            <p:strVal val="#ppt_w*0.05"/>
                                          </p:val>
                                        </p:tav>
                                        <p:tav tm="100000">
                                          <p:val>
                                            <p:strVal val="#ppt_w"/>
                                          </p:val>
                                        </p:tav>
                                      </p:tavLst>
                                    </p:anim>
                                    <p:anim calcmode="lin" valueType="num">
                                      <p:cBhvr>
                                        <p:cTn id="8" dur="500" fill="hold"/>
                                        <p:tgtEl>
                                          <p:spTgt spid="13315">
                                            <p:txEl>
                                              <p:pRg st="3" end="3"/>
                                            </p:txEl>
                                          </p:spTgt>
                                        </p:tgtEl>
                                        <p:attrNameLst>
                                          <p:attrName>ppt_h</p:attrName>
                                        </p:attrNameLst>
                                      </p:cBhvr>
                                      <p:tavLst>
                                        <p:tav tm="0">
                                          <p:val>
                                            <p:strVal val="#ppt_h"/>
                                          </p:val>
                                        </p:tav>
                                        <p:tav tm="100000">
                                          <p:val>
                                            <p:strVal val="#ppt_h"/>
                                          </p:val>
                                        </p:tav>
                                      </p:tavLst>
                                    </p:anim>
                                    <p:anim calcmode="lin" valueType="num">
                                      <p:cBhvr>
                                        <p:cTn id="9" dur="500" fill="hold"/>
                                        <p:tgtEl>
                                          <p:spTgt spid="13315">
                                            <p:txEl>
                                              <p:pRg st="3" end="3"/>
                                            </p:txEl>
                                          </p:spTgt>
                                        </p:tgtEl>
                                        <p:attrNameLst>
                                          <p:attrName>ppt_x</p:attrName>
                                        </p:attrNameLst>
                                      </p:cBhvr>
                                      <p:tavLst>
                                        <p:tav tm="0">
                                          <p:val>
                                            <p:strVal val="#ppt_x-.2"/>
                                          </p:val>
                                        </p:tav>
                                        <p:tav tm="100000">
                                          <p:val>
                                            <p:strVal val="#ppt_x"/>
                                          </p:val>
                                        </p:tav>
                                      </p:tavLst>
                                    </p:anim>
                                    <p:anim calcmode="lin" valueType="num">
                                      <p:cBhvr>
                                        <p:cTn id="10" dur="500" fill="hold"/>
                                        <p:tgtEl>
                                          <p:spTgt spid="13315">
                                            <p:txEl>
                                              <p:pRg st="3" end="3"/>
                                            </p:txEl>
                                          </p:spTgt>
                                        </p:tgtEl>
                                        <p:attrNameLst>
                                          <p:attrName>ppt_y</p:attrName>
                                        </p:attrNameLst>
                                      </p:cBhvr>
                                      <p:tavLst>
                                        <p:tav tm="0">
                                          <p:val>
                                            <p:strVal val="#ppt_y"/>
                                          </p:val>
                                        </p:tav>
                                        <p:tav tm="100000">
                                          <p:val>
                                            <p:strVal val="#ppt_y"/>
                                          </p:val>
                                        </p:tav>
                                      </p:tavLst>
                                    </p:anim>
                                    <p:animEffect transition="in" filter="fade">
                                      <p:cBhvr>
                                        <p:cTn id="11" dur="500"/>
                                        <p:tgtEl>
                                          <p:spTgt spid="13315">
                                            <p:txEl>
                                              <p:pRg st="3" end="3"/>
                                            </p:txEl>
                                          </p:spTgt>
                                        </p:tgtEl>
                                      </p:cBhvr>
                                    </p:animEffect>
                                  </p:childTnLst>
                                </p:cTn>
                              </p:par>
                              <p:par>
                                <p:cTn id="12" presetID="54" presetClass="entr" presetSubtype="0" accel="100000" fill="hold" nodeType="withEffect">
                                  <p:stCondLst>
                                    <p:cond delay="0"/>
                                  </p:stCondLst>
                                  <p:childTnLst>
                                    <p:set>
                                      <p:cBhvr>
                                        <p:cTn id="13" dur="1" fill="hold">
                                          <p:stCondLst>
                                            <p:cond delay="0"/>
                                          </p:stCondLst>
                                        </p:cTn>
                                        <p:tgtEl>
                                          <p:spTgt spid="13315">
                                            <p:txEl>
                                              <p:pRg st="4" end="4"/>
                                            </p:txEl>
                                          </p:spTgt>
                                        </p:tgtEl>
                                        <p:attrNameLst>
                                          <p:attrName>style.visibility</p:attrName>
                                        </p:attrNameLst>
                                      </p:cBhvr>
                                      <p:to>
                                        <p:strVal val="visible"/>
                                      </p:to>
                                    </p:set>
                                    <p:anim calcmode="lin" valueType="num">
                                      <p:cBhvr>
                                        <p:cTn id="14" dur="500" fill="hold"/>
                                        <p:tgtEl>
                                          <p:spTgt spid="13315">
                                            <p:txEl>
                                              <p:pRg st="4" end="4"/>
                                            </p:txEl>
                                          </p:spTgt>
                                        </p:tgtEl>
                                        <p:attrNameLst>
                                          <p:attrName>ppt_w</p:attrName>
                                        </p:attrNameLst>
                                      </p:cBhvr>
                                      <p:tavLst>
                                        <p:tav tm="0">
                                          <p:val>
                                            <p:strVal val="#ppt_w*0.05"/>
                                          </p:val>
                                        </p:tav>
                                        <p:tav tm="100000">
                                          <p:val>
                                            <p:strVal val="#ppt_w"/>
                                          </p:val>
                                        </p:tav>
                                      </p:tavLst>
                                    </p:anim>
                                    <p:anim calcmode="lin" valueType="num">
                                      <p:cBhvr>
                                        <p:cTn id="15" dur="500" fill="hold"/>
                                        <p:tgtEl>
                                          <p:spTgt spid="13315">
                                            <p:txEl>
                                              <p:pRg st="4" end="4"/>
                                            </p:txEl>
                                          </p:spTgt>
                                        </p:tgtEl>
                                        <p:attrNameLst>
                                          <p:attrName>ppt_h</p:attrName>
                                        </p:attrNameLst>
                                      </p:cBhvr>
                                      <p:tavLst>
                                        <p:tav tm="0">
                                          <p:val>
                                            <p:strVal val="#ppt_h"/>
                                          </p:val>
                                        </p:tav>
                                        <p:tav tm="100000">
                                          <p:val>
                                            <p:strVal val="#ppt_h"/>
                                          </p:val>
                                        </p:tav>
                                      </p:tavLst>
                                    </p:anim>
                                    <p:anim calcmode="lin" valueType="num">
                                      <p:cBhvr>
                                        <p:cTn id="16" dur="500" fill="hold"/>
                                        <p:tgtEl>
                                          <p:spTgt spid="13315">
                                            <p:txEl>
                                              <p:pRg st="4" end="4"/>
                                            </p:txEl>
                                          </p:spTgt>
                                        </p:tgtEl>
                                        <p:attrNameLst>
                                          <p:attrName>ppt_x</p:attrName>
                                        </p:attrNameLst>
                                      </p:cBhvr>
                                      <p:tavLst>
                                        <p:tav tm="0">
                                          <p:val>
                                            <p:strVal val="#ppt_x-.2"/>
                                          </p:val>
                                        </p:tav>
                                        <p:tav tm="100000">
                                          <p:val>
                                            <p:strVal val="#ppt_x"/>
                                          </p:val>
                                        </p:tav>
                                      </p:tavLst>
                                    </p:anim>
                                    <p:anim calcmode="lin" valueType="num">
                                      <p:cBhvr>
                                        <p:cTn id="17" dur="500" fill="hold"/>
                                        <p:tgtEl>
                                          <p:spTgt spid="13315">
                                            <p:txEl>
                                              <p:pRg st="4" end="4"/>
                                            </p:txEl>
                                          </p:spTgt>
                                        </p:tgtEl>
                                        <p:attrNameLst>
                                          <p:attrName>ppt_y</p:attrName>
                                        </p:attrNameLst>
                                      </p:cBhvr>
                                      <p:tavLst>
                                        <p:tav tm="0">
                                          <p:val>
                                            <p:strVal val="#ppt_y"/>
                                          </p:val>
                                        </p:tav>
                                        <p:tav tm="100000">
                                          <p:val>
                                            <p:strVal val="#ppt_y"/>
                                          </p:val>
                                        </p:tav>
                                      </p:tavLst>
                                    </p:anim>
                                    <p:animEffect transition="in" filter="fade">
                                      <p:cBhvr>
                                        <p:cTn id="18" dur="500"/>
                                        <p:tgtEl>
                                          <p:spTgt spid="13315">
                                            <p:txEl>
                                              <p:pRg st="4" end="4"/>
                                            </p:txEl>
                                          </p:spTgt>
                                        </p:tgtEl>
                                      </p:cBhvr>
                                    </p:animEffect>
                                  </p:childTnLst>
                                </p:cTn>
                              </p:par>
                            </p:childTnLst>
                          </p:cTn>
                        </p:par>
                        <p:par>
                          <p:cTn id="19" fill="hold">
                            <p:stCondLst>
                              <p:cond delay="500"/>
                            </p:stCondLst>
                            <p:childTnLst>
                              <p:par>
                                <p:cTn id="20" presetID="54" presetClass="entr" presetSubtype="0" accel="100000" fill="hold" nodeType="afterEffect">
                                  <p:stCondLst>
                                    <p:cond delay="1000"/>
                                  </p:stCondLst>
                                  <p:childTnLst>
                                    <p:set>
                                      <p:cBhvr>
                                        <p:cTn id="21" dur="1" fill="hold">
                                          <p:stCondLst>
                                            <p:cond delay="0"/>
                                          </p:stCondLst>
                                        </p:cTn>
                                        <p:tgtEl>
                                          <p:spTgt spid="13315">
                                            <p:txEl>
                                              <p:pRg st="5" end="5"/>
                                            </p:txEl>
                                          </p:spTgt>
                                        </p:tgtEl>
                                        <p:attrNameLst>
                                          <p:attrName>style.visibility</p:attrName>
                                        </p:attrNameLst>
                                      </p:cBhvr>
                                      <p:to>
                                        <p:strVal val="visible"/>
                                      </p:to>
                                    </p:set>
                                    <p:anim calcmode="lin" valueType="num">
                                      <p:cBhvr>
                                        <p:cTn id="22" dur="500" fill="hold"/>
                                        <p:tgtEl>
                                          <p:spTgt spid="13315">
                                            <p:txEl>
                                              <p:pRg st="5" end="5"/>
                                            </p:txEl>
                                          </p:spTgt>
                                        </p:tgtEl>
                                        <p:attrNameLst>
                                          <p:attrName>ppt_w</p:attrName>
                                        </p:attrNameLst>
                                      </p:cBhvr>
                                      <p:tavLst>
                                        <p:tav tm="0">
                                          <p:val>
                                            <p:strVal val="#ppt_w*0.05"/>
                                          </p:val>
                                        </p:tav>
                                        <p:tav tm="100000">
                                          <p:val>
                                            <p:strVal val="#ppt_w"/>
                                          </p:val>
                                        </p:tav>
                                      </p:tavLst>
                                    </p:anim>
                                    <p:anim calcmode="lin" valueType="num">
                                      <p:cBhvr>
                                        <p:cTn id="23" dur="500" fill="hold"/>
                                        <p:tgtEl>
                                          <p:spTgt spid="13315">
                                            <p:txEl>
                                              <p:pRg st="5" end="5"/>
                                            </p:txEl>
                                          </p:spTgt>
                                        </p:tgtEl>
                                        <p:attrNameLst>
                                          <p:attrName>ppt_h</p:attrName>
                                        </p:attrNameLst>
                                      </p:cBhvr>
                                      <p:tavLst>
                                        <p:tav tm="0">
                                          <p:val>
                                            <p:strVal val="#ppt_h"/>
                                          </p:val>
                                        </p:tav>
                                        <p:tav tm="100000">
                                          <p:val>
                                            <p:strVal val="#ppt_h"/>
                                          </p:val>
                                        </p:tav>
                                      </p:tavLst>
                                    </p:anim>
                                    <p:anim calcmode="lin" valueType="num">
                                      <p:cBhvr>
                                        <p:cTn id="24" dur="500" fill="hold"/>
                                        <p:tgtEl>
                                          <p:spTgt spid="13315">
                                            <p:txEl>
                                              <p:pRg st="5" end="5"/>
                                            </p:txEl>
                                          </p:spTgt>
                                        </p:tgtEl>
                                        <p:attrNameLst>
                                          <p:attrName>ppt_x</p:attrName>
                                        </p:attrNameLst>
                                      </p:cBhvr>
                                      <p:tavLst>
                                        <p:tav tm="0">
                                          <p:val>
                                            <p:strVal val="#ppt_x-.2"/>
                                          </p:val>
                                        </p:tav>
                                        <p:tav tm="100000">
                                          <p:val>
                                            <p:strVal val="#ppt_x"/>
                                          </p:val>
                                        </p:tav>
                                      </p:tavLst>
                                    </p:anim>
                                    <p:anim calcmode="lin" valueType="num">
                                      <p:cBhvr>
                                        <p:cTn id="25" dur="500" fill="hold"/>
                                        <p:tgtEl>
                                          <p:spTgt spid="13315">
                                            <p:txEl>
                                              <p:pRg st="5" end="5"/>
                                            </p:txEl>
                                          </p:spTgt>
                                        </p:tgtEl>
                                        <p:attrNameLst>
                                          <p:attrName>ppt_y</p:attrName>
                                        </p:attrNameLst>
                                      </p:cBhvr>
                                      <p:tavLst>
                                        <p:tav tm="0">
                                          <p:val>
                                            <p:strVal val="#ppt_y"/>
                                          </p:val>
                                        </p:tav>
                                        <p:tav tm="100000">
                                          <p:val>
                                            <p:strVal val="#ppt_y"/>
                                          </p:val>
                                        </p:tav>
                                      </p:tavLst>
                                    </p:anim>
                                    <p:animEffect transition="in" filter="fade">
                                      <p:cBhvr>
                                        <p:cTn id="26" dur="500"/>
                                        <p:tgtEl>
                                          <p:spTgt spid="13315">
                                            <p:txEl>
                                              <p:pRg st="5" end="5"/>
                                            </p:txEl>
                                          </p:spTgt>
                                        </p:tgtEl>
                                      </p:cBhvr>
                                    </p:animEffect>
                                  </p:childTnLst>
                                </p:cTn>
                              </p:par>
                            </p:childTnLst>
                          </p:cTn>
                        </p:par>
                        <p:par>
                          <p:cTn id="27" fill="hold">
                            <p:stCondLst>
                              <p:cond delay="2000"/>
                            </p:stCondLst>
                            <p:childTnLst>
                              <p:par>
                                <p:cTn id="28" presetID="54" presetClass="entr" presetSubtype="0" accel="100000" fill="hold" nodeType="afterEffect">
                                  <p:stCondLst>
                                    <p:cond delay="0"/>
                                  </p:stCondLst>
                                  <p:childTnLst>
                                    <p:set>
                                      <p:cBhvr>
                                        <p:cTn id="29" dur="1" fill="hold">
                                          <p:stCondLst>
                                            <p:cond delay="0"/>
                                          </p:stCondLst>
                                        </p:cTn>
                                        <p:tgtEl>
                                          <p:spTgt spid="13315">
                                            <p:txEl>
                                              <p:pRg st="6" end="6"/>
                                            </p:txEl>
                                          </p:spTgt>
                                        </p:tgtEl>
                                        <p:attrNameLst>
                                          <p:attrName>style.visibility</p:attrName>
                                        </p:attrNameLst>
                                      </p:cBhvr>
                                      <p:to>
                                        <p:strVal val="visible"/>
                                      </p:to>
                                    </p:set>
                                    <p:anim calcmode="lin" valueType="num">
                                      <p:cBhvr>
                                        <p:cTn id="30" dur="500" fill="hold"/>
                                        <p:tgtEl>
                                          <p:spTgt spid="13315">
                                            <p:txEl>
                                              <p:pRg st="6" end="6"/>
                                            </p:txEl>
                                          </p:spTgt>
                                        </p:tgtEl>
                                        <p:attrNameLst>
                                          <p:attrName>ppt_w</p:attrName>
                                        </p:attrNameLst>
                                      </p:cBhvr>
                                      <p:tavLst>
                                        <p:tav tm="0">
                                          <p:val>
                                            <p:strVal val="#ppt_w*0.05"/>
                                          </p:val>
                                        </p:tav>
                                        <p:tav tm="100000">
                                          <p:val>
                                            <p:strVal val="#ppt_w"/>
                                          </p:val>
                                        </p:tav>
                                      </p:tavLst>
                                    </p:anim>
                                    <p:anim calcmode="lin" valueType="num">
                                      <p:cBhvr>
                                        <p:cTn id="31" dur="500" fill="hold"/>
                                        <p:tgtEl>
                                          <p:spTgt spid="13315">
                                            <p:txEl>
                                              <p:pRg st="6" end="6"/>
                                            </p:txEl>
                                          </p:spTgt>
                                        </p:tgtEl>
                                        <p:attrNameLst>
                                          <p:attrName>ppt_h</p:attrName>
                                        </p:attrNameLst>
                                      </p:cBhvr>
                                      <p:tavLst>
                                        <p:tav tm="0">
                                          <p:val>
                                            <p:strVal val="#ppt_h"/>
                                          </p:val>
                                        </p:tav>
                                        <p:tav tm="100000">
                                          <p:val>
                                            <p:strVal val="#ppt_h"/>
                                          </p:val>
                                        </p:tav>
                                      </p:tavLst>
                                    </p:anim>
                                    <p:anim calcmode="lin" valueType="num">
                                      <p:cBhvr>
                                        <p:cTn id="32" dur="500" fill="hold"/>
                                        <p:tgtEl>
                                          <p:spTgt spid="13315">
                                            <p:txEl>
                                              <p:pRg st="6" end="6"/>
                                            </p:txEl>
                                          </p:spTgt>
                                        </p:tgtEl>
                                        <p:attrNameLst>
                                          <p:attrName>ppt_x</p:attrName>
                                        </p:attrNameLst>
                                      </p:cBhvr>
                                      <p:tavLst>
                                        <p:tav tm="0">
                                          <p:val>
                                            <p:strVal val="#ppt_x-.2"/>
                                          </p:val>
                                        </p:tav>
                                        <p:tav tm="100000">
                                          <p:val>
                                            <p:strVal val="#ppt_x"/>
                                          </p:val>
                                        </p:tav>
                                      </p:tavLst>
                                    </p:anim>
                                    <p:anim calcmode="lin" valueType="num">
                                      <p:cBhvr>
                                        <p:cTn id="33" dur="500" fill="hold"/>
                                        <p:tgtEl>
                                          <p:spTgt spid="13315">
                                            <p:txEl>
                                              <p:pRg st="6" end="6"/>
                                            </p:txEl>
                                          </p:spTgt>
                                        </p:tgtEl>
                                        <p:attrNameLst>
                                          <p:attrName>ppt_y</p:attrName>
                                        </p:attrNameLst>
                                      </p:cBhvr>
                                      <p:tavLst>
                                        <p:tav tm="0">
                                          <p:val>
                                            <p:strVal val="#ppt_y"/>
                                          </p:val>
                                        </p:tav>
                                        <p:tav tm="100000">
                                          <p:val>
                                            <p:strVal val="#ppt_y"/>
                                          </p:val>
                                        </p:tav>
                                      </p:tavLst>
                                    </p:anim>
                                    <p:animEffect transition="in" filter="fade">
                                      <p:cBhvr>
                                        <p:cTn id="34" dur="500"/>
                                        <p:tgtEl>
                                          <p:spTgt spid="13315">
                                            <p:txEl>
                                              <p:pRg st="6" end="6"/>
                                            </p:txEl>
                                          </p:spTgt>
                                        </p:tgtEl>
                                      </p:cBhvr>
                                    </p:animEffect>
                                  </p:childTnLst>
                                </p:cTn>
                              </p:par>
                            </p:childTnLst>
                          </p:cTn>
                        </p:par>
                        <p:par>
                          <p:cTn id="35" fill="hold">
                            <p:stCondLst>
                              <p:cond delay="2500"/>
                            </p:stCondLst>
                            <p:childTnLst>
                              <p:par>
                                <p:cTn id="36" presetID="54" presetClass="entr" presetSubtype="0" accel="100000" fill="hold" nodeType="afterEffect">
                                  <p:stCondLst>
                                    <p:cond delay="0"/>
                                  </p:stCondLst>
                                  <p:childTnLst>
                                    <p:set>
                                      <p:cBhvr>
                                        <p:cTn id="37" dur="1" fill="hold">
                                          <p:stCondLst>
                                            <p:cond delay="0"/>
                                          </p:stCondLst>
                                        </p:cTn>
                                        <p:tgtEl>
                                          <p:spTgt spid="13315">
                                            <p:txEl>
                                              <p:pRg st="7" end="7"/>
                                            </p:txEl>
                                          </p:spTgt>
                                        </p:tgtEl>
                                        <p:attrNameLst>
                                          <p:attrName>style.visibility</p:attrName>
                                        </p:attrNameLst>
                                      </p:cBhvr>
                                      <p:to>
                                        <p:strVal val="visible"/>
                                      </p:to>
                                    </p:set>
                                    <p:anim calcmode="lin" valueType="num">
                                      <p:cBhvr>
                                        <p:cTn id="38" dur="500" fill="hold"/>
                                        <p:tgtEl>
                                          <p:spTgt spid="13315">
                                            <p:txEl>
                                              <p:pRg st="7" end="7"/>
                                            </p:txEl>
                                          </p:spTgt>
                                        </p:tgtEl>
                                        <p:attrNameLst>
                                          <p:attrName>ppt_w</p:attrName>
                                        </p:attrNameLst>
                                      </p:cBhvr>
                                      <p:tavLst>
                                        <p:tav tm="0">
                                          <p:val>
                                            <p:strVal val="#ppt_w*0.05"/>
                                          </p:val>
                                        </p:tav>
                                        <p:tav tm="100000">
                                          <p:val>
                                            <p:strVal val="#ppt_w"/>
                                          </p:val>
                                        </p:tav>
                                      </p:tavLst>
                                    </p:anim>
                                    <p:anim calcmode="lin" valueType="num">
                                      <p:cBhvr>
                                        <p:cTn id="39" dur="500" fill="hold"/>
                                        <p:tgtEl>
                                          <p:spTgt spid="13315">
                                            <p:txEl>
                                              <p:pRg st="7" end="7"/>
                                            </p:txEl>
                                          </p:spTgt>
                                        </p:tgtEl>
                                        <p:attrNameLst>
                                          <p:attrName>ppt_h</p:attrName>
                                        </p:attrNameLst>
                                      </p:cBhvr>
                                      <p:tavLst>
                                        <p:tav tm="0">
                                          <p:val>
                                            <p:strVal val="#ppt_h"/>
                                          </p:val>
                                        </p:tav>
                                        <p:tav tm="100000">
                                          <p:val>
                                            <p:strVal val="#ppt_h"/>
                                          </p:val>
                                        </p:tav>
                                      </p:tavLst>
                                    </p:anim>
                                    <p:anim calcmode="lin" valueType="num">
                                      <p:cBhvr>
                                        <p:cTn id="40" dur="500" fill="hold"/>
                                        <p:tgtEl>
                                          <p:spTgt spid="13315">
                                            <p:txEl>
                                              <p:pRg st="7" end="7"/>
                                            </p:txEl>
                                          </p:spTgt>
                                        </p:tgtEl>
                                        <p:attrNameLst>
                                          <p:attrName>ppt_x</p:attrName>
                                        </p:attrNameLst>
                                      </p:cBhvr>
                                      <p:tavLst>
                                        <p:tav tm="0">
                                          <p:val>
                                            <p:strVal val="#ppt_x-.2"/>
                                          </p:val>
                                        </p:tav>
                                        <p:tav tm="100000">
                                          <p:val>
                                            <p:strVal val="#ppt_x"/>
                                          </p:val>
                                        </p:tav>
                                      </p:tavLst>
                                    </p:anim>
                                    <p:anim calcmode="lin" valueType="num">
                                      <p:cBhvr>
                                        <p:cTn id="41" dur="500" fill="hold"/>
                                        <p:tgtEl>
                                          <p:spTgt spid="13315">
                                            <p:txEl>
                                              <p:pRg st="7" end="7"/>
                                            </p:txEl>
                                          </p:spTgt>
                                        </p:tgtEl>
                                        <p:attrNameLst>
                                          <p:attrName>ppt_y</p:attrName>
                                        </p:attrNameLst>
                                      </p:cBhvr>
                                      <p:tavLst>
                                        <p:tav tm="0">
                                          <p:val>
                                            <p:strVal val="#ppt_y"/>
                                          </p:val>
                                        </p:tav>
                                        <p:tav tm="100000">
                                          <p:val>
                                            <p:strVal val="#ppt_y"/>
                                          </p:val>
                                        </p:tav>
                                      </p:tavLst>
                                    </p:anim>
                                    <p:animEffect transition="in" filter="fade">
                                      <p:cBhvr>
                                        <p:cTn id="42" dur="500"/>
                                        <p:tgtEl>
                                          <p:spTgt spid="133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err="1" smtClean="0"/>
              <a:t>Skema</a:t>
            </a:r>
            <a:r>
              <a:rPr lang="en-US" dirty="0" smtClean="0"/>
              <a:t>, </a:t>
            </a:r>
            <a:r>
              <a:rPr lang="en-US" dirty="0" err="1" smtClean="0"/>
              <a:t>instans</a:t>
            </a:r>
            <a:r>
              <a:rPr lang="en-US" dirty="0" smtClean="0"/>
              <a:t> </a:t>
            </a:r>
            <a:r>
              <a:rPr lang="en-US" dirty="0" err="1" smtClean="0"/>
              <a:t>dan</a:t>
            </a:r>
            <a:r>
              <a:rPr lang="en-US" dirty="0" smtClean="0"/>
              <a:t> </a:t>
            </a:r>
            <a:br>
              <a:rPr lang="en-US" dirty="0" smtClean="0"/>
            </a:br>
            <a:r>
              <a:rPr lang="en-US" dirty="0" smtClean="0"/>
              <a:t>basis data snapshot</a:t>
            </a:r>
            <a:r>
              <a:rPr lang="en-US" baseline="-25000" dirty="0" smtClean="0"/>
              <a:t>1</a:t>
            </a:r>
          </a:p>
        </p:txBody>
      </p:sp>
      <p:sp>
        <p:nvSpPr>
          <p:cNvPr id="14339" name="Content Placeholder 2"/>
          <p:cNvSpPr>
            <a:spLocks noGrp="1"/>
          </p:cNvSpPr>
          <p:nvPr>
            <p:ph idx="1"/>
          </p:nvPr>
        </p:nvSpPr>
        <p:spPr/>
        <p:txBody>
          <a:bodyPr/>
          <a:lstStyle/>
          <a:p>
            <a:r>
              <a:rPr lang="en-US" dirty="0" err="1" smtClean="0"/>
              <a:t>Skema</a:t>
            </a:r>
            <a:r>
              <a:rPr lang="en-US" dirty="0" smtClean="0"/>
              <a:t> basis data</a:t>
            </a:r>
          </a:p>
          <a:p>
            <a:pPr lvl="1"/>
            <a:r>
              <a:rPr lang="en-US" dirty="0" err="1" smtClean="0"/>
              <a:t>Deskripsi</a:t>
            </a:r>
            <a:r>
              <a:rPr lang="en-US" dirty="0" smtClean="0"/>
              <a:t> basis data</a:t>
            </a:r>
          </a:p>
          <a:p>
            <a:pPr lvl="1"/>
            <a:r>
              <a:rPr lang="en-US" dirty="0" err="1" smtClean="0"/>
              <a:t>Ditentukan</a:t>
            </a:r>
            <a:r>
              <a:rPr lang="en-US" dirty="0" smtClean="0"/>
              <a:t> </a:t>
            </a:r>
            <a:r>
              <a:rPr lang="en-US" dirty="0" err="1" smtClean="0"/>
              <a:t>saat</a:t>
            </a:r>
            <a:r>
              <a:rPr lang="en-US" dirty="0" smtClean="0"/>
              <a:t> </a:t>
            </a:r>
            <a:r>
              <a:rPr lang="en-US" dirty="0" err="1" smtClean="0"/>
              <a:t>perancangan</a:t>
            </a:r>
            <a:r>
              <a:rPr lang="en-US" dirty="0" smtClean="0"/>
              <a:t> basis data, </a:t>
            </a:r>
            <a:r>
              <a:rPr lang="en-US" dirty="0" err="1" smtClean="0"/>
              <a:t>dan</a:t>
            </a:r>
            <a:r>
              <a:rPr lang="en-US" dirty="0" smtClean="0"/>
              <a:t> </a:t>
            </a:r>
            <a:r>
              <a:rPr lang="en-US" dirty="0" err="1" smtClean="0"/>
              <a:t>diharapkan</a:t>
            </a:r>
            <a:r>
              <a:rPr lang="en-US" dirty="0" smtClean="0"/>
              <a:t> </a:t>
            </a:r>
            <a:r>
              <a:rPr lang="en-US" dirty="0" err="1" smtClean="0"/>
              <a:t>tidak</a:t>
            </a:r>
            <a:r>
              <a:rPr lang="en-US" dirty="0" smtClean="0"/>
              <a:t> </a:t>
            </a:r>
            <a:r>
              <a:rPr lang="en-US" dirty="0" err="1" smtClean="0"/>
              <a:t>sering</a:t>
            </a:r>
            <a:r>
              <a:rPr lang="en-US" dirty="0" smtClean="0"/>
              <a:t> </a:t>
            </a:r>
            <a:r>
              <a:rPr lang="en-US" dirty="0" err="1" smtClean="0"/>
              <a:t>berubah</a:t>
            </a:r>
            <a:r>
              <a:rPr lang="en-US" dirty="0" smtClean="0"/>
              <a:t>.</a:t>
            </a:r>
          </a:p>
          <a:p>
            <a:pPr lvl="1"/>
            <a:r>
              <a:rPr lang="en-US" dirty="0" err="1" smtClean="0"/>
              <a:t>Umumnya</a:t>
            </a:r>
            <a:r>
              <a:rPr lang="en-US" dirty="0" smtClean="0"/>
              <a:t> </a:t>
            </a:r>
            <a:r>
              <a:rPr lang="en-US" dirty="0" err="1" smtClean="0"/>
              <a:t>menggunakan</a:t>
            </a:r>
            <a:r>
              <a:rPr lang="en-US" dirty="0" smtClean="0"/>
              <a:t> </a:t>
            </a:r>
            <a:r>
              <a:rPr lang="en-US" dirty="0" err="1" smtClean="0"/>
              <a:t>diag</a:t>
            </a:r>
            <a:r>
              <a:rPr lang="id-ID" dirty="0" smtClean="0"/>
              <a:t>r</a:t>
            </a:r>
            <a:r>
              <a:rPr lang="en-US" dirty="0" smtClean="0"/>
              <a:t>am </a:t>
            </a:r>
            <a:r>
              <a:rPr lang="en-US" dirty="0" err="1" smtClean="0"/>
              <a:t>dengan</a:t>
            </a:r>
            <a:r>
              <a:rPr lang="en-US" dirty="0" smtClean="0"/>
              <a:t> </a:t>
            </a:r>
            <a:r>
              <a:rPr lang="en-US" dirty="0" err="1" smtClean="0"/>
              <a:t>konvensi</a:t>
            </a:r>
            <a:r>
              <a:rPr lang="en-US" dirty="0" smtClean="0"/>
              <a:t> </a:t>
            </a:r>
            <a:r>
              <a:rPr lang="en-US" dirty="0" err="1" smtClean="0"/>
              <a:t>tertentu</a:t>
            </a:r>
            <a:r>
              <a:rPr lang="en-US" dirty="0" smtClean="0"/>
              <a:t>.</a:t>
            </a:r>
          </a:p>
          <a:p>
            <a:r>
              <a:rPr lang="en-US" dirty="0" smtClean="0"/>
              <a:t>Diagram </a:t>
            </a:r>
            <a:r>
              <a:rPr lang="en-US" dirty="0" err="1" smtClean="0"/>
              <a:t>skema</a:t>
            </a:r>
            <a:endParaRPr lang="en-US" dirty="0" smtClean="0"/>
          </a:p>
          <a:p>
            <a:pPr lvl="1"/>
            <a:r>
              <a:rPr lang="en-US" dirty="0" err="1" smtClean="0"/>
              <a:t>Menampilkan</a:t>
            </a:r>
            <a:r>
              <a:rPr lang="en-US" dirty="0" smtClean="0"/>
              <a:t> </a:t>
            </a:r>
            <a:r>
              <a:rPr lang="en-US" dirty="0" err="1" smtClean="0"/>
              <a:t>aspek</a:t>
            </a:r>
            <a:r>
              <a:rPr lang="en-US" dirty="0" smtClean="0"/>
              <a:t> </a:t>
            </a:r>
            <a:r>
              <a:rPr lang="en-US" dirty="0" err="1" smtClean="0"/>
              <a:t>tertentu</a:t>
            </a:r>
            <a:r>
              <a:rPr lang="en-US" dirty="0" smtClean="0"/>
              <a:t> </a:t>
            </a:r>
            <a:r>
              <a:rPr lang="en-US" dirty="0" err="1" smtClean="0"/>
              <a:t>dari</a:t>
            </a:r>
            <a:r>
              <a:rPr lang="en-US" dirty="0" smtClean="0"/>
              <a:t> </a:t>
            </a:r>
            <a:r>
              <a:rPr lang="en-US" dirty="0" err="1" smtClean="0"/>
              <a:t>skema</a:t>
            </a:r>
            <a:endParaRPr lang="en-US" dirty="0" smtClean="0"/>
          </a:p>
        </p:txBody>
      </p:sp>
      <p:sp>
        <p:nvSpPr>
          <p:cNvPr id="6" name="Slide Number Placeholder 5"/>
          <p:cNvSpPr>
            <a:spLocks noGrp="1"/>
          </p:cNvSpPr>
          <p:nvPr>
            <p:ph type="sldNum" sz="quarter" idx="12"/>
          </p:nvPr>
        </p:nvSpPr>
        <p:spPr/>
        <p:txBody>
          <a:bodyPr/>
          <a:lstStyle/>
          <a:p>
            <a:fld id="{A1B0336D-3F41-48A6-8D6E-A83F59E4679D}" type="slidenum">
              <a:rPr lang="zh-CN" altLang="en-US" smtClean="0"/>
              <a:pPr/>
              <a:t>9</a:t>
            </a:fld>
            <a:endParaRPr lang="zh-CN" altLang="en-US" dirty="0"/>
          </a:p>
        </p:txBody>
      </p:sp>
      <p:sp>
        <p:nvSpPr>
          <p:cNvPr id="4" name="TextBox 3"/>
          <p:cNvSpPr txBox="1"/>
          <p:nvPr/>
        </p:nvSpPr>
        <p:spPr>
          <a:xfrm>
            <a:off x="5685490" y="0"/>
            <a:ext cx="3448380" cy="369332"/>
          </a:xfrm>
          <a:prstGeom prst="rect">
            <a:avLst/>
          </a:prstGeom>
          <a:noFill/>
        </p:spPr>
        <p:txBody>
          <a:bodyPr wrap="none" rtlCol="0">
            <a:spAutoFit/>
          </a:bodyPr>
          <a:lstStyle/>
          <a:p>
            <a:pPr algn="r"/>
            <a:r>
              <a:rPr lang="en-US" dirty="0" smtClean="0"/>
              <a:t>Model data, </a:t>
            </a:r>
            <a:r>
              <a:rPr lang="en-US" dirty="0" err="1" smtClean="0"/>
              <a:t>skema</a:t>
            </a:r>
            <a:r>
              <a:rPr lang="en-US" dirty="0" smtClean="0"/>
              <a:t>, </a:t>
            </a:r>
            <a:r>
              <a:rPr lang="en-US" dirty="0" err="1" smtClean="0"/>
              <a:t>dan</a:t>
            </a:r>
            <a:r>
              <a:rPr lang="en-US" dirty="0" smtClean="0"/>
              <a:t> </a:t>
            </a:r>
            <a:r>
              <a:rPr lang="en-US" dirty="0" err="1" smtClean="0"/>
              <a:t>instans</a:t>
            </a:r>
            <a:endParaRPr lang="id-ID" dirty="0"/>
          </a:p>
        </p:txBody>
      </p:sp>
    </p:spTree>
    <p:extLst>
      <p:ext uri="{BB962C8B-B14F-4D97-AF65-F5344CB8AC3E}">
        <p14:creationId xmlns:p14="http://schemas.microsoft.com/office/powerpoint/2010/main" val="2254590368"/>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Berlin</Template>
  <TotalTime>1658</TotalTime>
  <Words>3738</Words>
  <Application>Microsoft Office PowerPoint</Application>
  <PresentationFormat>On-screen Show (4:3)</PresentationFormat>
  <Paragraphs>384</Paragraphs>
  <Slides>36</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宋体</vt:lpstr>
      <vt:lpstr>Arial</vt:lpstr>
      <vt:lpstr>Calibri</vt:lpstr>
      <vt:lpstr>Trebuchet MS</vt:lpstr>
      <vt:lpstr>Wingdings</vt:lpstr>
      <vt:lpstr>Berlin</vt:lpstr>
      <vt:lpstr>Topik 2 Konsep dan Arsitektur Sistem Basis Data</vt:lpstr>
      <vt:lpstr>Topik Bahasan</vt:lpstr>
      <vt:lpstr>Model data, skema, dan instans1</vt:lpstr>
      <vt:lpstr>Model data, skema, dan instans2</vt:lpstr>
      <vt:lpstr>Kategori Model Data1</vt:lpstr>
      <vt:lpstr>Kategori Model Data2</vt:lpstr>
      <vt:lpstr>Kategori Model Data3</vt:lpstr>
      <vt:lpstr>Kategori Model Data4</vt:lpstr>
      <vt:lpstr>Skema, instans dan  basis data snapshot1</vt:lpstr>
      <vt:lpstr>Skema, instans dan  basis data snapshot 2</vt:lpstr>
      <vt:lpstr>Contoh tabel penyimpanan data</vt:lpstr>
      <vt:lpstr>Skema, instans dan  basis data snapshot3</vt:lpstr>
      <vt:lpstr>Skema, instans dan  basis data snapshot4</vt:lpstr>
      <vt:lpstr>Tiga-skema Arsitektur1</vt:lpstr>
      <vt:lpstr>Tiga-skema Arsitektur 2</vt:lpstr>
      <vt:lpstr>Tiga-skema Arsitektur 3</vt:lpstr>
      <vt:lpstr>Data Independence</vt:lpstr>
      <vt:lpstr>Bahasa DBMS</vt:lpstr>
      <vt:lpstr>Data Manipulation Language (DML)</vt:lpstr>
      <vt:lpstr>Data Manipulation Language (DML)</vt:lpstr>
      <vt:lpstr>Data Manipulation Language (DML)</vt:lpstr>
      <vt:lpstr>Data Definition Language (DDL)</vt:lpstr>
      <vt:lpstr>Antar Muka DBMS</vt:lpstr>
      <vt:lpstr>PowerPoint Presentation</vt:lpstr>
      <vt:lpstr>Utilitas Sistem Basis Data 1</vt:lpstr>
      <vt:lpstr>Utilitas Sistem Basis Data 2</vt:lpstr>
      <vt:lpstr>Perangkat, Aplikasi dan  Fasilitas Komunikasi</vt:lpstr>
      <vt:lpstr>Arsitektur DBMS Centralized</vt:lpstr>
      <vt:lpstr>Arsitektur DBMS Centralized</vt:lpstr>
      <vt:lpstr>Definisi Umum Client dan Server  </vt:lpstr>
      <vt:lpstr>Arsitektur Dasar Client/Server 1</vt:lpstr>
      <vt:lpstr>Arsitektur Dasar Client/Server 2</vt:lpstr>
      <vt:lpstr>Arsitektur Two-Tier Client/Server 1</vt:lpstr>
      <vt:lpstr>Arsitektur Two-Tier Client/Server 2</vt:lpstr>
      <vt:lpstr>Arsitektur Three-Tier dan n-Tier  untuk aplikasi Web 1</vt:lpstr>
      <vt:lpstr>Arsitektur Three-Tier dan n-Tier  untuk aplikasi Web 2</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IT</dc:subject>
  <dc:creator>Endang R Nizar</dc:creator>
  <cp:keywords>free, PowerPoint template, download, PPT template, PowerPoint templates, slideshow template, POT, POTX, Power Point template, slide show template, festival, IT, IT PowerPoint template</cp:keywords>
  <dc:description>Made by Moyea Software. To find more free PowerPoint templates, please visit http://www.dvd-ppt-slideshow.com/powerpoint-knowledge/powerpoint-templates.html</dc:description>
  <cp:lastModifiedBy>Endang</cp:lastModifiedBy>
  <cp:revision>57</cp:revision>
  <dcterms:created xsi:type="dcterms:W3CDTF">2011-09-10T08:18:27Z</dcterms:created>
  <dcterms:modified xsi:type="dcterms:W3CDTF">2017-09-20T03:44:09Z</dcterms:modified>
  <cp:category>PowerPoint template, IT</cp:category>
</cp:coreProperties>
</file>