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DD564-44F8-49A3-A0F0-4436693FE5E0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320FF-DBBB-455A-8FA2-8AF694182F58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Physical Database Schema</a:t>
          </a:r>
          <a:r>
            <a:rPr lang="en-US" dirty="0" smtClean="0">
              <a:solidFill>
                <a:srgbClr val="FFFF00"/>
              </a:solidFill>
            </a:rPr>
            <a:t> </a:t>
          </a:r>
          <a:endParaRPr lang="en-US" dirty="0">
            <a:solidFill>
              <a:srgbClr val="FFFF00"/>
            </a:solidFill>
          </a:endParaRPr>
        </a:p>
      </dgm:t>
    </dgm:pt>
    <dgm:pt modelId="{D84F7B55-1E60-43CD-80CD-1F12AF0E4F65}" type="parTrans" cxnId="{87C8C404-C86E-40FF-BA4A-ACF71A4EF4E2}">
      <dgm:prSet/>
      <dgm:spPr/>
      <dgm:t>
        <a:bodyPr/>
        <a:lstStyle/>
        <a:p>
          <a:endParaRPr lang="en-US"/>
        </a:p>
      </dgm:t>
    </dgm:pt>
    <dgm:pt modelId="{4CB45388-EEDE-4896-87B0-283D49B3B86E}" type="sibTrans" cxnId="{87C8C404-C86E-40FF-BA4A-ACF71A4EF4E2}">
      <dgm:prSet/>
      <dgm:spPr/>
      <dgm:t>
        <a:bodyPr/>
        <a:lstStyle/>
        <a:p>
          <a:endParaRPr lang="en-US"/>
        </a:p>
      </dgm:t>
    </dgm:pt>
    <dgm:pt modelId="{59776D39-4947-4286-ABA7-461458F33138}">
      <dgm:prSet/>
      <dgm:spPr/>
      <dgm:t>
        <a:bodyPr/>
        <a:lstStyle/>
        <a:p>
          <a:r>
            <a:rPr lang="id-ID" dirty="0" smtClean="0"/>
            <a:t>P</a:t>
          </a:r>
          <a:r>
            <a:rPr lang="en-US" dirty="0" err="1" smtClean="0"/>
            <a:t>ertains</a:t>
          </a:r>
          <a:r>
            <a:rPr lang="en-US" dirty="0" smtClean="0"/>
            <a:t> to the actual storage</a:t>
          </a:r>
          <a:r>
            <a:rPr lang="id-ID" dirty="0" smtClean="0"/>
            <a:t> </a:t>
          </a:r>
          <a:r>
            <a:rPr lang="en-US" dirty="0" smtClean="0"/>
            <a:t>of data </a:t>
          </a:r>
          <a:r>
            <a:rPr lang="id-ID" dirty="0" smtClean="0"/>
            <a:t>and </a:t>
          </a:r>
          <a:r>
            <a:rPr lang="en-US" dirty="0" smtClean="0"/>
            <a:t>defines how the</a:t>
          </a:r>
          <a:r>
            <a:rPr lang="id-ID" dirty="0" smtClean="0"/>
            <a:t> </a:t>
          </a:r>
          <a:r>
            <a:rPr lang="en-US" dirty="0" smtClean="0"/>
            <a:t>data will be stored in a secondary storage.</a:t>
          </a:r>
          <a:endParaRPr lang="en-US" dirty="0"/>
        </a:p>
      </dgm:t>
    </dgm:pt>
    <dgm:pt modelId="{865DA163-7C45-41D9-8501-BDF1BA238E4D}" type="parTrans" cxnId="{9FAEC2FB-903C-4BF8-B14C-F23D28457939}">
      <dgm:prSet/>
      <dgm:spPr/>
      <dgm:t>
        <a:bodyPr/>
        <a:lstStyle/>
        <a:p>
          <a:endParaRPr lang="en-US"/>
        </a:p>
      </dgm:t>
    </dgm:pt>
    <dgm:pt modelId="{1DE4E0C2-ADB0-4538-87C6-6F7CA1A52B2F}" type="sibTrans" cxnId="{9FAEC2FB-903C-4BF8-B14C-F23D28457939}">
      <dgm:prSet/>
      <dgm:spPr/>
      <dgm:t>
        <a:bodyPr/>
        <a:lstStyle/>
        <a:p>
          <a:endParaRPr lang="en-US"/>
        </a:p>
      </dgm:t>
    </dgm:pt>
    <dgm:pt modelId="{DFA373F7-1080-4918-9F74-D5AD4F29CBF0}">
      <dgm:prSet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Logical Database Schema</a:t>
          </a:r>
          <a:r>
            <a:rPr lang="en-US" dirty="0" smtClean="0">
              <a:solidFill>
                <a:srgbClr val="FFFF00"/>
              </a:solidFill>
            </a:rPr>
            <a:t> </a:t>
          </a:r>
          <a:endParaRPr lang="id-ID" dirty="0" smtClean="0">
            <a:solidFill>
              <a:srgbClr val="FFFF00"/>
            </a:solidFill>
          </a:endParaRPr>
        </a:p>
      </dgm:t>
    </dgm:pt>
    <dgm:pt modelId="{E0634300-3FB8-4D74-8E02-5E404230229B}" type="parTrans" cxnId="{ADAE9D5F-39AD-4767-8A68-9E9285A0AD4B}">
      <dgm:prSet/>
      <dgm:spPr/>
      <dgm:t>
        <a:bodyPr/>
        <a:lstStyle/>
        <a:p>
          <a:endParaRPr lang="en-US"/>
        </a:p>
      </dgm:t>
    </dgm:pt>
    <dgm:pt modelId="{DC22323C-1AC8-4E2E-8A5D-008E9AE33593}" type="sibTrans" cxnId="{ADAE9D5F-39AD-4767-8A68-9E9285A0AD4B}">
      <dgm:prSet/>
      <dgm:spPr/>
      <dgm:t>
        <a:bodyPr/>
        <a:lstStyle/>
        <a:p>
          <a:endParaRPr lang="en-US"/>
        </a:p>
      </dgm:t>
    </dgm:pt>
    <dgm:pt modelId="{8419FB17-61DC-451D-9BDF-43A89069E147}">
      <dgm:prSet/>
      <dgm:spPr/>
      <dgm:t>
        <a:bodyPr/>
        <a:lstStyle/>
        <a:p>
          <a:r>
            <a:rPr lang="id-ID" dirty="0" smtClean="0"/>
            <a:t>D</a:t>
          </a:r>
          <a:r>
            <a:rPr lang="en-US" dirty="0" err="1" smtClean="0"/>
            <a:t>efines</a:t>
          </a:r>
          <a:r>
            <a:rPr lang="en-US" dirty="0" smtClean="0"/>
            <a:t> all the logical</a:t>
          </a:r>
          <a:r>
            <a:rPr lang="id-ID" dirty="0" smtClean="0"/>
            <a:t> </a:t>
          </a:r>
          <a:r>
            <a:rPr lang="en-US" dirty="0" smtClean="0"/>
            <a:t>constraints that need to be applied on the data stored. It defines tables,</a:t>
          </a:r>
          <a:r>
            <a:rPr lang="id-ID" dirty="0" smtClean="0"/>
            <a:t> </a:t>
          </a:r>
          <a:r>
            <a:rPr lang="en-US" dirty="0" smtClean="0"/>
            <a:t>views, and integrity constraints.</a:t>
          </a:r>
          <a:endParaRPr lang="en-US" dirty="0"/>
        </a:p>
      </dgm:t>
    </dgm:pt>
    <dgm:pt modelId="{46791D16-C63F-4078-8423-38981E260A76}" type="parTrans" cxnId="{3BBCF95A-41A1-4951-B6DE-E0070909061B}">
      <dgm:prSet/>
      <dgm:spPr/>
      <dgm:t>
        <a:bodyPr/>
        <a:lstStyle/>
        <a:p>
          <a:endParaRPr lang="en-US"/>
        </a:p>
      </dgm:t>
    </dgm:pt>
    <dgm:pt modelId="{9DFAB5EA-6461-4580-A926-701DC6453626}" type="sibTrans" cxnId="{3BBCF95A-41A1-4951-B6DE-E0070909061B}">
      <dgm:prSet/>
      <dgm:spPr/>
      <dgm:t>
        <a:bodyPr/>
        <a:lstStyle/>
        <a:p>
          <a:endParaRPr lang="en-US"/>
        </a:p>
      </dgm:t>
    </dgm:pt>
    <dgm:pt modelId="{E9533912-09F9-4FCD-84F3-3257BC8E7342}" type="pres">
      <dgm:prSet presAssocID="{448DD564-44F8-49A3-A0F0-4436693FE5E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357090-C008-498F-9562-96918F5D7F42}" type="pres">
      <dgm:prSet presAssocID="{78A320FF-DBBB-455A-8FA2-8AF694182F58}" presName="comp" presStyleCnt="0"/>
      <dgm:spPr/>
    </dgm:pt>
    <dgm:pt modelId="{18000A85-DE72-4BD6-9D68-00FEE887AC96}" type="pres">
      <dgm:prSet presAssocID="{78A320FF-DBBB-455A-8FA2-8AF694182F58}" presName="box" presStyleLbl="node1" presStyleIdx="0" presStyleCnt="2"/>
      <dgm:spPr/>
      <dgm:t>
        <a:bodyPr/>
        <a:lstStyle/>
        <a:p>
          <a:endParaRPr lang="en-US"/>
        </a:p>
      </dgm:t>
    </dgm:pt>
    <dgm:pt modelId="{024B70F7-478D-49A9-A372-F8D576F1F436}" type="pres">
      <dgm:prSet presAssocID="{78A320FF-DBBB-455A-8FA2-8AF694182F58}" presName="img" presStyleLbl="fgImgPlace1" presStyleIdx="0" presStyleCnt="2"/>
      <dgm:spPr/>
    </dgm:pt>
    <dgm:pt modelId="{5AEAE93C-2328-483B-B835-4D862D5EF8A5}" type="pres">
      <dgm:prSet presAssocID="{78A320FF-DBBB-455A-8FA2-8AF694182F5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4D343-2A16-4875-B23B-E57F0255F1C2}" type="pres">
      <dgm:prSet presAssocID="{4CB45388-EEDE-4896-87B0-283D49B3B86E}" presName="spacer" presStyleCnt="0"/>
      <dgm:spPr/>
    </dgm:pt>
    <dgm:pt modelId="{F82A0ADE-B3E6-4EAA-A174-05AAE7453D1E}" type="pres">
      <dgm:prSet presAssocID="{DFA373F7-1080-4918-9F74-D5AD4F29CBF0}" presName="comp" presStyleCnt="0"/>
      <dgm:spPr/>
    </dgm:pt>
    <dgm:pt modelId="{5626C93E-3F47-4737-AF79-62AAF06CD405}" type="pres">
      <dgm:prSet presAssocID="{DFA373F7-1080-4918-9F74-D5AD4F29CBF0}" presName="box" presStyleLbl="node1" presStyleIdx="1" presStyleCnt="2"/>
      <dgm:spPr/>
      <dgm:t>
        <a:bodyPr/>
        <a:lstStyle/>
        <a:p>
          <a:endParaRPr lang="en-US"/>
        </a:p>
      </dgm:t>
    </dgm:pt>
    <dgm:pt modelId="{2357FFAC-E08A-4CD6-8CAC-C5E1AA5B97AF}" type="pres">
      <dgm:prSet presAssocID="{DFA373F7-1080-4918-9F74-D5AD4F29CBF0}" presName="img" presStyleLbl="fgImgPlace1" presStyleIdx="1" presStyleCnt="2"/>
      <dgm:spPr/>
    </dgm:pt>
    <dgm:pt modelId="{CFCE25F3-8EB5-4E2D-9596-1FC88F18F20D}" type="pres">
      <dgm:prSet presAssocID="{DFA373F7-1080-4918-9F74-D5AD4F29CBF0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BCF95A-41A1-4951-B6DE-E0070909061B}" srcId="{DFA373F7-1080-4918-9F74-D5AD4F29CBF0}" destId="{8419FB17-61DC-451D-9BDF-43A89069E147}" srcOrd="0" destOrd="0" parTransId="{46791D16-C63F-4078-8423-38981E260A76}" sibTransId="{9DFAB5EA-6461-4580-A926-701DC6453626}"/>
    <dgm:cxn modelId="{FF97AF4F-BF2C-4046-BBAA-979459E1B4A3}" type="presOf" srcId="{78A320FF-DBBB-455A-8FA2-8AF694182F58}" destId="{5AEAE93C-2328-483B-B835-4D862D5EF8A5}" srcOrd="1" destOrd="0" presId="urn:microsoft.com/office/officeart/2005/8/layout/vList4"/>
    <dgm:cxn modelId="{9FAEC2FB-903C-4BF8-B14C-F23D28457939}" srcId="{78A320FF-DBBB-455A-8FA2-8AF694182F58}" destId="{59776D39-4947-4286-ABA7-461458F33138}" srcOrd="0" destOrd="0" parTransId="{865DA163-7C45-41D9-8501-BDF1BA238E4D}" sibTransId="{1DE4E0C2-ADB0-4538-87C6-6F7CA1A52B2F}"/>
    <dgm:cxn modelId="{372FDDC6-81AC-4017-8F8F-C5B6DAC1B8D3}" type="presOf" srcId="{78A320FF-DBBB-455A-8FA2-8AF694182F58}" destId="{18000A85-DE72-4BD6-9D68-00FEE887AC96}" srcOrd="0" destOrd="0" presId="urn:microsoft.com/office/officeart/2005/8/layout/vList4"/>
    <dgm:cxn modelId="{87C8C404-C86E-40FF-BA4A-ACF71A4EF4E2}" srcId="{448DD564-44F8-49A3-A0F0-4436693FE5E0}" destId="{78A320FF-DBBB-455A-8FA2-8AF694182F58}" srcOrd="0" destOrd="0" parTransId="{D84F7B55-1E60-43CD-80CD-1F12AF0E4F65}" sibTransId="{4CB45388-EEDE-4896-87B0-283D49B3B86E}"/>
    <dgm:cxn modelId="{42CFBA88-653B-4A55-B526-46CA668E24B0}" type="presOf" srcId="{DFA373F7-1080-4918-9F74-D5AD4F29CBF0}" destId="{5626C93E-3F47-4737-AF79-62AAF06CD405}" srcOrd="0" destOrd="0" presId="urn:microsoft.com/office/officeart/2005/8/layout/vList4"/>
    <dgm:cxn modelId="{6B7FA5EA-4280-47B6-AB21-F7B76F8A4267}" type="presOf" srcId="{DFA373F7-1080-4918-9F74-D5AD4F29CBF0}" destId="{CFCE25F3-8EB5-4E2D-9596-1FC88F18F20D}" srcOrd="1" destOrd="0" presId="urn:microsoft.com/office/officeart/2005/8/layout/vList4"/>
    <dgm:cxn modelId="{A8A801BB-C91F-4047-A61A-06ECDFC8C365}" type="presOf" srcId="{448DD564-44F8-49A3-A0F0-4436693FE5E0}" destId="{E9533912-09F9-4FCD-84F3-3257BC8E7342}" srcOrd="0" destOrd="0" presId="urn:microsoft.com/office/officeart/2005/8/layout/vList4"/>
    <dgm:cxn modelId="{08FB6649-B01C-49CD-8306-B9C091DD5A96}" type="presOf" srcId="{8419FB17-61DC-451D-9BDF-43A89069E147}" destId="{5626C93E-3F47-4737-AF79-62AAF06CD405}" srcOrd="0" destOrd="1" presId="urn:microsoft.com/office/officeart/2005/8/layout/vList4"/>
    <dgm:cxn modelId="{C1E7988F-D787-410F-B482-EF4EC9C60FAA}" type="presOf" srcId="{59776D39-4947-4286-ABA7-461458F33138}" destId="{5AEAE93C-2328-483B-B835-4D862D5EF8A5}" srcOrd="1" destOrd="1" presId="urn:microsoft.com/office/officeart/2005/8/layout/vList4"/>
    <dgm:cxn modelId="{ADAE9D5F-39AD-4767-8A68-9E9285A0AD4B}" srcId="{448DD564-44F8-49A3-A0F0-4436693FE5E0}" destId="{DFA373F7-1080-4918-9F74-D5AD4F29CBF0}" srcOrd="1" destOrd="0" parTransId="{E0634300-3FB8-4D74-8E02-5E404230229B}" sibTransId="{DC22323C-1AC8-4E2E-8A5D-008E9AE33593}"/>
    <dgm:cxn modelId="{81FFD8E2-DD37-452A-9BCA-99C95D0B0188}" type="presOf" srcId="{59776D39-4947-4286-ABA7-461458F33138}" destId="{18000A85-DE72-4BD6-9D68-00FEE887AC96}" srcOrd="0" destOrd="1" presId="urn:microsoft.com/office/officeart/2005/8/layout/vList4"/>
    <dgm:cxn modelId="{56EC718C-E9BA-4978-B0B4-F59633C65E22}" type="presOf" srcId="{8419FB17-61DC-451D-9BDF-43A89069E147}" destId="{CFCE25F3-8EB5-4E2D-9596-1FC88F18F20D}" srcOrd="1" destOrd="1" presId="urn:microsoft.com/office/officeart/2005/8/layout/vList4"/>
    <dgm:cxn modelId="{5811086F-D7F1-4779-AEC5-DCED63EACC91}" type="presParOf" srcId="{E9533912-09F9-4FCD-84F3-3257BC8E7342}" destId="{5D357090-C008-498F-9562-96918F5D7F42}" srcOrd="0" destOrd="0" presId="urn:microsoft.com/office/officeart/2005/8/layout/vList4"/>
    <dgm:cxn modelId="{4B643B4D-BC13-4F56-B2E3-0547B2BCFD7C}" type="presParOf" srcId="{5D357090-C008-498F-9562-96918F5D7F42}" destId="{18000A85-DE72-4BD6-9D68-00FEE887AC96}" srcOrd="0" destOrd="0" presId="urn:microsoft.com/office/officeart/2005/8/layout/vList4"/>
    <dgm:cxn modelId="{1775EA8A-F113-4D02-84D6-07ED9DCA299F}" type="presParOf" srcId="{5D357090-C008-498F-9562-96918F5D7F42}" destId="{024B70F7-478D-49A9-A372-F8D576F1F436}" srcOrd="1" destOrd="0" presId="urn:microsoft.com/office/officeart/2005/8/layout/vList4"/>
    <dgm:cxn modelId="{6CAE334D-0026-4584-B6CB-D488E31960A2}" type="presParOf" srcId="{5D357090-C008-498F-9562-96918F5D7F42}" destId="{5AEAE93C-2328-483B-B835-4D862D5EF8A5}" srcOrd="2" destOrd="0" presId="urn:microsoft.com/office/officeart/2005/8/layout/vList4"/>
    <dgm:cxn modelId="{00BD979C-39E5-4147-98F5-69F3978544CA}" type="presParOf" srcId="{E9533912-09F9-4FCD-84F3-3257BC8E7342}" destId="{B434D343-2A16-4875-B23B-E57F0255F1C2}" srcOrd="1" destOrd="0" presId="urn:microsoft.com/office/officeart/2005/8/layout/vList4"/>
    <dgm:cxn modelId="{D1105CFB-0897-43D1-8B52-C4426381E348}" type="presParOf" srcId="{E9533912-09F9-4FCD-84F3-3257BC8E7342}" destId="{F82A0ADE-B3E6-4EAA-A174-05AAE7453D1E}" srcOrd="2" destOrd="0" presId="urn:microsoft.com/office/officeart/2005/8/layout/vList4"/>
    <dgm:cxn modelId="{0BBA9AE2-082A-4A1A-9F3D-84CBF80BE221}" type="presParOf" srcId="{F82A0ADE-B3E6-4EAA-A174-05AAE7453D1E}" destId="{5626C93E-3F47-4737-AF79-62AAF06CD405}" srcOrd="0" destOrd="0" presId="urn:microsoft.com/office/officeart/2005/8/layout/vList4"/>
    <dgm:cxn modelId="{A8152202-2B0D-49D7-927F-D3BF6C2E5843}" type="presParOf" srcId="{F82A0ADE-B3E6-4EAA-A174-05AAE7453D1E}" destId="{2357FFAC-E08A-4CD6-8CAC-C5E1AA5B97AF}" srcOrd="1" destOrd="0" presId="urn:microsoft.com/office/officeart/2005/8/layout/vList4"/>
    <dgm:cxn modelId="{62CF161F-97A2-4A89-BED5-43716051B3B2}" type="presParOf" srcId="{F82A0ADE-B3E6-4EAA-A174-05AAE7453D1E}" destId="{CFCE25F3-8EB5-4E2D-9596-1FC88F18F20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0A85-DE72-4BD6-9D68-00FEE887AC96}">
      <dsp:nvSpPr>
        <dsp:cNvPr id="0" name=""/>
        <dsp:cNvSpPr/>
      </dsp:nvSpPr>
      <dsp:spPr>
        <a:xfrm>
          <a:off x="0" y="0"/>
          <a:ext cx="7772400" cy="1340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</a:rPr>
            <a:t>Physical Database Schema</a:t>
          </a:r>
          <a:r>
            <a:rPr lang="en-US" sz="2200" kern="1200" dirty="0" smtClean="0">
              <a:solidFill>
                <a:srgbClr val="FFFF00"/>
              </a:solidFill>
            </a:rPr>
            <a:t> </a:t>
          </a:r>
          <a:endParaRPr lang="en-US" sz="2200" kern="1200" dirty="0">
            <a:solidFill>
              <a:srgbClr val="FFFF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</a:t>
          </a:r>
          <a:r>
            <a:rPr lang="en-US" sz="1700" kern="1200" dirty="0" err="1" smtClean="0"/>
            <a:t>ertains</a:t>
          </a:r>
          <a:r>
            <a:rPr lang="en-US" sz="1700" kern="1200" dirty="0" smtClean="0"/>
            <a:t> to the actual storage</a:t>
          </a:r>
          <a:r>
            <a:rPr lang="id-ID" sz="1700" kern="1200" dirty="0" smtClean="0"/>
            <a:t> </a:t>
          </a:r>
          <a:r>
            <a:rPr lang="en-US" sz="1700" kern="1200" dirty="0" smtClean="0"/>
            <a:t>of data </a:t>
          </a:r>
          <a:r>
            <a:rPr lang="id-ID" sz="1700" kern="1200" dirty="0" smtClean="0"/>
            <a:t>and </a:t>
          </a:r>
          <a:r>
            <a:rPr lang="en-US" sz="1700" kern="1200" dirty="0" smtClean="0"/>
            <a:t>defines how the</a:t>
          </a:r>
          <a:r>
            <a:rPr lang="id-ID" sz="1700" kern="1200" dirty="0" smtClean="0"/>
            <a:t> </a:t>
          </a:r>
          <a:r>
            <a:rPr lang="en-US" sz="1700" kern="1200" dirty="0" smtClean="0"/>
            <a:t>data will be stored in a secondary storage.</a:t>
          </a:r>
          <a:endParaRPr lang="en-US" sz="1700" kern="1200" dirty="0"/>
        </a:p>
      </dsp:txBody>
      <dsp:txXfrm>
        <a:off x="1688493" y="0"/>
        <a:ext cx="6083906" cy="1340136"/>
      </dsp:txXfrm>
    </dsp:sp>
    <dsp:sp modelId="{024B70F7-478D-49A9-A372-F8D576F1F436}">
      <dsp:nvSpPr>
        <dsp:cNvPr id="0" name=""/>
        <dsp:cNvSpPr/>
      </dsp:nvSpPr>
      <dsp:spPr>
        <a:xfrm>
          <a:off x="134013" y="134013"/>
          <a:ext cx="1554480" cy="107210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26C93E-3F47-4737-AF79-62AAF06CD405}">
      <dsp:nvSpPr>
        <dsp:cNvPr id="0" name=""/>
        <dsp:cNvSpPr/>
      </dsp:nvSpPr>
      <dsp:spPr>
        <a:xfrm>
          <a:off x="0" y="1474150"/>
          <a:ext cx="7772400" cy="1340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</a:rPr>
            <a:t>Logical Database Schema</a:t>
          </a:r>
          <a:r>
            <a:rPr lang="en-US" sz="2200" kern="1200" dirty="0" smtClean="0">
              <a:solidFill>
                <a:srgbClr val="FFFF00"/>
              </a:solidFill>
            </a:rPr>
            <a:t> </a:t>
          </a:r>
          <a:endParaRPr lang="id-ID" sz="2200" kern="1200" dirty="0" smtClean="0">
            <a:solidFill>
              <a:srgbClr val="FFFF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D</a:t>
          </a:r>
          <a:r>
            <a:rPr lang="en-US" sz="1700" kern="1200" dirty="0" err="1" smtClean="0"/>
            <a:t>efines</a:t>
          </a:r>
          <a:r>
            <a:rPr lang="en-US" sz="1700" kern="1200" dirty="0" smtClean="0"/>
            <a:t> all the logical</a:t>
          </a:r>
          <a:r>
            <a:rPr lang="id-ID" sz="1700" kern="1200" dirty="0" smtClean="0"/>
            <a:t> </a:t>
          </a:r>
          <a:r>
            <a:rPr lang="en-US" sz="1700" kern="1200" dirty="0" smtClean="0"/>
            <a:t>constraints that need to be applied on the data stored. It defines tables,</a:t>
          </a:r>
          <a:r>
            <a:rPr lang="id-ID" sz="1700" kern="1200" dirty="0" smtClean="0"/>
            <a:t> </a:t>
          </a:r>
          <a:r>
            <a:rPr lang="en-US" sz="1700" kern="1200" dirty="0" smtClean="0"/>
            <a:t>views, and integrity constraints.</a:t>
          </a:r>
          <a:endParaRPr lang="en-US" sz="1700" kern="1200" dirty="0"/>
        </a:p>
      </dsp:txBody>
      <dsp:txXfrm>
        <a:off x="1688493" y="1474150"/>
        <a:ext cx="6083906" cy="1340136"/>
      </dsp:txXfrm>
    </dsp:sp>
    <dsp:sp modelId="{2357FFAC-E08A-4CD6-8CAC-C5E1AA5B97AF}">
      <dsp:nvSpPr>
        <dsp:cNvPr id="0" name=""/>
        <dsp:cNvSpPr/>
      </dsp:nvSpPr>
      <dsp:spPr>
        <a:xfrm>
          <a:off x="134013" y="1608163"/>
          <a:ext cx="1554480" cy="107210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606E-E80B-493C-821C-F07224DCA425}" type="datetimeFigureOut">
              <a:rPr lang="id-ID" smtClean="0"/>
              <a:t>21/10/2018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54E2B-0D7D-488C-9E44-0C0C5D746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62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2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2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dirty="0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3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9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0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27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Database Management System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Introduction to Computer Science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1292" y="5048009"/>
            <a:ext cx="3966114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Endang Ripmiatin - Oct 2018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33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46967"/>
            <a:ext cx="9144000" cy="5011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Mapping </a:t>
            </a:r>
            <a:r>
              <a:rPr lang="id-ID" dirty="0"/>
              <a:t>Cardinalites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90" y="1963841"/>
            <a:ext cx="3304822" cy="2251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3" y="4133690"/>
            <a:ext cx="3257356" cy="2714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45" y="4080230"/>
            <a:ext cx="3399754" cy="282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365" y="1846967"/>
            <a:ext cx="3435352" cy="24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– Database – Database Management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id-ID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of facts </a:t>
            </a:r>
            <a:endParaRPr lang="id-ID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Database </a:t>
            </a:r>
            <a:endParaRPr lang="id-ID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of related data and </a:t>
            </a:r>
            <a:r>
              <a:rPr lang="en-US" dirty="0" smtClean="0"/>
              <a:t>figures </a:t>
            </a:r>
            <a:r>
              <a:rPr lang="en-US" dirty="0"/>
              <a:t>that can be processed to produce information.</a:t>
            </a:r>
          </a:p>
          <a:p>
            <a:endParaRPr lang="id-ID" dirty="0" smtClean="0"/>
          </a:p>
          <a:p>
            <a:r>
              <a:rPr lang="id-ID" b="1" dirty="0" smtClean="0">
                <a:solidFill>
                  <a:srgbClr val="FFFF00"/>
                </a:solidFill>
              </a:rPr>
              <a:t>D</a:t>
            </a:r>
            <a:r>
              <a:rPr lang="en-US" b="1" dirty="0" err="1" smtClean="0">
                <a:solidFill>
                  <a:srgbClr val="FFFF00"/>
                </a:solidFill>
              </a:rPr>
              <a:t>atabase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management system </a:t>
            </a:r>
            <a:r>
              <a:rPr lang="en-US" dirty="0"/>
              <a:t>stores data in such a way that it </a:t>
            </a:r>
            <a:r>
              <a:rPr lang="en-US" dirty="0" smtClean="0"/>
              <a:t>becomes</a:t>
            </a:r>
            <a:r>
              <a:rPr lang="id-ID" dirty="0" smtClean="0"/>
              <a:t> </a:t>
            </a:r>
            <a:r>
              <a:rPr lang="en-US" dirty="0" smtClean="0"/>
              <a:t>easier </a:t>
            </a:r>
            <a:r>
              <a:rPr lang="en-US" dirty="0"/>
              <a:t>to retrieve, manipulate, and produce information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10/16/2017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Characteristics of Database Management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2935769"/>
          </a:xfrm>
        </p:spPr>
        <p:txBody>
          <a:bodyPr numCol="2">
            <a:normAutofit/>
          </a:bodyPr>
          <a:lstStyle/>
          <a:p>
            <a:r>
              <a:rPr lang="id-ID" sz="2400" dirty="0"/>
              <a:t>Real-world </a:t>
            </a:r>
            <a:r>
              <a:rPr lang="id-ID" sz="2400" dirty="0" smtClean="0"/>
              <a:t>entity</a:t>
            </a:r>
          </a:p>
          <a:p>
            <a:r>
              <a:rPr lang="id-ID" sz="2400" dirty="0"/>
              <a:t>Relation-based </a:t>
            </a:r>
            <a:r>
              <a:rPr lang="id-ID" sz="2400" dirty="0" smtClean="0"/>
              <a:t>tables</a:t>
            </a:r>
          </a:p>
          <a:p>
            <a:r>
              <a:rPr lang="en-US" sz="2400" dirty="0"/>
              <a:t>Isolation of data and </a:t>
            </a:r>
            <a:r>
              <a:rPr lang="en-US" sz="2400" dirty="0" smtClean="0"/>
              <a:t>application</a:t>
            </a:r>
            <a:endParaRPr lang="id-ID" sz="2400" dirty="0" smtClean="0"/>
          </a:p>
          <a:p>
            <a:r>
              <a:rPr lang="id-ID" sz="2400" dirty="0"/>
              <a:t>Less </a:t>
            </a:r>
            <a:r>
              <a:rPr lang="id-ID" sz="2400" dirty="0" smtClean="0"/>
              <a:t>redundancy</a:t>
            </a:r>
          </a:p>
          <a:p>
            <a:r>
              <a:rPr lang="id-ID" sz="2400" dirty="0" smtClean="0"/>
              <a:t>Consistency</a:t>
            </a:r>
          </a:p>
          <a:p>
            <a:r>
              <a:rPr lang="id-ID" sz="2400" dirty="0"/>
              <a:t>Query </a:t>
            </a:r>
            <a:r>
              <a:rPr lang="id-ID" sz="2400" dirty="0" smtClean="0"/>
              <a:t>Language</a:t>
            </a:r>
          </a:p>
          <a:p>
            <a:r>
              <a:rPr lang="id-ID" sz="2400" dirty="0"/>
              <a:t>ACID </a:t>
            </a:r>
            <a:r>
              <a:rPr lang="id-ID" sz="2400" dirty="0" smtClean="0"/>
              <a:t>Properties</a:t>
            </a:r>
          </a:p>
          <a:p>
            <a:r>
              <a:rPr lang="id-ID" sz="2400" dirty="0"/>
              <a:t>Multiuser and Concurrent </a:t>
            </a:r>
            <a:r>
              <a:rPr lang="id-ID" sz="2400" dirty="0" smtClean="0"/>
              <a:t>Access</a:t>
            </a:r>
            <a:endParaRPr lang="id-ID" sz="2400" dirty="0"/>
          </a:p>
          <a:p>
            <a:r>
              <a:rPr lang="id-ID" sz="2400" dirty="0"/>
              <a:t>Multiple </a:t>
            </a:r>
            <a:r>
              <a:rPr lang="id-ID" sz="2400" dirty="0" smtClean="0"/>
              <a:t>views</a:t>
            </a:r>
          </a:p>
          <a:p>
            <a:r>
              <a:rPr lang="id-ID" sz="2400" dirty="0" smtClean="0"/>
              <a:t>Security</a:t>
            </a:r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71" y="1849412"/>
            <a:ext cx="5180295" cy="28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Architecture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303" y="1836700"/>
            <a:ext cx="4335832" cy="385374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</a:t>
            </a:r>
            <a:r>
              <a:rPr lang="en-US" dirty="0" smtClean="0"/>
              <a:t>s </a:t>
            </a:r>
            <a:r>
              <a:rPr lang="en-US" dirty="0"/>
              <a:t>the skeleton structure that represents the logical view </a:t>
            </a:r>
            <a:r>
              <a:rPr lang="en-US" dirty="0" smtClean="0"/>
              <a:t>of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entire database. </a:t>
            </a:r>
            <a:endParaRPr lang="id-ID" dirty="0" smtClean="0"/>
          </a:p>
          <a:p>
            <a:r>
              <a:rPr lang="id-ID" dirty="0" smtClean="0"/>
              <a:t>D</a:t>
            </a:r>
            <a:r>
              <a:rPr lang="en-US" dirty="0" err="1" smtClean="0"/>
              <a:t>efines</a:t>
            </a:r>
            <a:r>
              <a:rPr lang="en-US" dirty="0" smtClean="0"/>
              <a:t> </a:t>
            </a:r>
            <a:r>
              <a:rPr lang="en-US" dirty="0"/>
              <a:t>how the data is organized and how the </a:t>
            </a:r>
            <a:r>
              <a:rPr lang="en-US" dirty="0" smtClean="0"/>
              <a:t>relations</a:t>
            </a:r>
            <a:r>
              <a:rPr lang="id-ID" dirty="0" smtClean="0"/>
              <a:t> </a:t>
            </a:r>
            <a:r>
              <a:rPr lang="en-US" dirty="0" smtClean="0"/>
              <a:t>among </a:t>
            </a:r>
            <a:r>
              <a:rPr lang="en-US" dirty="0"/>
              <a:t>them are associated. </a:t>
            </a:r>
            <a:endParaRPr lang="id-ID" dirty="0" smtClean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019452"/>
              </p:ext>
            </p:extLst>
          </p:nvPr>
        </p:nvGraphicFramePr>
        <p:xfrm>
          <a:off x="698531" y="3899826"/>
          <a:ext cx="7772400" cy="28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2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Schema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132" y="1846967"/>
            <a:ext cx="5160621" cy="411901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models </a:t>
            </a:r>
            <a:endParaRPr lang="id-ID" dirty="0" smtClean="0"/>
          </a:p>
          <a:p>
            <a:pPr lvl="1"/>
            <a:r>
              <a:rPr lang="id-ID" dirty="0"/>
              <a:t>A </a:t>
            </a:r>
            <a:r>
              <a:rPr lang="en-US" dirty="0"/>
              <a:t>fundamental entities to introduce abstraction in a DBMS. </a:t>
            </a:r>
            <a:endParaRPr lang="id-ID" dirty="0"/>
          </a:p>
          <a:p>
            <a:pPr lvl="1"/>
            <a:r>
              <a:rPr lang="id-ID" dirty="0" smtClean="0"/>
              <a:t>D</a:t>
            </a:r>
            <a:r>
              <a:rPr lang="en-US" dirty="0" err="1" smtClean="0"/>
              <a:t>efine</a:t>
            </a:r>
            <a:r>
              <a:rPr lang="en-US" dirty="0" smtClean="0"/>
              <a:t> </a:t>
            </a:r>
            <a:r>
              <a:rPr lang="en-US" dirty="0"/>
              <a:t>how the logical structure of a database is modeled. </a:t>
            </a:r>
            <a:endParaRPr lang="id-ID" dirty="0" smtClean="0"/>
          </a:p>
          <a:p>
            <a:pPr lvl="1"/>
            <a:r>
              <a:rPr lang="en-US" dirty="0" smtClean="0"/>
              <a:t>Define </a:t>
            </a:r>
            <a:r>
              <a:rPr lang="en-US" dirty="0"/>
              <a:t>how data is connected to each other and how they are </a:t>
            </a:r>
            <a:r>
              <a:rPr lang="en-US" dirty="0" smtClean="0"/>
              <a:t>processed</a:t>
            </a:r>
            <a:r>
              <a:rPr lang="id-I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stored inside the system.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8" y="4114800"/>
            <a:ext cx="5087841" cy="1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 MODEL – BASIC </a:t>
            </a:r>
            <a:r>
              <a:rPr lang="id-ID" dirty="0" smtClean="0"/>
              <a:t>CONCEPTS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011679"/>
            <a:ext cx="7772400" cy="458895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Entity</a:t>
            </a:r>
          </a:p>
          <a:p>
            <a:pPr lvl="1"/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en-US" dirty="0"/>
              <a:t>real-world object, </a:t>
            </a:r>
            <a:r>
              <a:rPr lang="en-US" dirty="0" smtClean="0"/>
              <a:t>that </a:t>
            </a:r>
            <a:r>
              <a:rPr lang="en-US" dirty="0"/>
              <a:t>can </a:t>
            </a:r>
            <a:r>
              <a:rPr lang="en-US" dirty="0" smtClean="0"/>
              <a:t>be</a:t>
            </a:r>
            <a:r>
              <a:rPr lang="id-ID" dirty="0" smtClean="0"/>
              <a:t> </a:t>
            </a:r>
            <a:r>
              <a:rPr lang="en-US" dirty="0" smtClean="0"/>
              <a:t>easily </a:t>
            </a:r>
            <a:r>
              <a:rPr lang="en-US" dirty="0" err="1" smtClean="0"/>
              <a:t>identifi</a:t>
            </a:r>
            <a:r>
              <a:rPr lang="id-ID" dirty="0" smtClean="0"/>
              <a:t>ed</a:t>
            </a:r>
            <a:r>
              <a:rPr lang="en-US" dirty="0" smtClean="0"/>
              <a:t>. </a:t>
            </a:r>
            <a:endParaRPr lang="id-ID" dirty="0" smtClean="0"/>
          </a:p>
          <a:p>
            <a:pPr lvl="1"/>
            <a:r>
              <a:rPr lang="en-US" dirty="0" smtClean="0"/>
              <a:t>For example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r>
              <a:rPr lang="en-US" dirty="0"/>
              <a:t>in a school database, students, teachers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classes</a:t>
            </a:r>
            <a:r>
              <a:rPr lang="en-US" dirty="0"/>
              <a:t>, and courses offered can be considered as entities. </a:t>
            </a:r>
            <a:endParaRPr lang="id-ID" dirty="0" smtClean="0"/>
          </a:p>
          <a:p>
            <a:r>
              <a:rPr lang="id-ID" b="1" dirty="0" smtClean="0">
                <a:solidFill>
                  <a:srgbClr val="FFFF00"/>
                </a:solidFill>
              </a:rPr>
              <a:t>E</a:t>
            </a:r>
            <a:r>
              <a:rPr lang="en-US" b="1" dirty="0" err="1" smtClean="0">
                <a:solidFill>
                  <a:srgbClr val="FFFF00"/>
                </a:solidFill>
              </a:rPr>
              <a:t>ntity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set </a:t>
            </a:r>
            <a:endParaRPr lang="id-ID" b="1" dirty="0">
              <a:solidFill>
                <a:srgbClr val="FFFF00"/>
              </a:solidFill>
            </a:endParaRPr>
          </a:p>
          <a:p>
            <a:pPr lvl="1"/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en-US" dirty="0"/>
              <a:t>collection of similar types of entities. </a:t>
            </a:r>
            <a:endParaRPr lang="id-ID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entity set may </a:t>
            </a:r>
            <a:r>
              <a:rPr lang="en-US" dirty="0" smtClean="0"/>
              <a:t>contain</a:t>
            </a:r>
            <a:r>
              <a:rPr lang="id-ID" dirty="0" smtClean="0"/>
              <a:t> </a:t>
            </a:r>
            <a:r>
              <a:rPr lang="en-US" dirty="0" smtClean="0"/>
              <a:t>entities </a:t>
            </a:r>
            <a:r>
              <a:rPr lang="en-US" dirty="0"/>
              <a:t>with attribute sharing similar values. </a:t>
            </a:r>
            <a:endParaRPr lang="id-ID" dirty="0" smtClean="0"/>
          </a:p>
          <a:p>
            <a:r>
              <a:rPr lang="en-US" b="1" dirty="0">
                <a:solidFill>
                  <a:srgbClr val="FFFF00"/>
                </a:solidFill>
              </a:rPr>
              <a:t>Attributes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are represented by means of their properties called </a:t>
            </a:r>
            <a:r>
              <a:rPr lang="en-US" dirty="0" smtClean="0"/>
              <a:t>attributes</a:t>
            </a:r>
            <a:r>
              <a:rPr lang="id-ID" dirty="0" smtClean="0"/>
              <a:t>, </a:t>
            </a:r>
            <a:r>
              <a:rPr lang="en-US" dirty="0"/>
              <a:t>that give them their identity</a:t>
            </a:r>
            <a:r>
              <a:rPr lang="en-US" dirty="0" smtClean="0"/>
              <a:t>.</a:t>
            </a:r>
            <a:endParaRPr lang="id-ID" dirty="0" smtClean="0"/>
          </a:p>
          <a:p>
            <a:pPr lvl="1"/>
            <a:r>
              <a:rPr lang="en-US" dirty="0" smtClean="0"/>
              <a:t>All</a:t>
            </a:r>
            <a:r>
              <a:rPr lang="id-ID" dirty="0" smtClean="0"/>
              <a:t> </a:t>
            </a:r>
            <a:r>
              <a:rPr lang="en-US" dirty="0" smtClean="0"/>
              <a:t>attributes </a:t>
            </a:r>
            <a:r>
              <a:rPr lang="en-US" dirty="0"/>
              <a:t>have values. </a:t>
            </a:r>
            <a:endParaRPr lang="id-ID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student entity may have name, class,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age </a:t>
            </a:r>
            <a:r>
              <a:rPr lang="en-US" dirty="0"/>
              <a:t>as attributes.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10/22/2018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Endang Ripmiatin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88</TotalTime>
  <Words>365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Database Management System</vt:lpstr>
      <vt:lpstr>Data – Database – Database Management</vt:lpstr>
      <vt:lpstr>Characteristics of Database Management System</vt:lpstr>
      <vt:lpstr>USers</vt:lpstr>
      <vt:lpstr>Architecture</vt:lpstr>
      <vt:lpstr>Database Schema</vt:lpstr>
      <vt:lpstr>Database Schema</vt:lpstr>
      <vt:lpstr>Data Model</vt:lpstr>
      <vt:lpstr>ER MODEL – BASIC CONCEPTS</vt:lpstr>
      <vt:lpstr>Mapping Cardinalites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Endang</dc:creator>
  <cp:lastModifiedBy>Endang</cp:lastModifiedBy>
  <cp:revision>11</cp:revision>
  <dcterms:created xsi:type="dcterms:W3CDTF">2017-10-15T22:48:03Z</dcterms:created>
  <dcterms:modified xsi:type="dcterms:W3CDTF">2018-10-21T04:01:57Z</dcterms:modified>
</cp:coreProperties>
</file>