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00" d="100"/>
          <a:sy n="100" d="100"/>
        </p:scale>
        <p:origin x="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271688-5151-4F05-8292-66E43EE4C0E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4D66F-00F2-4346-BC90-BE83B7C0A665}" type="slidenum">
              <a:rPr lang="en-US" smtClean="0"/>
              <a:t>‹#›</a:t>
            </a:fld>
            <a:endParaRPr lang="en-US"/>
          </a:p>
        </p:txBody>
      </p:sp>
    </p:spTree>
    <p:extLst>
      <p:ext uri="{BB962C8B-B14F-4D97-AF65-F5344CB8AC3E}">
        <p14:creationId xmlns:p14="http://schemas.microsoft.com/office/powerpoint/2010/main" val="23934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71688-5151-4F05-8292-66E43EE4C0E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4D66F-00F2-4346-BC90-BE83B7C0A665}" type="slidenum">
              <a:rPr lang="en-US" smtClean="0"/>
              <a:t>‹#›</a:t>
            </a:fld>
            <a:endParaRPr lang="en-US"/>
          </a:p>
        </p:txBody>
      </p:sp>
    </p:spTree>
    <p:extLst>
      <p:ext uri="{BB962C8B-B14F-4D97-AF65-F5344CB8AC3E}">
        <p14:creationId xmlns:p14="http://schemas.microsoft.com/office/powerpoint/2010/main" val="156807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71688-5151-4F05-8292-66E43EE4C0E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4D66F-00F2-4346-BC90-BE83B7C0A6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3481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71688-5151-4F05-8292-66E43EE4C0E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4D66F-00F2-4346-BC90-BE83B7C0A665}" type="slidenum">
              <a:rPr lang="en-US" smtClean="0"/>
              <a:t>‹#›</a:t>
            </a:fld>
            <a:endParaRPr lang="en-US"/>
          </a:p>
        </p:txBody>
      </p:sp>
    </p:spTree>
    <p:extLst>
      <p:ext uri="{BB962C8B-B14F-4D97-AF65-F5344CB8AC3E}">
        <p14:creationId xmlns:p14="http://schemas.microsoft.com/office/powerpoint/2010/main" val="106030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71688-5151-4F05-8292-66E43EE4C0E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4D66F-00F2-4346-BC90-BE83B7C0A6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875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71688-5151-4F05-8292-66E43EE4C0E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4D66F-00F2-4346-BC90-BE83B7C0A665}" type="slidenum">
              <a:rPr lang="en-US" smtClean="0"/>
              <a:t>‹#›</a:t>
            </a:fld>
            <a:endParaRPr lang="en-US"/>
          </a:p>
        </p:txBody>
      </p:sp>
    </p:spTree>
    <p:extLst>
      <p:ext uri="{BB962C8B-B14F-4D97-AF65-F5344CB8AC3E}">
        <p14:creationId xmlns:p14="http://schemas.microsoft.com/office/powerpoint/2010/main" val="1172832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271688-5151-4F05-8292-66E43EE4C0E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4D66F-00F2-4346-BC90-BE83B7C0A665}" type="slidenum">
              <a:rPr lang="en-US" smtClean="0"/>
              <a:t>‹#›</a:t>
            </a:fld>
            <a:endParaRPr lang="en-US"/>
          </a:p>
        </p:txBody>
      </p:sp>
    </p:spTree>
    <p:extLst>
      <p:ext uri="{BB962C8B-B14F-4D97-AF65-F5344CB8AC3E}">
        <p14:creationId xmlns:p14="http://schemas.microsoft.com/office/powerpoint/2010/main" val="2183130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271688-5151-4F05-8292-66E43EE4C0E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4D66F-00F2-4346-BC90-BE83B7C0A665}" type="slidenum">
              <a:rPr lang="en-US" smtClean="0"/>
              <a:t>‹#›</a:t>
            </a:fld>
            <a:endParaRPr lang="en-US"/>
          </a:p>
        </p:txBody>
      </p:sp>
    </p:spTree>
    <p:extLst>
      <p:ext uri="{BB962C8B-B14F-4D97-AF65-F5344CB8AC3E}">
        <p14:creationId xmlns:p14="http://schemas.microsoft.com/office/powerpoint/2010/main" val="6781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271688-5151-4F05-8292-66E43EE4C0E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4D66F-00F2-4346-BC90-BE83B7C0A665}" type="slidenum">
              <a:rPr lang="en-US" smtClean="0"/>
              <a:t>‹#›</a:t>
            </a:fld>
            <a:endParaRPr lang="en-US"/>
          </a:p>
        </p:txBody>
      </p:sp>
    </p:spTree>
    <p:extLst>
      <p:ext uri="{BB962C8B-B14F-4D97-AF65-F5344CB8AC3E}">
        <p14:creationId xmlns:p14="http://schemas.microsoft.com/office/powerpoint/2010/main" val="428195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71688-5151-4F05-8292-66E43EE4C0E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4D66F-00F2-4346-BC90-BE83B7C0A665}" type="slidenum">
              <a:rPr lang="en-US" smtClean="0"/>
              <a:t>‹#›</a:t>
            </a:fld>
            <a:endParaRPr lang="en-US"/>
          </a:p>
        </p:txBody>
      </p:sp>
    </p:spTree>
    <p:extLst>
      <p:ext uri="{BB962C8B-B14F-4D97-AF65-F5344CB8AC3E}">
        <p14:creationId xmlns:p14="http://schemas.microsoft.com/office/powerpoint/2010/main" val="249889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271688-5151-4F05-8292-66E43EE4C0EE}" type="datetimeFigureOut">
              <a:rPr lang="en-US" smtClean="0"/>
              <a:t>10/30/2015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4D66F-00F2-4346-BC90-BE83B7C0A665}" type="slidenum">
              <a:rPr lang="en-US" smtClean="0"/>
              <a:t>‹#›</a:t>
            </a:fld>
            <a:endParaRPr lang="en-US"/>
          </a:p>
        </p:txBody>
      </p:sp>
    </p:spTree>
    <p:extLst>
      <p:ext uri="{BB962C8B-B14F-4D97-AF65-F5344CB8AC3E}">
        <p14:creationId xmlns:p14="http://schemas.microsoft.com/office/powerpoint/2010/main" val="424548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271688-5151-4F05-8292-66E43EE4C0EE}" type="datetimeFigureOut">
              <a:rPr lang="en-US" smtClean="0"/>
              <a:t>10/30/2015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E4D66F-00F2-4346-BC90-BE83B7C0A665}" type="slidenum">
              <a:rPr lang="en-US" smtClean="0"/>
              <a:t>‹#›</a:t>
            </a:fld>
            <a:endParaRPr lang="en-US"/>
          </a:p>
        </p:txBody>
      </p:sp>
    </p:spTree>
    <p:extLst>
      <p:ext uri="{BB962C8B-B14F-4D97-AF65-F5344CB8AC3E}">
        <p14:creationId xmlns:p14="http://schemas.microsoft.com/office/powerpoint/2010/main" val="389400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271688-5151-4F05-8292-66E43EE4C0EE}" type="datetimeFigureOut">
              <a:rPr lang="en-US" smtClean="0"/>
              <a:t>10/30/2015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E4D66F-00F2-4346-BC90-BE83B7C0A665}" type="slidenum">
              <a:rPr lang="en-US" smtClean="0"/>
              <a:t>‹#›</a:t>
            </a:fld>
            <a:endParaRPr lang="en-US"/>
          </a:p>
        </p:txBody>
      </p:sp>
    </p:spTree>
    <p:extLst>
      <p:ext uri="{BB962C8B-B14F-4D97-AF65-F5344CB8AC3E}">
        <p14:creationId xmlns:p14="http://schemas.microsoft.com/office/powerpoint/2010/main" val="240640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71688-5151-4F05-8292-66E43EE4C0EE}" type="datetimeFigureOut">
              <a:rPr lang="en-US" smtClean="0"/>
              <a:t>10/30/2015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E4D66F-00F2-4346-BC90-BE83B7C0A665}" type="slidenum">
              <a:rPr lang="en-US" smtClean="0"/>
              <a:t>‹#›</a:t>
            </a:fld>
            <a:endParaRPr lang="en-US"/>
          </a:p>
        </p:txBody>
      </p:sp>
    </p:spTree>
    <p:extLst>
      <p:ext uri="{BB962C8B-B14F-4D97-AF65-F5344CB8AC3E}">
        <p14:creationId xmlns:p14="http://schemas.microsoft.com/office/powerpoint/2010/main" val="2379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271688-5151-4F05-8292-66E43EE4C0EE}" type="datetimeFigureOut">
              <a:rPr lang="en-US" smtClean="0"/>
              <a:t>10/30/2015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4D66F-00F2-4346-BC90-BE83B7C0A665}" type="slidenum">
              <a:rPr lang="en-US" smtClean="0"/>
              <a:t>‹#›</a:t>
            </a:fld>
            <a:endParaRPr lang="en-US"/>
          </a:p>
        </p:txBody>
      </p:sp>
    </p:spTree>
    <p:extLst>
      <p:ext uri="{BB962C8B-B14F-4D97-AF65-F5344CB8AC3E}">
        <p14:creationId xmlns:p14="http://schemas.microsoft.com/office/powerpoint/2010/main" val="228263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4D66F-00F2-4346-BC90-BE83B7C0A665}" type="slidenum">
              <a:rPr lang="en-US" smtClean="0"/>
              <a:t>‹#›</a:t>
            </a:fld>
            <a:endParaRPr lang="en-US"/>
          </a:p>
        </p:txBody>
      </p:sp>
      <p:sp>
        <p:nvSpPr>
          <p:cNvPr id="5" name="Date Placeholder 4"/>
          <p:cNvSpPr>
            <a:spLocks noGrp="1"/>
          </p:cNvSpPr>
          <p:nvPr>
            <p:ph type="dt" sz="half" idx="10"/>
          </p:nvPr>
        </p:nvSpPr>
        <p:spPr/>
        <p:txBody>
          <a:bodyPr/>
          <a:lstStyle/>
          <a:p>
            <a:fld id="{45271688-5151-4F05-8292-66E43EE4C0EE}" type="datetimeFigureOut">
              <a:rPr lang="en-US" smtClean="0"/>
              <a:t>10/30/2015</a:t>
            </a:fld>
            <a:endParaRPr lang="en-US"/>
          </a:p>
        </p:txBody>
      </p:sp>
    </p:spTree>
    <p:extLst>
      <p:ext uri="{BB962C8B-B14F-4D97-AF65-F5344CB8AC3E}">
        <p14:creationId xmlns:p14="http://schemas.microsoft.com/office/powerpoint/2010/main" val="422492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271688-5151-4F05-8292-66E43EE4C0EE}" type="datetimeFigureOut">
              <a:rPr lang="en-US" smtClean="0"/>
              <a:t>10/30/2015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E4D66F-00F2-4346-BC90-BE83B7C0A665}" type="slidenum">
              <a:rPr lang="en-US" smtClean="0"/>
              <a:t>‹#›</a:t>
            </a:fld>
            <a:endParaRPr lang="en-US"/>
          </a:p>
        </p:txBody>
      </p:sp>
    </p:spTree>
    <p:extLst>
      <p:ext uri="{BB962C8B-B14F-4D97-AF65-F5344CB8AC3E}">
        <p14:creationId xmlns:p14="http://schemas.microsoft.com/office/powerpoint/2010/main" val="29378359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WordArt 3"/>
          <p:cNvSpPr>
            <a:spLocks noChangeArrowheads="1" noChangeShapeType="1" noTextEdit="1"/>
          </p:cNvSpPr>
          <p:nvPr/>
        </p:nvSpPr>
        <p:spPr bwMode="auto">
          <a:xfrm>
            <a:off x="2279650" y="3644901"/>
            <a:ext cx="7848600" cy="11017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chemeClr val="tx2"/>
                </a:solidFill>
                <a:effectLst>
                  <a:outerShdw dist="35921" dir="2700000" algn="ctr" rotWithShape="0">
                    <a:srgbClr val="C0C0C0">
                      <a:alpha val="79999"/>
                    </a:srgbClr>
                  </a:outerShdw>
                </a:effectLst>
                <a:latin typeface="Impact" panose="020B0806030902050204" pitchFamily="34" charset="0"/>
              </a:rPr>
              <a:t>E-PAYMENT</a:t>
            </a:r>
          </a:p>
        </p:txBody>
      </p:sp>
    </p:spTree>
    <p:extLst>
      <p:ext uri="{BB962C8B-B14F-4D97-AF65-F5344CB8AC3E}">
        <p14:creationId xmlns:p14="http://schemas.microsoft.com/office/powerpoint/2010/main" val="289031586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890838" y="1603376"/>
            <a:ext cx="39687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id-ID" sz="2000" b="1"/>
              <a:t>Secure Socket Layer</a:t>
            </a:r>
            <a:r>
              <a:rPr lang="en-US" sz="2000">
                <a:solidFill>
                  <a:srgbClr val="EAEAEA"/>
                </a:solidFill>
              </a:rPr>
              <a:t> </a:t>
            </a:r>
          </a:p>
        </p:txBody>
      </p:sp>
      <p:sp>
        <p:nvSpPr>
          <p:cNvPr id="46083" name="Rectangle 3"/>
          <p:cNvSpPr>
            <a:spLocks noChangeArrowheads="1"/>
          </p:cNvSpPr>
          <p:nvPr/>
        </p:nvSpPr>
        <p:spPr bwMode="auto">
          <a:xfrm>
            <a:off x="2638426" y="2301865"/>
            <a:ext cx="74898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d-ID">
                <a:latin typeface="Arial" panose="020B0604020202020204" pitchFamily="34" charset="0"/>
              </a:rPr>
              <a:t>Secure Socket Layer (SSL) merupakan suatu protokol yang membuat sebuah pipa pelindung antara </a:t>
            </a:r>
            <a:r>
              <a:rPr lang="id-ID" i="1">
                <a:latin typeface="Arial" panose="020B0604020202020204" pitchFamily="34" charset="0"/>
              </a:rPr>
              <a:t>browser cardholder</a:t>
            </a:r>
            <a:r>
              <a:rPr lang="id-ID">
                <a:latin typeface="Arial" panose="020B0604020202020204" pitchFamily="34" charset="0"/>
              </a:rPr>
              <a:t>  dengan </a:t>
            </a:r>
            <a:r>
              <a:rPr lang="id-ID" i="1">
                <a:latin typeface="Arial" panose="020B0604020202020204" pitchFamily="34" charset="0"/>
              </a:rPr>
              <a:t>merchant</a:t>
            </a:r>
            <a:r>
              <a:rPr lang="id-ID">
                <a:latin typeface="Arial" panose="020B0604020202020204" pitchFamily="34" charset="0"/>
              </a:rPr>
              <a:t>, sehingga pembajak atau penyerang tidak dapat menyadap atau membajak informasi yang mengalir pada pipa tersebut. </a:t>
            </a:r>
          </a:p>
          <a:p>
            <a:pPr eaLnBrk="1" hangingPunct="1"/>
            <a:r>
              <a:rPr lang="id-ID">
                <a:latin typeface="Arial" panose="020B0604020202020204" pitchFamily="34" charset="0"/>
              </a:rPr>
              <a:t>Pada penggunaannya SSL digunakan bersaman dengan protokol lain, seperti HTTP (</a:t>
            </a:r>
            <a:r>
              <a:rPr lang="id-ID" i="1">
                <a:latin typeface="Arial" panose="020B0604020202020204" pitchFamily="34" charset="0"/>
              </a:rPr>
              <a:t>Hyper Text Transfer Protocol</a:t>
            </a:r>
            <a:r>
              <a:rPr lang="id-ID">
                <a:latin typeface="Arial" panose="020B0604020202020204" pitchFamily="34" charset="0"/>
              </a:rPr>
              <a:t> ), dan </a:t>
            </a:r>
            <a:r>
              <a:rPr lang="id-ID" i="1">
                <a:latin typeface="Arial" panose="020B0604020202020204" pitchFamily="34" charset="0"/>
              </a:rPr>
              <a:t>Sertificate Autority</a:t>
            </a:r>
            <a:r>
              <a:rPr lang="en-US" i="1">
                <a:latin typeface="Arial" panose="020B0604020202020204" pitchFamily="34" charset="0"/>
              </a:rPr>
              <a:t>)</a:t>
            </a:r>
          </a:p>
        </p:txBody>
      </p:sp>
    </p:spTree>
    <p:extLst>
      <p:ext uri="{BB962C8B-B14F-4D97-AF65-F5344CB8AC3E}">
        <p14:creationId xmlns:p14="http://schemas.microsoft.com/office/powerpoint/2010/main" val="2117251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165476" y="1481139"/>
            <a:ext cx="4143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id-ID" sz="2000" b="1"/>
              <a:t>Secure Socket Layer</a:t>
            </a:r>
            <a:r>
              <a:rPr lang="en-US" sz="2000"/>
              <a:t> Manager</a:t>
            </a:r>
          </a:p>
        </p:txBody>
      </p:sp>
      <p:pic>
        <p:nvPicPr>
          <p:cNvPr id="47107" name="Picture 3" descr="ssL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688" y="2144714"/>
            <a:ext cx="8208962"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4126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716214" y="1641476"/>
            <a:ext cx="4124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b="1"/>
              <a:t>Transport Layer </a:t>
            </a:r>
            <a:r>
              <a:rPr lang="id-ID" sz="2000" b="1"/>
              <a:t>Secur</a:t>
            </a:r>
            <a:r>
              <a:rPr lang="en-US" sz="2000" b="1"/>
              <a:t>ity (TLS)</a:t>
            </a:r>
            <a:endParaRPr lang="en-US" sz="2000"/>
          </a:p>
        </p:txBody>
      </p:sp>
      <p:sp>
        <p:nvSpPr>
          <p:cNvPr id="48131" name="Rectangle 3"/>
          <p:cNvSpPr>
            <a:spLocks noChangeArrowheads="1"/>
          </p:cNvSpPr>
          <p:nvPr/>
        </p:nvSpPr>
        <p:spPr bwMode="auto">
          <a:xfrm>
            <a:off x="2795588" y="2340958"/>
            <a:ext cx="73326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sv-SE">
                <a:latin typeface="Arial" panose="020B0604020202020204" pitchFamily="34" charset="0"/>
              </a:rPr>
              <a:t>Transport Layer Security </a:t>
            </a:r>
            <a:r>
              <a:rPr lang="id-ID">
                <a:latin typeface="Arial" panose="020B0604020202020204" pitchFamily="34" charset="0"/>
              </a:rPr>
              <a:t>( TLS) adalah protokol cryptographic yang menyediakan keamanan komunikasi pada Internet seperti e-mail, internet faxing, dan perpindahan data lain</a:t>
            </a:r>
            <a:r>
              <a:rPr lang="en-US">
                <a:latin typeface="Arial" panose="020B0604020202020204" pitchFamily="34" charset="0"/>
              </a:rPr>
              <a:t> </a:t>
            </a:r>
          </a:p>
        </p:txBody>
      </p:sp>
    </p:spTree>
    <p:extLst>
      <p:ext uri="{BB962C8B-B14F-4D97-AF65-F5344CB8AC3E}">
        <p14:creationId xmlns:p14="http://schemas.microsoft.com/office/powerpoint/2010/main" val="674912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795589" y="1414464"/>
            <a:ext cx="74120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b="1"/>
              <a:t>Secure Electronic Transaction (SET)</a:t>
            </a:r>
            <a:endParaRPr lang="en-US" sz="2000"/>
          </a:p>
        </p:txBody>
      </p:sp>
      <p:sp>
        <p:nvSpPr>
          <p:cNvPr id="49155" name="Rectangle 3"/>
          <p:cNvSpPr>
            <a:spLocks noChangeArrowheads="1"/>
          </p:cNvSpPr>
          <p:nvPr/>
        </p:nvSpPr>
        <p:spPr bwMode="auto">
          <a:xfrm>
            <a:off x="2657475" y="2151400"/>
            <a:ext cx="77597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d-ID" sz="2200">
                <a:latin typeface="Arial" panose="020B0604020202020204" pitchFamily="34" charset="0"/>
              </a:rPr>
              <a:t>SET merupakan suatu proses dimana saat sang pemegang kartu kredit akan membayar belanjaannya di website </a:t>
            </a:r>
            <a:r>
              <a:rPr lang="id-ID" sz="2200" i="1">
                <a:latin typeface="Arial" panose="020B0604020202020204" pitchFamily="34" charset="0"/>
              </a:rPr>
              <a:t>merchant, </a:t>
            </a:r>
            <a:r>
              <a:rPr lang="id-ID" sz="2200">
                <a:latin typeface="Arial" panose="020B0604020202020204" pitchFamily="34" charset="0"/>
              </a:rPr>
              <a:t>pemegang kartu akan memasukkan “surat perintah pembayaran” dan informasi kartu kreditnya ke dalam sebuah amplop digital yang hanya bisa dibuka oleh </a:t>
            </a:r>
            <a:r>
              <a:rPr lang="id-ID" sz="2200" i="1">
                <a:latin typeface="Arial" panose="020B0604020202020204" pitchFamily="34" charset="0"/>
              </a:rPr>
              <a:t>payment gateway</a:t>
            </a:r>
            <a:r>
              <a:rPr lang="id-ID" sz="2200">
                <a:latin typeface="Arial" panose="020B0604020202020204" pitchFamily="34" charset="0"/>
              </a:rPr>
              <a:t>. Amplop tersebut beserta “surat pemesanan barang “ dikirim ke </a:t>
            </a:r>
            <a:r>
              <a:rPr lang="id-ID" sz="2200" i="1">
                <a:latin typeface="Arial" panose="020B0604020202020204" pitchFamily="34" charset="0"/>
              </a:rPr>
              <a:t>merchant</a:t>
            </a:r>
            <a:r>
              <a:rPr lang="id-ID" sz="2200">
                <a:latin typeface="Arial" panose="020B0604020202020204" pitchFamily="34" charset="0"/>
              </a:rPr>
              <a:t>. </a:t>
            </a:r>
            <a:r>
              <a:rPr lang="id-ID" sz="2200" i="1">
                <a:latin typeface="Arial" panose="020B0604020202020204" pitchFamily="34" charset="0"/>
              </a:rPr>
              <a:t>Merchant</a:t>
            </a:r>
            <a:r>
              <a:rPr lang="id-ID" sz="2200">
                <a:latin typeface="Arial" panose="020B0604020202020204" pitchFamily="34" charset="0"/>
              </a:rPr>
              <a:t> akan memproses “surat pemesanan barang” serta mengirimkan amplop digital tersebut kepada </a:t>
            </a:r>
            <a:r>
              <a:rPr lang="id-ID" sz="2200" i="1">
                <a:latin typeface="Arial" panose="020B0604020202020204" pitchFamily="34" charset="0"/>
              </a:rPr>
              <a:t>payment gateway</a:t>
            </a:r>
            <a:r>
              <a:rPr lang="id-ID" sz="2200">
                <a:latin typeface="Arial" panose="020B0604020202020204" pitchFamily="34" charset="0"/>
              </a:rPr>
              <a:t> yang akan melakukan otorisasi. </a:t>
            </a:r>
            <a:r>
              <a:rPr lang="id-ID" sz="2200" i="1">
                <a:latin typeface="Arial" panose="020B0604020202020204" pitchFamily="34" charset="0"/>
              </a:rPr>
              <a:t>Payment gateway</a:t>
            </a:r>
            <a:r>
              <a:rPr lang="id-ID" sz="2200">
                <a:latin typeface="Arial" panose="020B0604020202020204" pitchFamily="34" charset="0"/>
              </a:rPr>
              <a:t> melakukan otorisasi dan jika disetujui akan mengirimkan kode otorisasi kepada </a:t>
            </a:r>
            <a:r>
              <a:rPr lang="id-ID" sz="2200" i="1">
                <a:latin typeface="Arial" panose="020B0604020202020204" pitchFamily="34" charset="0"/>
              </a:rPr>
              <a:t>merchant</a:t>
            </a:r>
            <a:r>
              <a:rPr lang="id-ID" sz="2200">
                <a:latin typeface="Arial" panose="020B0604020202020204" pitchFamily="34" charset="0"/>
              </a:rPr>
              <a:t>. </a:t>
            </a:r>
            <a:r>
              <a:rPr lang="fi-FI" sz="2200" i="1">
                <a:latin typeface="Arial" panose="020B0604020202020204" pitchFamily="34" charset="0"/>
              </a:rPr>
              <a:t>Merchant</a:t>
            </a:r>
            <a:r>
              <a:rPr lang="fi-FI" sz="2200">
                <a:latin typeface="Arial" panose="020B0604020202020204" pitchFamily="34" charset="0"/>
              </a:rPr>
              <a:t> kemudian mengirimkan barang tersebut kepada pemegang kartu kredit</a:t>
            </a:r>
            <a:r>
              <a:rPr lang="en-US" sz="2200">
                <a:latin typeface="Arial" panose="020B0604020202020204" pitchFamily="34" charset="0"/>
              </a:rPr>
              <a:t> </a:t>
            </a:r>
          </a:p>
        </p:txBody>
      </p:sp>
    </p:spTree>
    <p:extLst>
      <p:ext uri="{BB962C8B-B14F-4D97-AF65-F5344CB8AC3E}">
        <p14:creationId xmlns:p14="http://schemas.microsoft.com/office/powerpoint/2010/main" val="2912378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603501" y="1285875"/>
            <a:ext cx="2957513" cy="1143000"/>
          </a:xfrm>
        </p:spPr>
        <p:txBody>
          <a:bodyPr/>
          <a:lstStyle/>
          <a:p>
            <a:r>
              <a:rPr lang="en-US" sz="2800" b="1"/>
              <a:t>Pembahasan</a:t>
            </a:r>
          </a:p>
        </p:txBody>
      </p:sp>
      <p:sp>
        <p:nvSpPr>
          <p:cNvPr id="37891" name="Rectangle 3"/>
          <p:cNvSpPr>
            <a:spLocks noGrp="1" noChangeArrowheads="1"/>
          </p:cNvSpPr>
          <p:nvPr>
            <p:ph idx="1"/>
          </p:nvPr>
        </p:nvSpPr>
        <p:spPr>
          <a:xfrm>
            <a:off x="1981200" y="2378076"/>
            <a:ext cx="8362950" cy="3571875"/>
          </a:xfrm>
        </p:spPr>
        <p:txBody>
          <a:bodyPr/>
          <a:lstStyle/>
          <a:p>
            <a:pPr marL="609600" indent="-609600">
              <a:buFontTx/>
              <a:buAutoNum type="arabicPeriod"/>
            </a:pPr>
            <a:r>
              <a:rPr lang="en-US" sz="2400" b="1"/>
              <a:t>Pengertian E-Payment</a:t>
            </a:r>
          </a:p>
          <a:p>
            <a:pPr marL="609600" indent="-609600">
              <a:buFontTx/>
              <a:buAutoNum type="arabicPeriod"/>
            </a:pPr>
            <a:r>
              <a:rPr lang="en-US" sz="2400" b="1"/>
              <a:t>Sistem Pembayaran</a:t>
            </a:r>
          </a:p>
          <a:p>
            <a:pPr marL="609600" indent="-609600">
              <a:buFontTx/>
              <a:buAutoNum type="arabicPeriod"/>
            </a:pPr>
            <a:r>
              <a:rPr lang="en-US" sz="2400" b="1"/>
              <a:t>Keamanan Untuk E-Payment</a:t>
            </a:r>
          </a:p>
        </p:txBody>
      </p:sp>
    </p:spTree>
    <p:extLst>
      <p:ext uri="{BB962C8B-B14F-4D97-AF65-F5344CB8AC3E}">
        <p14:creationId xmlns:p14="http://schemas.microsoft.com/office/powerpoint/2010/main" val="2942079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789238" y="1184276"/>
            <a:ext cx="3871912" cy="574675"/>
          </a:xfrm>
        </p:spPr>
        <p:txBody>
          <a:bodyPr/>
          <a:lstStyle/>
          <a:p>
            <a:r>
              <a:rPr lang="en-US" sz="2800" b="1"/>
              <a:t>Pengertian E-Payment</a:t>
            </a:r>
          </a:p>
        </p:txBody>
      </p:sp>
      <p:sp>
        <p:nvSpPr>
          <p:cNvPr id="38915" name="Rectangle 3"/>
          <p:cNvSpPr>
            <a:spLocks noGrp="1" noChangeArrowheads="1"/>
          </p:cNvSpPr>
          <p:nvPr>
            <p:ph idx="1"/>
          </p:nvPr>
        </p:nvSpPr>
        <p:spPr>
          <a:xfrm>
            <a:off x="2170114" y="2830514"/>
            <a:ext cx="8497887" cy="2663825"/>
          </a:xfrm>
          <a:noFill/>
        </p:spPr>
        <p:txBody>
          <a:bodyPr/>
          <a:lstStyle/>
          <a:p>
            <a:pPr marL="0" indent="0" algn="just">
              <a:buNone/>
            </a:pPr>
            <a:r>
              <a:rPr lang="id-ID" sz="2400"/>
              <a:t>E-Payment </a:t>
            </a:r>
            <a:r>
              <a:rPr lang="en-US" sz="2400"/>
              <a:t>suatu sistem </a:t>
            </a:r>
            <a:r>
              <a:rPr lang="id-ID" sz="2400"/>
              <a:t>menyediakan alat-alat untuk pembayaran jasa atau barang-barang yang dilakukan di Internet. Didalam membandingkan </a:t>
            </a:r>
            <a:r>
              <a:rPr lang="en-US" sz="2400"/>
              <a:t>dengan </a:t>
            </a:r>
            <a:r>
              <a:rPr lang="id-ID" sz="2400"/>
              <a:t>sistem pembayaran konvensional, pelanggan mengirimkan semua data terkait dengan pembayaran kepada pedagang yang dilakukan di Internet</a:t>
            </a:r>
            <a:r>
              <a:rPr lang="en-US" sz="2400"/>
              <a:t> dan</a:t>
            </a:r>
            <a:r>
              <a:rPr lang="id-ID" sz="2400"/>
              <a:t> tidak ada interaksi eksternal lebih lanjut  antara pedagang dan pelanggan</a:t>
            </a:r>
            <a:r>
              <a:rPr lang="en-US" sz="2400"/>
              <a:t>.</a:t>
            </a:r>
          </a:p>
        </p:txBody>
      </p:sp>
    </p:spTree>
    <p:extLst>
      <p:ext uri="{BB962C8B-B14F-4D97-AF65-F5344CB8AC3E}">
        <p14:creationId xmlns:p14="http://schemas.microsoft.com/office/powerpoint/2010/main" val="4251285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568700" y="1223964"/>
            <a:ext cx="4065588" cy="574675"/>
          </a:xfrm>
        </p:spPr>
        <p:txBody>
          <a:bodyPr/>
          <a:lstStyle/>
          <a:p>
            <a:r>
              <a:rPr lang="en-US" sz="2800" b="1"/>
              <a:t>Sistem Pembayaran</a:t>
            </a:r>
          </a:p>
        </p:txBody>
      </p:sp>
      <p:sp>
        <p:nvSpPr>
          <p:cNvPr id="39939" name="Rectangle 3"/>
          <p:cNvSpPr>
            <a:spLocks noGrp="1" noChangeArrowheads="1"/>
          </p:cNvSpPr>
          <p:nvPr>
            <p:ph idx="1"/>
          </p:nvPr>
        </p:nvSpPr>
        <p:spPr>
          <a:xfrm>
            <a:off x="2289175" y="1916114"/>
            <a:ext cx="7716838" cy="504825"/>
          </a:xfrm>
          <a:noFill/>
        </p:spPr>
        <p:txBody>
          <a:bodyPr>
            <a:normAutofit fontScale="92500"/>
          </a:bodyPr>
          <a:lstStyle/>
          <a:p>
            <a:pPr marL="0" indent="0">
              <a:buNone/>
            </a:pPr>
            <a:r>
              <a:rPr lang="en-US" sz="2400"/>
              <a:t>Terdapat beberapa sistem pembayaran (E-Paymen System) :</a:t>
            </a:r>
          </a:p>
        </p:txBody>
      </p:sp>
      <p:sp>
        <p:nvSpPr>
          <p:cNvPr id="39940" name="Rectangle 4"/>
          <p:cNvSpPr>
            <a:spLocks noChangeArrowheads="1"/>
          </p:cNvSpPr>
          <p:nvPr/>
        </p:nvSpPr>
        <p:spPr bwMode="auto">
          <a:xfrm>
            <a:off x="2606676" y="2527301"/>
            <a:ext cx="5903913"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AutoNum type="arabicPeriod"/>
            </a:pPr>
            <a:r>
              <a:rPr lang="en-US"/>
              <a:t>Micropayment</a:t>
            </a:r>
          </a:p>
          <a:p>
            <a:pPr>
              <a:spcBef>
                <a:spcPct val="20000"/>
              </a:spcBef>
              <a:buFontTx/>
              <a:buAutoNum type="arabicPeriod"/>
            </a:pPr>
            <a:r>
              <a:rPr lang="en-US"/>
              <a:t>E-wallet</a:t>
            </a:r>
          </a:p>
          <a:p>
            <a:pPr>
              <a:spcBef>
                <a:spcPct val="20000"/>
              </a:spcBef>
              <a:buFontTx/>
              <a:buAutoNum type="arabicPeriod"/>
            </a:pPr>
            <a:r>
              <a:rPr lang="en-US"/>
              <a:t>E-cash / Digital Cash </a:t>
            </a:r>
          </a:p>
          <a:p>
            <a:pPr>
              <a:spcBef>
                <a:spcPct val="20000"/>
              </a:spcBef>
              <a:buFontTx/>
              <a:buAutoNum type="arabicPeriod"/>
            </a:pPr>
            <a:r>
              <a:rPr lang="en-US"/>
              <a:t>Credit Card, Smartcard </a:t>
            </a:r>
          </a:p>
          <a:p>
            <a:pPr>
              <a:spcBef>
                <a:spcPct val="20000"/>
              </a:spcBef>
              <a:buFontTx/>
              <a:buAutoNum type="arabicPeriod"/>
            </a:pPr>
            <a:r>
              <a:rPr lang="en-US"/>
              <a:t>Electronic Bill Presentment and Payment</a:t>
            </a:r>
          </a:p>
        </p:txBody>
      </p:sp>
    </p:spTree>
    <p:extLst>
      <p:ext uri="{BB962C8B-B14F-4D97-AF65-F5344CB8AC3E}">
        <p14:creationId xmlns:p14="http://schemas.microsoft.com/office/powerpoint/2010/main" val="3963831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906714" y="1320801"/>
            <a:ext cx="4922837" cy="574675"/>
          </a:xfrm>
        </p:spPr>
        <p:txBody>
          <a:bodyPr/>
          <a:lstStyle/>
          <a:p>
            <a:r>
              <a:rPr lang="en-US" sz="2800" b="1"/>
              <a:t>Keamanan Untuk E-Payment</a:t>
            </a:r>
          </a:p>
        </p:txBody>
      </p:sp>
      <p:sp>
        <p:nvSpPr>
          <p:cNvPr id="40963" name="Rectangle 3"/>
          <p:cNvSpPr>
            <a:spLocks noGrp="1" noChangeArrowheads="1"/>
          </p:cNvSpPr>
          <p:nvPr>
            <p:ph idx="1"/>
          </p:nvPr>
        </p:nvSpPr>
        <p:spPr>
          <a:xfrm>
            <a:off x="2425701" y="1916114"/>
            <a:ext cx="5307013" cy="504825"/>
          </a:xfrm>
          <a:noFill/>
        </p:spPr>
        <p:txBody>
          <a:bodyPr>
            <a:normAutofit fontScale="92500"/>
          </a:bodyPr>
          <a:lstStyle/>
          <a:p>
            <a:pPr marL="0" indent="0">
              <a:buNone/>
            </a:pPr>
            <a:r>
              <a:rPr lang="en-US" sz="2400"/>
              <a:t>Untuk menjaga keamanan pembayaran:</a:t>
            </a:r>
          </a:p>
        </p:txBody>
      </p:sp>
      <p:sp>
        <p:nvSpPr>
          <p:cNvPr id="40964" name="Rectangle 4"/>
          <p:cNvSpPr>
            <a:spLocks noChangeArrowheads="1"/>
          </p:cNvSpPr>
          <p:nvPr/>
        </p:nvSpPr>
        <p:spPr bwMode="auto">
          <a:xfrm>
            <a:off x="2541589" y="2565400"/>
            <a:ext cx="55149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AutoNum type="arabicPeriod"/>
            </a:pPr>
            <a:r>
              <a:rPr lang="en-US"/>
              <a:t>Public Key Infrastructure (PKI)</a:t>
            </a:r>
          </a:p>
          <a:p>
            <a:pPr>
              <a:spcBef>
                <a:spcPct val="20000"/>
              </a:spcBef>
              <a:buFontTx/>
              <a:buAutoNum type="arabicPeriod"/>
            </a:pPr>
            <a:r>
              <a:rPr lang="en-US"/>
              <a:t>Public Key Encryption</a:t>
            </a:r>
          </a:p>
          <a:p>
            <a:pPr>
              <a:spcBef>
                <a:spcPct val="20000"/>
              </a:spcBef>
              <a:buFontTx/>
              <a:buAutoNum type="arabicPeriod"/>
            </a:pPr>
            <a:r>
              <a:rPr lang="en-US"/>
              <a:t>Digital Signature</a:t>
            </a:r>
          </a:p>
          <a:p>
            <a:pPr>
              <a:spcBef>
                <a:spcPct val="20000"/>
              </a:spcBef>
              <a:buFontTx/>
              <a:buAutoNum type="arabicPeriod"/>
            </a:pPr>
            <a:r>
              <a:rPr lang="en-US"/>
              <a:t>Certificate Digital</a:t>
            </a:r>
          </a:p>
          <a:p>
            <a:pPr>
              <a:spcBef>
                <a:spcPct val="20000"/>
              </a:spcBef>
              <a:buFontTx/>
              <a:buAutoNum type="arabicPeriod"/>
            </a:pPr>
            <a:r>
              <a:rPr lang="en-US"/>
              <a:t>Secure Socket Layer (SSL)</a:t>
            </a:r>
          </a:p>
          <a:p>
            <a:pPr>
              <a:spcBef>
                <a:spcPct val="20000"/>
              </a:spcBef>
              <a:buFontTx/>
              <a:buAutoNum type="arabicPeriod"/>
            </a:pPr>
            <a:r>
              <a:rPr lang="en-US"/>
              <a:t>Transport Layer Security (TLS)</a:t>
            </a:r>
          </a:p>
          <a:p>
            <a:pPr>
              <a:spcBef>
                <a:spcPct val="20000"/>
              </a:spcBef>
              <a:buFontTx/>
              <a:buAutoNum type="arabicPeriod"/>
            </a:pPr>
            <a:r>
              <a:rPr lang="en-US"/>
              <a:t>Secure Electronic Transaction (SET)</a:t>
            </a:r>
          </a:p>
          <a:p>
            <a:pPr>
              <a:spcBef>
                <a:spcPct val="20000"/>
              </a:spcBef>
              <a:buFontTx/>
              <a:buAutoNum type="arabicPeriod"/>
            </a:pPr>
            <a:endParaRPr lang="en-US"/>
          </a:p>
        </p:txBody>
      </p:sp>
    </p:spTree>
    <p:extLst>
      <p:ext uri="{BB962C8B-B14F-4D97-AF65-F5344CB8AC3E}">
        <p14:creationId xmlns:p14="http://schemas.microsoft.com/office/powerpoint/2010/main" val="408771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a:off x="2619376" y="1287464"/>
            <a:ext cx="420211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b="1"/>
              <a:t>Public Key Infrastructure (PKI)</a:t>
            </a:r>
          </a:p>
        </p:txBody>
      </p:sp>
      <p:sp>
        <p:nvSpPr>
          <p:cNvPr id="41987" name="Rectangle 4"/>
          <p:cNvSpPr>
            <a:spLocks noChangeArrowheads="1"/>
          </p:cNvSpPr>
          <p:nvPr/>
        </p:nvSpPr>
        <p:spPr bwMode="auto">
          <a:xfrm>
            <a:off x="2443164" y="1841016"/>
            <a:ext cx="785653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d-ID">
                <a:latin typeface="Arial" panose="020B0604020202020204" pitchFamily="34" charset="0"/>
              </a:rPr>
              <a:t>E-Payment sistem secara khas modelnya tipikalnya seperti sistem Public Key Infrastructure (PKI)</a:t>
            </a:r>
          </a:p>
          <a:p>
            <a:pPr algn="just" eaLnBrk="1" hangingPunct="1"/>
            <a:r>
              <a:rPr lang="id-ID">
                <a:latin typeface="Arial" panose="020B0604020202020204" pitchFamily="34" charset="0"/>
              </a:rPr>
              <a:t>Suatu PKI ( public key infrastrukture) memungkinkan para pemakai yang pada dasarnya tidak aman didalam  jaringan publik seperti Internet, maka dengan Public Key Infrastructure akan merasa aman dan secara pribadi menukar uang dan data melalui penggunaan suatu publik.</a:t>
            </a:r>
          </a:p>
          <a:p>
            <a:pPr algn="just" eaLnBrk="1" hangingPunct="1"/>
            <a:r>
              <a:rPr lang="id-ID">
                <a:latin typeface="Arial" panose="020B0604020202020204" pitchFamily="34" charset="0"/>
              </a:rPr>
              <a:t>Infrastruktur kunci publik menyediakan suatu sertifikat digital yang dapat mengidentifikasi perorangan atau suatu direktori jasa dan organisasi yang dapat menyimpan dan, manakala diperlukan untuk menarik kembali sertifikat tersebut</a:t>
            </a:r>
            <a:r>
              <a:rPr lang="en-US">
                <a:latin typeface="Arial" panose="020B0604020202020204" pitchFamily="34" charset="0"/>
              </a:rPr>
              <a:t> </a:t>
            </a:r>
          </a:p>
        </p:txBody>
      </p:sp>
    </p:spTree>
    <p:extLst>
      <p:ext uri="{BB962C8B-B14F-4D97-AF65-F5344CB8AC3E}">
        <p14:creationId xmlns:p14="http://schemas.microsoft.com/office/powerpoint/2010/main" val="2914691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003551" y="1184276"/>
            <a:ext cx="53879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b="1"/>
              <a:t>Public Key Encryption</a:t>
            </a:r>
          </a:p>
        </p:txBody>
      </p:sp>
      <p:sp>
        <p:nvSpPr>
          <p:cNvPr id="43011" name="Rectangle 4"/>
          <p:cNvSpPr>
            <a:spLocks noChangeArrowheads="1"/>
          </p:cNvSpPr>
          <p:nvPr/>
        </p:nvSpPr>
        <p:spPr bwMode="auto">
          <a:xfrm>
            <a:off x="2303464" y="1711792"/>
            <a:ext cx="78263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d-ID">
                <a:latin typeface="Arial" panose="020B0604020202020204" pitchFamily="34" charset="0"/>
              </a:rPr>
              <a:t>Suatu proses pengkodeaan data mentah, menjadi data yang tersamar yang dikirimkan oleh pengirim yang dapat disampaikan oleh penerima dengan aman dengan teknik pemetaan tertentu</a:t>
            </a:r>
            <a:r>
              <a:rPr lang="en-US">
                <a:latin typeface="Arial" panose="020B0604020202020204" pitchFamily="34" charset="0"/>
              </a:rPr>
              <a:t>. </a:t>
            </a:r>
            <a:r>
              <a:rPr lang="id-ID">
                <a:latin typeface="Arial" panose="020B0604020202020204" pitchFamily="34" charset="0"/>
              </a:rPr>
              <a:t>Kriteria keamanan yang dipergunakan dalam kriptographi adalah</a:t>
            </a:r>
            <a:r>
              <a:rPr lang="en-US">
                <a:latin typeface="Arial" panose="020B0604020202020204" pitchFamily="34" charset="0"/>
              </a:rPr>
              <a:t> </a:t>
            </a:r>
          </a:p>
        </p:txBody>
      </p:sp>
      <p:sp>
        <p:nvSpPr>
          <p:cNvPr id="43012" name="Rectangle 5"/>
          <p:cNvSpPr>
            <a:spLocks noChangeArrowheads="1"/>
          </p:cNvSpPr>
          <p:nvPr/>
        </p:nvSpPr>
        <p:spPr bwMode="auto">
          <a:xfrm>
            <a:off x="2355851" y="3718908"/>
            <a:ext cx="49387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tabLst>
                <a:tab pos="1371600" algn="l"/>
              </a:tabLst>
              <a:defRPr sz="2400">
                <a:solidFill>
                  <a:schemeClr val="tx1"/>
                </a:solidFill>
                <a:latin typeface="Times New Roman" panose="02020603050405020304" pitchFamily="18" charset="0"/>
              </a:defRPr>
            </a:lvl1pPr>
            <a:lvl2pPr marL="742950" indent="-285750">
              <a:tabLst>
                <a:tab pos="1371600" algn="l"/>
              </a:tabLst>
              <a:defRPr sz="2400">
                <a:solidFill>
                  <a:schemeClr val="tx1"/>
                </a:solidFill>
                <a:latin typeface="Times New Roman" panose="02020603050405020304" pitchFamily="18" charset="0"/>
              </a:defRPr>
            </a:lvl2pPr>
            <a:lvl3pPr marL="1143000" indent="-228600">
              <a:tabLst>
                <a:tab pos="1371600" algn="l"/>
              </a:tabLst>
              <a:defRPr sz="2400">
                <a:solidFill>
                  <a:schemeClr val="tx1"/>
                </a:solidFill>
                <a:latin typeface="Times New Roman" panose="02020603050405020304" pitchFamily="18" charset="0"/>
              </a:defRPr>
            </a:lvl3pPr>
            <a:lvl4pPr marL="1600200" indent="-228600">
              <a:tabLst>
                <a:tab pos="1371600" algn="l"/>
              </a:tabLst>
              <a:defRPr sz="2400">
                <a:solidFill>
                  <a:schemeClr val="tx1"/>
                </a:solidFill>
                <a:latin typeface="Times New Roman" panose="02020603050405020304" pitchFamily="18" charset="0"/>
              </a:defRPr>
            </a:lvl4pPr>
            <a:lvl5pPr marL="2057400" indent="-228600">
              <a:tabLst>
                <a:tab pos="1371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371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371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371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371600" algn="l"/>
              </a:tabLst>
              <a:defRPr sz="2400">
                <a:solidFill>
                  <a:schemeClr val="tx1"/>
                </a:solidFill>
                <a:latin typeface="Times New Roman" panose="02020603050405020304" pitchFamily="18" charset="0"/>
              </a:defRPr>
            </a:lvl9pPr>
          </a:lstStyle>
          <a:p>
            <a:pPr eaLnBrk="1" hangingPunct="1">
              <a:buFontTx/>
              <a:buAutoNum type="arabicPeriod"/>
            </a:pPr>
            <a:r>
              <a:rPr lang="id-ID">
                <a:latin typeface="Arial" panose="020B0604020202020204" pitchFamily="34" charset="0"/>
              </a:rPr>
              <a:t>Kerahasiaan ( </a:t>
            </a:r>
            <a:r>
              <a:rPr lang="id-ID" i="1">
                <a:latin typeface="Arial" panose="020B0604020202020204" pitchFamily="34" charset="0"/>
              </a:rPr>
              <a:t>Confidentiality</a:t>
            </a:r>
            <a:r>
              <a:rPr lang="id-ID">
                <a:latin typeface="Arial" panose="020B0604020202020204" pitchFamily="34" charset="0"/>
              </a:rPr>
              <a:t> )</a:t>
            </a:r>
            <a:endParaRPr lang="en-US">
              <a:latin typeface="Arial" panose="020B0604020202020204" pitchFamily="34" charset="0"/>
            </a:endParaRPr>
          </a:p>
          <a:p>
            <a:pPr eaLnBrk="1" hangingPunct="1">
              <a:buFontTx/>
              <a:buAutoNum type="arabicPeriod"/>
            </a:pPr>
            <a:r>
              <a:rPr lang="id-ID">
                <a:latin typeface="Arial" panose="020B0604020202020204" pitchFamily="34" charset="0"/>
              </a:rPr>
              <a:t>Otensitas ( </a:t>
            </a:r>
            <a:r>
              <a:rPr lang="id-ID" i="1">
                <a:latin typeface="Arial" panose="020B0604020202020204" pitchFamily="34" charset="0"/>
              </a:rPr>
              <a:t>Authenticity</a:t>
            </a:r>
            <a:r>
              <a:rPr lang="id-ID">
                <a:latin typeface="Arial" panose="020B0604020202020204" pitchFamily="34" charset="0"/>
              </a:rPr>
              <a:t> )</a:t>
            </a:r>
            <a:endParaRPr lang="en-US">
              <a:latin typeface="Arial" panose="020B0604020202020204" pitchFamily="34" charset="0"/>
            </a:endParaRPr>
          </a:p>
          <a:p>
            <a:pPr eaLnBrk="1" hangingPunct="1">
              <a:buFontTx/>
              <a:buAutoNum type="arabicPeriod"/>
            </a:pPr>
            <a:r>
              <a:rPr lang="id-ID">
                <a:latin typeface="Arial" panose="020B0604020202020204" pitchFamily="34" charset="0"/>
              </a:rPr>
              <a:t>Integritas ( </a:t>
            </a:r>
            <a:r>
              <a:rPr lang="id-ID" i="1">
                <a:latin typeface="Arial" panose="020B0604020202020204" pitchFamily="34" charset="0"/>
              </a:rPr>
              <a:t>Integrity</a:t>
            </a:r>
            <a:r>
              <a:rPr lang="id-ID">
                <a:latin typeface="Arial" panose="020B0604020202020204" pitchFamily="34" charset="0"/>
              </a:rPr>
              <a:t> )</a:t>
            </a:r>
            <a:endParaRPr lang="en-US">
              <a:latin typeface="Arial" panose="020B0604020202020204" pitchFamily="34" charset="0"/>
            </a:endParaRPr>
          </a:p>
          <a:p>
            <a:pPr eaLnBrk="1" hangingPunct="1">
              <a:buFontTx/>
              <a:buAutoNum type="arabicPeriod"/>
            </a:pPr>
            <a:r>
              <a:rPr lang="id-ID">
                <a:latin typeface="Arial" panose="020B0604020202020204" pitchFamily="34" charset="0"/>
              </a:rPr>
              <a:t>Tidak Dapat Disangkal</a:t>
            </a:r>
            <a:endParaRPr lang="en-US">
              <a:latin typeface="Arial" panose="020B0604020202020204" pitchFamily="34" charset="0"/>
            </a:endParaRPr>
          </a:p>
        </p:txBody>
      </p:sp>
      <p:sp>
        <p:nvSpPr>
          <p:cNvPr id="43013" name="Rectangle 6"/>
          <p:cNvSpPr>
            <a:spLocks noChangeArrowheads="1"/>
          </p:cNvSpPr>
          <p:nvPr/>
        </p:nvSpPr>
        <p:spPr bwMode="auto">
          <a:xfrm>
            <a:off x="2517775" y="5416551"/>
            <a:ext cx="77549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d-ID">
                <a:latin typeface="Arial" panose="020B0604020202020204" pitchFamily="34" charset="0"/>
              </a:rPr>
              <a:t>Jenis kriptographi yang paling umum digunakan adalah Algoritma Simetris ( </a:t>
            </a:r>
            <a:r>
              <a:rPr lang="id-ID" i="1">
                <a:latin typeface="Arial" panose="020B0604020202020204" pitchFamily="34" charset="0"/>
              </a:rPr>
              <a:t>Symmetric Algorithm</a:t>
            </a:r>
            <a:r>
              <a:rPr lang="id-ID">
                <a:latin typeface="Arial" panose="020B0604020202020204" pitchFamily="34" charset="0"/>
              </a:rPr>
              <a:t> ).</a:t>
            </a:r>
          </a:p>
        </p:txBody>
      </p:sp>
    </p:spTree>
    <p:extLst>
      <p:ext uri="{BB962C8B-B14F-4D97-AF65-F5344CB8AC3E}">
        <p14:creationId xmlns:p14="http://schemas.microsoft.com/office/powerpoint/2010/main" val="3544904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654301" y="1311276"/>
            <a:ext cx="4143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b="1"/>
              <a:t>Public Key Algorithm</a:t>
            </a:r>
          </a:p>
        </p:txBody>
      </p:sp>
      <p:sp>
        <p:nvSpPr>
          <p:cNvPr id="44035" name="Rectangle 3"/>
          <p:cNvSpPr>
            <a:spLocks noChangeArrowheads="1"/>
          </p:cNvSpPr>
          <p:nvPr/>
        </p:nvSpPr>
        <p:spPr bwMode="auto">
          <a:xfrm>
            <a:off x="2381251" y="2261583"/>
            <a:ext cx="78200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d-ID">
                <a:latin typeface="Arial" panose="020B0604020202020204" pitchFamily="34" charset="0"/>
              </a:rPr>
              <a:t>Algoritma Kunci Publik (</a:t>
            </a:r>
            <a:r>
              <a:rPr lang="id-ID" i="1">
                <a:latin typeface="Arial" panose="020B0604020202020204" pitchFamily="34" charset="0"/>
              </a:rPr>
              <a:t>Public-Key Algorithm</a:t>
            </a:r>
            <a:r>
              <a:rPr lang="id-ID">
                <a:latin typeface="Arial" panose="020B0604020202020204" pitchFamily="34" charset="0"/>
              </a:rPr>
              <a:t>) disebut juga dengan algoritma asimetris (</a:t>
            </a:r>
            <a:r>
              <a:rPr lang="id-ID" i="1">
                <a:latin typeface="Arial" panose="020B0604020202020204" pitchFamily="34" charset="0"/>
              </a:rPr>
              <a:t>Asymmetric Algorithm</a:t>
            </a:r>
            <a:r>
              <a:rPr lang="id-ID">
                <a:latin typeface="Arial" panose="020B0604020202020204" pitchFamily="34" charset="0"/>
              </a:rPr>
              <a:t>) yaitu algorima yang menggunakan kunci yang berbeda pada saat melakukan en</a:t>
            </a:r>
            <a:r>
              <a:rPr lang="en-US">
                <a:latin typeface="Arial" panose="020B0604020202020204" pitchFamily="34" charset="0"/>
              </a:rPr>
              <a:t>k</a:t>
            </a:r>
            <a:r>
              <a:rPr lang="id-ID">
                <a:latin typeface="Arial" panose="020B0604020202020204" pitchFamily="34" charset="0"/>
              </a:rPr>
              <a:t>ripsi dan melakukan deskripsi</a:t>
            </a:r>
            <a:r>
              <a:rPr lang="en-US">
                <a:latin typeface="Arial" panose="020B0604020202020204" pitchFamily="34" charset="0"/>
              </a:rPr>
              <a:t>  </a:t>
            </a:r>
          </a:p>
        </p:txBody>
      </p:sp>
      <p:sp>
        <p:nvSpPr>
          <p:cNvPr id="44036" name="Rectangle 4"/>
          <p:cNvSpPr>
            <a:spLocks noChangeArrowheads="1"/>
          </p:cNvSpPr>
          <p:nvPr/>
        </p:nvSpPr>
        <p:spPr bwMode="auto">
          <a:xfrm>
            <a:off x="2562225" y="3895726"/>
            <a:ext cx="247173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b="1"/>
              <a:t>Sertifikat Digital</a:t>
            </a:r>
          </a:p>
        </p:txBody>
      </p:sp>
      <p:sp>
        <p:nvSpPr>
          <p:cNvPr id="44037" name="Rectangle 5"/>
          <p:cNvSpPr>
            <a:spLocks noChangeArrowheads="1"/>
          </p:cNvSpPr>
          <p:nvPr/>
        </p:nvSpPr>
        <p:spPr bwMode="auto">
          <a:xfrm>
            <a:off x="2230438" y="4524842"/>
            <a:ext cx="78978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d-ID">
                <a:latin typeface="Arial" panose="020B0604020202020204" pitchFamily="34" charset="0"/>
              </a:rPr>
              <a:t>Sertifikat Otoritas merupakan pihak ke-tiga yang bisa dipercaya (Trust Thrid Part</a:t>
            </a:r>
            <a:r>
              <a:rPr lang="en-US">
                <a:latin typeface="Arial" panose="020B0604020202020204" pitchFamily="34" charset="0"/>
              </a:rPr>
              <a:t>y</a:t>
            </a:r>
            <a:r>
              <a:rPr lang="id-ID">
                <a:latin typeface="Arial" panose="020B0604020202020204" pitchFamily="34" charset="0"/>
              </a:rPr>
              <a:t> / TTP). Sertifikat Otoritas yang akan menghubungkan kunci dengan pemiliknya. TTP ini akan menerbitkan sertifikat yang berisi identitas seseorang dan juga kunci privat dari orang tersebut.</a:t>
            </a:r>
            <a:r>
              <a:rPr lang="en-US">
                <a:latin typeface="Arial" panose="020B0604020202020204" pitchFamily="34" charset="0"/>
              </a:rPr>
              <a:t> </a:t>
            </a:r>
          </a:p>
        </p:txBody>
      </p:sp>
    </p:spTree>
    <p:extLst>
      <p:ext uri="{BB962C8B-B14F-4D97-AF65-F5344CB8AC3E}">
        <p14:creationId xmlns:p14="http://schemas.microsoft.com/office/powerpoint/2010/main" val="1552005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886075" y="1398589"/>
            <a:ext cx="3695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b="1"/>
              <a:t>Tanda Tangan Digital</a:t>
            </a:r>
          </a:p>
        </p:txBody>
      </p:sp>
      <p:sp>
        <p:nvSpPr>
          <p:cNvPr id="45059" name="Rectangle 3"/>
          <p:cNvSpPr>
            <a:spLocks noChangeArrowheads="1"/>
          </p:cNvSpPr>
          <p:nvPr/>
        </p:nvSpPr>
        <p:spPr bwMode="auto">
          <a:xfrm>
            <a:off x="2516189" y="2152125"/>
            <a:ext cx="76850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d-ID">
                <a:latin typeface="Arial" panose="020B0604020202020204" pitchFamily="34" charset="0"/>
              </a:rPr>
              <a:t>Tanda tangan digital merupakan tanda tangan yang dibuat secara elektronik, dengan jaminan yang lebih terhadap keamanan data dan keaslian data, baik jaminan tentang indentitas pengirim dan kebenaran dari data  atau paket data terebut</a:t>
            </a:r>
            <a:r>
              <a:rPr lang="en-US">
                <a:latin typeface="Arial" panose="020B0604020202020204" pitchFamily="34" charset="0"/>
              </a:rPr>
              <a:t>.</a:t>
            </a:r>
          </a:p>
          <a:p>
            <a:pPr eaLnBrk="1" hangingPunct="1"/>
            <a:r>
              <a:rPr lang="id-ID">
                <a:latin typeface="Arial" panose="020B0604020202020204" pitchFamily="34" charset="0"/>
              </a:rPr>
              <a:t>Pembuatan Tanda Tangan Digital dengan menggunakan Algoritma Kunci-Publik banyak metode yang bisa digunakan diantaranya RSA yang menggunakan kunci-privat atau kunci-publik untuk melakukan enkripsi.</a:t>
            </a:r>
            <a:r>
              <a:rPr lang="en-US">
                <a:latin typeface="Arial" panose="020B0604020202020204" pitchFamily="34" charset="0"/>
              </a:rPr>
              <a:t> </a:t>
            </a:r>
          </a:p>
        </p:txBody>
      </p:sp>
    </p:spTree>
    <p:extLst>
      <p:ext uri="{BB962C8B-B14F-4D97-AF65-F5344CB8AC3E}">
        <p14:creationId xmlns:p14="http://schemas.microsoft.com/office/powerpoint/2010/main" val="1476300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620</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Impact</vt:lpstr>
      <vt:lpstr>Times New Roman</vt:lpstr>
      <vt:lpstr>Trebuchet MS</vt:lpstr>
      <vt:lpstr>Wingdings 3</vt:lpstr>
      <vt:lpstr>Facet</vt:lpstr>
      <vt:lpstr>PowerPoint Presentation</vt:lpstr>
      <vt:lpstr>Pembahasan</vt:lpstr>
      <vt:lpstr>Pengertian E-Payment</vt:lpstr>
      <vt:lpstr>Sistem Pembayaran</vt:lpstr>
      <vt:lpstr>Keamanan Untuk E-Payment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Dody Haryadi</dc:creator>
  <cp:lastModifiedBy>Dody Haryadi</cp:lastModifiedBy>
  <cp:revision>1</cp:revision>
  <dcterms:created xsi:type="dcterms:W3CDTF">2015-10-30T06:33:52Z</dcterms:created>
  <dcterms:modified xsi:type="dcterms:W3CDTF">2015-10-30T06:34:23Z</dcterms:modified>
</cp:coreProperties>
</file>