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2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6" r:id="rId19"/>
    <p:sldId id="367" r:id="rId20"/>
    <p:sldId id="368" r:id="rId21"/>
    <p:sldId id="369" r:id="rId22"/>
    <p:sldId id="370" r:id="rId23"/>
    <p:sldId id="371" r:id="rId24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B16007"/>
    <a:srgbClr val="D48106"/>
    <a:srgbClr val="009E47"/>
    <a:srgbClr val="B2C1DB"/>
    <a:srgbClr val="4F81BD"/>
    <a:srgbClr val="00FF00"/>
    <a:srgbClr val="800080"/>
    <a:srgbClr val="B36D05"/>
    <a:srgbClr val="FAD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88760" autoAdjust="0"/>
  </p:normalViewPr>
  <p:slideViewPr>
    <p:cSldViewPr>
      <p:cViewPr>
        <p:scale>
          <a:sx n="106" d="100"/>
          <a:sy n="106" d="100"/>
        </p:scale>
        <p:origin x="-166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 smtClean="0"/>
            </a:lvl1pPr>
          </a:lstStyle>
          <a:p>
            <a:pPr>
              <a:defRPr/>
            </a:pPr>
            <a:fld id="{FD9918C5-1C27-4255-973C-CFA25C3DC134}" type="datetimeFigureOut">
              <a:rPr lang="id-ID"/>
              <a:pPr>
                <a:defRPr/>
              </a:pPr>
              <a:t>11/09/2019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08EF0F0-4C94-4B84-9B06-009986EEE23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925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F715DD-0538-409B-BCB5-5120C99CBD42}" type="datetimeFigureOut">
              <a:rPr lang="id-ID"/>
              <a:pPr>
                <a:defRPr/>
              </a:pPr>
              <a:t>11/09/2019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72C68C-1EB8-47A1-8C62-8C7A462E84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0524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825"/>
            <a:ext cx="7772400" cy="1470025"/>
          </a:xfr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133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ACC34-5BD8-404B-B0BC-9C7985A83B9A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08614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38D334E-5C6C-4425-9BC9-AF10B621F387}" type="datetimeFigureOut">
              <a:rPr lang="en-US"/>
              <a:pPr>
                <a:defRPr/>
              </a:pPr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F34FD-9742-4A81-A58B-3F131F715C3F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38414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57AC60D-A392-4362-A262-680DA174C282}" type="datetimeFigureOut">
              <a:rPr lang="en-US"/>
              <a:pPr>
                <a:defRPr/>
              </a:pPr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3F9-330C-49C1-8BA3-01372443F553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27563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8338E0-DC37-45A8-8874-233D8E78F64B}" type="datetimeFigureOut">
              <a:rPr lang="en-US"/>
              <a:pPr>
                <a:defRPr/>
              </a:pPr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D6259-3179-4282-A8D9-D8CAF9823880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66679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E7FE023-131D-4D5A-86C9-149BB520EB33}" type="datetimeFigureOut">
              <a:rPr lang="en-US"/>
              <a:pPr>
                <a:defRPr/>
              </a:pPr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22AD5-1BBF-43C4-B9FD-FE1FF2E00FF1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935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474482A-4788-4073-959D-C42E85D9F1B7}" type="datetimeFigureOut">
              <a:rPr lang="en-US"/>
              <a:pPr>
                <a:defRPr/>
              </a:pPr>
              <a:t>9/11/2019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6DFA-6466-456A-BC75-898B848CD4D6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32858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DD4B107-F760-4209-B339-49BB422474C3}" type="datetimeFigureOut">
              <a:rPr lang="en-US"/>
              <a:pPr>
                <a:defRPr/>
              </a:pPr>
              <a:t>9/11/2019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50FFE-EBA8-4BB1-86CC-1D7F3248EB4A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23859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F4275C4-2260-40B1-826D-5A6D066B3B9C}" type="datetimeFigureOut">
              <a:rPr lang="en-US"/>
              <a:pPr>
                <a:defRPr/>
              </a:pPr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8D8E-B9D7-4C6A-AE79-019DF8CDCF85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18216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B22EC31-B55B-4BB2-ADC0-2C31B1FDD700}" type="datetimeFigureOut">
              <a:rPr lang="en-US"/>
              <a:pPr>
                <a:defRPr/>
              </a:pPr>
              <a:t>9/11/2019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316B9-6993-4C5C-8FAF-79A7F33EBF35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633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D759AE1-7F25-45C6-BAA6-95163A37425C}" type="datetimeFigureOut">
              <a:rPr lang="en-US"/>
              <a:pPr>
                <a:defRPr/>
              </a:pPr>
              <a:t>9/11/2019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36B8D-BD5F-4438-9CC7-5C2D25A819F9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420432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9A67E10-CD62-4D3E-B511-FF4911EAE2F8}" type="datetimeFigureOut">
              <a:rPr lang="en-US"/>
              <a:pPr>
                <a:defRPr/>
              </a:pPr>
              <a:t>9/11/2019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D71BC-37FC-4005-A64F-196093A8FEB2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27966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83325"/>
            <a:ext cx="91614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0400" y="6372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E934213-ADDC-41B5-A799-52011D1CB48E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7772400" cy="3355975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E-Commerce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Web Programming</a:t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Teknik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Informatika</a:t>
            </a:r>
            <a:endParaRPr lang="id-ID" altLang="id-ID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Selain</a:t>
            </a:r>
            <a:r>
              <a:rPr lang="en-US" altLang="en-US" dirty="0"/>
              <a:t> </a:t>
            </a:r>
            <a:r>
              <a:rPr lang="en-US" altLang="en-US" dirty="0" err="1"/>
              <a:t>infrastruktur</a:t>
            </a:r>
            <a:r>
              <a:rPr lang="en-US" altLang="en-US" dirty="0"/>
              <a:t>, </a:t>
            </a:r>
            <a:r>
              <a:rPr lang="en-US" altLang="en-US" dirty="0" err="1"/>
              <a:t>aplikasi</a:t>
            </a:r>
            <a:r>
              <a:rPr lang="en-US" altLang="en-US" dirty="0"/>
              <a:t> EC juga </a:t>
            </a:r>
            <a:r>
              <a:rPr lang="en-US" altLang="en-US" dirty="0" err="1"/>
              <a:t>ditunjang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lima 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pendukung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Peraturan</a:t>
            </a:r>
            <a:r>
              <a:rPr lang="en-US" altLang="en-US" dirty="0"/>
              <a:t>/</a:t>
            </a:r>
            <a:r>
              <a:rPr lang="en-US" altLang="en-US" dirty="0" err="1"/>
              <a:t>perundangan</a:t>
            </a:r>
            <a:r>
              <a:rPr lang="en-US" altLang="en-US" dirty="0"/>
              <a:t> </a:t>
            </a:r>
            <a:r>
              <a:rPr lang="en-US" altLang="en-US" dirty="0" err="1"/>
              <a:t>publik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Pemasaran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periklanan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Layanan-layanan</a:t>
            </a:r>
            <a:r>
              <a:rPr lang="en-US" altLang="en-US" dirty="0"/>
              <a:t> </a:t>
            </a:r>
            <a:r>
              <a:rPr lang="en-US" altLang="en-US" dirty="0" err="1"/>
              <a:t>pendukung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Kemitraan</a:t>
            </a:r>
            <a:r>
              <a:rPr lang="en-US" altLang="en-US" dirty="0"/>
              <a:t> </a:t>
            </a:r>
            <a:r>
              <a:rPr lang="en-US" altLang="en-US" dirty="0" err="1"/>
              <a:t>usaha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Klasifikasi</a:t>
            </a:r>
            <a:r>
              <a:rPr lang="en-US" altLang="en-US" b="1" dirty="0"/>
              <a:t> EC </a:t>
            </a:r>
            <a:r>
              <a:rPr lang="en-US" altLang="en-US" b="1" dirty="0" err="1"/>
              <a:t>menurut</a:t>
            </a:r>
            <a:r>
              <a:rPr lang="en-US" altLang="en-US" b="1" dirty="0"/>
              <a:t> </a:t>
            </a:r>
            <a:r>
              <a:rPr lang="en-US" altLang="en-US" b="1" dirty="0" err="1"/>
              <a:t>Pola</a:t>
            </a:r>
            <a:r>
              <a:rPr lang="en-US" altLang="en-US" b="1" dirty="0"/>
              <a:t> </a:t>
            </a:r>
            <a:r>
              <a:rPr lang="en-US" altLang="en-US" b="1" dirty="0" err="1"/>
              <a:t>Interaksi</a:t>
            </a:r>
            <a:r>
              <a:rPr lang="en-US" altLang="en-US" b="1" dirty="0"/>
              <a:t>/</a:t>
            </a:r>
            <a:r>
              <a:rPr lang="en-US" altLang="en-US" b="1" dirty="0" err="1"/>
              <a:t>Transaksi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i="1" dirty="0"/>
              <a:t>B2B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B2C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en-US" b="1" i="1" dirty="0"/>
              <a:t>business-to-business-to-consumer</a:t>
            </a:r>
            <a:r>
              <a:rPr lang="en-US" altLang="en-US" i="1" dirty="0"/>
              <a:t> (B2B2C):</a:t>
            </a:r>
            <a:r>
              <a:rPr lang="en-US" altLang="en-US" b="1" dirty="0"/>
              <a:t> </a:t>
            </a:r>
            <a:r>
              <a:rPr lang="en-US" altLang="en-US" dirty="0"/>
              <a:t>model EC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menjual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jasa</a:t>
            </a:r>
            <a:r>
              <a:rPr lang="en-US" altLang="en-US" dirty="0"/>
              <a:t> </a:t>
            </a:r>
            <a:r>
              <a:rPr lang="en-US" altLang="en-US" dirty="0" err="1"/>
              <a:t>kepada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lain yang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konsumennya</a:t>
            </a:r>
            <a:r>
              <a:rPr lang="en-US" altLang="en-US" dirty="0"/>
              <a:t> </a:t>
            </a:r>
            <a:r>
              <a:rPr lang="en-US" altLang="en-US" dirty="0" err="1"/>
              <a:t>sendiri</a:t>
            </a:r>
            <a:endParaRPr lang="en-US" altLang="en-US" dirty="0"/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en-US" b="1" i="1" dirty="0"/>
              <a:t>consumer-to-business</a:t>
            </a:r>
            <a:r>
              <a:rPr lang="en-US" altLang="en-US" i="1" dirty="0"/>
              <a:t> (C2B):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model EC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individu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Internet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menjual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jasa</a:t>
            </a:r>
            <a:r>
              <a:rPr lang="en-US" altLang="en-US" dirty="0"/>
              <a:t> </a:t>
            </a:r>
            <a:r>
              <a:rPr lang="en-US" altLang="en-US" dirty="0" err="1"/>
              <a:t>kepada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individu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mencari</a:t>
            </a:r>
            <a:r>
              <a:rPr lang="en-US" altLang="en-US" dirty="0"/>
              <a:t> </a:t>
            </a:r>
            <a:r>
              <a:rPr lang="en-US" altLang="en-US" dirty="0" err="1"/>
              <a:t>penjual</a:t>
            </a:r>
            <a:r>
              <a:rPr lang="en-US" altLang="en-US" dirty="0"/>
              <a:t> </a:t>
            </a:r>
            <a:r>
              <a:rPr lang="en-US" altLang="en-US" dirty="0" err="1"/>
              <a:t>atas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jasa</a:t>
            </a:r>
            <a:r>
              <a:rPr lang="en-US" altLang="en-US" dirty="0"/>
              <a:t> yang </a:t>
            </a:r>
            <a:r>
              <a:rPr lang="en-US" altLang="en-US" dirty="0" err="1"/>
              <a:t>diperlukannya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consumer-to-consumer</a:t>
            </a:r>
            <a:r>
              <a:rPr lang="en-US" altLang="en-US" i="1" dirty="0"/>
              <a:t> (C2C):</a:t>
            </a:r>
            <a:r>
              <a:rPr lang="en-US" altLang="en-US" b="1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model EC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konsumen</a:t>
            </a:r>
            <a:r>
              <a:rPr lang="en-US" altLang="en-US" dirty="0"/>
              <a:t> </a:t>
            </a:r>
            <a:r>
              <a:rPr lang="en-US" altLang="en-US" dirty="0" err="1"/>
              <a:t>menjual</a:t>
            </a:r>
            <a:r>
              <a:rPr lang="en-US" altLang="en-US" dirty="0"/>
              <a:t> (</a:t>
            </a:r>
            <a:r>
              <a:rPr lang="en-US" altLang="en-US" dirty="0" err="1"/>
              <a:t>bertransaksi</a:t>
            </a:r>
            <a:r>
              <a:rPr lang="en-US" altLang="en-US" dirty="0"/>
              <a:t>) </a:t>
            </a:r>
            <a:r>
              <a:rPr lang="en-US" altLang="en-US" dirty="0" err="1"/>
              <a:t>langsung</a:t>
            </a:r>
            <a:r>
              <a:rPr lang="en-US" altLang="en-US" dirty="0"/>
              <a:t> </a:t>
            </a:r>
            <a:r>
              <a:rPr lang="en-US" altLang="en-US" dirty="0" err="1"/>
              <a:t>kepada</a:t>
            </a:r>
            <a:r>
              <a:rPr lang="en-US" altLang="en-US" dirty="0"/>
              <a:t> </a:t>
            </a:r>
            <a:r>
              <a:rPr lang="en-US" altLang="en-US" dirty="0" err="1"/>
              <a:t>konsumen</a:t>
            </a:r>
            <a:r>
              <a:rPr lang="en-US" altLang="en-US" dirty="0"/>
              <a:t> lain</a:t>
            </a:r>
            <a:endParaRPr lang="en-US" altLang="en-US" i="1" dirty="0"/>
          </a:p>
          <a:p>
            <a:pPr lvl="1" eaLnBrk="1" hangingPunct="1"/>
            <a:r>
              <a:rPr lang="en-US" altLang="en-US" sz="2600" b="1" i="1" dirty="0"/>
              <a:t>peer-to-peer</a:t>
            </a:r>
            <a:r>
              <a:rPr lang="en-US" altLang="en-US" sz="2600" i="1" dirty="0"/>
              <a:t> (P2P):</a:t>
            </a:r>
            <a:r>
              <a:rPr lang="en-US" altLang="en-US" sz="2600" b="1" dirty="0"/>
              <a:t> </a:t>
            </a:r>
            <a:r>
              <a:rPr lang="en-US" altLang="en-US" sz="2600" dirty="0" err="1"/>
              <a:t>teknologi</a:t>
            </a:r>
            <a:r>
              <a:rPr lang="en-US" altLang="en-US" sz="2600" dirty="0"/>
              <a:t> yang </a:t>
            </a:r>
            <a:r>
              <a:rPr lang="en-US" altLang="en-US" sz="2600" dirty="0" err="1"/>
              <a:t>memungkinkan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sesama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komputer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pada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suatu</a:t>
            </a:r>
            <a:r>
              <a:rPr lang="en-US" altLang="en-US" sz="2600" dirty="0"/>
              <a:t> </a:t>
            </a:r>
            <a:r>
              <a:rPr lang="en-US" altLang="en-US" sz="2600" dirty="0" err="1"/>
              <a:t>jaringan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untuk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bertukar</a:t>
            </a:r>
            <a:r>
              <a:rPr lang="en-US" altLang="en-US" sz="2600" dirty="0"/>
              <a:t> data </a:t>
            </a:r>
            <a:r>
              <a:rPr lang="en-US" altLang="en-US" sz="2600" dirty="0" err="1"/>
              <a:t>dan</a:t>
            </a:r>
            <a:r>
              <a:rPr lang="en-US" altLang="en-US" sz="2600" dirty="0"/>
              <a:t> proses </a:t>
            </a:r>
            <a:r>
              <a:rPr lang="en-US" altLang="en-US" sz="2600" dirty="0" err="1"/>
              <a:t>secara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langsung</a:t>
            </a:r>
            <a:r>
              <a:rPr lang="en-US" altLang="en-US" sz="2600" dirty="0"/>
              <a:t>; </a:t>
            </a:r>
            <a:r>
              <a:rPr lang="en-US" altLang="en-US" sz="2600" dirty="0" err="1"/>
              <a:t>dapat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digunakan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untuk</a:t>
            </a:r>
            <a:r>
              <a:rPr lang="en-US" altLang="en-US" sz="2600" dirty="0"/>
              <a:t> C2C, B2B, </a:t>
            </a:r>
            <a:r>
              <a:rPr lang="en-US" altLang="en-US" sz="2600" dirty="0" err="1"/>
              <a:t>dan</a:t>
            </a:r>
            <a:r>
              <a:rPr lang="en-US" altLang="en-US" sz="2600" dirty="0"/>
              <a:t> B2C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mobile commerce</a:t>
            </a:r>
            <a:r>
              <a:rPr lang="en-US" altLang="en-US" i="1" dirty="0"/>
              <a:t> (m-commerce):</a:t>
            </a:r>
            <a:r>
              <a:rPr lang="en-US" altLang="en-US" b="1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	</a:t>
            </a:r>
            <a:r>
              <a:rPr lang="en-US" altLang="en-US" dirty="0" err="1"/>
              <a:t>transaksi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aktivitas</a:t>
            </a:r>
            <a:r>
              <a:rPr lang="en-US" altLang="en-US" dirty="0"/>
              <a:t> EC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teknologi</a:t>
            </a:r>
            <a:r>
              <a:rPr lang="en-US" altLang="en-US" dirty="0"/>
              <a:t> </a:t>
            </a:r>
            <a:r>
              <a:rPr lang="en-US" altLang="en-US" i="1" dirty="0"/>
              <a:t>wireless</a:t>
            </a:r>
            <a:r>
              <a:rPr lang="en-US" altLang="en-US" dirty="0"/>
              <a:t> (</a:t>
            </a:r>
            <a:r>
              <a:rPr lang="en-US" altLang="en-US" dirty="0" err="1"/>
              <a:t>misal</a:t>
            </a:r>
            <a:r>
              <a:rPr lang="en-US" altLang="en-US" dirty="0"/>
              <a:t> </a:t>
            </a:r>
            <a:r>
              <a:rPr lang="en-US" altLang="en-US" dirty="0" err="1"/>
              <a:t>telepon</a:t>
            </a:r>
            <a:r>
              <a:rPr lang="en-US" altLang="en-US" dirty="0"/>
              <a:t> </a:t>
            </a:r>
            <a:r>
              <a:rPr lang="en-US" altLang="en-US" dirty="0" err="1"/>
              <a:t>selular</a:t>
            </a:r>
            <a:r>
              <a:rPr lang="en-US" altLang="en-US" dirty="0"/>
              <a:t>)</a:t>
            </a:r>
            <a:endParaRPr lang="en-US" altLang="en-US" i="1" dirty="0"/>
          </a:p>
          <a:p>
            <a:pPr eaLnBrk="1" hangingPunct="1">
              <a:spcBef>
                <a:spcPct val="45000"/>
              </a:spcBef>
            </a:pPr>
            <a:r>
              <a:rPr lang="en-US" altLang="en-US" b="1" i="1" dirty="0"/>
              <a:t>location-based commerce</a:t>
            </a:r>
            <a:r>
              <a:rPr lang="en-US" altLang="en-US" i="1" dirty="0"/>
              <a:t> (l-commerce):</a:t>
            </a:r>
            <a:r>
              <a:rPr lang="en-US" altLang="en-US" b="1" dirty="0"/>
              <a:t> </a:t>
            </a:r>
            <a:r>
              <a:rPr lang="en-US" altLang="en-US" dirty="0" err="1"/>
              <a:t>transaksi</a:t>
            </a:r>
            <a:r>
              <a:rPr lang="en-US" altLang="en-US" dirty="0"/>
              <a:t> </a:t>
            </a:r>
            <a:r>
              <a:rPr lang="en-US" altLang="en-US" i="1" dirty="0"/>
              <a:t>m-commerce</a:t>
            </a:r>
            <a:r>
              <a:rPr lang="en-US" altLang="en-US" dirty="0"/>
              <a:t> yang </a:t>
            </a:r>
            <a:r>
              <a:rPr lang="en-US" altLang="en-US" dirty="0" err="1"/>
              <a:t>ditargetkan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individu</a:t>
            </a:r>
            <a:r>
              <a:rPr lang="en-US" altLang="en-US" dirty="0"/>
              <a:t> di </a:t>
            </a:r>
            <a:r>
              <a:rPr lang="en-US" altLang="en-US" dirty="0" err="1"/>
              <a:t>lokasi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waktu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 dirty="0" err="1"/>
              <a:t>intrabusiness</a:t>
            </a:r>
            <a:r>
              <a:rPr lang="en-US" altLang="en-US" i="1" dirty="0"/>
              <a:t> EC:</a:t>
            </a:r>
            <a:r>
              <a:rPr lang="en-US" altLang="en-US" b="1" dirty="0"/>
              <a:t> </a:t>
            </a:r>
            <a:r>
              <a:rPr lang="en-US" altLang="en-US" dirty="0" err="1"/>
              <a:t>kategori</a:t>
            </a:r>
            <a:r>
              <a:rPr lang="en-US" altLang="en-US" dirty="0"/>
              <a:t> EC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aktivitas</a:t>
            </a:r>
            <a:r>
              <a:rPr lang="en-US" altLang="en-US" dirty="0"/>
              <a:t> internal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r>
              <a:rPr lang="en-US" altLang="en-US" dirty="0"/>
              <a:t> yang </a:t>
            </a:r>
            <a:r>
              <a:rPr lang="en-US" altLang="en-US" dirty="0" err="1"/>
              <a:t>melibatkan</a:t>
            </a:r>
            <a:r>
              <a:rPr lang="en-US" altLang="en-US" dirty="0"/>
              <a:t> </a:t>
            </a:r>
            <a:r>
              <a:rPr lang="en-US" altLang="en-US" dirty="0" err="1"/>
              <a:t>pertukaran</a:t>
            </a:r>
            <a:r>
              <a:rPr lang="en-US" altLang="en-US" dirty="0"/>
              <a:t> </a:t>
            </a:r>
            <a:r>
              <a:rPr lang="en-US" altLang="en-US" dirty="0" err="1"/>
              <a:t>barang</a:t>
            </a:r>
            <a:r>
              <a:rPr lang="en-US" altLang="en-US" dirty="0"/>
              <a:t>, </a:t>
            </a:r>
            <a:r>
              <a:rPr lang="en-US" altLang="en-US" dirty="0" err="1"/>
              <a:t>jasa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berbagai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individu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endParaRPr lang="en-US" altLang="en-US" i="1" dirty="0"/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b="1" i="1" dirty="0"/>
              <a:t>business-to-employees</a:t>
            </a:r>
            <a:r>
              <a:rPr lang="en-US" altLang="en-US" i="1" dirty="0"/>
              <a:t> (B2E):</a:t>
            </a:r>
            <a:r>
              <a:rPr lang="en-US" altLang="en-US" b="1" dirty="0"/>
              <a:t> </a:t>
            </a:r>
            <a:r>
              <a:rPr lang="en-US" altLang="en-US" dirty="0"/>
              <a:t>model EC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r>
              <a:rPr lang="en-US" altLang="en-US" dirty="0"/>
              <a:t> </a:t>
            </a:r>
            <a:r>
              <a:rPr lang="en-US" altLang="en-US" dirty="0" err="1"/>
              <a:t>menyediakan</a:t>
            </a:r>
            <a:r>
              <a:rPr lang="en-US" altLang="en-US" dirty="0"/>
              <a:t> </a:t>
            </a:r>
            <a:r>
              <a:rPr lang="en-US" altLang="en-US" dirty="0" err="1"/>
              <a:t>jasa</a:t>
            </a:r>
            <a:r>
              <a:rPr lang="en-US" altLang="en-US" dirty="0"/>
              <a:t>, </a:t>
            </a:r>
            <a:r>
              <a:rPr lang="en-US" altLang="en-US" dirty="0" err="1"/>
              <a:t>informasi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 </a:t>
            </a:r>
            <a:r>
              <a:rPr lang="en-US" altLang="en-US" dirty="0" err="1"/>
              <a:t>kepada</a:t>
            </a:r>
            <a:r>
              <a:rPr lang="en-US" altLang="en-US" dirty="0"/>
              <a:t> </a:t>
            </a:r>
            <a:r>
              <a:rPr lang="en-US" altLang="en-US" dirty="0" err="1"/>
              <a:t>individu</a:t>
            </a:r>
            <a:r>
              <a:rPr lang="en-US" altLang="en-US" dirty="0"/>
              <a:t> </a:t>
            </a:r>
            <a:r>
              <a:rPr lang="en-US" altLang="en-US" dirty="0" err="1"/>
              <a:t>karyawannya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collaborative commerce</a:t>
            </a:r>
            <a:r>
              <a:rPr lang="en-US" altLang="en-US" i="1" dirty="0"/>
              <a:t> (c-commerce):</a:t>
            </a:r>
            <a:r>
              <a:rPr lang="en-US" altLang="en-US" b="1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model EC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individu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r>
              <a:rPr lang="en-US" altLang="en-US" dirty="0"/>
              <a:t> </a:t>
            </a:r>
            <a:r>
              <a:rPr lang="en-US" altLang="en-US" dirty="0" err="1"/>
              <a:t>berkomunikasi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berkolaborasi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online</a:t>
            </a:r>
            <a:endParaRPr lang="en-US" altLang="en-US" b="1" dirty="0"/>
          </a:p>
          <a:p>
            <a:pPr eaLnBrk="1" hangingPunct="1"/>
            <a:r>
              <a:rPr lang="en-US" altLang="en-US" b="1" i="1" dirty="0"/>
              <a:t>e-learning</a:t>
            </a:r>
            <a:r>
              <a:rPr lang="en-US" altLang="en-US" i="1" dirty="0"/>
              <a:t>:</a:t>
            </a:r>
            <a:r>
              <a:rPr lang="en-US" altLang="en-US" b="1" dirty="0"/>
              <a:t> </a:t>
            </a:r>
            <a:r>
              <a:rPr lang="en-US" altLang="en-US" dirty="0" err="1"/>
              <a:t>penyampaian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online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pelatihan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pendidikan</a:t>
            </a:r>
            <a:endParaRPr lang="en-US" altLang="en-US" b="1" dirty="0"/>
          </a:p>
          <a:p>
            <a:pPr eaLnBrk="1" hangingPunct="1"/>
            <a:r>
              <a:rPr lang="en-US" altLang="en-US" b="1" i="1" dirty="0"/>
              <a:t>exchange</a:t>
            </a:r>
            <a:r>
              <a:rPr lang="en-US" altLang="en-US" i="1" dirty="0"/>
              <a:t> (e-exchange):</a:t>
            </a:r>
            <a:r>
              <a:rPr lang="en-US" altLang="en-US" b="1" dirty="0"/>
              <a:t> </a:t>
            </a:r>
            <a:r>
              <a:rPr lang="en-US" altLang="en-US" dirty="0" err="1"/>
              <a:t>pasar</a:t>
            </a:r>
            <a:r>
              <a:rPr lang="en-US" altLang="en-US" dirty="0"/>
              <a:t> </a:t>
            </a:r>
            <a:r>
              <a:rPr lang="en-US" altLang="en-US" dirty="0" err="1"/>
              <a:t>elektronik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umum</a:t>
            </a:r>
            <a:r>
              <a:rPr lang="en-US" altLang="en-US" dirty="0"/>
              <a:t> yang </a:t>
            </a:r>
            <a:r>
              <a:rPr lang="en-US" altLang="en-US" dirty="0" err="1"/>
              <a:t>beranggotakan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pembeli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penjual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exchange-to-exchange</a:t>
            </a:r>
            <a:r>
              <a:rPr lang="en-US" altLang="en-US" i="1" dirty="0"/>
              <a:t> (E2E):</a:t>
            </a:r>
            <a:r>
              <a:rPr lang="en-US" altLang="en-US" dirty="0"/>
              <a:t> model EC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e-exchange </a:t>
            </a:r>
            <a:r>
              <a:rPr lang="en-US" altLang="en-US" dirty="0" err="1"/>
              <a:t>berhubungan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 lain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pertukaran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endParaRPr lang="en-US" altLang="en-US" i="1" dirty="0"/>
          </a:p>
          <a:p>
            <a:pPr eaLnBrk="1" hangingPunct="1">
              <a:spcBef>
                <a:spcPct val="35000"/>
              </a:spcBef>
            </a:pPr>
            <a:r>
              <a:rPr lang="en-US" altLang="en-US" b="1" i="1" dirty="0"/>
              <a:t>e-government</a:t>
            </a:r>
            <a:r>
              <a:rPr lang="en-US" altLang="en-US" i="1" dirty="0"/>
              <a:t>:</a:t>
            </a:r>
            <a:r>
              <a:rPr lang="en-US" altLang="en-US" dirty="0"/>
              <a:t> model EC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r>
              <a:rPr lang="en-US" altLang="en-US" dirty="0"/>
              <a:t> </a:t>
            </a:r>
            <a:r>
              <a:rPr lang="en-US" altLang="en-US" dirty="0" err="1"/>
              <a:t>pemerintah</a:t>
            </a:r>
            <a:r>
              <a:rPr lang="en-US" altLang="en-US" dirty="0"/>
              <a:t> </a:t>
            </a:r>
            <a:r>
              <a:rPr lang="en-US" altLang="en-US" dirty="0" err="1"/>
              <a:t>membeli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menyediakan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, </a:t>
            </a:r>
            <a:r>
              <a:rPr lang="en-US" altLang="en-US" dirty="0" err="1"/>
              <a:t>jasa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individu</a:t>
            </a:r>
            <a:r>
              <a:rPr lang="en-US" altLang="en-US" dirty="0"/>
              <a:t> </a:t>
            </a:r>
            <a:r>
              <a:rPr lang="en-US" altLang="en-US" dirty="0" err="1"/>
              <a:t>warganegara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Teknologi</a:t>
            </a:r>
            <a:r>
              <a:rPr lang="en-US" altLang="en-US" dirty="0"/>
              <a:t> </a:t>
            </a:r>
            <a:r>
              <a:rPr lang="en-US" altLang="en-US" dirty="0" err="1"/>
              <a:t>Pendahulu</a:t>
            </a:r>
            <a:r>
              <a:rPr lang="en-US" altLang="en-US" dirty="0"/>
              <a:t>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1970-an: </a:t>
            </a:r>
            <a:r>
              <a:rPr lang="en-US" altLang="en-US" dirty="0" err="1"/>
              <a:t>inovasi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i="1" dirty="0"/>
              <a:t>electronic funds transfer </a:t>
            </a:r>
            <a:r>
              <a:rPr lang="en-US" altLang="en-US" dirty="0"/>
              <a:t>(EFT)—dana </a:t>
            </a:r>
            <a:r>
              <a:rPr lang="en-US" altLang="en-US" dirty="0" err="1"/>
              <a:t>dikirim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elektronis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r>
              <a:rPr lang="en-US" altLang="en-US" dirty="0"/>
              <a:t> lain (</a:t>
            </a:r>
            <a:r>
              <a:rPr lang="en-US" altLang="en-US" dirty="0" err="1"/>
              <a:t>terbatas</a:t>
            </a:r>
            <a:r>
              <a:rPr lang="en-US" altLang="en-US" dirty="0"/>
              <a:t> di </a:t>
            </a:r>
            <a:r>
              <a:rPr lang="en-US" altLang="en-US" dirty="0" err="1"/>
              <a:t>kalangan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besar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i="1" dirty="0"/>
              <a:t>electronic data interchange </a:t>
            </a:r>
            <a:r>
              <a:rPr lang="en-US" altLang="en-US" dirty="0"/>
              <a:t>(EDI)— media transfer </a:t>
            </a:r>
            <a:r>
              <a:rPr lang="en-US" altLang="en-US" dirty="0" err="1"/>
              <a:t>dokumen</a:t>
            </a:r>
            <a:r>
              <a:rPr lang="en-US" altLang="en-US" dirty="0"/>
              <a:t> </a:t>
            </a:r>
            <a:r>
              <a:rPr lang="en-US" altLang="en-US" dirty="0" err="1"/>
              <a:t>rutin</a:t>
            </a:r>
            <a:r>
              <a:rPr lang="en-US" altLang="en-US" dirty="0"/>
              <a:t> </a:t>
            </a:r>
            <a:r>
              <a:rPr lang="en-US" altLang="en-US" dirty="0" err="1"/>
              <a:t>elektronis</a:t>
            </a:r>
            <a:r>
              <a:rPr lang="en-US" altLang="en-US" dirty="0"/>
              <a:t> (</a:t>
            </a:r>
            <a:r>
              <a:rPr lang="en-US" altLang="en-US" dirty="0" err="1"/>
              <a:t>terjadi</a:t>
            </a:r>
            <a:r>
              <a:rPr lang="en-US" altLang="en-US" dirty="0"/>
              <a:t> </a:t>
            </a:r>
            <a:r>
              <a:rPr lang="en-US" altLang="en-US" dirty="0" err="1"/>
              <a:t>perluasan</a:t>
            </a:r>
            <a:r>
              <a:rPr lang="en-US" altLang="en-US" dirty="0"/>
              <a:t> </a:t>
            </a:r>
            <a:r>
              <a:rPr lang="en-US" altLang="en-US" dirty="0" err="1"/>
              <a:t>penggunaan</a:t>
            </a:r>
            <a:r>
              <a:rPr lang="en-US" altLang="en-US" dirty="0"/>
              <a:t> </a:t>
            </a:r>
            <a:r>
              <a:rPr lang="en-US" altLang="en-US" dirty="0" err="1"/>
              <a:t>termasuk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manufaktur</a:t>
            </a:r>
            <a:r>
              <a:rPr lang="en-US" altLang="en-US" dirty="0"/>
              <a:t>, </a:t>
            </a:r>
            <a:r>
              <a:rPr lang="en-US" altLang="en-US" dirty="0" err="1"/>
              <a:t>ritel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pelayanan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i="1" dirty="0" err="1"/>
              <a:t>interorganizational</a:t>
            </a:r>
            <a:r>
              <a:rPr lang="en-US" altLang="en-US" i="1" dirty="0"/>
              <a:t> system </a:t>
            </a:r>
            <a:r>
              <a:rPr lang="en-US" altLang="en-US" dirty="0"/>
              <a:t>(IOS)—travel reservation systems </a:t>
            </a:r>
            <a:r>
              <a:rPr lang="en-US" altLang="en-US" dirty="0" err="1"/>
              <a:t>dan</a:t>
            </a:r>
            <a:r>
              <a:rPr lang="en-US" altLang="en-US" dirty="0"/>
              <a:t> stock trading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1969: Internet </a:t>
            </a:r>
            <a:r>
              <a:rPr lang="en-US" altLang="en-US" dirty="0" err="1"/>
              <a:t>dilahirkan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riset</a:t>
            </a:r>
            <a:r>
              <a:rPr lang="en-US" altLang="en-US" dirty="0"/>
              <a:t> </a:t>
            </a:r>
            <a:r>
              <a:rPr lang="en-US" altLang="en-US" dirty="0" err="1"/>
              <a:t>pemerintah</a:t>
            </a:r>
            <a:r>
              <a:rPr lang="en-US" altLang="en-US" dirty="0"/>
              <a:t> AS,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awalnya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kalangan</a:t>
            </a:r>
            <a:r>
              <a:rPr lang="en-US" altLang="en-US" dirty="0"/>
              <a:t> </a:t>
            </a:r>
            <a:r>
              <a:rPr lang="en-US" altLang="en-US" dirty="0" err="1"/>
              <a:t>teknis</a:t>
            </a:r>
            <a:r>
              <a:rPr lang="en-US" altLang="en-US" dirty="0"/>
              <a:t> di </a:t>
            </a:r>
            <a:r>
              <a:rPr lang="en-US" altLang="en-US" dirty="0" err="1"/>
              <a:t>lembaga</a:t>
            </a:r>
            <a:r>
              <a:rPr lang="en-US" altLang="en-US" dirty="0"/>
              <a:t> </a:t>
            </a:r>
            <a:r>
              <a:rPr lang="en-US" altLang="en-US" dirty="0" err="1"/>
              <a:t>pemerintah</a:t>
            </a:r>
            <a:r>
              <a:rPr lang="en-US" altLang="en-US" dirty="0"/>
              <a:t>, </a:t>
            </a:r>
            <a:r>
              <a:rPr lang="en-US" altLang="en-US" dirty="0" err="1"/>
              <a:t>ilmuwan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penelitian</a:t>
            </a:r>
            <a:r>
              <a:rPr lang="en-US" altLang="en-US" dirty="0"/>
              <a:t> </a:t>
            </a:r>
            <a:r>
              <a:rPr lang="en-US" altLang="en-US" dirty="0" err="1"/>
              <a:t>akademis</a:t>
            </a:r>
            <a:endParaRPr lang="en-US" altLang="en-US" dirty="0"/>
          </a:p>
          <a:p>
            <a:pPr eaLnBrk="1" hangingPunct="1"/>
            <a:r>
              <a:rPr lang="en-US" altLang="en-US" dirty="0"/>
              <a:t>1990-an: </a:t>
            </a:r>
            <a:r>
              <a:rPr lang="en-US" altLang="en-US" dirty="0" err="1"/>
              <a:t>terjadi</a:t>
            </a:r>
            <a:r>
              <a:rPr lang="en-US" altLang="en-US" dirty="0"/>
              <a:t> </a:t>
            </a:r>
            <a:r>
              <a:rPr lang="en-US" altLang="en-US" dirty="0" err="1"/>
              <a:t>komersialisasi</a:t>
            </a:r>
            <a:r>
              <a:rPr lang="en-US" altLang="en-US" dirty="0"/>
              <a:t> Internet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pertumbuhan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i="1" dirty="0"/>
              <a:t>dot-coms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i="1" dirty="0"/>
              <a:t>Internet start-ups</a:t>
            </a:r>
            <a:r>
              <a:rPr lang="en-US" altLang="en-US" dirty="0"/>
              <a:t> </a:t>
            </a:r>
            <a:r>
              <a:rPr lang="en-US" altLang="en-US" dirty="0" err="1"/>
              <a:t>menjamur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Berbagai</a:t>
            </a:r>
            <a:r>
              <a:rPr lang="en-US" altLang="en-US" dirty="0"/>
              <a:t> </a:t>
            </a:r>
            <a:r>
              <a:rPr lang="en-US" altLang="en-US" dirty="0" err="1"/>
              <a:t>inovasi</a:t>
            </a:r>
            <a:r>
              <a:rPr lang="en-US" altLang="en-US" dirty="0"/>
              <a:t> </a:t>
            </a:r>
            <a:r>
              <a:rPr lang="en-US" altLang="en-US" dirty="0" err="1"/>
              <a:t>dibidang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penjualan</a:t>
            </a:r>
            <a:r>
              <a:rPr lang="en-US" altLang="en-US" dirty="0"/>
              <a:t> online </a:t>
            </a:r>
            <a:r>
              <a:rPr lang="en-US" altLang="en-US" dirty="0" err="1"/>
              <a:t>sampai</a:t>
            </a:r>
            <a:r>
              <a:rPr lang="en-US" altLang="en-US" dirty="0"/>
              <a:t> e-learning </a:t>
            </a:r>
            <a:r>
              <a:rPr lang="en-US" altLang="en-US" dirty="0" err="1"/>
              <a:t>bermunculan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Umumnya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besar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sedang</a:t>
            </a:r>
            <a:r>
              <a:rPr lang="en-US" altLang="en-US" dirty="0"/>
              <a:t> di AS </a:t>
            </a:r>
            <a:r>
              <a:rPr lang="en-US" altLang="en-US" dirty="0" err="1"/>
              <a:t>telah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situs Web</a:t>
            </a:r>
          </a:p>
          <a:p>
            <a:pPr eaLnBrk="1" hangingPunct="1"/>
            <a:r>
              <a:rPr lang="en-US" altLang="en-US" dirty="0" err="1"/>
              <a:t>Umumnya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besar</a:t>
            </a:r>
            <a:r>
              <a:rPr lang="en-US" altLang="en-US" dirty="0"/>
              <a:t> di AS </a:t>
            </a:r>
            <a:r>
              <a:rPr lang="en-US" altLang="en-US" dirty="0" err="1"/>
              <a:t>telah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portal </a:t>
            </a:r>
            <a:r>
              <a:rPr lang="en-US" altLang="en-US" dirty="0" err="1"/>
              <a:t>lengkap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1999: </a:t>
            </a:r>
            <a:r>
              <a:rPr lang="en-US" altLang="en-US" dirty="0" err="1"/>
              <a:t>fokus</a:t>
            </a:r>
            <a:r>
              <a:rPr lang="en-US" altLang="en-US" dirty="0"/>
              <a:t> EC </a:t>
            </a:r>
            <a:r>
              <a:rPr lang="en-US" altLang="en-US" dirty="0" err="1"/>
              <a:t>bergerak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B2C </a:t>
            </a:r>
            <a:r>
              <a:rPr lang="en-US" altLang="en-US" dirty="0" err="1"/>
              <a:t>ke</a:t>
            </a:r>
            <a:r>
              <a:rPr lang="en-US" altLang="en-US" dirty="0"/>
              <a:t> B2B</a:t>
            </a:r>
          </a:p>
          <a:p>
            <a:pPr eaLnBrk="1" hangingPunct="1"/>
            <a:r>
              <a:rPr lang="en-US" altLang="en-US" dirty="0"/>
              <a:t>2001: </a:t>
            </a:r>
            <a:r>
              <a:rPr lang="en-US" altLang="en-US" dirty="0" err="1"/>
              <a:t>terjadi</a:t>
            </a:r>
            <a:r>
              <a:rPr lang="en-US" altLang="en-US" dirty="0"/>
              <a:t> </a:t>
            </a:r>
            <a:r>
              <a:rPr lang="en-US" altLang="en-US" dirty="0" err="1"/>
              <a:t>pergerakan</a:t>
            </a:r>
            <a:r>
              <a:rPr lang="en-US" altLang="en-US" dirty="0"/>
              <a:t> </a:t>
            </a:r>
            <a:r>
              <a:rPr lang="en-US" altLang="en-US" dirty="0" err="1"/>
              <a:t>fokus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B2B </a:t>
            </a:r>
            <a:r>
              <a:rPr lang="en-US" altLang="en-US" dirty="0" err="1"/>
              <a:t>ke</a:t>
            </a:r>
            <a:r>
              <a:rPr lang="en-US" altLang="en-US" dirty="0"/>
              <a:t> B2E, c-commerce, e-government, e-learning, </a:t>
            </a:r>
            <a:r>
              <a:rPr lang="en-US" altLang="en-US" dirty="0" err="1"/>
              <a:t>dan</a:t>
            </a:r>
            <a:r>
              <a:rPr lang="en-US" altLang="en-US" dirty="0"/>
              <a:t> m-commerce</a:t>
            </a:r>
          </a:p>
          <a:p>
            <a:pPr eaLnBrk="1" hangingPunct="1"/>
            <a:r>
              <a:rPr lang="en-US" altLang="en-US" dirty="0"/>
              <a:t>EC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terus</a:t>
            </a:r>
            <a:r>
              <a:rPr lang="en-US" altLang="en-US" dirty="0"/>
              <a:t> </a:t>
            </a:r>
            <a:r>
              <a:rPr lang="en-US" altLang="en-US" dirty="0" err="1"/>
              <a:t>berevolusi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E-Commerce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Multidisiplin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Disiplin</a:t>
            </a:r>
            <a:r>
              <a:rPr lang="en-US" altLang="en-US" dirty="0"/>
              <a:t> </a:t>
            </a:r>
            <a:r>
              <a:rPr lang="en-US" altLang="en-US" dirty="0" err="1"/>
              <a:t>ilmu</a:t>
            </a:r>
            <a:r>
              <a:rPr lang="en-US" altLang="en-US" dirty="0"/>
              <a:t> </a:t>
            </a:r>
            <a:r>
              <a:rPr lang="en-US" altLang="en-US" dirty="0" err="1"/>
              <a:t>utama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 err="1"/>
              <a:t>Ilmu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Pemasaran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Perilaku</a:t>
            </a:r>
            <a:r>
              <a:rPr lang="en-US" altLang="en-US" dirty="0"/>
              <a:t> </a:t>
            </a:r>
            <a:r>
              <a:rPr lang="en-US" altLang="en-US" dirty="0" err="1"/>
              <a:t>konsumen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Keuangan</a:t>
            </a:r>
            <a:endParaRPr lang="en-US" altLang="en-US" dirty="0"/>
          </a:p>
          <a:p>
            <a:pPr lvl="1" eaLnBrk="1" hangingPunct="1"/>
            <a:r>
              <a:rPr lang="en-US" altLang="en-US" dirty="0" err="1" smtClean="0"/>
              <a:t>Ekonomi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MIS 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</a:t>
            </a:r>
            <a:r>
              <a:rPr lang="en-US" altLang="en-US" dirty="0" err="1"/>
              <a:t>Bisnis</a:t>
            </a:r>
            <a:r>
              <a:rPr lang="en-US" altLang="en-US" dirty="0"/>
              <a:t>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/>
              <a:t>Business Model</a:t>
            </a:r>
            <a:r>
              <a:rPr lang="en-US" altLang="en-US" dirty="0"/>
              <a:t>: </a:t>
            </a:r>
            <a:r>
              <a:rPr lang="en-US" altLang="en-US" dirty="0" err="1"/>
              <a:t>metoda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usaha</a:t>
            </a:r>
            <a:r>
              <a:rPr lang="en-US" altLang="en-US" dirty="0"/>
              <a:t>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revenue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menjamin</a:t>
            </a:r>
            <a:r>
              <a:rPr lang="en-US" altLang="en-US" dirty="0"/>
              <a:t> </a:t>
            </a:r>
            <a:r>
              <a:rPr lang="en-US" altLang="en-US" dirty="0" err="1"/>
              <a:t>kelangsungan</a:t>
            </a:r>
            <a:r>
              <a:rPr lang="en-US" altLang="en-US" dirty="0"/>
              <a:t> </a:t>
            </a:r>
            <a:r>
              <a:rPr lang="en-US" altLang="en-US" dirty="0" err="1"/>
              <a:t>hidupnya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Rancangan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Kelayakan</a:t>
            </a:r>
            <a:r>
              <a:rPr lang="en-US" altLang="en-US" dirty="0"/>
              <a:t> </a:t>
            </a:r>
            <a:r>
              <a:rPr lang="en-US" altLang="en-US" dirty="0" err="1"/>
              <a:t>Bisnis</a:t>
            </a:r>
            <a:r>
              <a:rPr lang="en-US" altLang="en-US" dirty="0"/>
              <a:t>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Business plan:</a:t>
            </a:r>
            <a:r>
              <a:rPr lang="en-US" altLang="en-US" dirty="0"/>
              <a:t> </a:t>
            </a:r>
            <a:r>
              <a:rPr lang="en-US" altLang="en-US" dirty="0" err="1"/>
              <a:t>dokumen</a:t>
            </a:r>
            <a:r>
              <a:rPr lang="en-US" altLang="en-US" dirty="0"/>
              <a:t> yang </a:t>
            </a:r>
            <a:r>
              <a:rPr lang="en-US" altLang="en-US" dirty="0" err="1"/>
              <a:t>merinci</a:t>
            </a:r>
            <a:r>
              <a:rPr lang="en-US" altLang="en-US" dirty="0"/>
              <a:t> </a:t>
            </a:r>
            <a:r>
              <a:rPr lang="en-US" altLang="en-US" dirty="0" err="1"/>
              <a:t>tujuan-tujuan</a:t>
            </a:r>
            <a:r>
              <a:rPr lang="en-US" altLang="en-US" dirty="0"/>
              <a:t> </a:t>
            </a:r>
            <a:r>
              <a:rPr lang="en-US" altLang="en-US" dirty="0" err="1"/>
              <a:t>bisnis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garis</a:t>
            </a:r>
            <a:r>
              <a:rPr lang="en-US" altLang="en-US" dirty="0"/>
              <a:t> </a:t>
            </a:r>
            <a:r>
              <a:rPr lang="en-US" altLang="en-US" dirty="0" err="1"/>
              <a:t>besar</a:t>
            </a:r>
            <a:r>
              <a:rPr lang="en-US" altLang="en-US" dirty="0"/>
              <a:t> </a:t>
            </a:r>
            <a:r>
              <a:rPr lang="en-US" altLang="en-US" dirty="0" err="1"/>
              <a:t>rencana</a:t>
            </a:r>
            <a:r>
              <a:rPr lang="en-US" altLang="en-US" dirty="0"/>
              <a:t> </a:t>
            </a:r>
            <a:r>
              <a:rPr lang="en-US" altLang="en-US" dirty="0" err="1"/>
              <a:t>pencapaiannya</a:t>
            </a:r>
            <a:r>
              <a:rPr lang="en-US" altLang="en-US" dirty="0"/>
              <a:t>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b="1" i="1" dirty="0"/>
              <a:t>Business case:</a:t>
            </a:r>
            <a:r>
              <a:rPr lang="en-US" altLang="en-US" dirty="0"/>
              <a:t> </a:t>
            </a:r>
            <a:r>
              <a:rPr lang="en-US" altLang="en-US" dirty="0" err="1"/>
              <a:t>dokumen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manajer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pemilik</a:t>
            </a:r>
            <a:r>
              <a:rPr lang="en-US" altLang="en-US" dirty="0"/>
              <a:t> </a:t>
            </a:r>
            <a:r>
              <a:rPr lang="en-US" altLang="en-US" dirty="0" err="1"/>
              <a:t>usaha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memperoleh</a:t>
            </a:r>
            <a:r>
              <a:rPr lang="en-US" altLang="en-US" dirty="0"/>
              <a:t> </a:t>
            </a:r>
            <a:r>
              <a:rPr lang="en-US" altLang="en-US" dirty="0" err="1"/>
              <a:t>pendanaan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proyek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spesifik</a:t>
            </a:r>
            <a:r>
              <a:rPr lang="en-US" altLang="en-US" dirty="0"/>
              <a:t>;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penekanan</a:t>
            </a:r>
            <a:r>
              <a:rPr lang="en-US" altLang="en-US" dirty="0"/>
              <a:t> </a:t>
            </a:r>
            <a:r>
              <a:rPr lang="en-US" altLang="en-US" dirty="0" err="1"/>
              <a:t>utama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justifikasi</a:t>
            </a:r>
            <a:r>
              <a:rPr lang="en-US" altLang="en-US" dirty="0"/>
              <a:t> </a:t>
            </a:r>
            <a:r>
              <a:rPr lang="en-US" altLang="en-US" dirty="0" err="1"/>
              <a:t>investasi</a:t>
            </a:r>
            <a:r>
              <a:rPr lang="en-US" altLang="en-US" dirty="0"/>
              <a:t> yang </a:t>
            </a:r>
            <a:r>
              <a:rPr lang="en-US" altLang="en-US" dirty="0" err="1"/>
              <a:t>dimaksud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38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Struktur</a:t>
            </a:r>
            <a:r>
              <a:rPr lang="en-US" altLang="en-US" dirty="0"/>
              <a:t> Model </a:t>
            </a:r>
            <a:r>
              <a:rPr lang="en-US" altLang="en-US" dirty="0" err="1"/>
              <a:t>Bisnis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/>
              <a:t>Revenue model:</a:t>
            </a:r>
            <a:r>
              <a:rPr lang="en-US" altLang="en-US" b="1" dirty="0"/>
              <a:t> </a:t>
            </a:r>
            <a:r>
              <a:rPr lang="en-US" altLang="en-US" dirty="0" err="1"/>
              <a:t>deskripsi</a:t>
            </a:r>
            <a:r>
              <a:rPr lang="en-US" altLang="en-US" dirty="0"/>
              <a:t> </a:t>
            </a:r>
            <a:r>
              <a:rPr lang="en-US" altLang="en-US" dirty="0" err="1"/>
              <a:t>bagaimana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proyek</a:t>
            </a:r>
            <a:r>
              <a:rPr lang="en-US" altLang="en-US" dirty="0"/>
              <a:t> EC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revenue, </a:t>
            </a:r>
            <a:r>
              <a:rPr lang="en-US" altLang="en-US" dirty="0" err="1"/>
              <a:t>misal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 err="1"/>
              <a:t>Penjualan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Komisi</a:t>
            </a:r>
            <a:r>
              <a:rPr lang="en-US" altLang="en-US" dirty="0"/>
              <a:t> </a:t>
            </a:r>
            <a:r>
              <a:rPr lang="en-US" altLang="en-US" dirty="0" err="1"/>
              <a:t>transaksi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 err="1"/>
              <a:t>Iuran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 </a:t>
            </a:r>
            <a:r>
              <a:rPr lang="en-US" altLang="en-US" dirty="0" err="1"/>
              <a:t>pendaftaran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Iklan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Royalty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 </a:t>
            </a:r>
            <a:r>
              <a:rPr lang="en-US" altLang="en-US" dirty="0" err="1"/>
              <a:t>afiliasi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Sumber</a:t>
            </a:r>
            <a:r>
              <a:rPr lang="en-US" altLang="en-US" dirty="0"/>
              <a:t> revenue 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4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/>
              <a:t>Value proposition:</a:t>
            </a:r>
            <a:r>
              <a:rPr lang="en-US" altLang="en-US" b="1" dirty="0"/>
              <a:t> </a:t>
            </a:r>
            <a:r>
              <a:rPr lang="en-US" altLang="en-US" dirty="0" err="1"/>
              <a:t>Keuntungan</a:t>
            </a:r>
            <a:r>
              <a:rPr lang="en-US" altLang="en-US" dirty="0"/>
              <a:t> yang </a:t>
            </a:r>
            <a:r>
              <a:rPr lang="en-US" altLang="en-US" dirty="0" err="1"/>
              <a:t>diperoleh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usaha</a:t>
            </a:r>
            <a:r>
              <a:rPr lang="en-US" altLang="en-US" dirty="0"/>
              <a:t> EC, </a:t>
            </a:r>
            <a:r>
              <a:rPr lang="en-US" altLang="en-US" dirty="0" err="1"/>
              <a:t>misal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 err="1"/>
              <a:t>Efisiensi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transaksi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pembeli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Ketergantungan</a:t>
            </a:r>
            <a:r>
              <a:rPr lang="en-US" altLang="en-US" dirty="0"/>
              <a:t> (</a:t>
            </a:r>
            <a:r>
              <a:rPr lang="en-US" altLang="en-US" i="1" dirty="0"/>
              <a:t>lock-in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Citra </a:t>
            </a:r>
            <a:r>
              <a:rPr lang="en-US" altLang="en-US" dirty="0" err="1"/>
              <a:t>perusahaan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Agregasi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Kolaborasi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lain</a:t>
            </a:r>
          </a:p>
          <a:p>
            <a:pPr lvl="1"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/>
              <a:t>Internet </a:t>
            </a:r>
            <a:r>
              <a:rPr lang="en-US" altLang="en-US" dirty="0" err="1"/>
              <a:t>berkembang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saluran</a:t>
            </a:r>
            <a:r>
              <a:rPr lang="en-US" altLang="en-US" dirty="0"/>
              <a:t> </a:t>
            </a:r>
            <a:r>
              <a:rPr lang="en-US" altLang="en-US" dirty="0" err="1"/>
              <a:t>distribusi</a:t>
            </a:r>
            <a:r>
              <a:rPr lang="en-US" altLang="en-US" dirty="0"/>
              <a:t> global </a:t>
            </a:r>
            <a:r>
              <a:rPr lang="en-US" altLang="en-US" dirty="0" err="1"/>
              <a:t>utama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, </a:t>
            </a:r>
            <a:r>
              <a:rPr lang="en-US" altLang="en-US" dirty="0" err="1"/>
              <a:t>jasa</a:t>
            </a:r>
            <a:r>
              <a:rPr lang="en-US" altLang="en-US" dirty="0"/>
              <a:t>, </a:t>
            </a:r>
            <a:r>
              <a:rPr lang="en-US" altLang="en-US" dirty="0" err="1"/>
              <a:t>lapangan</a:t>
            </a:r>
            <a:r>
              <a:rPr lang="en-US" altLang="en-US" dirty="0"/>
              <a:t> </a:t>
            </a:r>
            <a:r>
              <a:rPr lang="en-US" altLang="en-US" dirty="0" err="1"/>
              <a:t>pekerjaan</a:t>
            </a:r>
            <a:r>
              <a:rPr lang="en-US" altLang="en-US" dirty="0"/>
              <a:t> 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manajerial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profesional</a:t>
            </a:r>
            <a:endParaRPr lang="en-US" altLang="en-US" dirty="0"/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 err="1"/>
              <a:t>Dampaknya</a:t>
            </a:r>
            <a:r>
              <a:rPr lang="en-US" altLang="en-US" dirty="0"/>
              <a:t> </a:t>
            </a:r>
            <a:r>
              <a:rPr lang="en-US" altLang="en-US" dirty="0" err="1"/>
              <a:t>mengubah</a:t>
            </a:r>
            <a:r>
              <a:rPr lang="en-US" altLang="en-US" dirty="0"/>
              <a:t> </a:t>
            </a:r>
            <a:r>
              <a:rPr lang="en-US" altLang="en-US" dirty="0" err="1"/>
              <a:t>perekonomian</a:t>
            </a:r>
            <a:r>
              <a:rPr lang="en-US" altLang="en-US" dirty="0"/>
              <a:t>, </a:t>
            </a:r>
            <a:r>
              <a:rPr lang="en-US" altLang="en-US" dirty="0" err="1"/>
              <a:t>struktur</a:t>
            </a:r>
            <a:r>
              <a:rPr lang="en-US" altLang="en-US" dirty="0"/>
              <a:t> </a:t>
            </a:r>
            <a:r>
              <a:rPr lang="en-US" altLang="en-US" dirty="0" err="1"/>
              <a:t>pasar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industri</a:t>
            </a:r>
            <a:r>
              <a:rPr lang="en-US" altLang="en-US" dirty="0"/>
              <a:t>, </a:t>
            </a:r>
            <a:r>
              <a:rPr lang="en-US" altLang="en-US" dirty="0" err="1"/>
              <a:t>produk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jasa</a:t>
            </a:r>
            <a:r>
              <a:rPr lang="en-US" altLang="en-US" dirty="0"/>
              <a:t> </a:t>
            </a:r>
            <a:r>
              <a:rPr lang="en-US" altLang="en-US" dirty="0" err="1"/>
              <a:t>serta</a:t>
            </a:r>
            <a:r>
              <a:rPr lang="en-US" altLang="en-US" dirty="0"/>
              <a:t> </a:t>
            </a:r>
            <a:r>
              <a:rPr lang="en-US" altLang="en-US" dirty="0" err="1"/>
              <a:t>aliran</a:t>
            </a:r>
            <a:r>
              <a:rPr lang="en-US" altLang="en-US" dirty="0"/>
              <a:t> </a:t>
            </a:r>
            <a:r>
              <a:rPr lang="en-US" altLang="en-US" dirty="0" err="1"/>
              <a:t>distribusinya</a:t>
            </a:r>
            <a:r>
              <a:rPr lang="en-US" altLang="en-US" dirty="0"/>
              <a:t>, </a:t>
            </a:r>
            <a:r>
              <a:rPr lang="en-US" altLang="en-US" dirty="0" err="1"/>
              <a:t>segmentasi</a:t>
            </a:r>
            <a:r>
              <a:rPr lang="en-US" altLang="en-US" dirty="0"/>
              <a:t> </a:t>
            </a:r>
            <a:r>
              <a:rPr lang="en-US" altLang="en-US" dirty="0" err="1"/>
              <a:t>pasar</a:t>
            </a:r>
            <a:r>
              <a:rPr lang="en-US" altLang="en-US" dirty="0"/>
              <a:t>,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konsumen</a:t>
            </a:r>
            <a:r>
              <a:rPr lang="en-US" altLang="en-US" dirty="0"/>
              <a:t>, </a:t>
            </a:r>
            <a:r>
              <a:rPr lang="en-US" altLang="en-US" dirty="0" err="1"/>
              <a:t>perilaku</a:t>
            </a:r>
            <a:r>
              <a:rPr lang="en-US" altLang="en-US" dirty="0"/>
              <a:t> </a:t>
            </a:r>
            <a:r>
              <a:rPr lang="en-US" altLang="en-US" dirty="0" err="1"/>
              <a:t>konsumen</a:t>
            </a:r>
            <a:r>
              <a:rPr lang="en-US" altLang="en-US" dirty="0"/>
              <a:t>, </a:t>
            </a:r>
            <a:r>
              <a:rPr lang="en-US" altLang="en-US" dirty="0" err="1"/>
              <a:t>lapangan</a:t>
            </a:r>
            <a:r>
              <a:rPr lang="en-US" altLang="en-US" dirty="0"/>
              <a:t> </a:t>
            </a:r>
            <a:r>
              <a:rPr lang="en-US" altLang="en-US" dirty="0" err="1"/>
              <a:t>pekerjaan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pasar</a:t>
            </a:r>
            <a:r>
              <a:rPr lang="en-US" altLang="en-US" dirty="0"/>
              <a:t> </a:t>
            </a:r>
            <a:r>
              <a:rPr lang="en-US" altLang="en-US" dirty="0" err="1"/>
              <a:t>tenaga</a:t>
            </a:r>
            <a:r>
              <a:rPr lang="en-US" altLang="en-US" dirty="0"/>
              <a:t> </a:t>
            </a:r>
            <a:r>
              <a:rPr lang="en-US" altLang="en-US" dirty="0" err="1"/>
              <a:t>kerja</a:t>
            </a:r>
            <a:endParaRPr lang="en-US" altLang="en-US" dirty="0"/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 altLang="en-US" dirty="0" err="1"/>
              <a:t>Dampaknya</a:t>
            </a:r>
            <a:r>
              <a:rPr lang="en-US" altLang="en-US" dirty="0"/>
              <a:t> juga </a:t>
            </a:r>
            <a:r>
              <a:rPr lang="en-US" altLang="en-US" dirty="0" err="1"/>
              <a:t>terjadi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masyarakat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politik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perspektif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dunia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diri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didalamnya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3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E-commerce </a:t>
            </a:r>
            <a:r>
              <a:rPr lang="en-US" altLang="en-US" b="1" dirty="0" err="1"/>
              <a:t>dapat</a:t>
            </a:r>
            <a:r>
              <a:rPr lang="en-US" altLang="en-US" b="1" dirty="0"/>
              <a:t> </a:t>
            </a:r>
            <a:r>
              <a:rPr lang="en-US" altLang="en-US" b="1" dirty="0" err="1"/>
              <a:t>didefinisikan</a:t>
            </a:r>
            <a:r>
              <a:rPr lang="en-US" altLang="en-US" b="1" dirty="0"/>
              <a:t> </a:t>
            </a:r>
            <a:r>
              <a:rPr lang="en-US" altLang="en-US" b="1" dirty="0" err="1"/>
              <a:t>dari</a:t>
            </a:r>
            <a:r>
              <a:rPr lang="en-US" altLang="en-US" b="1" dirty="0"/>
              <a:t> </a:t>
            </a:r>
            <a:r>
              <a:rPr lang="en-US" altLang="en-US" b="1" dirty="0" err="1"/>
              <a:t>beberapa</a:t>
            </a:r>
            <a:r>
              <a:rPr lang="en-US" altLang="en-US" b="1" dirty="0"/>
              <a:t> </a:t>
            </a:r>
            <a:r>
              <a:rPr lang="en-US" altLang="en-US" b="1" dirty="0" err="1"/>
              <a:t>perspektif</a:t>
            </a:r>
            <a:r>
              <a:rPr lang="en-US" altLang="en-US" b="1" dirty="0"/>
              <a:t>:</a:t>
            </a:r>
          </a:p>
          <a:p>
            <a:pPr lvl="1" eaLnBrk="1" hangingPunct="1"/>
            <a:r>
              <a:rPr lang="en-US" altLang="en-US" b="1" dirty="0" err="1"/>
              <a:t>Komunikasi</a:t>
            </a:r>
            <a:r>
              <a:rPr lang="en-US" altLang="en-US" b="1" dirty="0"/>
              <a:t>: </a:t>
            </a:r>
            <a:r>
              <a:rPr lang="en-US" altLang="en-US" dirty="0" err="1"/>
              <a:t>pengiriman</a:t>
            </a:r>
            <a:r>
              <a:rPr lang="en-US" altLang="en-US" dirty="0"/>
              <a:t> </a:t>
            </a:r>
            <a:r>
              <a:rPr lang="en-US" altLang="en-US" dirty="0" err="1"/>
              <a:t>barang</a:t>
            </a:r>
            <a:r>
              <a:rPr lang="en-US" altLang="en-US" dirty="0"/>
              <a:t>, </a:t>
            </a:r>
            <a:r>
              <a:rPr lang="en-US" altLang="en-US" dirty="0" err="1"/>
              <a:t>jasa</a:t>
            </a:r>
            <a:r>
              <a:rPr lang="en-US" altLang="en-US" dirty="0"/>
              <a:t>, </a:t>
            </a:r>
            <a:r>
              <a:rPr lang="en-US" altLang="en-US" dirty="0" err="1"/>
              <a:t>informasi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pembayaran</a:t>
            </a:r>
            <a:r>
              <a:rPr lang="en-US" altLang="en-US" dirty="0"/>
              <a:t> </a:t>
            </a:r>
            <a:r>
              <a:rPr lang="en-US" altLang="en-US" dirty="0" err="1"/>
              <a:t>melalui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sarana</a:t>
            </a:r>
            <a:r>
              <a:rPr lang="en-US" altLang="en-US" dirty="0"/>
              <a:t> </a:t>
            </a:r>
            <a:r>
              <a:rPr lang="en-US" altLang="en-US" dirty="0" err="1"/>
              <a:t>electronik</a:t>
            </a:r>
            <a:r>
              <a:rPr lang="en-US" altLang="en-US" dirty="0"/>
              <a:t> </a:t>
            </a:r>
            <a:r>
              <a:rPr lang="en-US" altLang="en-US" dirty="0" err="1"/>
              <a:t>lainnya</a:t>
            </a:r>
            <a:endParaRPr lang="en-US" altLang="en-US" dirty="0"/>
          </a:p>
          <a:p>
            <a:pPr lvl="1" eaLnBrk="1" hangingPunct="1">
              <a:spcBef>
                <a:spcPct val="40000"/>
              </a:spcBef>
            </a:pPr>
            <a:r>
              <a:rPr lang="en-US" altLang="en-US" b="1" dirty="0" err="1"/>
              <a:t>Perdagangan</a:t>
            </a:r>
            <a:r>
              <a:rPr lang="en-US" altLang="en-US" b="1" dirty="0"/>
              <a:t>:</a:t>
            </a:r>
            <a:r>
              <a:rPr lang="en-US" altLang="en-US" dirty="0"/>
              <a:t> </a:t>
            </a:r>
            <a:r>
              <a:rPr lang="en-US" altLang="en-US" dirty="0" err="1"/>
              <a:t>penyediaan</a:t>
            </a:r>
            <a:r>
              <a:rPr lang="en-US" altLang="en-US" dirty="0"/>
              <a:t> </a:t>
            </a:r>
            <a:r>
              <a:rPr lang="en-US" altLang="en-US" dirty="0" err="1"/>
              <a:t>sarana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membeli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menjual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, </a:t>
            </a:r>
            <a:r>
              <a:rPr lang="en-US" altLang="en-US" dirty="0" err="1"/>
              <a:t>jasa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melalui</a:t>
            </a:r>
            <a:r>
              <a:rPr lang="en-US" altLang="en-US" dirty="0"/>
              <a:t> Internet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fasilitas</a:t>
            </a:r>
            <a:r>
              <a:rPr lang="en-US" altLang="en-US" dirty="0"/>
              <a:t> online </a:t>
            </a:r>
            <a:r>
              <a:rPr lang="en-US" altLang="en-US" dirty="0" err="1"/>
              <a:t>lainnya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600" b="1" dirty="0"/>
              <a:t>Proses </a:t>
            </a:r>
            <a:r>
              <a:rPr lang="en-US" altLang="en-US" sz="2600" b="1" dirty="0" err="1"/>
              <a:t>Bisnis</a:t>
            </a:r>
            <a:r>
              <a:rPr lang="en-US" altLang="en-US" sz="2600" b="1" dirty="0"/>
              <a:t>: </a:t>
            </a:r>
            <a:r>
              <a:rPr lang="en-US" altLang="en-US" sz="2600" dirty="0" err="1"/>
              <a:t>menjalankan</a:t>
            </a:r>
            <a:r>
              <a:rPr lang="en-US" altLang="en-US" sz="2600" dirty="0"/>
              <a:t> proses </a:t>
            </a:r>
            <a:r>
              <a:rPr lang="en-US" altLang="en-US" sz="2600" dirty="0" err="1"/>
              <a:t>bisnis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secara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elektronik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melalui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jaringan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elektronik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menggantikan</a:t>
            </a:r>
            <a:r>
              <a:rPr lang="en-US" altLang="en-US" sz="2600" dirty="0"/>
              <a:t> proses </a:t>
            </a:r>
            <a:r>
              <a:rPr lang="en-US" altLang="en-US" sz="2600" dirty="0" err="1"/>
              <a:t>bisnis</a:t>
            </a:r>
            <a:r>
              <a:rPr lang="en-US" altLang="en-US" sz="2600" dirty="0"/>
              <a:t> </a:t>
            </a:r>
            <a:r>
              <a:rPr lang="en-US" altLang="en-US" sz="2600" dirty="0" err="1"/>
              <a:t>fisik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dengan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informasi</a:t>
            </a:r>
            <a:endParaRPr lang="en-US" altLang="en-US" sz="2600" dirty="0"/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sz="2600" b="1" dirty="0" err="1"/>
              <a:t>Layanan</a:t>
            </a:r>
            <a:r>
              <a:rPr lang="en-US" altLang="en-US" sz="2600" b="1" dirty="0"/>
              <a:t>: </a:t>
            </a:r>
            <a:r>
              <a:rPr lang="en-US" altLang="en-US" sz="2600" dirty="0" err="1"/>
              <a:t>cara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bagi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pemerintah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perusahaan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konsumen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dan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manajemen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untuk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memangkas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biaya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pelayanan</a:t>
            </a:r>
            <a:r>
              <a:rPr lang="en-US" altLang="en-US" sz="2600" dirty="0"/>
              <a:t>/</a:t>
            </a:r>
            <a:r>
              <a:rPr lang="en-US" altLang="en-US" sz="2600" dirty="0" err="1"/>
              <a:t>operasi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sekaligus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meningkatkan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mutu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kecepatan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layanan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bagi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konsumen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45000"/>
              </a:spcBef>
            </a:pPr>
            <a:r>
              <a:rPr lang="en-US" altLang="en-US" sz="2600" b="1" dirty="0" err="1"/>
              <a:t>Pembelajaran</a:t>
            </a:r>
            <a:r>
              <a:rPr lang="en-US" altLang="en-US" sz="2600" b="1" dirty="0"/>
              <a:t>:</a:t>
            </a:r>
            <a:r>
              <a:rPr lang="en-US" altLang="en-US" sz="2600" b="1" i="1" dirty="0"/>
              <a:t> </a:t>
            </a:r>
            <a:r>
              <a:rPr lang="en-US" altLang="en-US" sz="2600" dirty="0" err="1"/>
              <a:t>sarana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pendidikan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pelatihan</a:t>
            </a:r>
            <a:r>
              <a:rPr lang="en-US" altLang="en-US" sz="2600" dirty="0"/>
              <a:t> online </a:t>
            </a:r>
            <a:r>
              <a:rPr lang="en-US" altLang="en-US" sz="2600" dirty="0" err="1"/>
              <a:t>untuk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sekolah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universitas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dan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organisasi</a:t>
            </a:r>
            <a:r>
              <a:rPr lang="en-US" altLang="en-US" sz="2600" dirty="0"/>
              <a:t> lain </a:t>
            </a:r>
            <a:r>
              <a:rPr lang="en-US" altLang="en-US" sz="2600" dirty="0" err="1"/>
              <a:t>termasuk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perusahaan</a:t>
            </a:r>
            <a:endParaRPr lang="en-US" altLang="en-US" sz="2600" dirty="0"/>
          </a:p>
          <a:p>
            <a:pPr lvl="1" eaLnBrk="1" hangingPunct="1">
              <a:spcBef>
                <a:spcPct val="45000"/>
              </a:spcBef>
            </a:pPr>
            <a:r>
              <a:rPr lang="en-US" altLang="en-US" sz="2600" b="1" dirty="0" err="1"/>
              <a:t>Kolaborasi</a:t>
            </a:r>
            <a:r>
              <a:rPr lang="en-US" altLang="en-US" sz="2600" b="1" dirty="0"/>
              <a:t>:</a:t>
            </a:r>
            <a:r>
              <a:rPr lang="en-US" altLang="en-US" sz="2600" b="1" i="1" dirty="0"/>
              <a:t> </a:t>
            </a:r>
            <a:r>
              <a:rPr lang="en-US" altLang="en-US" sz="2600" dirty="0" err="1"/>
              <a:t>metoda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kolaborasi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antar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dan</a:t>
            </a:r>
            <a:r>
              <a:rPr lang="en-US" altLang="en-US" sz="2600" dirty="0"/>
              <a:t> intra </a:t>
            </a:r>
            <a:r>
              <a:rPr lang="en-US" altLang="en-US" sz="2600" dirty="0" err="1"/>
              <a:t>organisasi</a:t>
            </a:r>
            <a:endParaRPr lang="en-US" altLang="en-US" sz="2600" dirty="0"/>
          </a:p>
          <a:p>
            <a:pPr lvl="1" eaLnBrk="1" hangingPunct="1">
              <a:spcBef>
                <a:spcPct val="45000"/>
              </a:spcBef>
            </a:pPr>
            <a:r>
              <a:rPr lang="en-US" altLang="en-US" sz="2600" b="1" dirty="0" err="1"/>
              <a:t>Komunitas</a:t>
            </a:r>
            <a:r>
              <a:rPr lang="en-US" altLang="en-US" sz="2600" b="1" dirty="0"/>
              <a:t>: </a:t>
            </a:r>
            <a:r>
              <a:rPr lang="en-US" altLang="en-US" sz="2600" dirty="0" err="1"/>
              <a:t>tempat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berkumpul</a:t>
            </a:r>
            <a:r>
              <a:rPr lang="en-US" altLang="en-US" sz="2600" dirty="0"/>
              <a:t> (</a:t>
            </a:r>
            <a:r>
              <a:rPr lang="en-US" altLang="en-US" sz="2600" i="1" dirty="0" err="1"/>
              <a:t>mangkal</a:t>
            </a:r>
            <a:r>
              <a:rPr lang="en-US" altLang="en-US" sz="2600" dirty="0"/>
              <a:t>) </a:t>
            </a:r>
            <a:r>
              <a:rPr lang="en-US" altLang="en-US" sz="2600" dirty="0" err="1"/>
              <a:t>bagi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anggota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suatu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masyarakat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untuk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belajar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mencari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informasi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melakukan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transaksi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dan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berkolaborasi</a:t>
            </a:r>
            <a:endParaRPr lang="en-US" alt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Dimensi</a:t>
            </a:r>
            <a:r>
              <a:rPr lang="en-US" dirty="0" smtClean="0"/>
              <a:t> E-Commerce</a:t>
            </a:r>
            <a:endParaRPr lang="en-US" dirty="0"/>
          </a:p>
        </p:txBody>
      </p:sp>
      <p:pic>
        <p:nvPicPr>
          <p:cNvPr id="4" name="Picture 5" descr="Fig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50950"/>
            <a:ext cx="684212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6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Struktur</a:t>
            </a:r>
            <a:r>
              <a:rPr lang="en-US" altLang="en-US" b="1" dirty="0"/>
              <a:t> </a:t>
            </a:r>
            <a:r>
              <a:rPr lang="en-US" altLang="en-US" b="1" dirty="0" err="1"/>
              <a:t>dan</a:t>
            </a:r>
            <a:r>
              <a:rPr lang="en-US" altLang="en-US" b="1" dirty="0"/>
              <a:t> </a:t>
            </a:r>
            <a:r>
              <a:rPr lang="en-US" altLang="en-US" b="1" dirty="0" err="1"/>
              <a:t>Klasifikasi</a:t>
            </a:r>
            <a:r>
              <a:rPr lang="en-US" altLang="en-US" b="1" dirty="0"/>
              <a:t>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</a:t>
            </a:r>
            <a:r>
              <a:rPr lang="en-US" altLang="en-US" dirty="0" err="1"/>
              <a:t>umum</a:t>
            </a:r>
            <a:r>
              <a:rPr lang="en-US" altLang="en-US" dirty="0"/>
              <a:t> e-commerce: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/>
              <a:t>business-to-consumer (B2C)</a:t>
            </a:r>
            <a:r>
              <a:rPr lang="en-US" altLang="en-US" b="1" dirty="0"/>
              <a:t> :</a:t>
            </a:r>
            <a:r>
              <a:rPr lang="en-US" altLang="en-US" dirty="0"/>
              <a:t> </a:t>
            </a:r>
            <a:r>
              <a:rPr lang="en-US" altLang="en-US" dirty="0" err="1"/>
              <a:t>transaksi</a:t>
            </a:r>
            <a:r>
              <a:rPr lang="en-US" altLang="en-US" dirty="0"/>
              <a:t> online </a:t>
            </a:r>
            <a:r>
              <a:rPr lang="en-US" altLang="en-US" dirty="0" err="1"/>
              <a:t>terjadi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konsumen</a:t>
            </a:r>
            <a:r>
              <a:rPr lang="en-US" altLang="en-US" dirty="0"/>
              <a:t> individual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i="1" dirty="0"/>
              <a:t>e-tailing</a:t>
            </a:r>
            <a:r>
              <a:rPr lang="en-US" altLang="en-US" dirty="0"/>
              <a:t>: </a:t>
            </a:r>
            <a:r>
              <a:rPr lang="en-US" altLang="en-US" dirty="0" err="1"/>
              <a:t>ritel</a:t>
            </a:r>
            <a:r>
              <a:rPr lang="en-US" altLang="en-US" dirty="0"/>
              <a:t> online, </a:t>
            </a:r>
            <a:r>
              <a:rPr lang="en-US" altLang="en-US" dirty="0" err="1"/>
              <a:t>biasanya</a:t>
            </a:r>
            <a:r>
              <a:rPr lang="en-US" altLang="en-US" dirty="0"/>
              <a:t> B2C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b="1" i="1" dirty="0"/>
              <a:t>business-to-business (B2B):</a:t>
            </a:r>
            <a:r>
              <a:rPr lang="en-US" altLang="en-US" i="1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transaksi</a:t>
            </a:r>
            <a:r>
              <a:rPr lang="en-US" altLang="en-US" dirty="0"/>
              <a:t> online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lain.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Infrastrukturnya</a:t>
            </a:r>
            <a:endParaRPr lang="en-US" altLang="en-US" dirty="0"/>
          </a:p>
          <a:p>
            <a:pPr lvl="1" eaLnBrk="1" hangingPunct="1"/>
            <a:r>
              <a:rPr lang="en-US" altLang="en-US" b="1" i="1" dirty="0"/>
              <a:t>Internet: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r>
              <a:rPr lang="en-US" altLang="en-US" dirty="0"/>
              <a:t> global </a:t>
            </a:r>
          </a:p>
          <a:p>
            <a:pPr lvl="1" eaLnBrk="1" hangingPunct="1"/>
            <a:r>
              <a:rPr lang="en-US" altLang="en-US" b="1" i="1" dirty="0"/>
              <a:t>Intranet:</a:t>
            </a:r>
            <a:r>
              <a:rPr lang="en-US" altLang="en-US" b="1" dirty="0"/>
              <a:t> </a:t>
            </a:r>
            <a:r>
              <a:rPr lang="en-US" altLang="en-US" dirty="0" err="1"/>
              <a:t>jaringan</a:t>
            </a:r>
            <a:r>
              <a:rPr lang="en-US" altLang="en-US" dirty="0"/>
              <a:t> </a:t>
            </a:r>
            <a:r>
              <a:rPr lang="en-US" altLang="en-US" dirty="0" err="1"/>
              <a:t>milik</a:t>
            </a:r>
            <a:r>
              <a:rPr lang="en-US" altLang="en-US" dirty="0"/>
              <a:t> </a:t>
            </a:r>
            <a:r>
              <a:rPr lang="en-US" altLang="en-US" dirty="0" err="1"/>
              <a:t>perusahaan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r>
              <a:rPr lang="en-US" altLang="en-US" dirty="0"/>
              <a:t> yang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teknologi</a:t>
            </a:r>
            <a:r>
              <a:rPr lang="en-US" altLang="en-US" dirty="0"/>
              <a:t> Internet,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protokol</a:t>
            </a:r>
            <a:r>
              <a:rPr lang="en-US" altLang="en-US" dirty="0"/>
              <a:t> Internet, browser Web, </a:t>
            </a:r>
            <a:r>
              <a:rPr lang="en-US" altLang="en-US" dirty="0" err="1"/>
              <a:t>dsb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b="1" i="1" dirty="0"/>
              <a:t>Extranet: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r>
              <a:rPr lang="en-US" altLang="en-US" dirty="0"/>
              <a:t> </a:t>
            </a:r>
            <a:r>
              <a:rPr lang="en-US" altLang="en-US" dirty="0" err="1"/>
              <a:t>melalui</a:t>
            </a:r>
            <a:r>
              <a:rPr lang="en-US" altLang="en-US" dirty="0"/>
              <a:t> Internet yang </a:t>
            </a:r>
            <a:r>
              <a:rPr lang="en-US" altLang="en-US" dirty="0" err="1"/>
              <a:t>menghubungkan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intranet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743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E-Commerce dan Web Programming  Teknik Informatika</vt:lpstr>
      <vt:lpstr>E-Commerce adalah Bidang Multidisiplin</vt:lpstr>
      <vt:lpstr>Konsep E-Commerce</vt:lpstr>
      <vt:lpstr>Definisi E-Commerce</vt:lpstr>
      <vt:lpstr>PowerPoint Presentation</vt:lpstr>
      <vt:lpstr>PowerPoint Presentation</vt:lpstr>
      <vt:lpstr>Dimensi E-Commerce</vt:lpstr>
      <vt:lpstr>Struktur dan Klasifikasi  E-Commerce</vt:lpstr>
      <vt:lpstr>PowerPoint Presentation</vt:lpstr>
      <vt:lpstr>PowerPoint Presentation</vt:lpstr>
      <vt:lpstr>Klasifikasi EC menurut Pola Interaksi/Transaksi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Teknologi Pendahulu EC</vt:lpstr>
      <vt:lpstr>PowerPoint Presentation</vt:lpstr>
      <vt:lpstr>PowerPoint Presentation</vt:lpstr>
      <vt:lpstr>Model Bisnis e-Commerce</vt:lpstr>
      <vt:lpstr>Rancangan dan Kelayakan Bisnis e-Commerce</vt:lpstr>
      <vt:lpstr>Struktur Model Bisnis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uai-user</dc:creator>
  <cp:lastModifiedBy>admin</cp:lastModifiedBy>
  <cp:revision>273</cp:revision>
  <cp:lastPrinted>2014-11-18T05:45:35Z</cp:lastPrinted>
  <dcterms:created xsi:type="dcterms:W3CDTF">2013-11-29T03:27:45Z</dcterms:created>
  <dcterms:modified xsi:type="dcterms:W3CDTF">2019-09-11T03:18:46Z</dcterms:modified>
</cp:coreProperties>
</file>