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1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90057-2829-49ED-95A7-B3FDD8F616FF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BDE97-92C1-4F16-B177-3C476F62CF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9FDCB-ED10-422A-90FA-C7824A42CB66}" type="slidenum">
              <a:rPr lang="en-US"/>
              <a:pPr/>
              <a:t>3</a:t>
            </a:fld>
            <a:endParaRPr lang="en-US"/>
          </a:p>
        </p:txBody>
      </p:sp>
      <p:sp>
        <p:nvSpPr>
          <p:cNvPr id="237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09A52-E79C-49FE-9C79-431F07888EB9}" type="slidenum">
              <a:rPr lang="en-US"/>
              <a:pPr/>
              <a:t>12</a:t>
            </a:fld>
            <a:endParaRPr lang="en-US"/>
          </a:p>
        </p:txBody>
      </p:sp>
      <p:sp>
        <p:nvSpPr>
          <p:cNvPr id="2467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7CE62-BB3D-4D7D-A703-A9D5B46CE717}" type="slidenum">
              <a:rPr lang="en-US"/>
              <a:pPr/>
              <a:t>13</a:t>
            </a:fld>
            <a:endParaRPr lang="en-US"/>
          </a:p>
        </p:txBody>
      </p:sp>
      <p:sp>
        <p:nvSpPr>
          <p:cNvPr id="2478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71FEA2-DB44-4BF7-9259-2C0C7A04C66A}" type="slidenum">
              <a:rPr lang="en-US"/>
              <a:pPr/>
              <a:t>14</a:t>
            </a:fld>
            <a:endParaRPr lang="en-US"/>
          </a:p>
        </p:txBody>
      </p:sp>
      <p:sp>
        <p:nvSpPr>
          <p:cNvPr id="2488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AE8F1-D5B8-4D2A-9250-67E87CF1CC32}" type="slidenum">
              <a:rPr lang="en-US"/>
              <a:pPr/>
              <a:t>4</a:t>
            </a:fld>
            <a:endParaRPr lang="en-US"/>
          </a:p>
        </p:txBody>
      </p:sp>
      <p:sp>
        <p:nvSpPr>
          <p:cNvPr id="238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880C44-4992-48C7-BBE4-5894FBE32A6F}" type="slidenum">
              <a:rPr lang="en-US"/>
              <a:pPr/>
              <a:t>5</a:t>
            </a:fld>
            <a:endParaRPr lang="en-US"/>
          </a:p>
        </p:txBody>
      </p:sp>
      <p:sp>
        <p:nvSpPr>
          <p:cNvPr id="239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7ED18-1CA1-4CCA-BB19-7FDE2F7E1B0A}" type="slidenum">
              <a:rPr lang="en-US"/>
              <a:pPr/>
              <a:t>6</a:t>
            </a:fld>
            <a:endParaRPr lang="en-US"/>
          </a:p>
        </p:txBody>
      </p:sp>
      <p:sp>
        <p:nvSpPr>
          <p:cNvPr id="240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94FB8-EB62-47F2-82CA-4E3B18FE724B}" type="slidenum">
              <a:rPr lang="en-US"/>
              <a:pPr/>
              <a:t>7</a:t>
            </a:fld>
            <a:endParaRPr lang="en-US"/>
          </a:p>
        </p:txBody>
      </p:sp>
      <p:sp>
        <p:nvSpPr>
          <p:cNvPr id="241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D92DF0-187A-4ABA-B747-06DE238DB296}" type="slidenum">
              <a:rPr lang="en-US"/>
              <a:pPr/>
              <a:t>8</a:t>
            </a:fld>
            <a:endParaRPr lang="en-US"/>
          </a:p>
        </p:txBody>
      </p:sp>
      <p:sp>
        <p:nvSpPr>
          <p:cNvPr id="242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74AFE-B911-4779-82D2-4166E6C20938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51365D-77B0-44B3-BDE1-54EC17F583F3}" type="slidenum">
              <a:rPr lang="en-US"/>
              <a:pPr/>
              <a:t>10</a:t>
            </a:fld>
            <a:endParaRPr lang="en-US"/>
          </a:p>
        </p:txBody>
      </p:sp>
      <p:sp>
        <p:nvSpPr>
          <p:cNvPr id="2447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921C10-0BFE-4FF5-B9BF-6DAFC3AF89F0}" type="slidenum">
              <a:rPr lang="en-US"/>
              <a:pPr/>
              <a:t>11</a:t>
            </a:fld>
            <a:endParaRPr lang="en-US"/>
          </a:p>
        </p:txBody>
      </p:sp>
      <p:sp>
        <p:nvSpPr>
          <p:cNvPr id="2457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77825"/>
            <a:ext cx="7772400" cy="1470025"/>
          </a:xfrm>
        </p:spPr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21336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F51F05-BE35-45A1-A6B5-7AED653C2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6146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fld id="{2E3CC6CA-8DA9-4D16-80BB-AAD6A41BF85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51F05-BE35-45A1-A6B5-7AED653C2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146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fld id="{2E3CC6CA-8DA9-4D16-80BB-AAD6A41BF85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51F05-BE35-45A1-A6B5-7AED653C2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630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fld id="{2E3CC6CA-8DA9-4D16-80BB-AAD6A41BF85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51F05-BE35-45A1-A6B5-7AED653C2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679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fld id="{2E3CC6CA-8DA9-4D16-80BB-AAD6A41BF85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51F05-BE35-45A1-A6B5-7AED653C2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503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fld id="{2E3CC6CA-8DA9-4D16-80BB-AAD6A41BF85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51F05-BE35-45A1-A6B5-7AED653C2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589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fld id="{2E3CC6CA-8DA9-4D16-80BB-AAD6A41BF85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51F05-BE35-45A1-A6B5-7AED653C2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591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fld id="{2E3CC6CA-8DA9-4D16-80BB-AAD6A41BF85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51F05-BE35-45A1-A6B5-7AED653C2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216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fld id="{2E3CC6CA-8DA9-4D16-80BB-AAD6A41BF85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51F05-BE35-45A1-A6B5-7AED653C2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31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fld id="{2E3CC6CA-8DA9-4D16-80BB-AAD6A41BF85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51F05-BE35-45A1-A6B5-7AED653C2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432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fld id="{2E3CC6CA-8DA9-4D16-80BB-AAD6A41BF85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51F05-BE35-45A1-A6B5-7AED653C2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664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283325"/>
            <a:ext cx="91614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  <a:endParaRPr lang="en-US" altLang="id-ID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  <a:endParaRPr lang="en-US" altLang="id-ID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0400" y="6372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95F51F05-BE35-45A1-A6B5-7AED653C24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marketer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Penjualan</a:t>
            </a:r>
            <a:r>
              <a:rPr lang="en-US" dirty="0" smtClean="0"/>
              <a:t> Retailing </a:t>
            </a:r>
            <a:r>
              <a:rPr lang="en-US" dirty="0" err="1" smtClean="0"/>
              <a:t>dalam</a:t>
            </a:r>
            <a:r>
              <a:rPr lang="en-US" dirty="0" smtClean="0"/>
              <a:t> E-Commerce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E-Commerce </a:t>
            </a:r>
            <a:r>
              <a:rPr lang="en-US" dirty="0" err="1" smtClean="0"/>
              <a:t>dan</a:t>
            </a:r>
            <a:r>
              <a:rPr lang="en-US" dirty="0" smtClean="0"/>
              <a:t> Web Development</a:t>
            </a:r>
          </a:p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557338"/>
            <a:ext cx="8229600" cy="576262"/>
          </a:xfrm>
        </p:spPr>
        <p:txBody>
          <a:bodyPr/>
          <a:lstStyle/>
          <a:p>
            <a:pPr algn="l"/>
            <a:r>
              <a:rPr lang="en-US" sz="2800" b="1"/>
              <a:t>1. Chanel Support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349500"/>
            <a:ext cx="8497887" cy="1366838"/>
          </a:xfrm>
          <a:noFill/>
          <a:ln/>
        </p:spPr>
        <p:txBody>
          <a:bodyPr/>
          <a:lstStyle/>
          <a:p>
            <a:pPr marL="0" indent="0" algn="just">
              <a:lnSpc>
                <a:spcPct val="80000"/>
              </a:lnSpc>
              <a:buFontTx/>
              <a:buNone/>
            </a:pP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usaha-usaha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penjualan</a:t>
            </a:r>
            <a:r>
              <a:rPr lang="en-US" sz="2400" dirty="0"/>
              <a:t> </a:t>
            </a:r>
            <a:r>
              <a:rPr lang="en-US" sz="2400" dirty="0" err="1"/>
              <a:t>tambahan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memanfaatkan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pengecer</a:t>
            </a:r>
            <a:r>
              <a:rPr lang="en-US" sz="2400" dirty="0"/>
              <a:t> yang </a:t>
            </a:r>
            <a:r>
              <a:rPr lang="en-US" sz="2400" dirty="0" err="1"/>
              <a:t>menggunakan</a:t>
            </a:r>
            <a:r>
              <a:rPr lang="en-US" sz="2400" dirty="0"/>
              <a:t> internet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mendukung</a:t>
            </a:r>
            <a:r>
              <a:rPr lang="en-US" sz="2400" dirty="0"/>
              <a:t> </a:t>
            </a:r>
            <a:r>
              <a:rPr lang="en-US" sz="2400" dirty="0" err="1"/>
              <a:t>distribusi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. </a:t>
            </a:r>
            <a:r>
              <a:rPr lang="en-US" sz="2400" dirty="0" err="1"/>
              <a:t>Contohnya</a:t>
            </a:r>
            <a:r>
              <a:rPr lang="en-US" sz="2400" dirty="0"/>
              <a:t> : </a:t>
            </a:r>
            <a:r>
              <a:rPr lang="en-US" sz="2400" dirty="0" err="1"/>
              <a:t>mirip</a:t>
            </a:r>
            <a:r>
              <a:rPr lang="en-US" sz="2400" dirty="0"/>
              <a:t> </a:t>
            </a:r>
            <a:r>
              <a:rPr lang="en-US" sz="2400" dirty="0" err="1"/>
              <a:t>toko</a:t>
            </a:r>
            <a:r>
              <a:rPr lang="en-US" sz="2400" dirty="0"/>
              <a:t> </a:t>
            </a:r>
            <a:r>
              <a:rPr lang="en-US" sz="2400" dirty="0" err="1"/>
              <a:t>kelontong</a:t>
            </a:r>
            <a:r>
              <a:rPr lang="en-US" sz="2400" dirty="0"/>
              <a:t> 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468313" y="981075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 b="1">
                <a:latin typeface="Arial" charset="0"/>
              </a:rPr>
              <a:t>Model Bisnis E-Tailing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68313" y="3932238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800" b="1">
                <a:solidFill>
                  <a:schemeClr val="tx2"/>
                </a:solidFill>
                <a:latin typeface="Arial" charset="0"/>
              </a:rPr>
              <a:t>2. Category Killer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323850" y="4724400"/>
            <a:ext cx="8640763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sz="2400" dirty="0" err="1">
                <a:latin typeface="Arial" charset="0"/>
              </a:rPr>
              <a:t>Adalah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pengecer</a:t>
            </a:r>
            <a:r>
              <a:rPr lang="en-US" sz="2400" dirty="0">
                <a:latin typeface="Arial" charset="0"/>
              </a:rPr>
              <a:t> yang </a:t>
            </a:r>
            <a:r>
              <a:rPr lang="en-US" sz="2400" dirty="0" err="1">
                <a:latin typeface="Arial" charset="0"/>
              </a:rPr>
              <a:t>menawarkan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kelengkapan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untuk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kategori</a:t>
            </a:r>
            <a:r>
              <a:rPr lang="en-US" sz="2400" dirty="0">
                <a:latin typeface="Arial" charset="0"/>
              </a:rPr>
              <a:t> yang </a:t>
            </a:r>
            <a:r>
              <a:rPr lang="en-US" sz="2400" dirty="0" err="1">
                <a:latin typeface="Arial" charset="0"/>
              </a:rPr>
              <a:t>bersangkutan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meskipun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sebenarnya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spesialisasinya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adalah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pengecer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untuk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satu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macam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produk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saja</a:t>
            </a:r>
            <a:r>
              <a:rPr lang="en-US" sz="2400" dirty="0">
                <a:latin typeface="Arial" charset="0"/>
              </a:rPr>
              <a:t>. </a:t>
            </a:r>
            <a:r>
              <a:rPr lang="en-US" sz="2400" dirty="0" err="1">
                <a:latin typeface="Arial" charset="0"/>
              </a:rPr>
              <a:t>Contohnya</a:t>
            </a:r>
            <a:r>
              <a:rPr lang="en-US" sz="2400" dirty="0">
                <a:latin typeface="Arial" charset="0"/>
              </a:rPr>
              <a:t>: Home Depot (home improvement), Toys R Us (</a:t>
            </a:r>
            <a:r>
              <a:rPr lang="en-US" sz="2400" dirty="0" err="1">
                <a:latin typeface="Arial" charset="0"/>
              </a:rPr>
              <a:t>mainan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anak-anak</a:t>
            </a:r>
            <a:r>
              <a:rPr lang="en-US" sz="2400" dirty="0">
                <a:latin typeface="Arial" charset="0"/>
              </a:rPr>
              <a:t>), </a:t>
            </a:r>
            <a:r>
              <a:rPr lang="en-US" sz="2400" dirty="0" err="1">
                <a:latin typeface="Arial" charset="0"/>
              </a:rPr>
              <a:t>dan</a:t>
            </a:r>
            <a:r>
              <a:rPr lang="en-US" sz="2400" dirty="0">
                <a:latin typeface="Arial" charset="0"/>
              </a:rPr>
              <a:t> lain-lain.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700213"/>
            <a:ext cx="8229600" cy="576262"/>
          </a:xfrm>
        </p:spPr>
        <p:txBody>
          <a:bodyPr/>
          <a:lstStyle/>
          <a:p>
            <a:pPr algn="l"/>
            <a:r>
              <a:rPr lang="en-US" sz="2800" b="1"/>
              <a:t>3. Auctioner	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492375"/>
            <a:ext cx="8497887" cy="1366838"/>
          </a:xfrm>
          <a:noFill/>
          <a:ln/>
        </p:spPr>
        <p:txBody>
          <a:bodyPr/>
          <a:lstStyle/>
          <a:p>
            <a:pPr marL="0" indent="0" algn="just">
              <a:lnSpc>
                <a:spcPct val="80000"/>
              </a:lnSpc>
              <a:buFontTx/>
              <a:buNone/>
            </a:pPr>
            <a:r>
              <a:rPr lang="fi-FI" sz="2400"/>
              <a:t>Dikenal sebagai perusahaan yang melakukan transaksi lelang online. </a:t>
            </a:r>
          </a:p>
          <a:p>
            <a:pPr marL="0" indent="0" algn="just">
              <a:lnSpc>
                <a:spcPct val="80000"/>
              </a:lnSpc>
              <a:buFontTx/>
              <a:buNone/>
            </a:pPr>
            <a:r>
              <a:rPr lang="en-US" sz="2400"/>
              <a:t>Pedagang melakukan content (produk yang ditawarkan, informasi rinci, dan harga penawaran).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68313" y="981075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 b="1">
                <a:latin typeface="Arial" charset="0"/>
              </a:rPr>
              <a:t>Model Bisnis E-Tailing( Cont)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468313" y="40751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800" b="1">
                <a:solidFill>
                  <a:schemeClr val="tx2"/>
                </a:solidFill>
                <a:latin typeface="Arial" charset="0"/>
              </a:rPr>
              <a:t>4. Vertical Portal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468313" y="4867275"/>
            <a:ext cx="864076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 sz="2400" dirty="0" err="1">
                <a:latin typeface="Arial" charset="0"/>
              </a:rPr>
              <a:t>Bisnis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ini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melibatkan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beberapa</a:t>
            </a:r>
            <a:r>
              <a:rPr lang="en-US" sz="2400" dirty="0">
                <a:latin typeface="Arial" charset="0"/>
              </a:rPr>
              <a:t> merchant yang </a:t>
            </a:r>
            <a:r>
              <a:rPr lang="en-US" sz="2400" dirty="0" err="1">
                <a:latin typeface="Arial" charset="0"/>
              </a:rPr>
              <a:t>memiliki</a:t>
            </a:r>
            <a:r>
              <a:rPr lang="en-US" sz="2400" dirty="0">
                <a:latin typeface="Arial" charset="0"/>
              </a:rPr>
              <a:t> modal yang </a:t>
            </a:r>
            <a:r>
              <a:rPr lang="en-US" sz="2400" dirty="0" err="1">
                <a:latin typeface="Arial" charset="0"/>
              </a:rPr>
              <a:t>sangat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kuat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merk</a:t>
            </a:r>
            <a:r>
              <a:rPr lang="en-US" sz="2400" dirty="0">
                <a:latin typeface="Arial" charset="0"/>
              </a:rPr>
              <a:t> yang </a:t>
            </a:r>
            <a:r>
              <a:rPr lang="en-US" sz="2400" dirty="0" err="1">
                <a:latin typeface="Arial" charset="0"/>
              </a:rPr>
              <a:t>terkenal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skala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bisnis</a:t>
            </a:r>
            <a:r>
              <a:rPr lang="en-US" sz="2400" dirty="0">
                <a:latin typeface="Arial" charset="0"/>
              </a:rPr>
              <a:t> yang </a:t>
            </a:r>
            <a:r>
              <a:rPr lang="en-US" sz="2400" dirty="0" err="1">
                <a:latin typeface="Arial" charset="0"/>
              </a:rPr>
              <a:t>besar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dan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kredibilitas</a:t>
            </a:r>
            <a:r>
              <a:rPr lang="en-US" sz="2400" dirty="0">
                <a:latin typeface="Arial" charset="0"/>
              </a:rPr>
              <a:t> yang </a:t>
            </a:r>
            <a:r>
              <a:rPr lang="en-US" sz="2400" dirty="0" err="1">
                <a:latin typeface="Arial" charset="0"/>
              </a:rPr>
              <a:t>meyakinkan</a:t>
            </a:r>
            <a:r>
              <a:rPr lang="en-US" sz="2400" dirty="0">
                <a:latin typeface="Arial" charset="0"/>
              </a:rPr>
              <a:t>.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971550" y="2925763"/>
            <a:ext cx="7993063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0838" indent="-350838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>
                <a:latin typeface="Arial" charset="0"/>
              </a:rPr>
              <a:t>Mengalami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kerugian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pada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tiap-tiap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penjualan</a:t>
            </a:r>
            <a:r>
              <a:rPr lang="en-US" sz="2400" dirty="0">
                <a:latin typeface="Arial" charset="0"/>
              </a:rPr>
              <a:t> yang </a:t>
            </a:r>
            <a:r>
              <a:rPr lang="en-US" sz="2400" dirty="0" err="1">
                <a:latin typeface="Arial" charset="0"/>
              </a:rPr>
              <a:t>dilakukan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ketika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mencoba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untuk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tumbuh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dalam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ukuran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skala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mencari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keuntungan</a:t>
            </a:r>
            <a:r>
              <a:rPr lang="en-US" sz="2400" dirty="0">
                <a:latin typeface="Arial" charset="0"/>
              </a:rPr>
              <a:t>.</a:t>
            </a:r>
          </a:p>
          <a:p>
            <a:pPr marL="350838" indent="-350838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>
                <a:latin typeface="Arial" charset="0"/>
              </a:rPr>
              <a:t>Dasar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Pendapatan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biaya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tidak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jelas</a:t>
            </a:r>
            <a:endParaRPr lang="en-US" sz="2400" dirty="0">
              <a:latin typeface="Arial" charset="0"/>
            </a:endParaRPr>
          </a:p>
          <a:p>
            <a:pPr marL="350838" indent="-350838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>
                <a:latin typeface="Arial" charset="0"/>
              </a:rPr>
              <a:t>Sukses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Jangka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Panjang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memerlukan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kelangsungan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hidup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keuangan</a:t>
            </a:r>
            <a:endParaRPr lang="en-US" sz="2400" dirty="0">
              <a:latin typeface="Arial" charset="0"/>
            </a:endParaRPr>
          </a:p>
          <a:p>
            <a:pPr marL="350838" indent="-350838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Arial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1485900"/>
            <a:ext cx="8229600" cy="574675"/>
          </a:xfrm>
          <a:noFill/>
          <a:ln/>
        </p:spPr>
        <p:txBody>
          <a:bodyPr>
            <a:normAutofit fontScale="90000"/>
          </a:bodyPr>
          <a:lstStyle/>
          <a:p>
            <a:pPr algn="l"/>
            <a:r>
              <a:rPr lang="en-US" sz="3200" b="1">
                <a:solidFill>
                  <a:schemeClr val="tx1"/>
                </a:solidFill>
              </a:rPr>
              <a:t>Permasalahan E-Tailing 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539750" y="2205038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400" b="1" dirty="0">
                <a:solidFill>
                  <a:schemeClr val="tx2"/>
                </a:solidFill>
                <a:latin typeface="Arial" charset="0"/>
              </a:rPr>
              <a:t>1. Profitability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971550" y="2563813"/>
            <a:ext cx="7993063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0838" indent="-350838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Arial" charset="0"/>
              </a:rPr>
              <a:t>Perusahaan </a:t>
            </a:r>
            <a:r>
              <a:rPr lang="en-US" sz="2400" dirty="0" err="1">
                <a:latin typeface="Arial" charset="0"/>
              </a:rPr>
              <a:t>lokal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bertentangan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dengan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pelanggan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lokal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peraturan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lokal</a:t>
            </a:r>
            <a:endParaRPr lang="en-US" sz="2400" dirty="0">
              <a:latin typeface="Arial" charset="0"/>
            </a:endParaRPr>
          </a:p>
          <a:p>
            <a:pPr marL="350838" indent="-350838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Arial" charset="0"/>
              </a:rPr>
              <a:t>Perusahaan </a:t>
            </a:r>
            <a:r>
              <a:rPr lang="en-US" sz="2400" dirty="0" err="1">
                <a:latin typeface="Arial" charset="0"/>
              </a:rPr>
              <a:t>nasional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mempunyai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unsur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lebih</a:t>
            </a:r>
            <a:endParaRPr lang="en-US" sz="2400" dirty="0">
              <a:latin typeface="Arial" charset="0"/>
            </a:endParaRPr>
          </a:p>
          <a:p>
            <a:pPr marL="350838" indent="-350838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Arial" charset="0"/>
              </a:rPr>
              <a:t>Perusahaan global </a:t>
            </a:r>
            <a:r>
              <a:rPr lang="en-US" sz="2400" dirty="0" err="1">
                <a:latin typeface="Arial" charset="0"/>
              </a:rPr>
              <a:t>berhadapan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dengan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banyak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perspektif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budaya</a:t>
            </a:r>
            <a:endParaRPr lang="en-US" sz="2400" dirty="0">
              <a:latin typeface="Arial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1196975"/>
            <a:ext cx="8229600" cy="574675"/>
          </a:xfrm>
          <a:noFill/>
          <a:ln/>
        </p:spPr>
        <p:txBody>
          <a:bodyPr>
            <a:normAutofit fontScale="90000"/>
          </a:bodyPr>
          <a:lstStyle/>
          <a:p>
            <a:pPr algn="l"/>
            <a:r>
              <a:rPr lang="en-US" sz="3200" b="1">
                <a:solidFill>
                  <a:schemeClr val="tx1"/>
                </a:solidFill>
              </a:rPr>
              <a:t>Permasalahan E-Tailing (</a:t>
            </a:r>
            <a:r>
              <a:rPr lang="en-US" sz="3200" b="1" i="1">
                <a:solidFill>
                  <a:schemeClr val="tx1"/>
                </a:solidFill>
              </a:rPr>
              <a:t>Cont</a:t>
            </a:r>
            <a:r>
              <a:rPr lang="en-US" sz="3200" b="1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539750" y="19161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400" b="1" dirty="0">
                <a:latin typeface="Arial" charset="0"/>
              </a:rPr>
              <a:t>2. Manage New Risk Exposure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539750" y="486886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400" b="1">
                <a:latin typeface="Arial" charset="0"/>
              </a:rPr>
              <a:t>3. Branding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14400" y="5445125"/>
            <a:ext cx="797877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400">
                <a:latin typeface="Arial" charset="0"/>
              </a:rPr>
              <a:t>Sebagai pengarah sebagai pendorong kearah belanja yang berlebihan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96975"/>
            <a:ext cx="8229600" cy="574675"/>
          </a:xfrm>
          <a:noFill/>
          <a:ln/>
        </p:spPr>
        <p:txBody>
          <a:bodyPr>
            <a:normAutofit fontScale="90000"/>
          </a:bodyPr>
          <a:lstStyle/>
          <a:p>
            <a:pPr algn="l"/>
            <a:r>
              <a:rPr lang="en-US" sz="3200" b="1">
                <a:solidFill>
                  <a:schemeClr val="tx1"/>
                </a:solidFill>
              </a:rPr>
              <a:t>Permasalahan E-Tailing (</a:t>
            </a:r>
            <a:r>
              <a:rPr lang="en-US" sz="3200" b="1" i="1">
                <a:solidFill>
                  <a:schemeClr val="tx1"/>
                </a:solidFill>
              </a:rPr>
              <a:t>Cont</a:t>
            </a:r>
            <a:r>
              <a:rPr lang="en-US" sz="3200" b="1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539750" y="19161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400" b="1">
                <a:latin typeface="Arial" charset="0"/>
              </a:rPr>
              <a:t>4. Starting with insufficient funds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539750" y="314166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400" b="1">
                <a:latin typeface="Arial" charset="0"/>
              </a:rPr>
              <a:t>5. Keep In Interesting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971550" y="2420938"/>
            <a:ext cx="7978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400">
                <a:latin typeface="Arial" charset="0"/>
              </a:rPr>
              <a:t>Memulai usaha dengan dana yang tidak cukup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971550" y="3716338"/>
            <a:ext cx="7907338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288925" indent="-288925">
              <a:buFontTx/>
              <a:buChar char="•"/>
            </a:pPr>
            <a:r>
              <a:rPr lang="en-US" sz="2400">
                <a:latin typeface="Arial" charset="0"/>
              </a:rPr>
              <a:t>Design yang Statis akan mati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Web Site yang Dinamis dengan informasi database yang besar, kebanyakan berupa permohonan dari customer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E-Tailing</a:t>
            </a:r>
          </a:p>
          <a:p>
            <a:r>
              <a:rPr lang="en-US" dirty="0" smtClean="0"/>
              <a:t>E-Tailing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Pertumbuhan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 B2C</a:t>
            </a:r>
          </a:p>
          <a:p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Keberhasilan</a:t>
            </a:r>
            <a:r>
              <a:rPr lang="en-US" dirty="0" smtClean="0"/>
              <a:t> E-Tailing</a:t>
            </a:r>
          </a:p>
          <a:p>
            <a:r>
              <a:rPr lang="en-US" dirty="0" smtClean="0"/>
              <a:t>Model </a:t>
            </a:r>
            <a:r>
              <a:rPr lang="en-US" dirty="0" err="1" smtClean="0"/>
              <a:t>Bisnis</a:t>
            </a:r>
            <a:r>
              <a:rPr lang="en-US" dirty="0" smtClean="0"/>
              <a:t> E-Tailing</a:t>
            </a:r>
          </a:p>
          <a:p>
            <a:r>
              <a:rPr lang="en-US" dirty="0" err="1" smtClean="0"/>
              <a:t>Permasalahan</a:t>
            </a:r>
            <a:r>
              <a:rPr lang="en-US" dirty="0" smtClean="0"/>
              <a:t> E-tailing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558925"/>
            <a:ext cx="8229600" cy="574675"/>
          </a:xfrm>
        </p:spPr>
        <p:txBody>
          <a:bodyPr/>
          <a:lstStyle/>
          <a:p>
            <a:pPr algn="l"/>
            <a:r>
              <a:rPr lang="en-US" sz="2800" b="1"/>
              <a:t>Pengenalan E-Tailing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349500"/>
            <a:ext cx="8497887" cy="3959225"/>
          </a:xfrm>
          <a:noFill/>
          <a:ln/>
        </p:spPr>
        <p:txBody>
          <a:bodyPr/>
          <a:lstStyle/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sz="2400"/>
              <a:t>E-tailing merupakan kependekan dari electronic retailing, yaitu pemanfaatan e-commerce untuk keperluan membuat toko eceran.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sz="2400"/>
              <a:t>Retailing adalah suatu perantara penjualan, seorang penjual yang beroperasi antar pelanggan dan pabrikan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sz="2400"/>
              <a:t>Electronic Tailing (E-Tailing) adalah Retailing yang diselengarakan secara on-line dengan internet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fi-FI" sz="2400"/>
              <a:t>E-tailing saat ini sangat marak berkat inspirasi dari kisah sukses </a:t>
            </a:r>
            <a:r>
              <a:rPr lang="fi-FI" sz="2400">
                <a:hlinkClick r:id="rId3"/>
              </a:rPr>
              <a:t>www.amazon.com</a:t>
            </a:r>
            <a:r>
              <a:rPr lang="fi-FI" sz="2400"/>
              <a:t>. Sejak didirikan pada bulan Juli 1995, Amazon yang pertama kali didirikan dan dioperasikan oleh Jeffrey Bezos telah menjadi toko maya terbesar di dunia</a:t>
            </a:r>
            <a:r>
              <a:rPr lang="en-US" sz="2400"/>
              <a:t> 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en-US" sz="2400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68313" y="1052513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 b="1">
                <a:latin typeface="Arial" charset="0"/>
              </a:rPr>
              <a:t>Electronic Retailing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68313" y="1700213"/>
            <a:ext cx="8280400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3200" b="1" dirty="0">
                <a:solidFill>
                  <a:schemeClr val="tx2"/>
                </a:solidFill>
                <a:latin typeface="Arial" charset="0"/>
              </a:rPr>
              <a:t>E-Tailing </a:t>
            </a:r>
            <a:r>
              <a:rPr lang="en-US" sz="3200" b="1" dirty="0" err="1">
                <a:solidFill>
                  <a:schemeClr val="tx2"/>
                </a:solidFill>
                <a:latin typeface="Arial" charset="0"/>
              </a:rPr>
              <a:t>dan</a:t>
            </a:r>
            <a:r>
              <a:rPr lang="en-US" sz="3200" b="1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Arial" charset="0"/>
              </a:rPr>
              <a:t>Pertumbuhan</a:t>
            </a:r>
            <a:r>
              <a:rPr lang="en-US" sz="3200" b="1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Arial" charset="0"/>
              </a:rPr>
              <a:t>Pasar</a:t>
            </a:r>
            <a:r>
              <a:rPr lang="en-US" sz="3200" b="1" dirty="0">
                <a:solidFill>
                  <a:schemeClr val="tx2"/>
                </a:solidFill>
                <a:latin typeface="Arial" charset="0"/>
              </a:rPr>
              <a:t> B2C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539750" y="2781300"/>
            <a:ext cx="835342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3225" indent="-403225">
              <a:buFontTx/>
              <a:buChar char="•"/>
            </a:pPr>
            <a:r>
              <a:rPr lang="en-US" sz="2800">
                <a:latin typeface="Arial" charset="0"/>
              </a:rPr>
              <a:t>Statistik Pertumbuhan Internasional</a:t>
            </a:r>
          </a:p>
          <a:p>
            <a:pPr marL="403225" indent="-403225">
              <a:buFontTx/>
              <a:buChar char="•"/>
            </a:pPr>
            <a:r>
              <a:rPr lang="en-US" sz="2800">
                <a:latin typeface="Arial" charset="0"/>
              </a:rPr>
              <a:t>Statistik Pertumbuhan Indonesia</a:t>
            </a:r>
          </a:p>
          <a:p>
            <a:pPr marL="403225" indent="-403225"/>
            <a:endParaRPr lang="en-US" sz="2800">
              <a:latin typeface="Arial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468313" y="1052513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 b="1">
                <a:latin typeface="Arial" charset="0"/>
              </a:rPr>
              <a:t>Electronic Retailing ( Cont)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468313" y="1846263"/>
            <a:ext cx="684053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3200" b="1" dirty="0">
                <a:solidFill>
                  <a:schemeClr val="tx2"/>
                </a:solidFill>
                <a:latin typeface="Arial" charset="0"/>
              </a:rPr>
              <a:t>E-Tailing </a:t>
            </a:r>
            <a:r>
              <a:rPr lang="en-US" sz="3200" b="1" dirty="0" err="1">
                <a:solidFill>
                  <a:schemeClr val="tx2"/>
                </a:solidFill>
                <a:latin typeface="Arial" charset="0"/>
              </a:rPr>
              <a:t>dan</a:t>
            </a:r>
            <a:r>
              <a:rPr lang="en-US" sz="3200" b="1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Arial" charset="0"/>
              </a:rPr>
              <a:t>Pertumbuhan</a:t>
            </a:r>
            <a:r>
              <a:rPr lang="en-US" sz="3200" b="1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Arial" charset="0"/>
              </a:rPr>
              <a:t>Pasar</a:t>
            </a:r>
            <a:r>
              <a:rPr lang="en-US" sz="3200" b="1" dirty="0">
                <a:solidFill>
                  <a:schemeClr val="tx2"/>
                </a:solidFill>
                <a:latin typeface="Arial" charset="0"/>
              </a:rPr>
              <a:t> B2C </a:t>
            </a:r>
            <a:r>
              <a:rPr lang="en-US" sz="3200" b="1" dirty="0" err="1">
                <a:solidFill>
                  <a:schemeClr val="tx2"/>
                </a:solidFill>
                <a:latin typeface="Arial" charset="0"/>
              </a:rPr>
              <a:t>dan</a:t>
            </a:r>
            <a:r>
              <a:rPr lang="en-US" sz="3200" b="1" dirty="0">
                <a:solidFill>
                  <a:schemeClr val="tx2"/>
                </a:solidFill>
                <a:latin typeface="Arial" charset="0"/>
              </a:rPr>
              <a:t> Retailing </a:t>
            </a:r>
            <a:r>
              <a:rPr lang="en-US" sz="3200" b="1" dirty="0" err="1">
                <a:solidFill>
                  <a:schemeClr val="tx2"/>
                </a:solidFill>
                <a:latin typeface="Arial" charset="0"/>
              </a:rPr>
              <a:t>Internasional</a:t>
            </a:r>
            <a:endParaRPr lang="en-US" sz="3200" b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468313" y="1125538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 b="1">
                <a:latin typeface="Arial" charset="0"/>
              </a:rPr>
              <a:t>Electronic Retailing ( Cont)</a:t>
            </a:r>
          </a:p>
        </p:txBody>
      </p:sp>
      <p:pic>
        <p:nvPicPr>
          <p:cNvPr id="73732" name="Picture 4" descr="growReta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3068638"/>
            <a:ext cx="2570163" cy="3313112"/>
          </a:xfrm>
          <a:prstGeom prst="rect">
            <a:avLst/>
          </a:prstGeom>
          <a:noFill/>
        </p:spPr>
      </p:pic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468313" y="3003550"/>
            <a:ext cx="5472112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0838" indent="-350838">
              <a:buFontTx/>
              <a:buChar char="•"/>
            </a:pPr>
            <a:r>
              <a:rPr lang="en-US" sz="2400">
                <a:latin typeface="Arial" charset="0"/>
              </a:rPr>
              <a:t>Retail E-Commerce Amerika Serikat</a:t>
            </a:r>
            <a:r>
              <a:rPr lang="id-ID" sz="2400">
                <a:latin typeface="Arial" charset="0"/>
              </a:rPr>
              <a:t> $ 56 milyar didalam 2003, bandingkan pada tahun 2002 hanya $ 44.3 milyar</a:t>
            </a:r>
            <a:r>
              <a:rPr lang="en-US" sz="2400">
                <a:latin typeface="Arial" charset="0"/>
              </a:rPr>
              <a:t>.</a:t>
            </a:r>
          </a:p>
          <a:p>
            <a:pPr marL="350838" indent="-350838">
              <a:buFontTx/>
              <a:buChar char="•"/>
            </a:pPr>
            <a:r>
              <a:rPr lang="id-ID" sz="2400">
                <a:latin typeface="Arial" charset="0"/>
              </a:rPr>
              <a:t>Laporan penelitian yang dilansir dari </a:t>
            </a:r>
            <a:r>
              <a:rPr lang="id-ID" sz="2400">
                <a:latin typeface="Arial" charset="0"/>
                <a:hlinkClick r:id="rId4"/>
              </a:rPr>
              <a:t>eMarketer.com</a:t>
            </a:r>
            <a:r>
              <a:rPr lang="id-ID" sz="2400">
                <a:latin typeface="Arial" charset="0"/>
              </a:rPr>
              <a:t>, perkiraan retail e-commerce, akan meningkat rata-rata 18.6% setiap tahun antara tahun 2005 sampai tahun 2009</a:t>
            </a:r>
            <a:endParaRPr lang="en-US" sz="2400">
              <a:latin typeface="Arial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68313" y="1651000"/>
            <a:ext cx="8135937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800" b="1">
                <a:solidFill>
                  <a:schemeClr val="tx2"/>
                </a:solidFill>
                <a:latin typeface="Arial" charset="0"/>
              </a:rPr>
              <a:t>E-Tailing dan Pertumbuhan Pasar B2C dan Retailing di Indonesia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68313" y="981075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 b="1">
                <a:latin typeface="Arial" charset="0"/>
              </a:rPr>
              <a:t>Electronic Retailing ( Cont)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95288" y="3090863"/>
            <a:ext cx="8351837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98463" indent="-398463"/>
            <a:r>
              <a:rPr lang="en-US" sz="2400">
                <a:latin typeface="Arial" charset="0"/>
              </a:rPr>
              <a:t>Berdasarkan survey IDC, pertumbuhan di Indonesia</a:t>
            </a:r>
          </a:p>
          <a:p>
            <a:pPr marL="398463" indent="-398463"/>
            <a:endParaRPr lang="en-US" sz="2400">
              <a:latin typeface="Arial" charset="0"/>
            </a:endParaRPr>
          </a:p>
          <a:p>
            <a:pPr marL="398463" indent="-398463">
              <a:buFontTx/>
              <a:buChar char="•"/>
            </a:pPr>
            <a:r>
              <a:rPr lang="en-US" sz="2400">
                <a:latin typeface="Arial" charset="0"/>
              </a:rPr>
              <a:t>Tahun 1996- 1999 – Transaksi $20 Juta</a:t>
            </a:r>
          </a:p>
          <a:p>
            <a:pPr marL="398463" indent="-398463">
              <a:buFontTx/>
              <a:buChar char="•"/>
            </a:pPr>
            <a:r>
              <a:rPr lang="en-US" sz="2400">
                <a:latin typeface="Arial" charset="0"/>
              </a:rPr>
              <a:t>Tahun 2000 US$ 100 Juta</a:t>
            </a:r>
          </a:p>
          <a:p>
            <a:pPr marL="398463" indent="-398463">
              <a:buFontTx/>
              <a:buChar char="•"/>
            </a:pPr>
            <a:r>
              <a:rPr lang="en-US" sz="2400">
                <a:latin typeface="Arial" charset="0"/>
              </a:rPr>
              <a:t>Tahun 2001 US$ 200 Juta</a:t>
            </a:r>
          </a:p>
          <a:p>
            <a:pPr marL="398463" indent="-398463">
              <a:buFontTx/>
              <a:buChar char="•"/>
            </a:pPr>
            <a:r>
              <a:rPr lang="en-US" sz="2400">
                <a:latin typeface="Arial" charset="0"/>
              </a:rPr>
              <a:t>Tahun 2003 US$ 1,2 Miliyar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774825"/>
            <a:ext cx="8496300" cy="574675"/>
          </a:xfrm>
        </p:spPr>
        <p:txBody>
          <a:bodyPr/>
          <a:lstStyle/>
          <a:p>
            <a:pPr algn="l"/>
            <a:r>
              <a:rPr lang="en-US" sz="2800" b="1"/>
              <a:t>Karakteristik Keberhasilan E-Tailing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2565400"/>
            <a:ext cx="8640763" cy="1223963"/>
          </a:xfrm>
          <a:noFill/>
          <a:ln/>
        </p:spPr>
        <p:txBody>
          <a:bodyPr/>
          <a:lstStyle/>
          <a:p>
            <a:pPr marL="0" indent="0">
              <a:buFontTx/>
              <a:buNone/>
            </a:pPr>
            <a:r>
              <a:rPr lang="en-US" sz="2400"/>
              <a:t>Bisnis e-tailing memerlukan pemahaman terhadap tiga konsep dasar yang dapat menentukan berhasil atau tidaknya pengembangannya, yaitu :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468313" y="1052513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 b="1">
                <a:latin typeface="Arial" charset="0"/>
              </a:rPr>
              <a:t>Electronic Retailing ( Cont)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395288" y="4005263"/>
            <a:ext cx="849788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1. Content dari website</a:t>
            </a:r>
          </a:p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   Yaitu tampilan dan juga kemudahan yang didapatkan dari sebuah situs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935038"/>
            <a:ext cx="8291512" cy="360045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400" dirty="0"/>
              <a:t>2.  </a:t>
            </a:r>
            <a:r>
              <a:rPr lang="en-US" sz="2400" dirty="0" err="1"/>
              <a:t>Komunitas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internet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400" dirty="0"/>
              <a:t>    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pelaku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e-tailing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membangun</a:t>
            </a:r>
            <a:r>
              <a:rPr lang="en-US" sz="2400" dirty="0"/>
              <a:t> </a:t>
            </a:r>
            <a:r>
              <a:rPr lang="en-US" sz="2400" dirty="0" err="1"/>
              <a:t>komunitas</a:t>
            </a:r>
            <a:r>
              <a:rPr lang="en-US" sz="2400" dirty="0"/>
              <a:t> </a:t>
            </a:r>
            <a:r>
              <a:rPr lang="en-US" sz="2400" dirty="0" err="1"/>
              <a:t>khusus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situsnya</a:t>
            </a:r>
            <a:r>
              <a:rPr lang="en-US" sz="2400" dirty="0"/>
              <a:t>. </a:t>
            </a:r>
            <a:r>
              <a:rPr lang="en-US" sz="2400" dirty="0" err="1"/>
              <a:t>Komunitas</a:t>
            </a:r>
            <a:r>
              <a:rPr lang="en-US" sz="2400" dirty="0"/>
              <a:t> yang </a:t>
            </a:r>
            <a:r>
              <a:rPr lang="en-US" sz="2400" dirty="0" err="1"/>
              <a:t>dibangun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lain </a:t>
            </a:r>
            <a:r>
              <a:rPr lang="en-US" sz="2400" dirty="0" err="1"/>
              <a:t>didasarkan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:</a:t>
            </a:r>
          </a:p>
          <a:p>
            <a:pPr marL="9144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 err="1"/>
              <a:t>Kesamaan</a:t>
            </a:r>
            <a:r>
              <a:rPr lang="en-US" sz="2400" dirty="0"/>
              <a:t> </a:t>
            </a:r>
            <a:r>
              <a:rPr lang="en-US" sz="2400" dirty="0" err="1"/>
              <a:t>hobi</a:t>
            </a:r>
            <a:endParaRPr lang="en-US" sz="2400" dirty="0"/>
          </a:p>
          <a:p>
            <a:pPr marL="9144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 err="1"/>
              <a:t>Kesamaan</a:t>
            </a:r>
            <a:r>
              <a:rPr lang="en-US" sz="2400" dirty="0"/>
              <a:t> </a:t>
            </a:r>
            <a:r>
              <a:rPr lang="en-US" sz="2400" dirty="0" err="1"/>
              <a:t>minat</a:t>
            </a:r>
            <a:endParaRPr lang="en-US" sz="2400" dirty="0"/>
          </a:p>
          <a:p>
            <a:pPr marL="9144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 err="1"/>
              <a:t>Kesamaan</a:t>
            </a:r>
            <a:r>
              <a:rPr lang="en-US" sz="2400" dirty="0"/>
              <a:t> </a:t>
            </a:r>
            <a:r>
              <a:rPr lang="en-US" sz="2400" dirty="0" err="1"/>
              <a:t>pengalaman</a:t>
            </a:r>
            <a:endParaRPr lang="en-US" sz="2400" dirty="0"/>
          </a:p>
          <a:p>
            <a:pPr marL="9144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 err="1"/>
              <a:t>Kesamaan</a:t>
            </a:r>
            <a:r>
              <a:rPr lang="en-US" sz="2400" dirty="0"/>
              <a:t> </a:t>
            </a:r>
            <a:r>
              <a:rPr lang="en-US" sz="2400" dirty="0" err="1"/>
              <a:t>keperdulian</a:t>
            </a:r>
            <a:endParaRPr lang="en-US" sz="2400" dirty="0"/>
          </a:p>
          <a:p>
            <a:pPr marL="9144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 err="1"/>
              <a:t>Kesamaan</a:t>
            </a:r>
            <a:r>
              <a:rPr lang="en-US" sz="2400" dirty="0"/>
              <a:t> regional </a:t>
            </a:r>
            <a:r>
              <a:rPr lang="en-US" sz="2400" dirty="0" err="1"/>
              <a:t>wilayah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tinggal</a:t>
            </a:r>
            <a:r>
              <a:rPr lang="en-US" sz="2400" dirty="0"/>
              <a:t>, </a:t>
            </a:r>
            <a:r>
              <a:rPr lang="en-US" sz="2400" dirty="0" err="1"/>
              <a:t>dll</a:t>
            </a:r>
            <a:endParaRPr lang="en-US" sz="2400" dirty="0"/>
          </a:p>
          <a:p>
            <a:pPr marL="914400" lvl="1" indent="-342900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23850" y="4391025"/>
            <a:ext cx="85693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0838" indent="-350838"/>
            <a:r>
              <a:rPr lang="en-US" sz="2400">
                <a:latin typeface="Arial" charset="0"/>
              </a:rPr>
              <a:t>3.  Komersialisasi </a:t>
            </a:r>
          </a:p>
          <a:p>
            <a:pPr marL="350838" indent="-350838"/>
            <a:r>
              <a:rPr lang="en-US" sz="2400">
                <a:latin typeface="Arial" charset="0"/>
              </a:rPr>
              <a:t>     Yaitu menyangkut segala sesuatu yang ditawarkan untuk</a:t>
            </a:r>
          </a:p>
          <a:p>
            <a:pPr marL="350838" indent="-350838"/>
            <a:r>
              <a:rPr lang="en-US" sz="2400">
                <a:latin typeface="Arial" charset="0"/>
              </a:rPr>
              <a:t>     menarik konsumen agar bersedia melakukantransaksi </a:t>
            </a:r>
          </a:p>
          <a:p>
            <a:pPr marL="350838" indent="-350838"/>
            <a:r>
              <a:rPr lang="en-US" sz="2400">
                <a:latin typeface="Arial" charset="0"/>
              </a:rPr>
              <a:t>     pembelian.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468313" y="457200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 b="1" dirty="0">
                <a:latin typeface="Arial" charset="0"/>
              </a:rPr>
              <a:t>Electronic Retailing ( Cont)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44675"/>
            <a:ext cx="8229600" cy="574675"/>
          </a:xfrm>
        </p:spPr>
        <p:txBody>
          <a:bodyPr/>
          <a:lstStyle/>
          <a:p>
            <a:pPr algn="l"/>
            <a:r>
              <a:rPr lang="en-US" sz="2800" b="1"/>
              <a:t>Model Bisnis E-Tailing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636838"/>
            <a:ext cx="8497887" cy="863600"/>
          </a:xfrm>
          <a:noFill/>
          <a:ln/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sz="2400" dirty="0" err="1"/>
              <a:t>Terdapat</a:t>
            </a:r>
            <a:r>
              <a:rPr lang="en-US" sz="2400" dirty="0"/>
              <a:t> 4 </a:t>
            </a:r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model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smtClean="0"/>
              <a:t>e-tailing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68313" y="1052513"/>
            <a:ext cx="822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 b="1">
                <a:latin typeface="Arial" charset="0"/>
              </a:rPr>
              <a:t>Electronic Retailing ( Cont)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468313" y="3716338"/>
            <a:ext cx="849788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sz="2400">
                <a:latin typeface="Arial" charset="0"/>
              </a:rPr>
              <a:t>Chanel Support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sz="2400">
                <a:latin typeface="Arial" charset="0"/>
              </a:rPr>
              <a:t>Category Killer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sz="2400">
                <a:latin typeface="Arial" charset="0"/>
              </a:rPr>
              <a:t>Auctioner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sz="2400">
                <a:latin typeface="Arial" charset="0"/>
              </a:rPr>
              <a:t>Vartical Portal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UAI</Template>
  <TotalTime>185</TotalTime>
  <Words>616</Words>
  <Application>Microsoft Office PowerPoint</Application>
  <PresentationFormat>On-screen Show (4:3)</PresentationFormat>
  <Paragraphs>95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UAI</vt:lpstr>
      <vt:lpstr>Penjualan Retailing dalam E-Commerce</vt:lpstr>
      <vt:lpstr>Pembahasan</vt:lpstr>
      <vt:lpstr>Pengenalan E-Tailing</vt:lpstr>
      <vt:lpstr>Slide 4</vt:lpstr>
      <vt:lpstr>Slide 5</vt:lpstr>
      <vt:lpstr>Slide 6</vt:lpstr>
      <vt:lpstr>Karakteristik Keberhasilan E-Tailing</vt:lpstr>
      <vt:lpstr>Slide 8</vt:lpstr>
      <vt:lpstr>Model Bisnis E-Tailing</vt:lpstr>
      <vt:lpstr>1. Chanel Support</vt:lpstr>
      <vt:lpstr>3. Auctioner </vt:lpstr>
      <vt:lpstr>Permasalahan E-Tailing </vt:lpstr>
      <vt:lpstr>Permasalahan E-Tailing (Cont) </vt:lpstr>
      <vt:lpstr>Permasalahan E-Tailing (Cont)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Penjualan Retailing dalam E-Commerce</dc:title>
  <dc:creator>admin</dc:creator>
  <cp:lastModifiedBy>admin</cp:lastModifiedBy>
  <cp:revision>26</cp:revision>
  <dcterms:created xsi:type="dcterms:W3CDTF">2016-10-05T02:28:28Z</dcterms:created>
  <dcterms:modified xsi:type="dcterms:W3CDTF">2016-10-05T05:34:04Z</dcterms:modified>
</cp:coreProperties>
</file>