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79F91-2F8D-4DAC-B238-39A00E8810B8}" type="datetimeFigureOut">
              <a:rPr lang="en-US" smtClean="0"/>
              <a:t>10/12/2016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1DEAD-5484-49E8-BE0D-592A3087D65C}" type="slidenum">
              <a:rPr lang="en-US" smtClean="0"/>
              <a:t>‹#›</a:t>
            </a:fld>
            <a:endParaRPr lang="en-US"/>
          </a:p>
        </p:txBody>
      </p:sp>
    </p:spTree>
    <p:extLst>
      <p:ext uri="{BB962C8B-B14F-4D97-AF65-F5344CB8AC3E}">
        <p14:creationId xmlns:p14="http://schemas.microsoft.com/office/powerpoint/2010/main" val="184509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A1CCF-F92B-462A-B50C-CE62B70870B0}" type="slidenum">
              <a:rPr lang="en-US"/>
              <a:pPr/>
              <a:t>2</a:t>
            </a:fld>
            <a:endParaRPr lang="en-US"/>
          </a:p>
        </p:txBody>
      </p:sp>
      <p:sp>
        <p:nvSpPr>
          <p:cNvPr id="250882" name="Rectangle 2"/>
          <p:cNvSpPr>
            <a:spLocks noRo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960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04E72-316A-41D1-84E4-ADFFC6278E34}" type="slidenum">
              <a:rPr lang="en-US"/>
              <a:pPr/>
              <a:t>11</a:t>
            </a:fld>
            <a:endParaRPr lang="en-US"/>
          </a:p>
        </p:txBody>
      </p:sp>
      <p:sp>
        <p:nvSpPr>
          <p:cNvPr id="260098" name="Rectangle 2"/>
          <p:cNvSpPr>
            <a:spLocks noRo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91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CD563-455F-4A41-A0A9-7DC761C7BAED}" type="slidenum">
              <a:rPr lang="en-US"/>
              <a:pPr/>
              <a:t>12</a:t>
            </a:fld>
            <a:endParaRPr lang="en-US"/>
          </a:p>
        </p:txBody>
      </p:sp>
      <p:sp>
        <p:nvSpPr>
          <p:cNvPr id="261122" name="Rectangle 2"/>
          <p:cNvSpPr>
            <a:spLocks noRo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8358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2FAFB-173F-44AE-9B90-6411BF4EC945}" type="slidenum">
              <a:rPr lang="en-US"/>
              <a:pPr/>
              <a:t>13</a:t>
            </a:fld>
            <a:endParaRPr lang="en-US"/>
          </a:p>
        </p:txBody>
      </p:sp>
      <p:sp>
        <p:nvSpPr>
          <p:cNvPr id="262146" name="Rectangle 2"/>
          <p:cNvSpPr>
            <a:spLocks noRo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9629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C9170-694F-49CA-B991-8EFAB416BE2C}" type="slidenum">
              <a:rPr lang="en-US"/>
              <a:pPr/>
              <a:t>14</a:t>
            </a:fld>
            <a:endParaRPr lang="en-US"/>
          </a:p>
        </p:txBody>
      </p:sp>
      <p:sp>
        <p:nvSpPr>
          <p:cNvPr id="263170" name="Rectangle 2"/>
          <p:cNvSpPr>
            <a:spLocks noRo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369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F6234-86F8-4D9D-9E7A-B852A516D1AC}" type="slidenum">
              <a:rPr lang="en-US"/>
              <a:pPr/>
              <a:t>15</a:t>
            </a:fld>
            <a:endParaRPr lang="en-US"/>
          </a:p>
        </p:txBody>
      </p:sp>
      <p:sp>
        <p:nvSpPr>
          <p:cNvPr id="264194" name="Rectangle 2"/>
          <p:cNvSpPr>
            <a:spLocks noRo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9325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8564C-AD4D-4319-89CB-67F9385AD616}" type="slidenum">
              <a:rPr lang="en-US"/>
              <a:pPr/>
              <a:t>16</a:t>
            </a:fld>
            <a:endParaRPr lang="en-US"/>
          </a:p>
        </p:txBody>
      </p:sp>
      <p:sp>
        <p:nvSpPr>
          <p:cNvPr id="265218" name="Rectangle 2"/>
          <p:cNvSpPr>
            <a:spLocks noRo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4789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B24B4-8326-47EF-90DD-009883BCC67B}" type="slidenum">
              <a:rPr lang="en-US"/>
              <a:pPr/>
              <a:t>17</a:t>
            </a:fld>
            <a:endParaRPr lang="en-US"/>
          </a:p>
        </p:txBody>
      </p:sp>
      <p:sp>
        <p:nvSpPr>
          <p:cNvPr id="266242" name="Rectangle 2"/>
          <p:cNvSpPr>
            <a:spLocks noRo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5734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5106D-1699-4714-8674-FA56F0482062}" type="slidenum">
              <a:rPr lang="en-US"/>
              <a:pPr/>
              <a:t>18</a:t>
            </a:fld>
            <a:endParaRPr lang="en-US"/>
          </a:p>
        </p:txBody>
      </p:sp>
      <p:sp>
        <p:nvSpPr>
          <p:cNvPr id="267266" name="Rectangle 2"/>
          <p:cNvSpPr>
            <a:spLocks noRo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4983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B45F5-91F6-4E67-99BD-496A8DAEF1CA}" type="slidenum">
              <a:rPr lang="en-US"/>
              <a:pPr/>
              <a:t>19</a:t>
            </a:fld>
            <a:endParaRPr lang="en-US"/>
          </a:p>
        </p:txBody>
      </p:sp>
      <p:sp>
        <p:nvSpPr>
          <p:cNvPr id="268290" name="Rectangle 2"/>
          <p:cNvSpPr>
            <a:spLocks noRo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8314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B0414-86CA-43FB-8DCB-18376FBA110E}" type="slidenum">
              <a:rPr lang="en-US"/>
              <a:pPr/>
              <a:t>20</a:t>
            </a:fld>
            <a:endParaRPr lang="en-US"/>
          </a:p>
        </p:txBody>
      </p:sp>
      <p:sp>
        <p:nvSpPr>
          <p:cNvPr id="269314" name="Rectangle 2"/>
          <p:cNvSpPr>
            <a:spLocks noRo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986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8CEC6-2B2F-4201-BA6A-5F4035A4E38D}" type="slidenum">
              <a:rPr lang="en-US"/>
              <a:pPr/>
              <a:t>3</a:t>
            </a:fld>
            <a:endParaRPr lang="en-US"/>
          </a:p>
        </p:txBody>
      </p:sp>
      <p:sp>
        <p:nvSpPr>
          <p:cNvPr id="251906" name="Rectangle 2"/>
          <p:cNvSpPr>
            <a:spLocks noRo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072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66A32-15FF-450F-A696-7515A4587873}" type="slidenum">
              <a:rPr lang="en-US"/>
              <a:pPr/>
              <a:t>4</a:t>
            </a:fld>
            <a:endParaRPr lang="en-US"/>
          </a:p>
        </p:txBody>
      </p:sp>
      <p:sp>
        <p:nvSpPr>
          <p:cNvPr id="252930" name="Rectangle 2"/>
          <p:cNvSpPr>
            <a:spLocks noRo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392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6ECF93-8AF4-414A-B142-2453C943ACAD}" type="slidenum">
              <a:rPr lang="en-US"/>
              <a:pPr/>
              <a:t>5</a:t>
            </a:fld>
            <a:endParaRPr lang="en-US"/>
          </a:p>
        </p:txBody>
      </p:sp>
      <p:sp>
        <p:nvSpPr>
          <p:cNvPr id="253954" name="Rectangle 2"/>
          <p:cNvSpPr>
            <a:spLocks noRo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525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EF53D-079F-45D8-8043-145C2C916AAD}" type="slidenum">
              <a:rPr lang="en-US"/>
              <a:pPr/>
              <a:t>6</a:t>
            </a:fld>
            <a:endParaRPr lang="en-US"/>
          </a:p>
        </p:txBody>
      </p:sp>
      <p:sp>
        <p:nvSpPr>
          <p:cNvPr id="254978" name="Rectangle 2"/>
          <p:cNvSpPr>
            <a:spLocks noRo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654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695D2F-C823-46FA-8B91-5D761538169E}" type="slidenum">
              <a:rPr lang="en-US"/>
              <a:pPr/>
              <a:t>7</a:t>
            </a:fld>
            <a:endParaRPr lang="en-US"/>
          </a:p>
        </p:txBody>
      </p:sp>
      <p:sp>
        <p:nvSpPr>
          <p:cNvPr id="256002" name="Rectangle 2"/>
          <p:cNvSpPr>
            <a:spLocks noRo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516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A04AA-6BB4-4984-BC5A-EFC4F5FAEF38}" type="slidenum">
              <a:rPr lang="en-US"/>
              <a:pPr/>
              <a:t>8</a:t>
            </a:fld>
            <a:endParaRPr lang="en-US"/>
          </a:p>
        </p:txBody>
      </p:sp>
      <p:sp>
        <p:nvSpPr>
          <p:cNvPr id="257026" name="Rectangle 2"/>
          <p:cNvSpPr>
            <a:spLocks noRo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3206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48B1F-19EA-4C68-B1B2-76542C39AABA}" type="slidenum">
              <a:rPr lang="en-US"/>
              <a:pPr/>
              <a:t>9</a:t>
            </a:fld>
            <a:endParaRPr lang="en-US"/>
          </a:p>
        </p:txBody>
      </p:sp>
      <p:sp>
        <p:nvSpPr>
          <p:cNvPr id="258050" name="Rectangle 2"/>
          <p:cNvSpPr>
            <a:spLocks noRo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92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A6862-0AD4-4014-9701-45E595650322}" type="slidenum">
              <a:rPr lang="en-US"/>
              <a:pPr/>
              <a:t>10</a:t>
            </a:fld>
            <a:endParaRPr lang="en-US"/>
          </a:p>
        </p:txBody>
      </p:sp>
      <p:sp>
        <p:nvSpPr>
          <p:cNvPr id="259074" name="Rectangle 2"/>
          <p:cNvSpPr>
            <a:spLocks noRo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8333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422400" y="377826"/>
            <a:ext cx="10363200" cy="1470025"/>
          </a:xfrm>
        </p:spPr>
        <p:txBody>
          <a:bodyPr/>
          <a:lstStyle>
            <a:lvl1pPr>
              <a:defRPr>
                <a:latin typeface="Rockwell" panose="02060603020205020403"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2336800" y="2133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Slide Number Placeholder 5"/>
          <p:cNvSpPr>
            <a:spLocks noGrp="1"/>
          </p:cNvSpPr>
          <p:nvPr>
            <p:ph type="sldNum" sz="quarter" idx="10"/>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42537549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315802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910551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166171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302158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32749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100471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125615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258304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191935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eaLnBrk="1" hangingPunct="1">
              <a:defRPr/>
            </a:lvl1pPr>
          </a:lstStyle>
          <a:p>
            <a:fld id="{11EB8527-5579-42D4-9894-937EDAFEA003}" type="datetimeFigureOut">
              <a:rPr lang="en-US" smtClean="0"/>
              <a:t>10/12/2016</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151207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933" y="6283325"/>
            <a:ext cx="12215284"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smtClean="0"/>
              <a:t>Click to edit Master title style</a:t>
            </a:r>
            <a:endParaRPr lang="en-US" altLang="id-ID" smtClean="0"/>
          </a:p>
        </p:txBody>
      </p:sp>
      <p:sp>
        <p:nvSpPr>
          <p:cNvPr id="1028" name="Text Placeholder 2"/>
          <p:cNvSpPr>
            <a:spLocks noGrp="1"/>
          </p:cNvSpPr>
          <p:nvPr>
            <p:ph type="body" idx="1"/>
          </p:nvPr>
        </p:nvSpPr>
        <p:spPr bwMode="auto">
          <a:xfrm>
            <a:off x="609600" y="16764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endParaRPr lang="en-US" altLang="id-ID" smtClean="0"/>
          </a:p>
        </p:txBody>
      </p:sp>
      <p:sp>
        <p:nvSpPr>
          <p:cNvPr id="6" name="Slide Number Placeholder 5"/>
          <p:cNvSpPr>
            <a:spLocks noGrp="1"/>
          </p:cNvSpPr>
          <p:nvPr>
            <p:ph type="sldNum" sz="quarter" idx="4"/>
          </p:nvPr>
        </p:nvSpPr>
        <p:spPr>
          <a:xfrm>
            <a:off x="2573867" y="6372226"/>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fld id="{9763504C-0951-4A34-A4D0-8300A39E25DD}" type="slidenum">
              <a:rPr lang="en-US" smtClean="0"/>
              <a:t>‹#›</a:t>
            </a:fld>
            <a:endParaRPr lang="en-US"/>
          </a:p>
        </p:txBody>
      </p:sp>
    </p:spTree>
    <p:extLst>
      <p:ext uri="{BB962C8B-B14F-4D97-AF65-F5344CB8AC3E}">
        <p14:creationId xmlns:p14="http://schemas.microsoft.com/office/powerpoint/2010/main" val="3630887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fontAlgn="base" hangingPunct="1">
        <a:spcBef>
          <a:spcPct val="0"/>
        </a:spcBef>
        <a:spcAft>
          <a:spcPct val="0"/>
        </a:spcAft>
        <a:defRPr sz="4000" kern="1200">
          <a:solidFill>
            <a:schemeClr val="tx1"/>
          </a:solidFill>
          <a:latin typeface="Rockwell" panose="02060603020205020403" pitchFamily="18" charset="0"/>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loreal.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www.g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Perilaku</a:t>
            </a:r>
            <a:r>
              <a:rPr lang="en-US" dirty="0" smtClean="0"/>
              <a:t> </a:t>
            </a:r>
            <a:r>
              <a:rPr lang="en-US" dirty="0" err="1" smtClean="0"/>
              <a:t>Konsumen</a:t>
            </a:r>
            <a:r>
              <a:rPr lang="en-US" dirty="0" smtClean="0"/>
              <a:t>, </a:t>
            </a:r>
            <a:r>
              <a:rPr lang="en-US" dirty="0" err="1" smtClean="0"/>
              <a:t>Layanan</a:t>
            </a:r>
            <a:r>
              <a:rPr lang="en-US" dirty="0" smtClean="0"/>
              <a:t> </a:t>
            </a:r>
            <a:r>
              <a:rPr lang="en-US" dirty="0" err="1" smtClean="0"/>
              <a:t>Pelanggan</a:t>
            </a:r>
            <a:r>
              <a:rPr lang="en-US" dirty="0" smtClean="0"/>
              <a:t>, </a:t>
            </a:r>
            <a:r>
              <a:rPr lang="en-US" dirty="0" err="1" smtClean="0"/>
              <a:t>dan</a:t>
            </a:r>
            <a:r>
              <a:rPr lang="en-US" dirty="0" smtClean="0"/>
              <a:t> </a:t>
            </a:r>
            <a:r>
              <a:rPr lang="en-US" dirty="0" err="1" smtClean="0"/>
              <a:t>Iklan</a:t>
            </a:r>
            <a:endParaRPr lang="en-US" dirty="0"/>
          </a:p>
        </p:txBody>
      </p:sp>
      <p:sp>
        <p:nvSpPr>
          <p:cNvPr id="3" name="Subtitle 2"/>
          <p:cNvSpPr>
            <a:spLocks noGrp="1"/>
          </p:cNvSpPr>
          <p:nvPr>
            <p:ph type="subTitle" idx="1"/>
          </p:nvPr>
        </p:nvSpPr>
        <p:spPr/>
        <p:txBody>
          <a:bodyPr/>
          <a:lstStyle/>
          <a:p>
            <a:r>
              <a:rPr lang="en-US" dirty="0"/>
              <a:t>E-Commerce </a:t>
            </a:r>
            <a:r>
              <a:rPr lang="en-US" dirty="0" err="1"/>
              <a:t>dan</a:t>
            </a:r>
            <a:r>
              <a:rPr lang="en-US" dirty="0"/>
              <a:t> Web Development</a:t>
            </a:r>
          </a:p>
          <a:p>
            <a:r>
              <a:rPr lang="en-US" dirty="0" err="1"/>
              <a:t>Teknik</a:t>
            </a:r>
            <a:r>
              <a:rPr lang="en-US" dirty="0"/>
              <a:t> </a:t>
            </a:r>
            <a:r>
              <a:rPr lang="en-US" dirty="0" err="1"/>
              <a:t>Informatika</a:t>
            </a:r>
            <a:endParaRPr lang="en-US" dirty="0"/>
          </a:p>
        </p:txBody>
      </p:sp>
    </p:spTree>
    <p:extLst>
      <p:ext uri="{BB962C8B-B14F-4D97-AF65-F5344CB8AC3E}">
        <p14:creationId xmlns:p14="http://schemas.microsoft.com/office/powerpoint/2010/main" val="2648409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03388" y="1628776"/>
            <a:ext cx="89646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 typeface="Wingdings" panose="05000000000000000000" pitchFamily="2" charset="2"/>
              <a:buChar char="§"/>
            </a:pPr>
            <a:r>
              <a:rPr lang="en-US" sz="2400"/>
              <a:t>  </a:t>
            </a:r>
            <a:r>
              <a:rPr lang="en-US" sz="2400">
                <a:latin typeface="Arial" panose="020B0604020202020204" pitchFamily="34" charset="0"/>
              </a:rPr>
              <a:t>Pastikan alamat situs web anda selalu muncul di lembar </a:t>
            </a:r>
          </a:p>
          <a:p>
            <a:pPr>
              <a:buFont typeface="Wingdings" panose="05000000000000000000" pitchFamily="2" charset="2"/>
              <a:buNone/>
            </a:pPr>
            <a:r>
              <a:rPr lang="en-US" sz="2400">
                <a:latin typeface="Arial" panose="020B0604020202020204" pitchFamily="34" charset="0"/>
              </a:rPr>
              <a:t>   cetakan alamat Ecommerce anda harus tercantum di kop surat,</a:t>
            </a:r>
          </a:p>
          <a:p>
            <a:pPr>
              <a:buFont typeface="Wingdings" panose="05000000000000000000" pitchFamily="2" charset="2"/>
              <a:buNone/>
            </a:pPr>
            <a:r>
              <a:rPr lang="en-US" sz="2400">
                <a:latin typeface="Arial" panose="020B0604020202020204" pitchFamily="34" charset="0"/>
              </a:rPr>
              <a:t>   amplop brosur, kartu nama, papan nama, stiker dan lainnya.</a:t>
            </a:r>
          </a:p>
        </p:txBody>
      </p:sp>
      <p:sp>
        <p:nvSpPr>
          <p:cNvPr id="93187" name="Rectangle 3"/>
          <p:cNvSpPr>
            <a:spLocks noChangeArrowheads="1"/>
          </p:cNvSpPr>
          <p:nvPr/>
        </p:nvSpPr>
        <p:spPr bwMode="auto">
          <a:xfrm>
            <a:off x="1992313" y="909638"/>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Pelayanan Pelanggan ( Cont)</a:t>
            </a:r>
          </a:p>
        </p:txBody>
      </p:sp>
      <p:sp>
        <p:nvSpPr>
          <p:cNvPr id="93188" name="Rectangle 4"/>
          <p:cNvSpPr>
            <a:spLocks noChangeArrowheads="1"/>
          </p:cNvSpPr>
          <p:nvPr/>
        </p:nvSpPr>
        <p:spPr bwMode="auto">
          <a:xfrm>
            <a:off x="1774825" y="2997201"/>
            <a:ext cx="849788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it-IT" sz="2800" b="1"/>
              <a:t>Pelayanan pengiriman untuk pelanggan pada </a:t>
            </a:r>
            <a:br>
              <a:rPr lang="it-IT" sz="2800" b="1"/>
            </a:br>
            <a:r>
              <a:rPr lang="it-IT" sz="2800" b="1"/>
              <a:t>internet</a:t>
            </a:r>
            <a:endParaRPr lang="en-US" sz="2800" b="1"/>
          </a:p>
        </p:txBody>
      </p:sp>
      <p:sp>
        <p:nvSpPr>
          <p:cNvPr id="93189" name="Text Box 5"/>
          <p:cNvSpPr txBox="1">
            <a:spLocks noChangeArrowheads="1"/>
          </p:cNvSpPr>
          <p:nvPr/>
        </p:nvSpPr>
        <p:spPr bwMode="auto">
          <a:xfrm>
            <a:off x="1847850" y="4005263"/>
            <a:ext cx="8301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it-IT" sz="2400">
                <a:latin typeface="Arial" panose="020B0604020202020204" pitchFamily="34" charset="0"/>
              </a:rPr>
              <a:t>Mengacu pada pembelian online di Amazon.com, dimensi kualitas pelayanan dicontohkan sebagai berikut :</a:t>
            </a:r>
            <a:endParaRPr lang="en-US" sz="2400">
              <a:latin typeface="Arial" panose="020B0604020202020204" pitchFamily="34" charset="0"/>
            </a:endParaRPr>
          </a:p>
        </p:txBody>
      </p:sp>
      <p:sp>
        <p:nvSpPr>
          <p:cNvPr id="93190" name="Text Box 6"/>
          <p:cNvSpPr txBox="1">
            <a:spLocks noChangeArrowheads="1"/>
          </p:cNvSpPr>
          <p:nvPr/>
        </p:nvSpPr>
        <p:spPr bwMode="auto">
          <a:xfrm>
            <a:off x="1847850" y="4941888"/>
            <a:ext cx="882015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2400" b="1"/>
              <a:t>Tangibles</a:t>
            </a:r>
            <a:endParaRPr lang="en-US" sz="2400"/>
          </a:p>
          <a:p>
            <a:r>
              <a:rPr lang="en-US" sz="2400"/>
              <a:t>    Tampilannya rapi dan tersusun baik, ada catalog, mudah    digunakan dan mudah dipahami</a:t>
            </a:r>
            <a:r>
              <a:rPr lang="en-US">
                <a:latin typeface="Times New Roman" panose="02020603050405020304" pitchFamily="18" charset="0"/>
              </a:rPr>
              <a:t>.</a:t>
            </a:r>
          </a:p>
        </p:txBody>
      </p:sp>
    </p:spTree>
    <p:extLst>
      <p:ext uri="{BB962C8B-B14F-4D97-AF65-F5344CB8AC3E}">
        <p14:creationId xmlns:p14="http://schemas.microsoft.com/office/powerpoint/2010/main" val="330280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847850" y="1557338"/>
            <a:ext cx="8496300" cy="4895850"/>
          </a:xfrm>
          <a:noFill/>
        </p:spPr>
        <p:txBody>
          <a:bodyPr vert="horz" wrap="none" lIns="0" tIns="0" rIns="0" bIns="0" rtlCol="0" anchor="ctr">
            <a:normAutofit/>
          </a:bodyPr>
          <a:lstStyle/>
          <a:p>
            <a:pPr algn="l">
              <a:buFontTx/>
              <a:buAutoNum type="arabicPeriod" startAt="2"/>
            </a:pPr>
            <a:r>
              <a:rPr lang="en-US" sz="2400" b="1"/>
              <a:t>  Reliability</a:t>
            </a:r>
            <a:br>
              <a:rPr lang="en-US" sz="2400" b="1"/>
            </a:br>
            <a:r>
              <a:rPr lang="en-US" sz="2400"/>
              <a:t>     Produk dikirim tepat waktu dan sesuai dengan pesanan</a:t>
            </a:r>
            <a:br>
              <a:rPr lang="en-US" sz="2400"/>
            </a:br>
            <a:r>
              <a:rPr lang="en-US" sz="2400"/>
              <a:t>3</a:t>
            </a:r>
            <a:r>
              <a:rPr lang="en-US" sz="2400" b="1"/>
              <a:t>.  Responsiveness</a:t>
            </a:r>
            <a:r>
              <a:rPr lang="en-US" sz="2400"/>
              <a:t/>
            </a:r>
            <a:br>
              <a:rPr lang="en-US" sz="2400"/>
            </a:br>
            <a:r>
              <a:rPr lang="en-US" sz="2400"/>
              <a:t>     Tersedia panduan yang membantu saat terjadi error dan     </a:t>
            </a:r>
            <a:br>
              <a:rPr lang="en-US" sz="2400"/>
            </a:br>
            <a:r>
              <a:rPr lang="en-US" sz="2400"/>
              <a:t>      memberitahukan pelanggan jika pengiriman produk </a:t>
            </a:r>
            <a:br>
              <a:rPr lang="en-US" sz="2400"/>
            </a:br>
            <a:r>
              <a:rPr lang="en-US" sz="2400"/>
              <a:t>      berlangsung sukses atau ada masalah.</a:t>
            </a:r>
            <a:br>
              <a:rPr lang="en-US" sz="2400"/>
            </a:br>
            <a:r>
              <a:rPr lang="en-US" sz="2400"/>
              <a:t>4</a:t>
            </a:r>
            <a:r>
              <a:rPr lang="en-US" sz="2400" b="1"/>
              <a:t>.   Assurance</a:t>
            </a:r>
            <a:r>
              <a:rPr lang="en-US" sz="2400"/>
              <a:t/>
            </a:r>
            <a:br>
              <a:rPr lang="en-US" sz="2400"/>
            </a:br>
            <a:r>
              <a:rPr lang="en-US" sz="2400"/>
              <a:t>      Adanya layanan untuk mendampingi pelanggan dalam </a:t>
            </a:r>
            <a:br>
              <a:rPr lang="en-US" sz="2400"/>
            </a:br>
            <a:r>
              <a:rPr lang="en-US" sz="2400"/>
              <a:t>      memasuki suatu proses dan juga adanya layanan tambahan </a:t>
            </a:r>
            <a:br>
              <a:rPr lang="en-US" sz="2400"/>
            </a:br>
            <a:r>
              <a:rPr lang="en-US" sz="2400"/>
              <a:t>      seperti rekomendasi dari vendor.</a:t>
            </a:r>
            <a:br>
              <a:rPr lang="en-US" sz="2400"/>
            </a:br>
            <a:r>
              <a:rPr lang="en-US" sz="2400" b="1"/>
              <a:t>5.  Empathy</a:t>
            </a:r>
            <a:br>
              <a:rPr lang="en-US" sz="2400" b="1"/>
            </a:br>
            <a:r>
              <a:rPr lang="en-US" sz="2400"/>
              <a:t>     Adanya personalized service, seperti personalized content,</a:t>
            </a:r>
            <a:br>
              <a:rPr lang="en-US" sz="2400"/>
            </a:br>
            <a:r>
              <a:rPr lang="en-US" sz="2400"/>
              <a:t>     sambutan secara personal, dan email pribadi.</a:t>
            </a:r>
          </a:p>
        </p:txBody>
      </p:sp>
      <p:sp>
        <p:nvSpPr>
          <p:cNvPr id="94211" name="Rectangle 3"/>
          <p:cNvSpPr>
            <a:spLocks noChangeArrowheads="1"/>
          </p:cNvSpPr>
          <p:nvPr/>
        </p:nvSpPr>
        <p:spPr bwMode="auto">
          <a:xfrm>
            <a:off x="1992313" y="909638"/>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Pelayanan Pelanggan ( Cont)</a:t>
            </a:r>
          </a:p>
        </p:txBody>
      </p:sp>
    </p:spTree>
    <p:extLst>
      <p:ext uri="{BB962C8B-B14F-4D97-AF65-F5344CB8AC3E}">
        <p14:creationId xmlns:p14="http://schemas.microsoft.com/office/powerpoint/2010/main" val="108699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847850" y="1341439"/>
            <a:ext cx="68405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b="1"/>
              <a:t>Iklan</a:t>
            </a:r>
          </a:p>
        </p:txBody>
      </p:sp>
      <p:sp>
        <p:nvSpPr>
          <p:cNvPr id="95235" name="Text Box 3"/>
          <p:cNvSpPr txBox="1">
            <a:spLocks noChangeArrowheads="1"/>
          </p:cNvSpPr>
          <p:nvPr/>
        </p:nvSpPr>
        <p:spPr bwMode="auto">
          <a:xfrm>
            <a:off x="2043114" y="2009776"/>
            <a:ext cx="599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5236" name="Rectangle 4"/>
          <p:cNvSpPr>
            <a:spLocks noChangeArrowheads="1"/>
          </p:cNvSpPr>
          <p:nvPr/>
        </p:nvSpPr>
        <p:spPr bwMode="auto">
          <a:xfrm>
            <a:off x="1847850" y="2205038"/>
            <a:ext cx="81359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sz="3200"/>
              <a:t>Alasan Beriklan Diinternet</a:t>
            </a:r>
          </a:p>
          <a:p>
            <a:pPr>
              <a:buFontTx/>
              <a:buChar char="•"/>
            </a:pPr>
            <a:r>
              <a:rPr lang="en-US" sz="3200"/>
              <a:t>Strategi Periklanan</a:t>
            </a:r>
          </a:p>
        </p:txBody>
      </p:sp>
    </p:spTree>
    <p:extLst>
      <p:ext uri="{BB962C8B-B14F-4D97-AF65-F5344CB8AC3E}">
        <p14:creationId xmlns:p14="http://schemas.microsoft.com/office/powerpoint/2010/main" val="1159050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Iklan</a:t>
            </a:r>
          </a:p>
        </p:txBody>
      </p:sp>
      <p:sp>
        <p:nvSpPr>
          <p:cNvPr id="96259" name="Text Box 3"/>
          <p:cNvSpPr txBox="1">
            <a:spLocks noChangeArrowheads="1"/>
          </p:cNvSpPr>
          <p:nvPr/>
        </p:nvSpPr>
        <p:spPr bwMode="auto">
          <a:xfrm>
            <a:off x="1971675" y="1812926"/>
            <a:ext cx="463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sz="2800" b="1"/>
              <a:t>Alasan beriklan di internet</a:t>
            </a:r>
          </a:p>
        </p:txBody>
      </p:sp>
      <p:sp>
        <p:nvSpPr>
          <p:cNvPr id="96260" name="Text Box 4"/>
          <p:cNvSpPr txBox="1">
            <a:spLocks noChangeArrowheads="1"/>
          </p:cNvSpPr>
          <p:nvPr/>
        </p:nvSpPr>
        <p:spPr bwMode="auto">
          <a:xfrm>
            <a:off x="1971676" y="2370139"/>
            <a:ext cx="8372475" cy="307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 typeface="Wingdings" panose="05000000000000000000" pitchFamily="2" charset="2"/>
              <a:buChar char="§"/>
            </a:pPr>
            <a:r>
              <a:rPr lang="en-US" sz="2400">
                <a:latin typeface="Arial" panose="020B0604020202020204" pitchFamily="34" charset="0"/>
              </a:rPr>
              <a:t>  Iklan dapat diupdate setiap waktu dengan biaya minimal, </a:t>
            </a:r>
          </a:p>
          <a:p>
            <a:pPr>
              <a:buFont typeface="Wingdings" panose="05000000000000000000" pitchFamily="2" charset="2"/>
              <a:buNone/>
            </a:pPr>
            <a:r>
              <a:rPr lang="en-US" sz="2400">
                <a:latin typeface="Arial" panose="020B0604020202020204" pitchFamily="34" charset="0"/>
              </a:rPr>
              <a:t>    karena itu iklan-iklan di internet selalu bisa tampil baru.</a:t>
            </a:r>
          </a:p>
          <a:p>
            <a:pPr>
              <a:buFont typeface="Wingdings" panose="05000000000000000000" pitchFamily="2" charset="2"/>
              <a:buChar char="§"/>
            </a:pPr>
            <a:r>
              <a:rPr lang="en-US" sz="2400">
                <a:latin typeface="Arial" panose="020B0604020202020204" pitchFamily="34" charset="0"/>
              </a:rPr>
              <a:t>  Iklan dapat menjangkau pembeli potensial dalam jumlah</a:t>
            </a:r>
          </a:p>
          <a:p>
            <a:pPr>
              <a:buFont typeface="Wingdings" panose="05000000000000000000" pitchFamily="2" charset="2"/>
              <a:buNone/>
            </a:pPr>
            <a:r>
              <a:rPr lang="en-US" sz="2400">
                <a:latin typeface="Arial" panose="020B0604020202020204" pitchFamily="34" charset="0"/>
              </a:rPr>
              <a:t>    yang sangat besar dalam hitungan global.</a:t>
            </a:r>
          </a:p>
          <a:p>
            <a:pPr>
              <a:buFont typeface="Wingdings" panose="05000000000000000000" pitchFamily="2" charset="2"/>
              <a:buChar char="§"/>
            </a:pPr>
            <a:r>
              <a:rPr lang="en-US" sz="2400">
                <a:latin typeface="Arial" panose="020B0604020202020204" pitchFamily="34" charset="0"/>
              </a:rPr>
              <a:t>  Iklan pada ecommerce dapat secara efisien menggunakan </a:t>
            </a:r>
          </a:p>
          <a:p>
            <a:pPr>
              <a:buFont typeface="Wingdings" panose="05000000000000000000" pitchFamily="2" charset="2"/>
              <a:buNone/>
            </a:pPr>
            <a:r>
              <a:rPr lang="en-US" sz="2400">
                <a:latin typeface="Arial" panose="020B0604020202020204" pitchFamily="34" charset="0"/>
              </a:rPr>
              <a:t>    konvergensi teks,audio,grafik dan animasi.</a:t>
            </a:r>
          </a:p>
          <a:p>
            <a:pPr>
              <a:buFont typeface="Wingdings" panose="05000000000000000000" pitchFamily="2" charset="2"/>
              <a:buChar char="§"/>
            </a:pPr>
            <a:r>
              <a:rPr lang="en-US" sz="2400">
                <a:latin typeface="Arial" panose="020B0604020202020204" pitchFamily="34" charset="0"/>
              </a:rPr>
              <a:t>  Manfaat internet sendiri sedang berkembang dengan </a:t>
            </a:r>
          </a:p>
          <a:p>
            <a:pPr>
              <a:buFont typeface="Wingdings" panose="05000000000000000000" pitchFamily="2" charset="2"/>
              <a:buNone/>
            </a:pPr>
            <a:r>
              <a:rPr lang="en-US" sz="2400">
                <a:latin typeface="Arial" panose="020B0604020202020204" pitchFamily="34" charset="0"/>
              </a:rPr>
              <a:t>    pesatnya</a:t>
            </a:r>
          </a:p>
        </p:txBody>
      </p:sp>
    </p:spTree>
    <p:extLst>
      <p:ext uri="{BB962C8B-B14F-4D97-AF65-F5344CB8AC3E}">
        <p14:creationId xmlns:p14="http://schemas.microsoft.com/office/powerpoint/2010/main" val="1172321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919289" y="1770063"/>
            <a:ext cx="6099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fi-FI" sz="2800" b="1"/>
              <a:t>Jenis-jenis media iklan di internet :</a:t>
            </a:r>
            <a:endParaRPr lang="en-US" sz="2800" b="1"/>
          </a:p>
        </p:txBody>
      </p:sp>
      <p:sp>
        <p:nvSpPr>
          <p:cNvPr id="97283" name="Rectangle 3"/>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Iklan (Cont)</a:t>
            </a:r>
          </a:p>
        </p:txBody>
      </p:sp>
      <p:sp>
        <p:nvSpPr>
          <p:cNvPr id="97284" name="Text Box 4"/>
          <p:cNvSpPr txBox="1">
            <a:spLocks noChangeArrowheads="1"/>
          </p:cNvSpPr>
          <p:nvPr/>
        </p:nvSpPr>
        <p:spPr bwMode="auto">
          <a:xfrm>
            <a:off x="1992314" y="2420938"/>
            <a:ext cx="867568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defRPr>
            </a:lvl1pPr>
            <a:lvl2pPr marL="16827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
            </a:pPr>
            <a:r>
              <a:rPr lang="en-US" sz="2400"/>
              <a:t>  </a:t>
            </a:r>
            <a:r>
              <a:rPr lang="en-US" sz="2400" b="1"/>
              <a:t>Banner</a:t>
            </a:r>
          </a:p>
          <a:p>
            <a:pPr lvl="1"/>
            <a:r>
              <a:rPr lang="en-US" sz="2400"/>
              <a:t>Iklan banner merupakan jenis iklan yang paling lazim </a:t>
            </a:r>
          </a:p>
          <a:p>
            <a:pPr lvl="1"/>
            <a:r>
              <a:rPr lang="en-US" sz="2400"/>
              <a:t>digunakan di internet.</a:t>
            </a:r>
          </a:p>
          <a:p>
            <a:pPr lvl="1"/>
            <a:r>
              <a:rPr lang="en-US" sz="2400"/>
              <a:t>Ada 2 jenis banner : Keyword banner dan Random Banner	</a:t>
            </a:r>
          </a:p>
          <a:p>
            <a:pPr lvl="1">
              <a:buFontTx/>
              <a:buChar char="-"/>
            </a:pPr>
            <a:r>
              <a:rPr lang="en-US" sz="2400"/>
              <a:t>  Keyword banner muncul ketika dilakuakn query atas satu </a:t>
            </a:r>
          </a:p>
          <a:p>
            <a:pPr lvl="1"/>
            <a:r>
              <a:rPr lang="en-US" sz="2400"/>
              <a:t>   kata pembuka dari search engine.</a:t>
            </a:r>
          </a:p>
          <a:p>
            <a:pPr lvl="1"/>
            <a:r>
              <a:rPr lang="en-US" sz="2400"/>
              <a:t>-  Random banner muncul secar acak</a:t>
            </a:r>
          </a:p>
          <a:p>
            <a:pPr lvl="1"/>
            <a:r>
              <a:rPr lang="en-US" sz="2400"/>
              <a:t>   Keuntungan menggunakan banner ialah kemampuannya </a:t>
            </a:r>
          </a:p>
          <a:p>
            <a:pPr lvl="1"/>
            <a:r>
              <a:rPr lang="en-US" sz="2400"/>
              <a:t>   dalam melakukan kustomisasi iklan ke audien yang menjadi</a:t>
            </a:r>
          </a:p>
          <a:p>
            <a:pPr lvl="1"/>
            <a:r>
              <a:rPr lang="en-US" sz="2400"/>
              <a:t>   sasarannya.</a:t>
            </a:r>
          </a:p>
        </p:txBody>
      </p:sp>
    </p:spTree>
    <p:extLst>
      <p:ext uri="{BB962C8B-B14F-4D97-AF65-F5344CB8AC3E}">
        <p14:creationId xmlns:p14="http://schemas.microsoft.com/office/powerpoint/2010/main" val="2662718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774826" y="1844675"/>
            <a:ext cx="85693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r>
              <a:rPr lang="fi-FI" sz="2400">
                <a:latin typeface="Arial" panose="020B0604020202020204" pitchFamily="34" charset="0"/>
              </a:rPr>
              <a:t>Ada sejumlah format yang berbeda dalam menempatkan </a:t>
            </a:r>
          </a:p>
          <a:p>
            <a:pPr algn="just"/>
            <a:r>
              <a:rPr lang="fi-FI" sz="2400">
                <a:latin typeface="Arial" panose="020B0604020202020204" pitchFamily="34" charset="0"/>
              </a:rPr>
              <a:t>iklan Banner di internet pada situs web pihak lain. </a:t>
            </a:r>
            <a:r>
              <a:rPr lang="en-US" sz="2400">
                <a:latin typeface="Arial" panose="020B0604020202020204" pitchFamily="34" charset="0"/>
              </a:rPr>
              <a:t>Bentuk yang</a:t>
            </a:r>
          </a:p>
          <a:p>
            <a:pPr algn="just"/>
            <a:r>
              <a:rPr lang="en-US" sz="2400">
                <a:latin typeface="Arial" panose="020B0604020202020204" pitchFamily="34" charset="0"/>
              </a:rPr>
              <a:t>paling lazim ialah Banner Swapping, Banner Exchange.</a:t>
            </a:r>
          </a:p>
          <a:p>
            <a:pPr algn="just"/>
            <a:endParaRPr lang="en-US" sz="2400">
              <a:latin typeface="Arial" panose="020B0604020202020204" pitchFamily="34" charset="0"/>
            </a:endParaRPr>
          </a:p>
          <a:p>
            <a:pPr algn="just"/>
            <a:r>
              <a:rPr lang="en-US" sz="2400">
                <a:latin typeface="Arial" panose="020B0604020202020204" pitchFamily="34" charset="0"/>
              </a:rPr>
              <a:t>-  Banner Swapping</a:t>
            </a:r>
            <a:endParaRPr lang="fi-FI" sz="2400">
              <a:latin typeface="Arial" panose="020B0604020202020204" pitchFamily="34" charset="0"/>
            </a:endParaRPr>
          </a:p>
          <a:p>
            <a:pPr algn="just"/>
            <a:r>
              <a:rPr lang="fi-FI" sz="2400">
                <a:latin typeface="Arial" panose="020B0604020202020204" pitchFamily="34" charset="0"/>
              </a:rPr>
              <a:t>   Dilakukan bila perusahaan A setuju untuk menampilkan </a:t>
            </a:r>
          </a:p>
          <a:p>
            <a:pPr algn="just"/>
            <a:r>
              <a:rPr lang="fi-FI" sz="2400">
                <a:latin typeface="Arial" panose="020B0604020202020204" pitchFamily="34" charset="0"/>
              </a:rPr>
              <a:t>   sebuah  banner perusahaan B dengan imbalan perusahaan </a:t>
            </a:r>
          </a:p>
          <a:p>
            <a:pPr algn="just"/>
            <a:r>
              <a:rPr lang="fi-FI" sz="2400">
                <a:latin typeface="Arial" panose="020B0604020202020204" pitchFamily="34" charset="0"/>
              </a:rPr>
              <a:t>   juga mau menampilkan iklan perusahaan A.</a:t>
            </a:r>
          </a:p>
          <a:p>
            <a:pPr algn="just"/>
            <a:r>
              <a:rPr lang="en-US" sz="2400">
                <a:latin typeface="Arial" panose="020B0604020202020204" pitchFamily="34" charset="0"/>
              </a:rPr>
              <a:t>-  Banner Exchange (Tukar Banner)</a:t>
            </a:r>
          </a:p>
          <a:p>
            <a:pPr algn="just"/>
            <a:r>
              <a:rPr lang="en-US" sz="2400">
                <a:latin typeface="Arial" panose="020B0604020202020204" pitchFamily="34" charset="0"/>
              </a:rPr>
              <a:t>   Biasanya dilakukan dalam perdagangan yang dilakukan oleh</a:t>
            </a:r>
          </a:p>
          <a:p>
            <a:pPr algn="just"/>
            <a:r>
              <a:rPr lang="en-US" sz="2400">
                <a:latin typeface="Arial" panose="020B0604020202020204" pitchFamily="34" charset="0"/>
              </a:rPr>
              <a:t>   tiga partner atau lebih</a:t>
            </a:r>
          </a:p>
        </p:txBody>
      </p:sp>
      <p:sp>
        <p:nvSpPr>
          <p:cNvPr id="98307" name="Rectangle 3"/>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Iklan (Cont)</a:t>
            </a:r>
          </a:p>
        </p:txBody>
      </p:sp>
    </p:spTree>
    <p:extLst>
      <p:ext uri="{BB962C8B-B14F-4D97-AF65-F5344CB8AC3E}">
        <p14:creationId xmlns:p14="http://schemas.microsoft.com/office/powerpoint/2010/main" val="3768933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971675" y="1722439"/>
            <a:ext cx="84455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 typeface="Wingdings" panose="05000000000000000000" pitchFamily="2" charset="2"/>
              <a:buChar char="§"/>
            </a:pPr>
            <a:r>
              <a:rPr lang="en-US" sz="2400"/>
              <a:t>  </a:t>
            </a:r>
            <a:r>
              <a:rPr lang="en-US" sz="2400">
                <a:latin typeface="Arial" panose="020B0604020202020204" pitchFamily="34" charset="0"/>
              </a:rPr>
              <a:t>Iklan Skyscraper</a:t>
            </a:r>
          </a:p>
          <a:p>
            <a:pPr>
              <a:buFont typeface="Wingdings" panose="05000000000000000000" pitchFamily="2" charset="2"/>
              <a:buNone/>
            </a:pPr>
            <a:r>
              <a:rPr lang="en-US" sz="2400">
                <a:latin typeface="Arial" panose="020B0604020202020204" pitchFamily="34" charset="0"/>
              </a:rPr>
              <a:t>    Berbentuk seperti banner, jika banner memanjang secara </a:t>
            </a:r>
          </a:p>
          <a:p>
            <a:pPr>
              <a:buFont typeface="Wingdings" panose="05000000000000000000" pitchFamily="2" charset="2"/>
              <a:buNone/>
            </a:pPr>
            <a:r>
              <a:rPr lang="en-US" sz="2400">
                <a:latin typeface="Arial" panose="020B0604020202020204" pitchFamily="34" charset="0"/>
              </a:rPr>
              <a:t>    horisontal, maka skyscraper memanjang secara vertikal.</a:t>
            </a:r>
          </a:p>
          <a:p>
            <a:pPr>
              <a:buFont typeface="Wingdings" panose="05000000000000000000" pitchFamily="2" charset="2"/>
              <a:buChar char="§"/>
            </a:pPr>
            <a:r>
              <a:rPr lang="en-US" sz="2400">
                <a:latin typeface="Arial" panose="020B0604020202020204" pitchFamily="34" charset="0"/>
              </a:rPr>
              <a:t>  Interstitial</a:t>
            </a:r>
          </a:p>
          <a:p>
            <a:pPr>
              <a:buFont typeface="Wingdings" panose="05000000000000000000" pitchFamily="2" charset="2"/>
              <a:buNone/>
            </a:pPr>
            <a:r>
              <a:rPr lang="en-US" sz="2400">
                <a:latin typeface="Arial" panose="020B0604020202020204" pitchFamily="34" charset="0"/>
              </a:rPr>
              <a:t>    Merupakan iklan yang dinamis pada internet, Interstitial </a:t>
            </a:r>
          </a:p>
          <a:p>
            <a:pPr>
              <a:buFont typeface="Wingdings" panose="05000000000000000000" pitchFamily="2" charset="2"/>
              <a:buNone/>
            </a:pPr>
            <a:r>
              <a:rPr lang="en-US" sz="2400">
                <a:latin typeface="Arial" panose="020B0604020202020204" pitchFamily="34" charset="0"/>
              </a:rPr>
              <a:t>    berbentuk bermacam-macam iklan animasi yang muncul </a:t>
            </a:r>
          </a:p>
          <a:p>
            <a:pPr>
              <a:buFont typeface="Wingdings" panose="05000000000000000000" pitchFamily="2" charset="2"/>
              <a:buNone/>
            </a:pPr>
            <a:r>
              <a:rPr lang="en-US" sz="2400">
                <a:latin typeface="Arial" panose="020B0604020202020204" pitchFamily="34" charset="0"/>
              </a:rPr>
              <a:t>    dilayar ketika komputer men-download situs web.</a:t>
            </a:r>
          </a:p>
          <a:p>
            <a:pPr>
              <a:buFont typeface="Wingdings" panose="05000000000000000000" pitchFamily="2" charset="2"/>
              <a:buNone/>
            </a:pPr>
            <a:r>
              <a:rPr lang="en-US" sz="2400">
                <a:latin typeface="Arial" panose="020B0604020202020204" pitchFamily="34" charset="0"/>
              </a:rPr>
              <a:t>    Tipe interstitial ini meliputi pop up windows, splash screen.</a:t>
            </a:r>
          </a:p>
        </p:txBody>
      </p:sp>
      <p:sp>
        <p:nvSpPr>
          <p:cNvPr id="99331" name="Rectangle 3"/>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Iklan (Cont)</a:t>
            </a:r>
          </a:p>
        </p:txBody>
      </p:sp>
    </p:spTree>
    <p:extLst>
      <p:ext uri="{BB962C8B-B14F-4D97-AF65-F5344CB8AC3E}">
        <p14:creationId xmlns:p14="http://schemas.microsoft.com/office/powerpoint/2010/main" val="452050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992313" y="1700213"/>
            <a:ext cx="7446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latin typeface="Arial" panose="020B0604020202020204" pitchFamily="34" charset="0"/>
              </a:rPr>
              <a:t>Strategi Merancang Iklan berbasis Intenet :</a:t>
            </a:r>
          </a:p>
        </p:txBody>
      </p:sp>
      <p:sp>
        <p:nvSpPr>
          <p:cNvPr id="100355" name="Text Box 3"/>
          <p:cNvSpPr txBox="1">
            <a:spLocks noChangeArrowheads="1"/>
          </p:cNvSpPr>
          <p:nvPr/>
        </p:nvSpPr>
        <p:spPr bwMode="auto">
          <a:xfrm>
            <a:off x="1919289" y="2565401"/>
            <a:ext cx="8516937"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buFont typeface="Wingdings" panose="05000000000000000000" pitchFamily="2" charset="2"/>
              <a:buChar char="§"/>
            </a:pPr>
            <a:r>
              <a:rPr lang="en-US" sz="2400"/>
              <a:t>   </a:t>
            </a:r>
            <a:r>
              <a:rPr lang="en-US" sz="2400">
                <a:latin typeface="Arial" panose="020B0604020202020204" pitchFamily="34" charset="0"/>
              </a:rPr>
              <a:t>Menarik Secara Visual</a:t>
            </a:r>
          </a:p>
          <a:p>
            <a:pPr algn="just"/>
            <a:r>
              <a:rPr lang="en-US" sz="2400">
                <a:latin typeface="Arial" panose="020B0604020202020204" pitchFamily="34" charset="0"/>
              </a:rPr>
              <a:t>    Dalam Media masa, iklan mestinya berwarna-warni untuk </a:t>
            </a:r>
          </a:p>
          <a:p>
            <a:pPr algn="just"/>
            <a:r>
              <a:rPr lang="en-US" sz="2400">
                <a:latin typeface="Arial" panose="020B0604020202020204" pitchFamily="34" charset="0"/>
              </a:rPr>
              <a:t>    menarik perhatian pembaca. Dalam Internet prinsip ini </a:t>
            </a:r>
          </a:p>
          <a:p>
            <a:pPr algn="just"/>
            <a:r>
              <a:rPr lang="en-US" sz="2400">
                <a:latin typeface="Arial" panose="020B0604020202020204" pitchFamily="34" charset="0"/>
              </a:rPr>
              <a:t>    dapat direalisasikan dengan mengadopsi isi web yang</a:t>
            </a:r>
          </a:p>
          <a:p>
            <a:pPr algn="just"/>
            <a:r>
              <a:rPr lang="en-US" sz="2400">
                <a:latin typeface="Arial" panose="020B0604020202020204" pitchFamily="34" charset="0"/>
              </a:rPr>
              <a:t>    bergerak dan interaktif yang mampu membius perhatian</a:t>
            </a:r>
          </a:p>
          <a:p>
            <a:pPr algn="just"/>
            <a:r>
              <a:rPr lang="en-US" sz="2400">
                <a:latin typeface="Arial" panose="020B0604020202020204" pitchFamily="34" charset="0"/>
              </a:rPr>
              <a:t>    pengunjung serta menarik kunjungan secara berulang-ulang. </a:t>
            </a:r>
          </a:p>
          <a:p>
            <a:pPr algn="just"/>
            <a:r>
              <a:rPr lang="en-US" sz="2400">
                <a:latin typeface="Arial" panose="020B0604020202020204" pitchFamily="34" charset="0"/>
              </a:rPr>
              <a:t>    Contoh Iklan Ecommerce L’Oreal (</a:t>
            </a:r>
            <a:r>
              <a:rPr lang="en-US" sz="2400">
                <a:latin typeface="Arial" panose="020B0604020202020204" pitchFamily="34" charset="0"/>
                <a:hlinkClick r:id="rId3"/>
              </a:rPr>
              <a:t>www.loreal.com</a:t>
            </a:r>
            <a:r>
              <a:rPr lang="en-US" sz="2400">
                <a:latin typeface="Arial" panose="020B0604020202020204" pitchFamily="34" charset="0"/>
              </a:rPr>
              <a:t>) yang  </a:t>
            </a:r>
          </a:p>
          <a:p>
            <a:pPr algn="just"/>
            <a:r>
              <a:rPr lang="en-US" sz="2400">
                <a:latin typeface="Arial" panose="020B0604020202020204" pitchFamily="34" charset="0"/>
              </a:rPr>
              <a:t>    mendapatkan dua penghargaan tahun 2002</a:t>
            </a:r>
          </a:p>
        </p:txBody>
      </p:sp>
      <p:sp>
        <p:nvSpPr>
          <p:cNvPr id="100356" name="Rectangle 4"/>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Strategi Periklanan</a:t>
            </a:r>
          </a:p>
        </p:txBody>
      </p:sp>
    </p:spTree>
    <p:extLst>
      <p:ext uri="{BB962C8B-B14F-4D97-AF65-F5344CB8AC3E}">
        <p14:creationId xmlns:p14="http://schemas.microsoft.com/office/powerpoint/2010/main" val="2661807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774825" y="1701801"/>
            <a:ext cx="97297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 typeface="Wingdings" panose="05000000000000000000" pitchFamily="2" charset="2"/>
              <a:buChar char="§"/>
            </a:pPr>
            <a:r>
              <a:rPr lang="en-US" sz="2400"/>
              <a:t>   </a:t>
            </a:r>
            <a:r>
              <a:rPr lang="en-US" sz="2400">
                <a:latin typeface="Arial" panose="020B0604020202020204" pitchFamily="34" charset="0"/>
              </a:rPr>
              <a:t>Isi Situs Web Bermanfaat bagi konsumen</a:t>
            </a:r>
          </a:p>
          <a:p>
            <a:pPr>
              <a:buFont typeface="Wingdings" panose="05000000000000000000" pitchFamily="2" charset="2"/>
              <a:buNone/>
            </a:pPr>
            <a:r>
              <a:rPr lang="en-US" sz="2400">
                <a:latin typeface="Arial" panose="020B0604020202020204" pitchFamily="34" charset="0"/>
              </a:rPr>
              <a:t>    Isi situs mestinya memberikan informasi yang berharga, </a:t>
            </a:r>
          </a:p>
          <a:p>
            <a:pPr>
              <a:buFont typeface="Wingdings" panose="05000000000000000000" pitchFamily="2" charset="2"/>
              <a:buNone/>
            </a:pPr>
            <a:r>
              <a:rPr lang="en-US" sz="2400">
                <a:latin typeface="Arial" panose="020B0604020202020204" pitchFamily="34" charset="0"/>
              </a:rPr>
              <a:t>    dengan menghindari file yang tidak berguna, apalagi dalam </a:t>
            </a:r>
          </a:p>
          <a:p>
            <a:pPr>
              <a:buFont typeface="Wingdings" panose="05000000000000000000" pitchFamily="2" charset="2"/>
              <a:buNone/>
            </a:pPr>
            <a:r>
              <a:rPr lang="en-US" sz="2400">
                <a:latin typeface="Arial" panose="020B0604020202020204" pitchFamily="34" charset="0"/>
              </a:rPr>
              <a:t>    ukuran besar, yang hanya memperlambat download.</a:t>
            </a:r>
          </a:p>
          <a:p>
            <a:pPr>
              <a:buFont typeface="Wingdings" panose="05000000000000000000" pitchFamily="2" charset="2"/>
              <a:buNone/>
            </a:pPr>
            <a:r>
              <a:rPr lang="en-US" sz="2400">
                <a:latin typeface="Arial" panose="020B0604020202020204" pitchFamily="34" charset="0"/>
              </a:rPr>
              <a:t>    Isi situs harus disesuaikan dengan  tujuan pengiklanan yaitu  </a:t>
            </a:r>
          </a:p>
          <a:p>
            <a:pPr>
              <a:buFont typeface="Wingdings" panose="05000000000000000000" pitchFamily="2" charset="2"/>
              <a:buNone/>
            </a:pPr>
            <a:r>
              <a:rPr lang="en-US" sz="2400">
                <a:latin typeface="Arial" panose="020B0604020202020204" pitchFamily="34" charset="0"/>
              </a:rPr>
              <a:t>    memberikan informasi suatu produk.</a:t>
            </a:r>
          </a:p>
          <a:p>
            <a:pPr>
              <a:buFont typeface="Wingdings" panose="05000000000000000000" pitchFamily="2" charset="2"/>
              <a:buChar char="§"/>
            </a:pPr>
            <a:r>
              <a:rPr lang="en-US" sz="2400">
                <a:latin typeface="Arial" panose="020B0604020202020204" pitchFamily="34" charset="0"/>
              </a:rPr>
              <a:t>  Menekankan merek dan Citra Perusahaan</a:t>
            </a:r>
          </a:p>
          <a:p>
            <a:pPr>
              <a:buFont typeface="Wingdings" panose="05000000000000000000" pitchFamily="2" charset="2"/>
              <a:buNone/>
            </a:pPr>
            <a:r>
              <a:rPr lang="en-US" sz="2400">
                <a:latin typeface="Arial" panose="020B0604020202020204" pitchFamily="34" charset="0"/>
              </a:rPr>
              <a:t>    Iklan beserta produk dan layanannya mestinya menekankan</a:t>
            </a:r>
          </a:p>
          <a:p>
            <a:pPr>
              <a:buFont typeface="Wingdings" panose="05000000000000000000" pitchFamily="2" charset="2"/>
              <a:buNone/>
            </a:pPr>
            <a:r>
              <a:rPr lang="en-US" sz="2400">
                <a:latin typeface="Arial" panose="020B0604020202020204" pitchFamily="34" charset="0"/>
              </a:rPr>
              <a:t>    bahwa ia berbeda dengan iklan milik para pesaing.</a:t>
            </a:r>
          </a:p>
        </p:txBody>
      </p:sp>
      <p:sp>
        <p:nvSpPr>
          <p:cNvPr id="101379" name="Rectangle 3"/>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Strategi Periklanan (Cont)</a:t>
            </a:r>
          </a:p>
        </p:txBody>
      </p:sp>
    </p:spTree>
    <p:extLst>
      <p:ext uri="{BB962C8B-B14F-4D97-AF65-F5344CB8AC3E}">
        <p14:creationId xmlns:p14="http://schemas.microsoft.com/office/powerpoint/2010/main" val="696610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847850" y="1557338"/>
            <a:ext cx="69675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latin typeface="Arial" panose="020B0604020202020204" pitchFamily="34" charset="0"/>
              </a:rPr>
              <a:t>Strategi Memilih Media Periklanan pada </a:t>
            </a:r>
          </a:p>
          <a:p>
            <a:r>
              <a:rPr lang="en-US" sz="2800" b="1">
                <a:latin typeface="Arial" panose="020B0604020202020204" pitchFamily="34" charset="0"/>
              </a:rPr>
              <a:t> e-commerce :</a:t>
            </a:r>
          </a:p>
        </p:txBody>
      </p:sp>
      <p:sp>
        <p:nvSpPr>
          <p:cNvPr id="102403" name="Text Box 3"/>
          <p:cNvSpPr txBox="1">
            <a:spLocks noChangeArrowheads="1"/>
          </p:cNvSpPr>
          <p:nvPr/>
        </p:nvSpPr>
        <p:spPr bwMode="auto">
          <a:xfrm>
            <a:off x="1774826" y="2708275"/>
            <a:ext cx="88931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Tx/>
              <a:buChar char="•"/>
            </a:pPr>
            <a:r>
              <a:rPr lang="en-US" sz="2400"/>
              <a:t>  </a:t>
            </a:r>
            <a:r>
              <a:rPr lang="en-US" sz="2400">
                <a:latin typeface="Arial" panose="020B0604020202020204" pitchFamily="34" charset="0"/>
              </a:rPr>
              <a:t>Pengunjung, Jangkauan, Impresi dan Pengaruh</a:t>
            </a:r>
          </a:p>
          <a:p>
            <a:pPr>
              <a:buFontTx/>
              <a:buChar char="•"/>
            </a:pPr>
            <a:r>
              <a:rPr lang="en-US" sz="2400">
                <a:latin typeface="Arial" panose="020B0604020202020204" pitchFamily="34" charset="0"/>
              </a:rPr>
              <a:t>  Pengunjung adalah perkiraan rata-rata jumlah individu </a:t>
            </a:r>
          </a:p>
          <a:p>
            <a:r>
              <a:rPr lang="en-US" sz="2400">
                <a:latin typeface="Arial" panose="020B0604020202020204" pitchFamily="34" charset="0"/>
              </a:rPr>
              <a:t>   berbeda yang telah mengunjungi setiap isi website, kategori,</a:t>
            </a:r>
          </a:p>
          <a:p>
            <a:r>
              <a:rPr lang="en-US" sz="2400">
                <a:latin typeface="Arial" panose="020B0604020202020204" pitchFamily="34" charset="0"/>
              </a:rPr>
              <a:t>   saluran atau aplikasi setiap hari pada periode tertentu.</a:t>
            </a:r>
          </a:p>
          <a:p>
            <a:pPr>
              <a:buFontTx/>
              <a:buChar char="•"/>
            </a:pPr>
            <a:r>
              <a:rPr lang="en-US" sz="2400">
                <a:latin typeface="Arial" panose="020B0604020202020204" pitchFamily="34" charset="0"/>
              </a:rPr>
              <a:t>  Jangkauan adalah presentase individu  yang diproyeksikan </a:t>
            </a:r>
          </a:p>
          <a:p>
            <a:r>
              <a:rPr lang="en-US" sz="2400">
                <a:latin typeface="Arial" panose="020B0604020202020204" pitchFamily="34" charset="0"/>
              </a:rPr>
              <a:t>    mengunjungi website, kategori, saluran tertentu dari jumlah </a:t>
            </a:r>
          </a:p>
          <a:p>
            <a:r>
              <a:rPr lang="en-US" sz="2400">
                <a:latin typeface="Arial" panose="020B0604020202020204" pitchFamily="34" charset="0"/>
              </a:rPr>
              <a:t>    total individu yang diproyeksikan menggunakan media digital </a:t>
            </a:r>
          </a:p>
          <a:p>
            <a:r>
              <a:rPr lang="en-US" sz="2400">
                <a:latin typeface="Arial" panose="020B0604020202020204" pitchFamily="34" charset="0"/>
              </a:rPr>
              <a:t>    selama periode tertentu.                                     </a:t>
            </a:r>
          </a:p>
          <a:p>
            <a:pPr>
              <a:buFontTx/>
              <a:buChar char="•"/>
            </a:pPr>
            <a:r>
              <a:rPr lang="en-US" sz="2400">
                <a:latin typeface="Arial" panose="020B0604020202020204" pitchFamily="34" charset="0"/>
              </a:rPr>
              <a:t>  Impresi adalah jumlah waktu yang digunakan untuk melihat </a:t>
            </a:r>
          </a:p>
          <a:p>
            <a:r>
              <a:rPr lang="en-US" sz="2400">
                <a:latin typeface="Arial" panose="020B0604020202020204" pitchFamily="34" charset="0"/>
              </a:rPr>
              <a:t>    suatu iklan.</a:t>
            </a:r>
          </a:p>
        </p:txBody>
      </p:sp>
      <p:sp>
        <p:nvSpPr>
          <p:cNvPr id="102404" name="Rectangle 4"/>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Strategi Periklanan (Cont)</a:t>
            </a:r>
          </a:p>
        </p:txBody>
      </p:sp>
    </p:spTree>
    <p:extLst>
      <p:ext uri="{BB962C8B-B14F-4D97-AF65-F5344CB8AC3E}">
        <p14:creationId xmlns:p14="http://schemas.microsoft.com/office/powerpoint/2010/main" val="2916046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1981200" y="2378076"/>
            <a:ext cx="8362950" cy="3571875"/>
          </a:xfrm>
        </p:spPr>
        <p:txBody>
          <a:bodyPr/>
          <a:lstStyle/>
          <a:p>
            <a:r>
              <a:rPr lang="en-US" b="1"/>
              <a:t>Model Perilaku Konsumen E-Commerce</a:t>
            </a:r>
          </a:p>
          <a:p>
            <a:r>
              <a:rPr lang="en-US" b="1"/>
              <a:t>Pelayanan Pelanggan</a:t>
            </a:r>
          </a:p>
          <a:p>
            <a:r>
              <a:rPr lang="en-US" b="1"/>
              <a:t>Iklan</a:t>
            </a:r>
          </a:p>
        </p:txBody>
      </p:sp>
      <p:sp>
        <p:nvSpPr>
          <p:cNvPr id="84995" name="Rectangle 3"/>
          <p:cNvSpPr>
            <a:spLocks noChangeArrowheads="1"/>
          </p:cNvSpPr>
          <p:nvPr/>
        </p:nvSpPr>
        <p:spPr bwMode="auto">
          <a:xfrm>
            <a:off x="1992313" y="1341438"/>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sz="3200"/>
              <a:t>Pembahasan</a:t>
            </a:r>
          </a:p>
        </p:txBody>
      </p:sp>
    </p:spTree>
    <p:extLst>
      <p:ext uri="{BB962C8B-B14F-4D97-AF65-F5344CB8AC3E}">
        <p14:creationId xmlns:p14="http://schemas.microsoft.com/office/powerpoint/2010/main" val="2286109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847851" y="1784351"/>
            <a:ext cx="858996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Tx/>
              <a:buChar char="•"/>
            </a:pPr>
            <a:r>
              <a:rPr lang="fi-FI" sz="2400"/>
              <a:t>  </a:t>
            </a:r>
            <a:r>
              <a:rPr lang="fi-FI" sz="2400">
                <a:latin typeface="Arial" panose="020B0604020202020204" pitchFamily="34" charset="0"/>
              </a:rPr>
              <a:t>Pengaruh merupakan nilai kualitas suatu iklan melalui media</a:t>
            </a:r>
          </a:p>
          <a:p>
            <a:r>
              <a:rPr lang="fi-FI" sz="2400">
                <a:latin typeface="Arial" panose="020B0604020202020204" pitchFamily="34" charset="0"/>
              </a:rPr>
              <a:t>   tertentu.</a:t>
            </a:r>
            <a:endParaRPr lang="en-US" sz="2400">
              <a:latin typeface="Arial" panose="020B0604020202020204" pitchFamily="34" charset="0"/>
            </a:endParaRPr>
          </a:p>
          <a:p>
            <a:pPr>
              <a:buFontTx/>
              <a:buChar char="•"/>
            </a:pPr>
            <a:r>
              <a:rPr lang="en-US" sz="2400">
                <a:latin typeface="Arial" panose="020B0604020202020204" pitchFamily="34" charset="0"/>
              </a:rPr>
              <a:t>  Untuk memilih media digital, yang perlu dipertimbangkan</a:t>
            </a:r>
          </a:p>
          <a:p>
            <a:r>
              <a:rPr lang="en-US" sz="2400">
                <a:latin typeface="Arial" panose="020B0604020202020204" pitchFamily="34" charset="0"/>
              </a:rPr>
              <a:t>   adalah pengunjung,jangkauan, impresi dan pengaruhnya.</a:t>
            </a:r>
          </a:p>
          <a:p>
            <a:pPr>
              <a:buFontTx/>
              <a:buChar char="•"/>
            </a:pPr>
            <a:r>
              <a:rPr lang="en-US" sz="2400">
                <a:latin typeface="Arial" panose="020B0604020202020204" pitchFamily="34" charset="0"/>
              </a:rPr>
              <a:t>  Disamping itu harus dipertimbangkan pula biaya, keunggulan</a:t>
            </a:r>
          </a:p>
          <a:p>
            <a:r>
              <a:rPr lang="en-US" sz="2400">
                <a:latin typeface="Arial" panose="020B0604020202020204" pitchFamily="34" charset="0"/>
              </a:rPr>
              <a:t>   dan keandalannya. Selanjutnya pengiklan mencari media </a:t>
            </a:r>
          </a:p>
          <a:p>
            <a:r>
              <a:rPr lang="en-US" sz="2400">
                <a:latin typeface="Arial" panose="020B0604020202020204" pitchFamily="34" charset="0"/>
              </a:rPr>
              <a:t>   yang paling efektif-biaya diantara berbagai media yang terpilih </a:t>
            </a:r>
          </a:p>
          <a:p>
            <a:r>
              <a:rPr lang="en-US" sz="2400">
                <a:latin typeface="Arial" panose="020B0604020202020204" pitchFamily="34" charset="0"/>
              </a:rPr>
              <a:t>   dan baru kemudian menentukan pilihan diantara yang ada.</a:t>
            </a:r>
          </a:p>
        </p:txBody>
      </p:sp>
      <p:sp>
        <p:nvSpPr>
          <p:cNvPr id="103427" name="Rectangle 3"/>
          <p:cNvSpPr>
            <a:spLocks noChangeArrowheads="1"/>
          </p:cNvSpPr>
          <p:nvPr/>
        </p:nvSpPr>
        <p:spPr bwMode="auto">
          <a:xfrm>
            <a:off x="1524000" y="1052513"/>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Strategi Periklanan (Cont)</a:t>
            </a:r>
          </a:p>
        </p:txBody>
      </p:sp>
    </p:spTree>
    <p:extLst>
      <p:ext uri="{BB962C8B-B14F-4D97-AF65-F5344CB8AC3E}">
        <p14:creationId xmlns:p14="http://schemas.microsoft.com/office/powerpoint/2010/main" val="4206083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TUGAS 3</a:t>
            </a:r>
            <a:endParaRPr lang="en-US" dirty="0"/>
          </a:p>
        </p:txBody>
      </p:sp>
      <p:sp>
        <p:nvSpPr>
          <p:cNvPr id="3" name="Content Placeholder 2"/>
          <p:cNvSpPr>
            <a:spLocks noGrp="1"/>
          </p:cNvSpPr>
          <p:nvPr>
            <p:ph idx="1"/>
          </p:nvPr>
        </p:nvSpPr>
        <p:spPr/>
        <p:txBody>
          <a:bodyPr/>
          <a:lstStyle/>
          <a:p>
            <a:r>
              <a:rPr lang="sv-SE" dirty="0"/>
              <a:t>Dengan menggunakan kelompok sebelumnya,tentukan produk apa yang akan kamu jual secara online dengan menganalisa Model Perilaku, Pelayanan Pelanggan, dan Iklan.</a:t>
            </a:r>
          </a:p>
        </p:txBody>
      </p:sp>
    </p:spTree>
    <p:extLst>
      <p:ext uri="{BB962C8B-B14F-4D97-AF65-F5344CB8AC3E}">
        <p14:creationId xmlns:p14="http://schemas.microsoft.com/office/powerpoint/2010/main" val="160898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208213" y="1268413"/>
            <a:ext cx="82296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Model Perilaku Konsumen</a:t>
            </a:r>
            <a:br>
              <a:rPr lang="en-US" sz="3200" b="1">
                <a:solidFill>
                  <a:schemeClr val="tx1"/>
                </a:solidFill>
              </a:rPr>
            </a:br>
            <a:r>
              <a:rPr lang="en-US" sz="3200" b="1">
                <a:solidFill>
                  <a:schemeClr val="tx1"/>
                </a:solidFill>
              </a:rPr>
              <a:t>E-Commerce</a:t>
            </a:r>
          </a:p>
        </p:txBody>
      </p:sp>
      <p:sp>
        <p:nvSpPr>
          <p:cNvPr id="86019" name="Rectangle 3"/>
          <p:cNvSpPr>
            <a:spLocks noChangeArrowheads="1"/>
          </p:cNvSpPr>
          <p:nvPr/>
        </p:nvSpPr>
        <p:spPr bwMode="auto">
          <a:xfrm>
            <a:off x="1981201" y="2732089"/>
            <a:ext cx="67151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79400" indent="-2794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buFontTx/>
              <a:buChar char="•"/>
            </a:pPr>
            <a:r>
              <a:rPr lang="en-US" sz="2800" b="1">
                <a:solidFill>
                  <a:schemeClr val="tx2"/>
                </a:solidFill>
              </a:rPr>
              <a:t>Karakteristik individu dari konsumen</a:t>
            </a:r>
          </a:p>
          <a:p>
            <a:pPr>
              <a:buFontTx/>
              <a:buChar char="•"/>
            </a:pPr>
            <a:r>
              <a:rPr lang="en-US" sz="2800" b="1"/>
              <a:t>Variabel Lingkungan dalam membeli</a:t>
            </a:r>
          </a:p>
          <a:p>
            <a:pPr>
              <a:buFontTx/>
              <a:buChar char="•"/>
            </a:pPr>
            <a:r>
              <a:rPr lang="en-US" sz="2800" b="1"/>
              <a:t>Faktor Konsumen dalam Membeli</a:t>
            </a:r>
            <a:br>
              <a:rPr lang="en-US" sz="2800" b="1"/>
            </a:br>
            <a:endParaRPr lang="en-US" sz="2800" b="1"/>
          </a:p>
        </p:txBody>
      </p:sp>
    </p:spTree>
    <p:extLst>
      <p:ext uri="{BB962C8B-B14F-4D97-AF65-F5344CB8AC3E}">
        <p14:creationId xmlns:p14="http://schemas.microsoft.com/office/powerpoint/2010/main" val="2612837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774825" y="1928814"/>
            <a:ext cx="8675688" cy="574675"/>
          </a:xfrm>
        </p:spPr>
        <p:txBody>
          <a:bodyPr/>
          <a:lstStyle/>
          <a:p>
            <a:pPr algn="l"/>
            <a:r>
              <a:rPr lang="en-US" sz="2800" b="1"/>
              <a:t>Karakteristik individu dari konsumen</a:t>
            </a:r>
          </a:p>
        </p:txBody>
      </p:sp>
      <p:sp>
        <p:nvSpPr>
          <p:cNvPr id="87043" name="Rectangle 3"/>
          <p:cNvSpPr>
            <a:spLocks noChangeArrowheads="1"/>
          </p:cNvSpPr>
          <p:nvPr/>
        </p:nvSpPr>
        <p:spPr bwMode="auto">
          <a:xfrm>
            <a:off x="1524000" y="1196975"/>
            <a:ext cx="914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a:solidFill>
                  <a:schemeClr val="tx1"/>
                </a:solidFill>
                <a:latin typeface="Arial Black" panose="020B0A04020102020204" pitchFamily="34" charset="0"/>
              </a:rPr>
              <a:t>Model Perilaku Konsumen E-Commerce</a:t>
            </a:r>
          </a:p>
        </p:txBody>
      </p:sp>
      <p:sp>
        <p:nvSpPr>
          <p:cNvPr id="87044" name="Rectangle 4"/>
          <p:cNvSpPr>
            <a:spLocks noChangeArrowheads="1"/>
          </p:cNvSpPr>
          <p:nvPr/>
        </p:nvSpPr>
        <p:spPr bwMode="auto">
          <a:xfrm>
            <a:off x="1847850" y="2704019"/>
            <a:ext cx="43624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tabLst>
                <a:tab pos="1600200" algn="l"/>
              </a:tabLst>
              <a:defRPr>
                <a:solidFill>
                  <a:schemeClr val="tx1"/>
                </a:solidFill>
                <a:latin typeface="Arial" panose="020B0604020202020204" pitchFamily="34" charset="0"/>
              </a:defRPr>
            </a:lvl1pPr>
            <a:lvl2pPr marL="800100" indent="-342900">
              <a:tabLst>
                <a:tab pos="1600200" algn="l"/>
              </a:tabLst>
              <a:defRPr>
                <a:solidFill>
                  <a:schemeClr val="tx1"/>
                </a:solidFill>
                <a:latin typeface="Arial" panose="020B0604020202020204" pitchFamily="34" charset="0"/>
              </a:defRPr>
            </a:lvl2pPr>
            <a:lvl3pPr marL="1257300" indent="-342900">
              <a:tabLst>
                <a:tab pos="1600200" algn="l"/>
              </a:tabLst>
              <a:defRPr>
                <a:solidFill>
                  <a:schemeClr val="tx1"/>
                </a:solidFill>
                <a:latin typeface="Arial" panose="020B0604020202020204" pitchFamily="34" charset="0"/>
              </a:defRPr>
            </a:lvl3pPr>
            <a:lvl4pPr marL="1714500" indent="-342900">
              <a:tabLst>
                <a:tab pos="1600200" algn="l"/>
              </a:tabLst>
              <a:defRPr>
                <a:solidFill>
                  <a:schemeClr val="tx1"/>
                </a:solidFill>
                <a:latin typeface="Arial" panose="020B0604020202020204" pitchFamily="34" charset="0"/>
              </a:defRPr>
            </a:lvl4pPr>
            <a:lvl5pPr marL="2171700" indent="-342900">
              <a:tabLst>
                <a:tab pos="1600200" algn="l"/>
              </a:tabLst>
              <a:defRPr>
                <a:solidFill>
                  <a:schemeClr val="tx1"/>
                </a:solidFill>
                <a:latin typeface="Arial" panose="020B0604020202020204" pitchFamily="34" charset="0"/>
              </a:defRPr>
            </a:lvl5pPr>
            <a:lvl6pPr marL="2628900" indent="-342900" fontAlgn="base">
              <a:spcBef>
                <a:spcPct val="0"/>
              </a:spcBef>
              <a:spcAft>
                <a:spcPct val="0"/>
              </a:spcAft>
              <a:tabLst>
                <a:tab pos="1600200" algn="l"/>
              </a:tabLst>
              <a:defRPr>
                <a:solidFill>
                  <a:schemeClr val="tx1"/>
                </a:solidFill>
                <a:latin typeface="Arial" panose="020B0604020202020204" pitchFamily="34" charset="0"/>
              </a:defRPr>
            </a:lvl6pPr>
            <a:lvl7pPr marL="3086100" indent="-342900" fontAlgn="base">
              <a:spcBef>
                <a:spcPct val="0"/>
              </a:spcBef>
              <a:spcAft>
                <a:spcPct val="0"/>
              </a:spcAft>
              <a:tabLst>
                <a:tab pos="1600200" algn="l"/>
              </a:tabLst>
              <a:defRPr>
                <a:solidFill>
                  <a:schemeClr val="tx1"/>
                </a:solidFill>
                <a:latin typeface="Arial" panose="020B0604020202020204" pitchFamily="34" charset="0"/>
              </a:defRPr>
            </a:lvl7pPr>
            <a:lvl8pPr marL="3543300" indent="-342900" fontAlgn="base">
              <a:spcBef>
                <a:spcPct val="0"/>
              </a:spcBef>
              <a:spcAft>
                <a:spcPct val="0"/>
              </a:spcAft>
              <a:tabLst>
                <a:tab pos="1600200" algn="l"/>
              </a:tabLst>
              <a:defRPr>
                <a:solidFill>
                  <a:schemeClr val="tx1"/>
                </a:solidFill>
                <a:latin typeface="Arial" panose="020B0604020202020204" pitchFamily="34" charset="0"/>
              </a:defRPr>
            </a:lvl8pPr>
            <a:lvl9pPr marL="4000500" indent="-342900" fontAlgn="base">
              <a:spcBef>
                <a:spcPct val="0"/>
              </a:spcBef>
              <a:spcAft>
                <a:spcPct val="0"/>
              </a:spcAft>
              <a:tabLst>
                <a:tab pos="1600200" algn="l"/>
              </a:tabLst>
              <a:defRPr>
                <a:solidFill>
                  <a:schemeClr val="tx1"/>
                </a:solidFill>
                <a:latin typeface="Arial" panose="020B0604020202020204" pitchFamily="34" charset="0"/>
              </a:defRPr>
            </a:lvl9pPr>
          </a:lstStyle>
          <a:p>
            <a:pPr>
              <a:buFontTx/>
              <a:buAutoNum type="arabicPeriod"/>
            </a:pPr>
            <a:r>
              <a:rPr lang="en-US" sz="2400" dirty="0"/>
              <a:t>Gender </a:t>
            </a:r>
            <a:r>
              <a:rPr lang="en-US" sz="2400" dirty="0" err="1"/>
              <a:t>dan</a:t>
            </a:r>
            <a:r>
              <a:rPr lang="en-US" sz="2400" dirty="0"/>
              <a:t> </a:t>
            </a:r>
            <a:r>
              <a:rPr lang="en-US" sz="2400" dirty="0" err="1"/>
              <a:t>Umur</a:t>
            </a:r>
            <a:endParaRPr lang="en-US" sz="2400" dirty="0"/>
          </a:p>
          <a:p>
            <a:pPr>
              <a:buFontTx/>
              <a:buAutoNum type="arabicPeriod"/>
            </a:pPr>
            <a:r>
              <a:rPr lang="id-ID" sz="2400" dirty="0"/>
              <a:t>Status Perkawinan</a:t>
            </a:r>
            <a:endParaRPr lang="en-US" sz="2400" dirty="0"/>
          </a:p>
          <a:p>
            <a:pPr>
              <a:buFontTx/>
              <a:buAutoNum type="arabicPeriod"/>
            </a:pPr>
            <a:r>
              <a:rPr lang="id-ID" sz="2400" dirty="0"/>
              <a:t>Tingkatan Pendidikan</a:t>
            </a:r>
            <a:endParaRPr lang="en-US" sz="2400" dirty="0"/>
          </a:p>
          <a:p>
            <a:pPr>
              <a:buFontTx/>
              <a:buAutoNum type="arabicPeriod"/>
            </a:pPr>
            <a:r>
              <a:rPr lang="en-US" sz="2400" dirty="0" err="1" smtClean="0"/>
              <a:t>Etnis</a:t>
            </a:r>
            <a:endParaRPr lang="en-US" sz="2400" dirty="0"/>
          </a:p>
          <a:p>
            <a:pPr>
              <a:buFontTx/>
              <a:buAutoNum type="arabicPeriod"/>
            </a:pPr>
            <a:r>
              <a:rPr lang="id-ID" sz="2400" dirty="0"/>
              <a:t>Jabatan </a:t>
            </a:r>
            <a:endParaRPr lang="en-US" sz="2400" dirty="0"/>
          </a:p>
          <a:p>
            <a:pPr>
              <a:buFontTx/>
              <a:buAutoNum type="arabicPeriod"/>
            </a:pPr>
            <a:r>
              <a:rPr lang="id-ID" sz="2400" dirty="0"/>
              <a:t>Pendapatan Rumah Tangga</a:t>
            </a:r>
            <a:endParaRPr lang="en-US" sz="2400" dirty="0"/>
          </a:p>
          <a:p>
            <a:pPr>
              <a:buFontTx/>
              <a:buAutoNum type="arabicPeriod"/>
            </a:pPr>
            <a:r>
              <a:rPr lang="id-ID" sz="2400" dirty="0"/>
              <a:t>Kepribadian</a:t>
            </a:r>
            <a:endParaRPr lang="en-US" sz="2400" dirty="0"/>
          </a:p>
          <a:p>
            <a:pPr>
              <a:buFontTx/>
              <a:buAutoNum type="arabicPeriod"/>
            </a:pPr>
            <a:r>
              <a:rPr lang="id-ID" sz="2400" dirty="0"/>
              <a:t>Karakteri</a:t>
            </a:r>
            <a:r>
              <a:rPr lang="en-US" sz="2400" dirty="0"/>
              <a:t>s</a:t>
            </a:r>
            <a:r>
              <a:rPr lang="id-ID" sz="2400" dirty="0"/>
              <a:t>tik Gaya Hidup </a:t>
            </a:r>
          </a:p>
        </p:txBody>
      </p:sp>
    </p:spTree>
    <p:extLst>
      <p:ext uri="{BB962C8B-B14F-4D97-AF65-F5344CB8AC3E}">
        <p14:creationId xmlns:p14="http://schemas.microsoft.com/office/powerpoint/2010/main" val="4022489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524000" y="1196976"/>
            <a:ext cx="91440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Model Perilaku Konsumen E-Commerce            (Count)</a:t>
            </a:r>
          </a:p>
        </p:txBody>
      </p:sp>
      <p:sp>
        <p:nvSpPr>
          <p:cNvPr id="88067" name="Rectangle 3"/>
          <p:cNvSpPr>
            <a:spLocks noChangeArrowheads="1"/>
          </p:cNvSpPr>
          <p:nvPr/>
        </p:nvSpPr>
        <p:spPr bwMode="auto">
          <a:xfrm>
            <a:off x="2063750" y="2349501"/>
            <a:ext cx="828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9144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sz="2800"/>
              <a:t>Variabel Lingkungan dalam Membeli</a:t>
            </a:r>
          </a:p>
        </p:txBody>
      </p:sp>
      <p:sp>
        <p:nvSpPr>
          <p:cNvPr id="88068" name="Rectangle 4"/>
          <p:cNvSpPr>
            <a:spLocks noChangeArrowheads="1"/>
          </p:cNvSpPr>
          <p:nvPr/>
        </p:nvSpPr>
        <p:spPr bwMode="auto">
          <a:xfrm>
            <a:off x="2063750" y="2854326"/>
            <a:ext cx="7848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0988" indent="-280988">
              <a:defRPr>
                <a:solidFill>
                  <a:schemeClr val="tx1"/>
                </a:solidFill>
                <a:latin typeface="Arial" panose="020B0604020202020204" pitchFamily="34" charset="0"/>
              </a:defRPr>
            </a:lvl1pPr>
            <a:lvl2pPr marL="51276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buFontTx/>
              <a:buChar char="•"/>
            </a:pPr>
            <a:r>
              <a:rPr lang="en-US" sz="2400"/>
              <a:t>Sosial</a:t>
            </a:r>
          </a:p>
          <a:p>
            <a:pPr>
              <a:buFontTx/>
              <a:buChar char="•"/>
            </a:pPr>
            <a:r>
              <a:rPr lang="en-US" sz="2400"/>
              <a:t>Komunitas</a:t>
            </a:r>
          </a:p>
          <a:p>
            <a:pPr>
              <a:buFontTx/>
              <a:buChar char="•"/>
            </a:pPr>
            <a:r>
              <a:rPr lang="en-US" sz="2400"/>
              <a:t>Variabel Lainnya</a:t>
            </a:r>
          </a:p>
        </p:txBody>
      </p:sp>
    </p:spTree>
    <p:extLst>
      <p:ext uri="{BB962C8B-B14F-4D97-AF65-F5344CB8AC3E}">
        <p14:creationId xmlns:p14="http://schemas.microsoft.com/office/powerpoint/2010/main" val="2797986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1847850" y="2420939"/>
            <a:ext cx="68405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sz="2800" b="1"/>
              <a:t>Faktor konsumen dalam membeli</a:t>
            </a:r>
          </a:p>
        </p:txBody>
      </p:sp>
      <p:sp>
        <p:nvSpPr>
          <p:cNvPr id="89091" name="Text Box 3"/>
          <p:cNvSpPr txBox="1">
            <a:spLocks noChangeArrowheads="1"/>
          </p:cNvSpPr>
          <p:nvPr/>
        </p:nvSpPr>
        <p:spPr bwMode="auto">
          <a:xfrm>
            <a:off x="2043114" y="2009776"/>
            <a:ext cx="599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9092" name="Rectangle 4"/>
          <p:cNvSpPr>
            <a:spLocks noChangeArrowheads="1"/>
          </p:cNvSpPr>
          <p:nvPr/>
        </p:nvSpPr>
        <p:spPr bwMode="auto">
          <a:xfrm>
            <a:off x="1992314" y="3141664"/>
            <a:ext cx="81359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sz="2800"/>
              <a:t>Pemrakarsa ( </a:t>
            </a:r>
            <a:r>
              <a:rPr lang="en-US" sz="2800" i="1"/>
              <a:t>Initiator </a:t>
            </a:r>
            <a:r>
              <a:rPr lang="en-US" sz="2800"/>
              <a:t>)</a:t>
            </a:r>
          </a:p>
          <a:p>
            <a:pPr>
              <a:buFontTx/>
              <a:buChar char="•"/>
            </a:pPr>
            <a:r>
              <a:rPr lang="en-US" sz="2800"/>
              <a:t>Pengaruh ( </a:t>
            </a:r>
            <a:r>
              <a:rPr lang="en-US" sz="2800" i="1"/>
              <a:t>Influencer </a:t>
            </a:r>
            <a:r>
              <a:rPr lang="en-US" sz="2800"/>
              <a:t>)</a:t>
            </a:r>
          </a:p>
          <a:p>
            <a:pPr>
              <a:buFontTx/>
              <a:buChar char="•"/>
            </a:pPr>
            <a:r>
              <a:rPr lang="en-US" sz="2800"/>
              <a:t>Kebutuhan</a:t>
            </a:r>
          </a:p>
        </p:txBody>
      </p:sp>
      <p:sp>
        <p:nvSpPr>
          <p:cNvPr id="89093" name="Rectangle 5"/>
          <p:cNvSpPr>
            <a:spLocks noChangeArrowheads="1"/>
          </p:cNvSpPr>
          <p:nvPr/>
        </p:nvSpPr>
        <p:spPr bwMode="auto">
          <a:xfrm>
            <a:off x="1524000" y="1196976"/>
            <a:ext cx="91440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Model Perilaku Konsumen E-Commerce            (Count)</a:t>
            </a:r>
          </a:p>
        </p:txBody>
      </p:sp>
    </p:spTree>
    <p:extLst>
      <p:ext uri="{BB962C8B-B14F-4D97-AF65-F5344CB8AC3E}">
        <p14:creationId xmlns:p14="http://schemas.microsoft.com/office/powerpoint/2010/main" val="371580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847850" y="1341439"/>
            <a:ext cx="68405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sz="3200" b="1"/>
              <a:t>Pelayanan Pelanggan</a:t>
            </a:r>
          </a:p>
        </p:txBody>
      </p:sp>
      <p:sp>
        <p:nvSpPr>
          <p:cNvPr id="90115" name="Text Box 3"/>
          <p:cNvSpPr txBox="1">
            <a:spLocks noChangeArrowheads="1"/>
          </p:cNvSpPr>
          <p:nvPr/>
        </p:nvSpPr>
        <p:spPr bwMode="auto">
          <a:xfrm>
            <a:off x="2043114" y="2009776"/>
            <a:ext cx="599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0116" name="Rectangle 4"/>
          <p:cNvSpPr>
            <a:spLocks noChangeArrowheads="1"/>
          </p:cNvSpPr>
          <p:nvPr/>
        </p:nvSpPr>
        <p:spPr bwMode="auto">
          <a:xfrm>
            <a:off x="1847850" y="2205039"/>
            <a:ext cx="8135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sz="2400"/>
              <a:t>Segmenttasi Pasar</a:t>
            </a:r>
          </a:p>
          <a:p>
            <a:pPr>
              <a:buFontTx/>
              <a:buChar char="•"/>
            </a:pPr>
            <a:r>
              <a:rPr lang="en-US" sz="2400"/>
              <a:t>Pelayanan pengiriman untuk Pelanggan Internet</a:t>
            </a:r>
          </a:p>
        </p:txBody>
      </p:sp>
    </p:spTree>
    <p:extLst>
      <p:ext uri="{BB962C8B-B14F-4D97-AF65-F5344CB8AC3E}">
        <p14:creationId xmlns:p14="http://schemas.microsoft.com/office/powerpoint/2010/main" val="125416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847850" y="1557338"/>
            <a:ext cx="41036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sz="2800" b="1"/>
              <a:t>Segmentasi Pasar</a:t>
            </a:r>
          </a:p>
        </p:txBody>
      </p:sp>
      <p:sp>
        <p:nvSpPr>
          <p:cNvPr id="91139" name="Rectangle 3"/>
          <p:cNvSpPr>
            <a:spLocks noChangeArrowheads="1"/>
          </p:cNvSpPr>
          <p:nvPr/>
        </p:nvSpPr>
        <p:spPr bwMode="auto">
          <a:xfrm>
            <a:off x="1776413" y="2162174"/>
            <a:ext cx="864076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0" rIns="182880"/>
          <a:lstStyle/>
          <a:p>
            <a:pPr algn="just">
              <a:buFont typeface="Wingdings" panose="05000000000000000000" pitchFamily="2" charset="2"/>
              <a:buChar char="§"/>
            </a:pPr>
            <a:r>
              <a:rPr lang="en-US" sz="2400" dirty="0"/>
              <a:t>  </a:t>
            </a:r>
            <a:r>
              <a:rPr lang="en-US" sz="2400" dirty="0" err="1">
                <a:latin typeface="Arial" panose="020B0604020202020204" pitchFamily="34" charset="0"/>
              </a:rPr>
              <a:t>Segmentasi</a:t>
            </a:r>
            <a:r>
              <a:rPr lang="en-US" sz="2400" dirty="0">
                <a:latin typeface="Arial" panose="020B0604020202020204" pitchFamily="34" charset="0"/>
              </a:rPr>
              <a:t> </a:t>
            </a:r>
            <a:r>
              <a:rPr lang="en-US" sz="2400" dirty="0" err="1">
                <a:latin typeface="Arial" panose="020B0604020202020204" pitchFamily="34" charset="0"/>
              </a:rPr>
              <a:t>Geografi</a:t>
            </a:r>
            <a:r>
              <a:rPr lang="en-US" sz="2400" dirty="0">
                <a:latin typeface="Arial" panose="020B0604020202020204" pitchFamily="34" charset="0"/>
              </a:rPr>
              <a:t> ; </a:t>
            </a:r>
          </a:p>
          <a:p>
            <a:pPr algn="just">
              <a:buFont typeface="Wingdings" panose="05000000000000000000" pitchFamily="2" charset="2"/>
              <a:buNone/>
            </a:pPr>
            <a:r>
              <a:rPr lang="en-US" sz="2400" dirty="0">
                <a:latin typeface="Arial" panose="020B0604020202020204" pitchFamily="34" charset="0"/>
              </a:rPr>
              <a:t>    </a:t>
            </a:r>
            <a:r>
              <a:rPr lang="en-US" sz="2400" dirty="0" err="1">
                <a:latin typeface="Arial" panose="020B0604020202020204" pitchFamily="34" charset="0"/>
              </a:rPr>
              <a:t>merupakan</a:t>
            </a:r>
            <a:r>
              <a:rPr lang="en-US" sz="2400" dirty="0">
                <a:latin typeface="Arial" panose="020B0604020202020204" pitchFamily="34" charset="0"/>
              </a:rPr>
              <a:t> </a:t>
            </a:r>
            <a:r>
              <a:rPr lang="en-US" sz="2400" dirty="0" err="1">
                <a:latin typeface="Arial" panose="020B0604020202020204" pitchFamily="34" charset="0"/>
              </a:rPr>
              <a:t>pembagian</a:t>
            </a:r>
            <a:r>
              <a:rPr lang="en-US" sz="2400" dirty="0">
                <a:latin typeface="Arial" panose="020B0604020202020204" pitchFamily="34" charset="0"/>
              </a:rPr>
              <a:t> </a:t>
            </a:r>
            <a:r>
              <a:rPr lang="en-US" sz="2400" dirty="0" err="1">
                <a:latin typeface="Arial" panose="020B0604020202020204" pitchFamily="34" charset="0"/>
              </a:rPr>
              <a:t>pasar</a:t>
            </a:r>
            <a:r>
              <a:rPr lang="en-US" sz="2400" dirty="0">
                <a:latin typeface="Arial" panose="020B0604020202020204" pitchFamily="34" charset="0"/>
              </a:rPr>
              <a:t> </a:t>
            </a:r>
            <a:r>
              <a:rPr lang="en-US" sz="2400" dirty="0" err="1">
                <a:latin typeface="Arial" panose="020B0604020202020204" pitchFamily="34" charset="0"/>
              </a:rPr>
              <a:t>menjadi</a:t>
            </a:r>
            <a:r>
              <a:rPr lang="en-US" sz="2400" dirty="0">
                <a:latin typeface="Arial" panose="020B0604020202020204" pitchFamily="34" charset="0"/>
              </a:rPr>
              <a:t> unit </a:t>
            </a:r>
            <a:r>
              <a:rPr lang="en-US" sz="2400" dirty="0" err="1">
                <a:latin typeface="Arial" panose="020B0604020202020204" pitchFamily="34" charset="0"/>
              </a:rPr>
              <a:t>geografis</a:t>
            </a:r>
            <a:r>
              <a:rPr lang="en-US" sz="2400" dirty="0">
                <a:latin typeface="Arial" panose="020B0604020202020204" pitchFamily="34" charset="0"/>
              </a:rPr>
              <a:t> yang</a:t>
            </a:r>
          </a:p>
          <a:p>
            <a:pPr algn="just">
              <a:buFont typeface="Wingdings" panose="05000000000000000000" pitchFamily="2" charset="2"/>
              <a:buNone/>
            </a:pPr>
            <a:r>
              <a:rPr lang="en-US" sz="2400" dirty="0">
                <a:latin typeface="Arial" panose="020B0604020202020204" pitchFamily="34" charset="0"/>
              </a:rPr>
              <a:t>    </a:t>
            </a:r>
            <a:r>
              <a:rPr lang="en-US" sz="2400" dirty="0" err="1">
                <a:latin typeface="Arial" panose="020B0604020202020204" pitchFamily="34" charset="0"/>
              </a:rPr>
              <a:t>berbeda</a:t>
            </a:r>
            <a:r>
              <a:rPr lang="en-US" sz="2400" dirty="0">
                <a:latin typeface="Arial" panose="020B0604020202020204" pitchFamily="34" charset="0"/>
              </a:rPr>
              <a:t>, </a:t>
            </a:r>
            <a:r>
              <a:rPr lang="en-US" sz="2400" dirty="0" err="1">
                <a:latin typeface="Arial" panose="020B0604020202020204" pitchFamily="34" charset="0"/>
              </a:rPr>
              <a:t>misalnya</a:t>
            </a:r>
            <a:r>
              <a:rPr lang="en-US" sz="2400" dirty="0">
                <a:latin typeface="Arial" panose="020B0604020202020204" pitchFamily="34" charset="0"/>
              </a:rPr>
              <a:t> </a:t>
            </a:r>
            <a:r>
              <a:rPr lang="en-US" sz="2400" dirty="0" err="1">
                <a:latin typeface="Arial" panose="020B0604020202020204" pitchFamily="34" charset="0"/>
              </a:rPr>
              <a:t>wilayah</a:t>
            </a:r>
            <a:r>
              <a:rPr lang="en-US" sz="2400" dirty="0">
                <a:latin typeface="Arial" panose="020B0604020202020204" pitchFamily="34" charset="0"/>
              </a:rPr>
              <a:t>, </a:t>
            </a:r>
            <a:r>
              <a:rPr lang="en-US" sz="2400" dirty="0" err="1">
                <a:latin typeface="Arial" panose="020B0604020202020204" pitchFamily="34" charset="0"/>
              </a:rPr>
              <a:t>negara</a:t>
            </a:r>
            <a:r>
              <a:rPr lang="en-US" sz="2400" dirty="0">
                <a:latin typeface="Arial" panose="020B0604020202020204" pitchFamily="34" charset="0"/>
              </a:rPr>
              <a:t>, </a:t>
            </a:r>
            <a:r>
              <a:rPr lang="en-US" sz="2400" dirty="0" err="1">
                <a:latin typeface="Arial" panose="020B0604020202020204" pitchFamily="34" charset="0"/>
              </a:rPr>
              <a:t>negara</a:t>
            </a:r>
            <a:r>
              <a:rPr lang="en-US" sz="2400" dirty="0">
                <a:latin typeface="Arial" panose="020B0604020202020204" pitchFamily="34" charset="0"/>
              </a:rPr>
              <a:t> </a:t>
            </a:r>
            <a:r>
              <a:rPr lang="en-US" sz="2400" dirty="0" err="1">
                <a:latin typeface="Arial" panose="020B0604020202020204" pitchFamily="34" charset="0"/>
              </a:rPr>
              <a:t>bagian</a:t>
            </a:r>
            <a:r>
              <a:rPr lang="en-US" sz="2400" dirty="0">
                <a:latin typeface="Arial" panose="020B0604020202020204" pitchFamily="34" charset="0"/>
              </a:rPr>
              <a:t>, </a:t>
            </a:r>
            <a:r>
              <a:rPr lang="en-US" sz="2400" dirty="0" err="1">
                <a:latin typeface="Arial" panose="020B0604020202020204" pitchFamily="34" charset="0"/>
              </a:rPr>
              <a:t>propinsi</a:t>
            </a:r>
            <a:r>
              <a:rPr lang="en-US" sz="2400" dirty="0">
                <a:latin typeface="Arial" panose="020B0604020202020204" pitchFamily="34" charset="0"/>
              </a:rPr>
              <a:t>, </a:t>
            </a:r>
          </a:p>
          <a:p>
            <a:pPr algn="just">
              <a:buFont typeface="Wingdings" panose="05000000000000000000" pitchFamily="2" charset="2"/>
              <a:buNone/>
            </a:pPr>
            <a:r>
              <a:rPr lang="en-US" sz="2400" dirty="0">
                <a:latin typeface="Arial" panose="020B0604020202020204" pitchFamily="34" charset="0"/>
              </a:rPr>
              <a:t>    </a:t>
            </a:r>
            <a:r>
              <a:rPr lang="en-US" sz="2400" dirty="0" err="1">
                <a:latin typeface="Arial" panose="020B0604020202020204" pitchFamily="34" charset="0"/>
              </a:rPr>
              <a:t>kota</a:t>
            </a:r>
            <a:r>
              <a:rPr lang="en-US" sz="2400" dirty="0">
                <a:latin typeface="Arial" panose="020B0604020202020204" pitchFamily="34" charset="0"/>
              </a:rPr>
              <a:t> </a:t>
            </a:r>
            <a:r>
              <a:rPr lang="en-US" sz="2400" dirty="0" err="1">
                <a:latin typeface="Arial" panose="020B0604020202020204" pitchFamily="34" charset="0"/>
              </a:rPr>
              <a:t>dan</a:t>
            </a:r>
            <a:r>
              <a:rPr lang="en-US" sz="2400" dirty="0">
                <a:latin typeface="Arial" panose="020B0604020202020204" pitchFamily="34" charset="0"/>
              </a:rPr>
              <a:t> </a:t>
            </a:r>
            <a:r>
              <a:rPr lang="en-US" sz="2400" dirty="0" err="1">
                <a:latin typeface="Arial" panose="020B0604020202020204" pitchFamily="34" charset="0"/>
              </a:rPr>
              <a:t>kepulauan</a:t>
            </a:r>
            <a:r>
              <a:rPr lang="en-US" sz="2400" dirty="0">
                <a:latin typeface="Arial" panose="020B0604020202020204" pitchFamily="34" charset="0"/>
              </a:rPr>
              <a:t>. </a:t>
            </a:r>
            <a:r>
              <a:rPr lang="en-US" sz="2400" dirty="0" err="1">
                <a:latin typeface="Arial" panose="020B0604020202020204" pitchFamily="34" charset="0"/>
              </a:rPr>
              <a:t>Contoh</a:t>
            </a:r>
            <a:r>
              <a:rPr lang="en-US" sz="2400" dirty="0">
                <a:latin typeface="Arial" panose="020B0604020202020204" pitchFamily="34" charset="0"/>
              </a:rPr>
              <a:t> </a:t>
            </a:r>
            <a:r>
              <a:rPr lang="en-US" sz="2400" dirty="0" smtClean="0">
                <a:latin typeface="Arial" panose="020B0604020202020204" pitchFamily="34" charset="0"/>
              </a:rPr>
              <a:t>Milo </a:t>
            </a:r>
            <a:r>
              <a:rPr lang="en-US" sz="2400" dirty="0" err="1">
                <a:latin typeface="Arial" panose="020B0604020202020204" pitchFamily="34" charset="0"/>
              </a:rPr>
              <a:t>memasarkan</a:t>
            </a:r>
            <a:r>
              <a:rPr lang="en-US" sz="2400" dirty="0">
                <a:latin typeface="Arial" panose="020B0604020202020204" pitchFamily="34" charset="0"/>
              </a:rPr>
              <a:t> </a:t>
            </a:r>
            <a:r>
              <a:rPr lang="en-US" sz="2400" dirty="0" err="1">
                <a:latin typeface="Arial" panose="020B0604020202020204" pitchFamily="34" charset="0"/>
              </a:rPr>
              <a:t>produk</a:t>
            </a:r>
            <a:r>
              <a:rPr lang="en-US" sz="2400" dirty="0">
                <a:latin typeface="Arial" panose="020B0604020202020204" pitchFamily="34" charset="0"/>
              </a:rPr>
              <a:t> </a:t>
            </a:r>
          </a:p>
          <a:p>
            <a:pPr algn="just">
              <a:buFont typeface="Wingdings" panose="05000000000000000000" pitchFamily="2" charset="2"/>
              <a:buNone/>
            </a:pPr>
            <a:r>
              <a:rPr lang="en-US" sz="2400" dirty="0">
                <a:latin typeface="Arial" panose="020B0604020202020204" pitchFamily="34" charset="0"/>
              </a:rPr>
              <a:t>    </a:t>
            </a:r>
            <a:r>
              <a:rPr lang="en-US" sz="2400" dirty="0" err="1">
                <a:latin typeface="Arial" panose="020B0604020202020204" pitchFamily="34" charset="0"/>
              </a:rPr>
              <a:t>minumannya</a:t>
            </a:r>
            <a:r>
              <a:rPr lang="en-US" sz="2400" dirty="0">
                <a:latin typeface="Arial" panose="020B0604020202020204" pitchFamily="34" charset="0"/>
              </a:rPr>
              <a:t>  </a:t>
            </a:r>
            <a:r>
              <a:rPr lang="en-US" sz="2400" dirty="0" err="1">
                <a:latin typeface="Arial" panose="020B0604020202020204" pitchFamily="34" charset="0"/>
              </a:rPr>
              <a:t>dengan</a:t>
            </a:r>
            <a:r>
              <a:rPr lang="en-US" sz="2400" dirty="0">
                <a:latin typeface="Arial" panose="020B0604020202020204" pitchFamily="34" charset="0"/>
              </a:rPr>
              <a:t> </a:t>
            </a:r>
            <a:r>
              <a:rPr lang="en-US" sz="2400" dirty="0" err="1" smtClean="0">
                <a:latin typeface="Arial" panose="020B0604020202020204" pitchFamily="34" charset="0"/>
              </a:rPr>
              <a:t>kandungan</a:t>
            </a:r>
            <a:r>
              <a:rPr lang="en-US" sz="2400" dirty="0" smtClean="0">
                <a:latin typeface="Arial" panose="020B0604020202020204" pitchFamily="34" charset="0"/>
              </a:rPr>
              <a:t> </a:t>
            </a:r>
            <a:r>
              <a:rPr lang="en-US" sz="2400" dirty="0" err="1" smtClean="0">
                <a:latin typeface="Arial" panose="020B0604020202020204" pitchFamily="34" charset="0"/>
              </a:rPr>
              <a:t>cokelat</a:t>
            </a:r>
            <a:r>
              <a:rPr lang="en-US" sz="2400" dirty="0" smtClean="0">
                <a:latin typeface="Arial" panose="020B0604020202020204" pitchFamily="34" charset="0"/>
              </a:rPr>
              <a:t> yang </a:t>
            </a:r>
            <a:r>
              <a:rPr lang="en-US" sz="2400" dirty="0" err="1" smtClean="0">
                <a:latin typeface="Arial" panose="020B0604020202020204" pitchFamily="34" charset="0"/>
              </a:rPr>
              <a:t>banyak</a:t>
            </a:r>
            <a:r>
              <a:rPr lang="en-US" sz="2400" dirty="0" smtClean="0">
                <a:latin typeface="Arial" panose="020B0604020202020204" pitchFamily="34" charset="0"/>
              </a:rPr>
              <a:t> </a:t>
            </a:r>
          </a:p>
          <a:p>
            <a:pPr algn="just">
              <a:buFont typeface="Wingdings" panose="05000000000000000000" pitchFamily="2" charset="2"/>
              <a:buNone/>
            </a:pPr>
            <a:r>
              <a:rPr lang="en-US" sz="2400" dirty="0" smtClean="0">
                <a:latin typeface="Arial" panose="020B0604020202020204" pitchFamily="34" charset="0"/>
              </a:rPr>
              <a:t>    </a:t>
            </a:r>
            <a:r>
              <a:rPr lang="en-US" sz="2400" dirty="0" err="1" smtClean="0">
                <a:latin typeface="Arial" panose="020B0604020202020204" pitchFamily="34" charset="0"/>
              </a:rPr>
              <a:t>hanya</a:t>
            </a:r>
            <a:r>
              <a:rPr lang="en-US" sz="2400" dirty="0" smtClean="0">
                <a:latin typeface="Arial" panose="020B0604020202020204" pitchFamily="34" charset="0"/>
              </a:rPr>
              <a:t> </a:t>
            </a:r>
            <a:r>
              <a:rPr lang="en-US" sz="2400" dirty="0" err="1">
                <a:latin typeface="Arial" panose="020B0604020202020204" pitchFamily="34" charset="0"/>
              </a:rPr>
              <a:t>dijual</a:t>
            </a:r>
            <a:r>
              <a:rPr lang="en-US" sz="2400" dirty="0">
                <a:latin typeface="Arial" panose="020B0604020202020204" pitchFamily="34" charset="0"/>
              </a:rPr>
              <a:t> di </a:t>
            </a:r>
            <a:r>
              <a:rPr lang="en-US" sz="2400" dirty="0" smtClean="0">
                <a:latin typeface="Arial" panose="020B0604020202020204" pitchFamily="34" charset="0"/>
              </a:rPr>
              <a:t>Malaysia</a:t>
            </a:r>
            <a:endParaRPr lang="en-US" sz="2400" dirty="0">
              <a:latin typeface="Arial" panose="020B0604020202020204" pitchFamily="34" charset="0"/>
            </a:endParaRPr>
          </a:p>
        </p:txBody>
      </p:sp>
      <p:sp>
        <p:nvSpPr>
          <p:cNvPr id="91140" name="Rectangle 4"/>
          <p:cNvSpPr>
            <a:spLocks noChangeArrowheads="1"/>
          </p:cNvSpPr>
          <p:nvPr/>
        </p:nvSpPr>
        <p:spPr bwMode="auto">
          <a:xfrm>
            <a:off x="1992313" y="981075"/>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Pelayanan Pelanggan</a:t>
            </a:r>
          </a:p>
        </p:txBody>
      </p:sp>
      <p:sp>
        <p:nvSpPr>
          <p:cNvPr id="91141" name="Text Box 5"/>
          <p:cNvSpPr txBox="1">
            <a:spLocks noChangeArrowheads="1"/>
          </p:cNvSpPr>
          <p:nvPr/>
        </p:nvSpPr>
        <p:spPr bwMode="auto">
          <a:xfrm>
            <a:off x="1812926" y="4384096"/>
            <a:ext cx="853281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buFont typeface="Wingdings" panose="05000000000000000000" pitchFamily="2" charset="2"/>
              <a:buChar char="§"/>
            </a:pPr>
            <a:r>
              <a:rPr lang="en-US" sz="2400" dirty="0"/>
              <a:t>   </a:t>
            </a:r>
            <a:r>
              <a:rPr lang="en-US" sz="2400" dirty="0" err="1">
                <a:latin typeface="Arial" panose="020B0604020202020204" pitchFamily="34" charset="0"/>
              </a:rPr>
              <a:t>Iklan</a:t>
            </a:r>
            <a:r>
              <a:rPr lang="en-US" sz="2400" dirty="0">
                <a:latin typeface="Arial" panose="020B0604020202020204" pitchFamily="34" charset="0"/>
              </a:rPr>
              <a:t> </a:t>
            </a:r>
            <a:r>
              <a:rPr lang="en-US" sz="2400" dirty="0" err="1">
                <a:latin typeface="Arial" panose="020B0604020202020204" pitchFamily="34" charset="0"/>
              </a:rPr>
              <a:t>merupakan</a:t>
            </a:r>
            <a:r>
              <a:rPr lang="en-US" sz="2400" dirty="0">
                <a:latin typeface="Arial" panose="020B0604020202020204" pitchFamily="34" charset="0"/>
              </a:rPr>
              <a:t> </a:t>
            </a:r>
            <a:r>
              <a:rPr lang="en-US" sz="2400" dirty="0" err="1">
                <a:latin typeface="Arial" panose="020B0604020202020204" pitchFamily="34" charset="0"/>
              </a:rPr>
              <a:t>bagian</a:t>
            </a:r>
            <a:r>
              <a:rPr lang="en-US" sz="2400" dirty="0">
                <a:latin typeface="Arial" panose="020B0604020202020204" pitchFamily="34" charset="0"/>
              </a:rPr>
              <a:t> </a:t>
            </a:r>
            <a:r>
              <a:rPr lang="en-US" sz="2400" dirty="0" err="1">
                <a:latin typeface="Arial" panose="020B0604020202020204" pitchFamily="34" charset="0"/>
              </a:rPr>
              <a:t>dari</a:t>
            </a:r>
            <a:r>
              <a:rPr lang="en-US" sz="2400" dirty="0">
                <a:latin typeface="Arial" panose="020B0604020202020204" pitchFamily="34" charset="0"/>
              </a:rPr>
              <a:t> </a:t>
            </a:r>
            <a:r>
              <a:rPr lang="en-US" sz="2400" dirty="0" err="1">
                <a:latin typeface="Arial" panose="020B0604020202020204" pitchFamily="34" charset="0"/>
              </a:rPr>
              <a:t>strategi</a:t>
            </a:r>
            <a:r>
              <a:rPr lang="en-US" sz="2400" dirty="0">
                <a:latin typeface="Arial" panose="020B0604020202020204" pitchFamily="34" charset="0"/>
              </a:rPr>
              <a:t> </a:t>
            </a:r>
            <a:r>
              <a:rPr lang="en-US" sz="2400" dirty="0" err="1">
                <a:latin typeface="Arial" panose="020B0604020202020204" pitchFamily="34" charset="0"/>
              </a:rPr>
              <a:t>pemasaran</a:t>
            </a:r>
            <a:r>
              <a:rPr lang="en-US" sz="2400" dirty="0">
                <a:latin typeface="Arial" panose="020B0604020202020204" pitchFamily="34" charset="0"/>
              </a:rPr>
              <a:t> </a:t>
            </a:r>
            <a:r>
              <a:rPr lang="en-US" sz="2400" dirty="0" err="1">
                <a:latin typeface="Arial" panose="020B0604020202020204" pitchFamily="34" charset="0"/>
              </a:rPr>
              <a:t>iklan</a:t>
            </a:r>
            <a:r>
              <a:rPr lang="en-US" sz="2400" dirty="0">
                <a:latin typeface="Arial" panose="020B0604020202020204" pitchFamily="34" charset="0"/>
              </a:rPr>
              <a:t> </a:t>
            </a:r>
          </a:p>
          <a:p>
            <a:pPr algn="just">
              <a:buFont typeface="Wingdings" panose="05000000000000000000" pitchFamily="2" charset="2"/>
              <a:buNone/>
            </a:pPr>
            <a:r>
              <a:rPr lang="en-US" sz="2400" dirty="0">
                <a:latin typeface="Arial" panose="020B0604020202020204" pitchFamily="34" charset="0"/>
              </a:rPr>
              <a:t>    </a:t>
            </a:r>
            <a:r>
              <a:rPr lang="en-US" sz="2400" dirty="0" err="1">
                <a:latin typeface="Arial" panose="020B0604020202020204" pitchFamily="34" charset="0"/>
              </a:rPr>
              <a:t>merupakan</a:t>
            </a:r>
            <a:r>
              <a:rPr lang="en-US" sz="2400" dirty="0">
                <a:latin typeface="Arial" panose="020B0604020202020204" pitchFamily="34" charset="0"/>
              </a:rPr>
              <a:t> </a:t>
            </a:r>
            <a:r>
              <a:rPr lang="en-US" sz="2400" dirty="0" err="1">
                <a:latin typeface="Arial" panose="020B0604020202020204" pitchFamily="34" charset="0"/>
              </a:rPr>
              <a:t>bagian</a:t>
            </a:r>
            <a:r>
              <a:rPr lang="en-US" sz="2400" dirty="0">
                <a:latin typeface="Arial" panose="020B0604020202020204" pitchFamily="34" charset="0"/>
              </a:rPr>
              <a:t> </a:t>
            </a:r>
            <a:r>
              <a:rPr lang="en-US" sz="2400" dirty="0" err="1">
                <a:latin typeface="Arial" panose="020B0604020202020204" pitchFamily="34" charset="0"/>
              </a:rPr>
              <a:t>dari</a:t>
            </a:r>
            <a:r>
              <a:rPr lang="en-US" sz="2400" dirty="0">
                <a:latin typeface="Arial" panose="020B0604020202020204" pitchFamily="34" charset="0"/>
              </a:rPr>
              <a:t> </a:t>
            </a:r>
            <a:r>
              <a:rPr lang="en-US" sz="2400" dirty="0" err="1">
                <a:latin typeface="Arial" panose="020B0604020202020204" pitchFamily="34" charset="0"/>
              </a:rPr>
              <a:t>strategi</a:t>
            </a:r>
            <a:r>
              <a:rPr lang="en-US" sz="2400" dirty="0">
                <a:latin typeface="Arial" panose="020B0604020202020204" pitchFamily="34" charset="0"/>
              </a:rPr>
              <a:t> </a:t>
            </a:r>
            <a:r>
              <a:rPr lang="en-US" sz="2400" dirty="0" err="1">
                <a:latin typeface="Arial" panose="020B0604020202020204" pitchFamily="34" charset="0"/>
              </a:rPr>
              <a:t>pemasaran</a:t>
            </a:r>
            <a:r>
              <a:rPr lang="en-US" sz="2400" dirty="0">
                <a:latin typeface="Arial" panose="020B0604020202020204" pitchFamily="34" charset="0"/>
              </a:rPr>
              <a:t> </a:t>
            </a:r>
            <a:r>
              <a:rPr lang="en-US" sz="2400" dirty="0" err="1">
                <a:latin typeface="Arial" panose="020B0604020202020204" pitchFamily="34" charset="0"/>
              </a:rPr>
              <a:t>secara</a:t>
            </a:r>
            <a:r>
              <a:rPr lang="en-US" sz="2400" dirty="0">
                <a:latin typeface="Arial" panose="020B0604020202020204" pitchFamily="34" charset="0"/>
              </a:rPr>
              <a:t> </a:t>
            </a:r>
          </a:p>
          <a:p>
            <a:pPr algn="just">
              <a:buFont typeface="Wingdings" panose="05000000000000000000" pitchFamily="2" charset="2"/>
              <a:buNone/>
            </a:pPr>
            <a:r>
              <a:rPr lang="en-US" sz="2400" dirty="0">
                <a:latin typeface="Arial" panose="020B0604020202020204" pitchFamily="34" charset="0"/>
              </a:rPr>
              <a:t>    </a:t>
            </a:r>
            <a:r>
              <a:rPr lang="en-US" sz="2400" dirty="0" err="1">
                <a:latin typeface="Arial" panose="020B0604020202020204" pitchFamily="34" charset="0"/>
              </a:rPr>
              <a:t>keseluruhan</a:t>
            </a:r>
            <a:r>
              <a:rPr lang="en-US" sz="2400" dirty="0">
                <a:latin typeface="Arial" panose="020B0604020202020204" pitchFamily="34" charset="0"/>
              </a:rPr>
              <a:t>. Perusahaan </a:t>
            </a:r>
            <a:r>
              <a:rPr lang="en-US" sz="2400" dirty="0" err="1">
                <a:latin typeface="Arial" panose="020B0604020202020204" pitchFamily="34" charset="0"/>
              </a:rPr>
              <a:t>harus</a:t>
            </a:r>
            <a:r>
              <a:rPr lang="en-US" sz="2400" dirty="0">
                <a:latin typeface="Arial" panose="020B0604020202020204" pitchFamily="34" charset="0"/>
              </a:rPr>
              <a:t> </a:t>
            </a:r>
            <a:r>
              <a:rPr lang="en-US" sz="2400" dirty="0" err="1">
                <a:latin typeface="Arial" panose="020B0604020202020204" pitchFamily="34" charset="0"/>
              </a:rPr>
              <a:t>secara</a:t>
            </a:r>
            <a:r>
              <a:rPr lang="en-US" sz="2400" dirty="0">
                <a:latin typeface="Arial" panose="020B0604020202020204" pitchFamily="34" charset="0"/>
              </a:rPr>
              <a:t> </a:t>
            </a:r>
            <a:r>
              <a:rPr lang="en-US" sz="2400" dirty="0" err="1">
                <a:latin typeface="Arial" panose="020B0604020202020204" pitchFamily="34" charset="0"/>
              </a:rPr>
              <a:t>aktif</a:t>
            </a:r>
            <a:r>
              <a:rPr lang="en-US" sz="2400" dirty="0">
                <a:latin typeface="Arial" panose="020B0604020202020204" pitchFamily="34" charset="0"/>
              </a:rPr>
              <a:t> </a:t>
            </a:r>
            <a:r>
              <a:rPr lang="en-US" sz="2400" dirty="0" err="1">
                <a:latin typeface="Arial" panose="020B0604020202020204" pitchFamily="34" charset="0"/>
              </a:rPr>
              <a:t>berpartisipasi</a:t>
            </a:r>
            <a:r>
              <a:rPr lang="en-US" sz="2400" dirty="0">
                <a:latin typeface="Arial" panose="020B0604020202020204" pitchFamily="34" charset="0"/>
              </a:rPr>
              <a:t> </a:t>
            </a:r>
          </a:p>
          <a:p>
            <a:pPr algn="just">
              <a:buFont typeface="Wingdings" panose="05000000000000000000" pitchFamily="2" charset="2"/>
              <a:buNone/>
            </a:pPr>
            <a:r>
              <a:rPr lang="en-US" sz="2400" dirty="0">
                <a:latin typeface="Arial" panose="020B0604020202020204" pitchFamily="34" charset="0"/>
              </a:rPr>
              <a:t>    </a:t>
            </a:r>
            <a:r>
              <a:rPr lang="en-US" sz="2400" dirty="0" err="1">
                <a:latin typeface="Arial" panose="020B0604020202020204" pitchFamily="34" charset="0"/>
              </a:rPr>
              <a:t>dalam</a:t>
            </a:r>
            <a:r>
              <a:rPr lang="en-US" sz="2400" dirty="0">
                <a:latin typeface="Arial" panose="020B0604020202020204" pitchFamily="34" charset="0"/>
              </a:rPr>
              <a:t> </a:t>
            </a:r>
            <a:r>
              <a:rPr lang="en-US" sz="2400" dirty="0" err="1">
                <a:latin typeface="Arial" panose="020B0604020202020204" pitchFamily="34" charset="0"/>
              </a:rPr>
              <a:t>semua</a:t>
            </a:r>
            <a:r>
              <a:rPr lang="en-US" sz="2400" dirty="0">
                <a:latin typeface="Arial" panose="020B0604020202020204" pitchFamily="34" charset="0"/>
              </a:rPr>
              <a:t> </a:t>
            </a:r>
            <a:r>
              <a:rPr lang="en-US" sz="2400" dirty="0" err="1">
                <a:latin typeface="Arial" panose="020B0604020202020204" pitchFamily="34" charset="0"/>
              </a:rPr>
              <a:t>jenis</a:t>
            </a:r>
            <a:r>
              <a:rPr lang="en-US" sz="2400" dirty="0">
                <a:latin typeface="Arial" panose="020B0604020202020204" pitchFamily="34" charset="0"/>
              </a:rPr>
              <a:t> </a:t>
            </a:r>
            <a:r>
              <a:rPr lang="en-US" sz="2400" dirty="0" err="1">
                <a:latin typeface="Arial" panose="020B0604020202020204" pitchFamily="34" charset="0"/>
              </a:rPr>
              <a:t>aktivitas</a:t>
            </a:r>
            <a:r>
              <a:rPr lang="en-US" sz="2400" dirty="0">
                <a:latin typeface="Arial" panose="020B0604020202020204" pitchFamily="34" charset="0"/>
              </a:rPr>
              <a:t> internet </a:t>
            </a:r>
            <a:r>
              <a:rPr lang="en-US" sz="2400" dirty="0" err="1">
                <a:latin typeface="Arial" panose="020B0604020202020204" pitchFamily="34" charset="0"/>
              </a:rPr>
              <a:t>seperti</a:t>
            </a:r>
            <a:r>
              <a:rPr lang="en-US" sz="2400" dirty="0">
                <a:latin typeface="Arial" panose="020B0604020202020204" pitchFamily="34" charset="0"/>
              </a:rPr>
              <a:t> </a:t>
            </a:r>
            <a:r>
              <a:rPr lang="en-US" sz="2400" dirty="0" smtClean="0">
                <a:latin typeface="Arial" panose="020B0604020202020204" pitchFamily="34" charset="0"/>
              </a:rPr>
              <a:t>twitter, </a:t>
            </a:r>
            <a:r>
              <a:rPr lang="en-US" sz="2400" dirty="0" err="1" smtClean="0">
                <a:latin typeface="Arial" panose="020B0604020202020204" pitchFamily="34" charset="0"/>
              </a:rPr>
              <a:t>facebook</a:t>
            </a:r>
            <a:r>
              <a:rPr lang="en-US" sz="2400" dirty="0" smtClean="0">
                <a:latin typeface="Arial" panose="020B0604020202020204" pitchFamily="34" charset="0"/>
              </a:rPr>
              <a:t>.</a:t>
            </a:r>
            <a:endParaRPr lang="en-US" sz="2400" dirty="0">
              <a:latin typeface="Arial" panose="020B0604020202020204" pitchFamily="34" charset="0"/>
            </a:endParaRPr>
          </a:p>
        </p:txBody>
      </p:sp>
    </p:spTree>
    <p:extLst>
      <p:ext uri="{BB962C8B-B14F-4D97-AF65-F5344CB8AC3E}">
        <p14:creationId xmlns:p14="http://schemas.microsoft.com/office/powerpoint/2010/main" val="3576681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1992313" y="1125538"/>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a:solidFill>
                  <a:schemeClr val="tx1"/>
                </a:solidFill>
              </a:rPr>
              <a:t>Pelayanan Pelanggan ( Cont)</a:t>
            </a:r>
          </a:p>
        </p:txBody>
      </p:sp>
      <p:sp>
        <p:nvSpPr>
          <p:cNvPr id="92163" name="Text Box 3"/>
          <p:cNvSpPr txBox="1">
            <a:spLocks noChangeArrowheads="1"/>
          </p:cNvSpPr>
          <p:nvPr/>
        </p:nvSpPr>
        <p:spPr bwMode="auto">
          <a:xfrm>
            <a:off x="1847850" y="1844676"/>
            <a:ext cx="860425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defRPr>
            </a:lvl1pPr>
            <a:lvl2pPr marL="11430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
            </a:pPr>
            <a:r>
              <a:rPr lang="en-US" sz="2400">
                <a:latin typeface="Times New Roman" panose="02020603050405020304" pitchFamily="18" charset="0"/>
              </a:rPr>
              <a:t>  </a:t>
            </a:r>
            <a:r>
              <a:rPr lang="en-US" sz="2400"/>
              <a:t>Iklan harus berhubungan dengan proses ordering</a:t>
            </a:r>
          </a:p>
          <a:p>
            <a:pPr>
              <a:buFont typeface="Wingdings" panose="05000000000000000000" pitchFamily="2" charset="2"/>
              <a:buNone/>
            </a:pPr>
            <a:r>
              <a:rPr lang="en-US" sz="2400"/>
              <a:t>    ketika pelanggan tertarik setelah melihat iklan tersebut, item </a:t>
            </a:r>
          </a:p>
          <a:p>
            <a:pPr>
              <a:buFont typeface="Wingdings" panose="05000000000000000000" pitchFamily="2" charset="2"/>
              <a:buNone/>
            </a:pPr>
            <a:r>
              <a:rPr lang="en-US" sz="2400"/>
              <a:t>    yang diiklankan harus bisa langsung dipesan dan dibayar.</a:t>
            </a:r>
          </a:p>
          <a:p>
            <a:pPr>
              <a:buFont typeface="Wingdings" panose="05000000000000000000" pitchFamily="2" charset="2"/>
              <a:buChar char="§"/>
            </a:pPr>
            <a:r>
              <a:rPr lang="en-US" sz="2400"/>
              <a:t>  Strategi Menarik Perhatian Pengunjung ke Suatu Situs</a:t>
            </a:r>
          </a:p>
          <a:p>
            <a:pPr>
              <a:buFont typeface="Wingdings" panose="05000000000000000000" pitchFamily="2" charset="2"/>
              <a:buChar char="§"/>
            </a:pPr>
            <a:r>
              <a:rPr lang="en-US" sz="2400"/>
              <a:t>  Tidak hanya mengandalkan situs web saja</a:t>
            </a:r>
          </a:p>
          <a:p>
            <a:pPr>
              <a:buFont typeface="Wingdings" panose="05000000000000000000" pitchFamily="2" charset="2"/>
              <a:buChar char="§"/>
            </a:pPr>
            <a:r>
              <a:rPr lang="en-US" sz="2400"/>
              <a:t>   Dalam menarik pelanggan tidak hanya mengandalkan </a:t>
            </a:r>
          </a:p>
          <a:p>
            <a:pPr lvl="1">
              <a:buFont typeface="Wingdings" panose="05000000000000000000" pitchFamily="2" charset="2"/>
              <a:buNone/>
            </a:pPr>
            <a:r>
              <a:rPr lang="en-US" sz="2400"/>
              <a:t>   E-Commerce saja, tetapi juga harus ditambah dengan media </a:t>
            </a:r>
          </a:p>
          <a:p>
            <a:pPr lvl="1">
              <a:buFont typeface="Wingdings" panose="05000000000000000000" pitchFamily="2" charset="2"/>
              <a:buNone/>
            </a:pPr>
            <a:r>
              <a:rPr lang="en-US" sz="2400"/>
              <a:t>   tradisional.</a:t>
            </a:r>
          </a:p>
          <a:p>
            <a:pPr>
              <a:buFont typeface="Wingdings" panose="05000000000000000000" pitchFamily="2" charset="2"/>
              <a:buChar char="§"/>
            </a:pPr>
            <a:r>
              <a:rPr lang="en-US" sz="2400"/>
              <a:t>  Padukan nama perusahan dengan nama situs web </a:t>
            </a:r>
          </a:p>
          <a:p>
            <a:pPr lvl="1">
              <a:buFont typeface="Wingdings" panose="05000000000000000000" pitchFamily="2" charset="2"/>
              <a:buNone/>
            </a:pPr>
            <a:r>
              <a:rPr lang="en-US" sz="2400"/>
              <a:t>  dengan memadukan nama perusahaan dengan situs web </a:t>
            </a:r>
          </a:p>
          <a:p>
            <a:pPr lvl="1">
              <a:buFont typeface="Wingdings" panose="05000000000000000000" pitchFamily="2" charset="2"/>
              <a:buNone/>
            </a:pPr>
            <a:r>
              <a:rPr lang="en-US" sz="2400"/>
              <a:t>  akan memudahkan pengunjung untuk mendatangi situs anda.</a:t>
            </a:r>
          </a:p>
          <a:p>
            <a:pPr lvl="1">
              <a:buFont typeface="Wingdings" panose="05000000000000000000" pitchFamily="2" charset="2"/>
              <a:buNone/>
            </a:pPr>
            <a:r>
              <a:rPr lang="en-US" sz="2400"/>
              <a:t>  Misalnya </a:t>
            </a:r>
            <a:r>
              <a:rPr lang="en-US" sz="2400">
                <a:hlinkClick r:id="rId3"/>
              </a:rPr>
              <a:t>www.microsoft.com, www.ge.com</a:t>
            </a:r>
            <a:r>
              <a:rPr lang="en-US" sz="2400"/>
              <a:t>	</a:t>
            </a:r>
          </a:p>
        </p:txBody>
      </p:sp>
    </p:spTree>
    <p:extLst>
      <p:ext uri="{BB962C8B-B14F-4D97-AF65-F5344CB8AC3E}">
        <p14:creationId xmlns:p14="http://schemas.microsoft.com/office/powerpoint/2010/main" val="696510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UAI-co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I-corp" id="{05BB1C7F-6787-46FE-B042-159DBD12F7E7}" vid="{2F9157D7-E597-4D95-B292-A4F92F3FE8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UAI-corp</Template>
  <TotalTime>139</TotalTime>
  <Words>972</Words>
  <Application>Microsoft Office PowerPoint</Application>
  <PresentationFormat>Widescreen</PresentationFormat>
  <Paragraphs>178</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Rockwell</vt:lpstr>
      <vt:lpstr>Times New Roman</vt:lpstr>
      <vt:lpstr>Wingdings</vt:lpstr>
      <vt:lpstr>UAI-corp</vt:lpstr>
      <vt:lpstr>Perilaku Konsumen, Layanan Pelanggan, dan Iklan</vt:lpstr>
      <vt:lpstr>PowerPoint Presentation</vt:lpstr>
      <vt:lpstr>PowerPoint Presentation</vt:lpstr>
      <vt:lpstr>Karakteristik individu dari konsumen</vt:lpstr>
      <vt:lpstr>PowerPoint Presentation</vt:lpstr>
      <vt:lpstr>PowerPoint Presentation</vt:lpstr>
      <vt:lpstr>PowerPoint Presentation</vt:lpstr>
      <vt:lpstr>PowerPoint Presentation</vt:lpstr>
      <vt:lpstr>PowerPoint Presentation</vt:lpstr>
      <vt:lpstr>PowerPoint Presentation</vt:lpstr>
      <vt:lpstr>  Reliability      Produk dikirim tepat waktu dan sesuai dengan pesanan 3.  Responsiveness      Tersedia panduan yang membantu saat terjadi error dan            memberitahukan pelanggan jika pengiriman produk        berlangsung sukses atau ada masalah. 4.   Assurance       Adanya layanan untuk mendampingi pelanggan dalam        memasuki suatu proses dan juga adanya layanan tambahan        seperti rekomendasi dari vendor. 5.  Empathy      Adanya personalized service, seperti personalized content,      sambutan secara personal, dan email pribadi.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TUGAS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Perilaku Konsumen, Layanan Pelanggan, dan Iklan</dc:title>
  <dc:creator>Dody Haryadi</dc:creator>
  <cp:lastModifiedBy>Dody Haryadi</cp:lastModifiedBy>
  <cp:revision>15</cp:revision>
  <dcterms:created xsi:type="dcterms:W3CDTF">2016-10-12T04:37:11Z</dcterms:created>
  <dcterms:modified xsi:type="dcterms:W3CDTF">2016-10-12T06:56:37Z</dcterms:modified>
</cp:coreProperties>
</file>