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65" r:id="rId9"/>
    <p:sldId id="268" r:id="rId10"/>
    <p:sldId id="271" r:id="rId11"/>
    <p:sldId id="272" r:id="rId12"/>
    <p:sldId id="275" r:id="rId13"/>
    <p:sldId id="276" r:id="rId14"/>
    <p:sldId id="274" r:id="rId15"/>
    <p:sldId id="273" r:id="rId16"/>
    <p:sldId id="259" r:id="rId17"/>
    <p:sldId id="266" r:id="rId18"/>
    <p:sldId id="267" r:id="rId19"/>
    <p:sldId id="260" r:id="rId20"/>
    <p:sldId id="269" r:id="rId21"/>
    <p:sldId id="270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ko\Desktop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cat>
            <c:numRef>
              <c:f>Sheet1!$B$4:$B$18</c:f>
              <c:numCache>
                <c:formatCode>General</c:formatCode>
                <c:ptCount val="15"/>
                <c:pt idx="0">
                  <c:v>15</c:v>
                </c:pt>
                <c:pt idx="1">
                  <c:v>14</c:v>
                </c:pt>
                <c:pt idx="2">
                  <c:v>13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</c:numCache>
            </c:numRef>
          </c:cat>
          <c:val>
            <c:numRef>
              <c:f>Sheet1!$B$4:$B$18</c:f>
              <c:numCache>
                <c:formatCode>General</c:formatCode>
                <c:ptCount val="15"/>
                <c:pt idx="0">
                  <c:v>15</c:v>
                </c:pt>
                <c:pt idx="1">
                  <c:v>14</c:v>
                </c:pt>
                <c:pt idx="2">
                  <c:v>13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</c:numCache>
            </c:numRef>
          </c:val>
          <c:smooth val="0"/>
        </c:ser>
        <c:ser>
          <c:idx val="1"/>
          <c:order val="1"/>
          <c:cat>
            <c:numRef>
              <c:f>Sheet1!$B$4:$B$18</c:f>
              <c:numCache>
                <c:formatCode>General</c:formatCode>
                <c:ptCount val="15"/>
                <c:pt idx="0">
                  <c:v>15</c:v>
                </c:pt>
                <c:pt idx="1">
                  <c:v>14</c:v>
                </c:pt>
                <c:pt idx="2">
                  <c:v>13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</c:numCache>
            </c:numRef>
          </c:cat>
          <c:val>
            <c:numRef>
              <c:f>Sheet1!$C$4:$C$18</c:f>
              <c:numCache>
                <c:formatCode>General</c:formatCode>
                <c:ptCount val="15"/>
                <c:pt idx="0">
                  <c:v>1102.5</c:v>
                </c:pt>
                <c:pt idx="1">
                  <c:v>960.40000000000009</c:v>
                </c:pt>
                <c:pt idx="2">
                  <c:v>828.1</c:v>
                </c:pt>
                <c:pt idx="3">
                  <c:v>705.6</c:v>
                </c:pt>
                <c:pt idx="4">
                  <c:v>592.90000000000009</c:v>
                </c:pt>
                <c:pt idx="5">
                  <c:v>490.00000000000006</c:v>
                </c:pt>
                <c:pt idx="6">
                  <c:v>396.90000000000003</c:v>
                </c:pt>
                <c:pt idx="7">
                  <c:v>313.60000000000002</c:v>
                </c:pt>
                <c:pt idx="8">
                  <c:v>240.10000000000002</c:v>
                </c:pt>
                <c:pt idx="9">
                  <c:v>176.4</c:v>
                </c:pt>
                <c:pt idx="10">
                  <c:v>122.50000000000001</c:v>
                </c:pt>
                <c:pt idx="11">
                  <c:v>78.400000000000006</c:v>
                </c:pt>
                <c:pt idx="12">
                  <c:v>44.1</c:v>
                </c:pt>
                <c:pt idx="13">
                  <c:v>19.600000000000001</c:v>
                </c:pt>
                <c:pt idx="14">
                  <c:v>4.9000000000000004</c:v>
                </c:pt>
              </c:numCache>
            </c:numRef>
          </c:val>
          <c:smooth val="0"/>
        </c:ser>
        <c:ser>
          <c:idx val="2"/>
          <c:order val="2"/>
          <c:cat>
            <c:numRef>
              <c:f>Sheet1!$B$4:$B$18</c:f>
              <c:numCache>
                <c:formatCode>General</c:formatCode>
                <c:ptCount val="15"/>
                <c:pt idx="0">
                  <c:v>15</c:v>
                </c:pt>
                <c:pt idx="1">
                  <c:v>14</c:v>
                </c:pt>
                <c:pt idx="2">
                  <c:v>13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</c:numCache>
            </c:numRef>
          </c:cat>
          <c:val>
            <c:numRef>
              <c:f>Sheet1!$D$4:$D$18</c:f>
              <c:numCache>
                <c:formatCode>General</c:formatCode>
                <c:ptCount val="15"/>
              </c:numCache>
            </c:numRef>
          </c:val>
          <c:smooth val="0"/>
        </c:ser>
        <c:ser>
          <c:idx val="3"/>
          <c:order val="3"/>
          <c:cat>
            <c:numRef>
              <c:f>Sheet1!$B$4:$B$18</c:f>
              <c:numCache>
                <c:formatCode>General</c:formatCode>
                <c:ptCount val="15"/>
                <c:pt idx="0">
                  <c:v>15</c:v>
                </c:pt>
                <c:pt idx="1">
                  <c:v>14</c:v>
                </c:pt>
                <c:pt idx="2">
                  <c:v>13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</c:numCache>
            </c:numRef>
          </c:cat>
          <c:val>
            <c:numRef>
              <c:f>Sheet1!$E$4:$E$18</c:f>
              <c:numCache>
                <c:formatCode>General</c:formatCode>
                <c:ptCount val="15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799232"/>
        <c:axId val="170615360"/>
      </c:lineChart>
      <c:catAx>
        <c:axId val="152799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0615360"/>
        <c:crosses val="autoZero"/>
        <c:auto val="1"/>
        <c:lblAlgn val="ctr"/>
        <c:lblOffset val="100"/>
        <c:noMultiLvlLbl val="0"/>
      </c:catAx>
      <c:valAx>
        <c:axId val="170615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2799232"/>
        <c:crosses val="autoZero"/>
        <c:crossBetween val="between"/>
      </c:valAx>
    </c:plotArea>
    <c:plotVisOnly val="1"/>
    <c:dispBlanksAs val="zero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 sz="200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85B-7410-4DD0-B9A1-2187EA972A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38D7-BE52-4870-825D-1BB29B71251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85B-7410-4DD0-B9A1-2187EA972A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38D7-BE52-4870-825D-1BB29B712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85B-7410-4DD0-B9A1-2187EA972A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38D7-BE52-4870-825D-1BB29B712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85B-7410-4DD0-B9A1-2187EA972A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38D7-BE52-4870-825D-1BB29B712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85B-7410-4DD0-B9A1-2187EA972A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38D7-BE52-4870-825D-1BB29B71251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85B-7410-4DD0-B9A1-2187EA972A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38D7-BE52-4870-825D-1BB29B712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85B-7410-4DD0-B9A1-2187EA972A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38D7-BE52-4870-825D-1BB29B712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85B-7410-4DD0-B9A1-2187EA972A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38D7-BE52-4870-825D-1BB29B712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85B-7410-4DD0-B9A1-2187EA972A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38D7-BE52-4870-825D-1BB29B712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85B-7410-4DD0-B9A1-2187EA972A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38D7-BE52-4870-825D-1BB29B712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85B-7410-4DD0-B9A1-2187EA972A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3538D7-BE52-4870-825D-1BB29B71251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6BB85B-7410-4DD0-B9A1-2187EA972A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3538D7-BE52-4870-825D-1BB29B71251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mipa-fisika.blogspot.co.id/2017/06/pengertian-sifat-jenis-dan-macam-macam-gaya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Gaya" TargetMode="External"/><Relationship Id="rId2" Type="http://schemas.openxmlformats.org/officeDocument/2006/relationships/hyperlink" Target="https://id.wikipedia.org/wiki/Ketinggian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hysic background 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83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835696" y="980728"/>
            <a:ext cx="5472608" cy="172819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 smtClean="0">
                <a:solidFill>
                  <a:srgbClr val="FFC000"/>
                </a:solidFill>
              </a:rPr>
              <a:t>Group Assignment</a:t>
            </a:r>
            <a:br>
              <a:rPr lang="en-ID" dirty="0" smtClean="0">
                <a:solidFill>
                  <a:srgbClr val="FFC000"/>
                </a:solidFill>
              </a:rPr>
            </a:br>
            <a:r>
              <a:rPr lang="en-ID" dirty="0" smtClean="0">
                <a:solidFill>
                  <a:srgbClr val="FFC000"/>
                </a:solidFill>
              </a:rPr>
              <a:t>PHYSICS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9552" y="3933056"/>
            <a:ext cx="4680520" cy="187220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149080"/>
            <a:ext cx="6400800" cy="17526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D" dirty="0" smtClean="0">
                <a:solidFill>
                  <a:srgbClr val="FFC000"/>
                </a:solidFill>
              </a:rPr>
              <a:t>Diaz </a:t>
            </a:r>
            <a:r>
              <a:rPr lang="en-ID" dirty="0" err="1" smtClean="0">
                <a:solidFill>
                  <a:srgbClr val="FFC000"/>
                </a:solidFill>
              </a:rPr>
              <a:t>Adha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dirty="0" err="1" smtClean="0">
                <a:solidFill>
                  <a:srgbClr val="FFC000"/>
                </a:solidFill>
              </a:rPr>
              <a:t>Asri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dirty="0" err="1" smtClean="0">
                <a:solidFill>
                  <a:srgbClr val="FFC000"/>
                </a:solidFill>
              </a:rPr>
              <a:t>Prakoso</a:t>
            </a:r>
            <a:endParaRPr lang="en-ID" dirty="0" smtClean="0">
              <a:solidFill>
                <a:srgbClr val="FFC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D" dirty="0" smtClean="0">
                <a:solidFill>
                  <a:srgbClr val="FFC000"/>
                </a:solidFill>
              </a:rPr>
              <a:t>Faisal </a:t>
            </a:r>
            <a:r>
              <a:rPr lang="en-ID" dirty="0" err="1" smtClean="0">
                <a:solidFill>
                  <a:srgbClr val="FFC000"/>
                </a:solidFill>
              </a:rPr>
              <a:t>Raihan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dirty="0" err="1" smtClean="0">
                <a:solidFill>
                  <a:srgbClr val="FFC000"/>
                </a:solidFill>
              </a:rPr>
              <a:t>Shiddiq</a:t>
            </a:r>
            <a:endParaRPr lang="en-ID" dirty="0" smtClean="0">
              <a:solidFill>
                <a:srgbClr val="FFC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D" dirty="0" smtClean="0">
                <a:solidFill>
                  <a:srgbClr val="FFC000"/>
                </a:solidFill>
              </a:rPr>
              <a:t>Hani </a:t>
            </a:r>
            <a:r>
              <a:rPr lang="en-ID" dirty="0" err="1" smtClean="0">
                <a:solidFill>
                  <a:srgbClr val="FFC000"/>
                </a:solidFill>
              </a:rPr>
              <a:t>Dwiwahyu</a:t>
            </a:r>
            <a:r>
              <a:rPr lang="en-ID" dirty="0">
                <a:solidFill>
                  <a:srgbClr val="FFC000"/>
                </a:solidFill>
              </a:rPr>
              <a:t> </a:t>
            </a:r>
            <a:r>
              <a:rPr lang="en-ID" dirty="0" err="1" smtClean="0">
                <a:solidFill>
                  <a:srgbClr val="FFC000"/>
                </a:solidFill>
              </a:rPr>
              <a:t>Oktovani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43608" y="1700808"/>
            <a:ext cx="19442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608" y="3569317"/>
            <a:ext cx="4464496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67544" y="692696"/>
                <a:ext cx="5184576" cy="576064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ID" dirty="0" smtClean="0">
                    <a:solidFill>
                      <a:srgbClr val="FFFF00"/>
                    </a:solidFill>
                  </a:rPr>
                  <a:t>JAWAB !!</a:t>
                </a:r>
              </a:p>
              <a:p>
                <a:pPr algn="l"/>
                <a:endParaRPr lang="en-ID" dirty="0">
                  <a:solidFill>
                    <a:srgbClr val="FFFF00"/>
                  </a:solidFill>
                </a:endParaRPr>
              </a:p>
              <a:p>
                <a:pPr algn="l"/>
                <a:r>
                  <a:rPr lang="en-ID" dirty="0" smtClean="0">
                    <a:solidFill>
                      <a:srgbClr val="FFFF00"/>
                    </a:solidFill>
                  </a:rPr>
                  <a:t>	</a:t>
                </a:r>
                <a:r>
                  <a:rPr lang="en-ID" dirty="0" smtClean="0"/>
                  <a:t>F = m . a</a:t>
                </a:r>
              </a:p>
              <a:p>
                <a:pPr algn="l"/>
                <a:r>
                  <a:rPr lang="en-ID" dirty="0" smtClean="0"/>
                  <a:t>        100 = 50 . </a:t>
                </a:r>
                <a:r>
                  <a:rPr lang="en-ID" smtClean="0"/>
                  <a:t>a</a:t>
                </a:r>
                <a:endParaRPr lang="en-ID" dirty="0" smtClean="0"/>
              </a:p>
              <a:p>
                <a:pPr algn="l"/>
                <a:r>
                  <a:rPr lang="en-ID" dirty="0"/>
                  <a:t>	</a:t>
                </a:r>
                <a:r>
                  <a:rPr lang="en-ID" dirty="0" smtClean="0"/>
                  <a:t>a = 2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D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ID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D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ID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D" dirty="0" smtClean="0"/>
              </a:p>
              <a:p>
                <a:pPr algn="l"/>
                <a:endParaRPr lang="en-ID" dirty="0"/>
              </a:p>
              <a:p>
                <a:pPr algn="l"/>
                <a:r>
                  <a:rPr lang="en-ID" dirty="0" smtClean="0"/>
                  <a:t>	w = (F . d) – </a:t>
                </a:r>
                <a:r>
                  <a:rPr lang="en-ID" dirty="0" err="1" smtClean="0"/>
                  <a:t>fges</a:t>
                </a:r>
                <a:endParaRPr lang="en-ID" dirty="0" smtClean="0"/>
              </a:p>
              <a:p>
                <a:pPr algn="l"/>
                <a:r>
                  <a:rPr lang="en-ID" dirty="0"/>
                  <a:t> </a:t>
                </a:r>
                <a:r>
                  <a:rPr lang="en-ID" dirty="0" smtClean="0"/>
                  <a:t>              = (100 . 5) – 0,15 . 50 . 9,8</a:t>
                </a:r>
              </a:p>
              <a:p>
                <a:pPr algn="l"/>
                <a:r>
                  <a:rPr lang="en-ID" dirty="0"/>
                  <a:t>	 </a:t>
                </a:r>
                <a:r>
                  <a:rPr lang="en-ID" dirty="0" smtClean="0"/>
                  <a:t>   = 500 – 73,5</a:t>
                </a:r>
              </a:p>
              <a:p>
                <a:pPr algn="l"/>
                <a:r>
                  <a:rPr lang="en-ID" dirty="0"/>
                  <a:t> </a:t>
                </a:r>
                <a:r>
                  <a:rPr lang="en-ID" dirty="0" smtClean="0"/>
                  <a:t>              = 426,5 N</a:t>
                </a:r>
                <a:endParaRPr lang="en-ID" dirty="0"/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4" y="692696"/>
                <a:ext cx="5184576" cy="5760640"/>
              </a:xfrm>
              <a:blipFill rotWithShape="1">
                <a:blip r:embed="rId2"/>
                <a:stretch>
                  <a:fillRect l="-3882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707904" y="1700808"/>
            <a:ext cx="3024336" cy="154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51920" y="1672062"/>
                <a:ext cx="439248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D" sz="24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ID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D" sz="2400" b="0" i="1" dirty="0" smtClean="0">
                            <a:latin typeface="Cambria Math"/>
                          </a:rPr>
                          <m:t>𝑣𝑜</m:t>
                        </m:r>
                      </m:e>
                      <m:sup>
                        <m:r>
                          <a:rPr lang="en-ID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+ 2 . a.  d</a:t>
                </a:r>
              </a:p>
              <a:p>
                <a:r>
                  <a:rPr lang="en-ID" sz="2400" dirty="0"/>
                  <a:t> </a:t>
                </a:r>
                <a:r>
                  <a:rPr lang="en-ID" sz="2400" dirty="0" smtClean="0"/>
                  <a:t>   = 0     + 2 . 2 . 9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D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D" sz="24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ID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sz="2400" dirty="0" smtClean="0"/>
                  <a:t>= 36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D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D" sz="2400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ID" sz="2400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ID" sz="2400" dirty="0"/>
                  <a:t>v</a:t>
                </a:r>
                <a:r>
                  <a:rPr lang="en-ID" sz="2400" dirty="0" smtClean="0"/>
                  <a:t>  = </a:t>
                </a:r>
                <a:r>
                  <a:rPr lang="en-ID" sz="2400" dirty="0"/>
                  <a:t>6</a:t>
                </a:r>
                <a:r>
                  <a:rPr lang="en-ID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D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D" sz="2400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ID" sz="2400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672062"/>
                <a:ext cx="4392488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2222" t="-3101" b="-5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796136" y="3645024"/>
            <a:ext cx="3024336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68144" y="3861048"/>
                <a:ext cx="2880320" cy="1504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400" dirty="0" smtClean="0"/>
                  <a:t>KE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D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D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 . m 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D" sz="24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ID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ID" sz="2400" dirty="0"/>
                  <a:t> </a:t>
                </a:r>
                <a:r>
                  <a:rPr lang="en-ID" sz="2400" dirty="0" smtClean="0"/>
                  <a:t>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D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D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 . 50 . </a:t>
                </a:r>
                <a:r>
                  <a:rPr lang="en-US" sz="2400" dirty="0"/>
                  <a:t>6</a:t>
                </a:r>
                <a:r>
                  <a:rPr lang="en-US" sz="2400" dirty="0" smtClean="0"/>
                  <a:t> . </a:t>
                </a:r>
                <a:r>
                  <a:rPr lang="en-US" sz="2400" dirty="0"/>
                  <a:t>6</a:t>
                </a:r>
                <a:endParaRPr lang="en-US" sz="2400" dirty="0" smtClean="0"/>
              </a:p>
              <a:p>
                <a:r>
                  <a:rPr lang="en-ID" sz="2400" dirty="0"/>
                  <a:t> </a:t>
                </a:r>
                <a:r>
                  <a:rPr lang="en-ID" sz="2400" dirty="0" smtClean="0"/>
                  <a:t>     = 900 J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861048"/>
                <a:ext cx="2880320" cy="1504771"/>
              </a:xfrm>
              <a:prstGeom prst="rect">
                <a:avLst/>
              </a:prstGeom>
              <a:blipFill rotWithShape="1">
                <a:blip r:embed="rId4"/>
                <a:stretch>
                  <a:fillRect l="-3390" b="-8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0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7854696" cy="5400600"/>
          </a:xfrm>
        </p:spPr>
        <p:txBody>
          <a:bodyPr/>
          <a:lstStyle/>
          <a:p>
            <a:pPr algn="l"/>
            <a:r>
              <a:rPr lang="en-ID" b="1" u="sng" dirty="0" smtClean="0">
                <a:solidFill>
                  <a:srgbClr val="FFFF00"/>
                </a:solidFill>
              </a:rPr>
              <a:t>Kinematic (Final speed)</a:t>
            </a:r>
          </a:p>
          <a:p>
            <a:pPr algn="l"/>
            <a:endParaRPr lang="en-ID" b="1" u="sng" dirty="0" smtClean="0"/>
          </a:p>
          <a:p>
            <a:pPr algn="l"/>
            <a:endParaRPr lang="en-ID" b="1" u="sng" dirty="0">
              <a:solidFill>
                <a:srgbClr val="FFFF00"/>
              </a:solidFill>
            </a:endParaRPr>
          </a:p>
          <a:p>
            <a:pPr algn="l"/>
            <a:endParaRPr lang="en-US" b="1" u="sng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1844824"/>
            <a:ext cx="4536504" cy="154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7544" y="1816078"/>
                <a:ext cx="439248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D" sz="24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ID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D" sz="2400" b="0" i="1" dirty="0" smtClean="0">
                            <a:latin typeface="Cambria Math"/>
                          </a:rPr>
                          <m:t>𝑣𝑜</m:t>
                        </m:r>
                      </m:e>
                      <m:sup>
                        <m:r>
                          <a:rPr lang="en-ID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+ 2 . a.  d</a:t>
                </a:r>
              </a:p>
              <a:p>
                <a:r>
                  <a:rPr lang="en-ID" sz="2400" dirty="0"/>
                  <a:t> </a:t>
                </a:r>
                <a:r>
                  <a:rPr lang="en-ID" sz="2400" dirty="0" smtClean="0"/>
                  <a:t>   = </a:t>
                </a:r>
                <a:r>
                  <a:rPr lang="en-ID" sz="2400" dirty="0"/>
                  <a:t>6</a:t>
                </a:r>
                <a:r>
                  <a:rPr lang="en-ID" sz="2400" dirty="0" smtClean="0"/>
                  <a:t> . 6    + 2 . 2 . 9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D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D" sz="24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ID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sz="2400" dirty="0" smtClean="0"/>
                  <a:t>= 72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D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D" sz="2400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ID" sz="2400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ID" sz="2400" dirty="0"/>
                  <a:t>v</a:t>
                </a:r>
                <a:r>
                  <a:rPr lang="en-ID" sz="2400" dirty="0" smtClean="0"/>
                  <a:t>  = 8,48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D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D" sz="2400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ID" sz="2400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16078"/>
                <a:ext cx="4392488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2222" t="-3113" b="-56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0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90900" y="836712"/>
            <a:ext cx="8385555" cy="28176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4957" y="980728"/>
            <a:ext cx="6840760" cy="2368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4398" y="2526262"/>
            <a:ext cx="57606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50862" y="1950198"/>
            <a:ext cx="864096" cy="576064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3318614" y="2238230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82510" y="274228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14758" y="2742286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77151" y="2598270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82510" y="2598270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374398" y="2526262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9281" y="25576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62630" y="187819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8814" y="173417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54814" y="2742286"/>
                <a:ext cx="399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14" y="2742286"/>
                <a:ext cx="39960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15225" y="3933056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342900">
              <a:lnSpc>
                <a:spcPct val="90000"/>
              </a:lnSpc>
            </a:pPr>
            <a:r>
              <a:rPr lang="id-ID" altLang="id-ID" sz="2200" dirty="0">
                <a:solidFill>
                  <a:schemeClr val="bg1"/>
                </a:solidFill>
              </a:rPr>
              <a:t>If the surface in Figure 1 is inclined by 25ᵒ</a:t>
            </a:r>
          </a:p>
          <a:p>
            <a:pPr marL="1200150" lvl="3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d-ID" altLang="id-ID" sz="1900" dirty="0" smtClean="0">
                <a:solidFill>
                  <a:schemeClr val="bg1"/>
                </a:solidFill>
              </a:rPr>
              <a:t>Derive </a:t>
            </a:r>
            <a:r>
              <a:rPr lang="id-ID" altLang="id-ID" sz="1900" dirty="0">
                <a:solidFill>
                  <a:schemeClr val="bg1"/>
                </a:solidFill>
              </a:rPr>
              <a:t>the equation to find the final height of the box using the law of conservation of energy.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414958" y="1196752"/>
            <a:ext cx="0" cy="7534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14958" y="1950198"/>
            <a:ext cx="956970" cy="9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14958" y="1381856"/>
            <a:ext cx="804570" cy="578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 rot="1861896">
            <a:off x="6413334" y="1611956"/>
            <a:ext cx="729573" cy="336396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647892" y="1670892"/>
            <a:ext cx="2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id-ID" dirty="0">
                <a:solidFill>
                  <a:schemeClr val="bg1"/>
                </a:solidFill>
              </a:rPr>
              <a:t>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67544" y="1052736"/>
                <a:ext cx="7854696" cy="504056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ID" sz="4400" dirty="0" smtClean="0">
                    <a:solidFill>
                      <a:schemeClr val="bg1"/>
                    </a:solidFill>
                  </a:rPr>
                  <a:t>Final height</a:t>
                </a:r>
              </a:p>
              <a:p>
                <a:pPr algn="l"/>
                <a:endParaRPr lang="en-ID" dirty="0">
                  <a:solidFill>
                    <a:schemeClr val="bg1"/>
                  </a:solidFill>
                </a:endParaRPr>
              </a:p>
              <a:p>
                <a:pPr algn="l"/>
                <a:r>
                  <a:rPr lang="en-ID" dirty="0" smtClean="0">
                    <a:solidFill>
                      <a:schemeClr val="bg1"/>
                    </a:solidFill>
                  </a:rPr>
                  <a:t>			       EK = EP</a:t>
                </a:r>
              </a:p>
              <a:p>
                <a:pPr algn="l"/>
                <a:r>
                  <a:rPr lang="en-ID" dirty="0" smtClean="0">
                    <a:solidFill>
                      <a:schemeClr val="bg1"/>
                    </a:solidFill>
                  </a:rPr>
                  <a:t>	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D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D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. m 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ID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ID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ID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25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= m . g . h</a:t>
                </a:r>
              </a:p>
              <a:p>
                <a:pPr algn="l"/>
                <a:r>
                  <a:rPr lang="en-ID" dirty="0">
                    <a:solidFill>
                      <a:schemeClr val="bg1"/>
                    </a:solidFill>
                  </a:rPr>
                  <a:t>	</a:t>
                </a:r>
                <a:r>
                  <a:rPr lang="en-ID" dirty="0" smtClean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D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D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. 50 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ID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e>
                      <m:sup>
                        <m:r>
                          <a:rPr lang="en-ID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. 0,90    = 50 . 9,8 . h</a:t>
                </a:r>
              </a:p>
              <a:p>
                <a:pPr algn="l"/>
                <a:r>
                  <a:rPr lang="en-ID" dirty="0">
                    <a:solidFill>
                      <a:schemeClr val="bg1"/>
                    </a:solidFill>
                  </a:rPr>
                  <a:t>	</a:t>
                </a:r>
                <a:r>
                  <a:rPr lang="en-ID" dirty="0" smtClean="0">
                    <a:solidFill>
                      <a:schemeClr val="bg1"/>
                    </a:solidFill>
                  </a:rPr>
                  <a:t>	810                   = 490 h</a:t>
                </a:r>
              </a:p>
              <a:p>
                <a:pPr algn="l"/>
                <a:r>
                  <a:rPr lang="en-ID" dirty="0">
                    <a:solidFill>
                      <a:schemeClr val="bg1"/>
                    </a:solidFill>
                  </a:rPr>
                  <a:t>	</a:t>
                </a:r>
                <a:r>
                  <a:rPr lang="en-ID" dirty="0" smtClean="0">
                    <a:solidFill>
                      <a:schemeClr val="bg1"/>
                    </a:solidFill>
                  </a:rPr>
                  <a:t>		h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D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810</m:t>
                        </m:r>
                      </m:num>
                      <m:den>
                        <m:r>
                          <a:rPr lang="en-ID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490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 algn="l"/>
                <a:r>
                  <a:rPr lang="en-ID" dirty="0">
                    <a:solidFill>
                      <a:schemeClr val="bg1"/>
                    </a:solidFill>
                  </a:rPr>
                  <a:t>	</a:t>
                </a:r>
                <a:r>
                  <a:rPr lang="en-ID" dirty="0" smtClean="0">
                    <a:solidFill>
                      <a:schemeClr val="bg1"/>
                    </a:solidFill>
                  </a:rPr>
                  <a:t>			  = 1,65 m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4" y="1052736"/>
                <a:ext cx="7854696" cy="5040560"/>
              </a:xfrm>
              <a:blipFill rotWithShape="1">
                <a:blip r:embed="rId2"/>
                <a:stretch>
                  <a:fillRect l="-4348" t="-2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4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23528" y="908720"/>
                <a:ext cx="8820472" cy="4072416"/>
              </a:xfrm>
            </p:spPr>
            <p:txBody>
              <a:bodyPr>
                <a:normAutofit/>
              </a:bodyPr>
              <a:lstStyle/>
              <a:p>
                <a:pPr algn="l"/>
                <a:endParaRPr lang="en-ID" sz="2400" dirty="0" smtClean="0"/>
              </a:p>
              <a:p>
                <a:pPr algn="l"/>
                <a:r>
                  <a:rPr lang="en-ID" sz="2400" dirty="0" smtClean="0"/>
                  <a:t>	</a:t>
                </a:r>
                <a:endParaRPr lang="en-ID" sz="2400" dirty="0"/>
              </a:p>
              <a:p>
                <a:pPr algn="l"/>
                <a:r>
                  <a:rPr lang="en-ID" sz="2400" dirty="0" smtClean="0"/>
                  <a:t>	k = 200 N/m					</a:t>
                </a:r>
                <a14:m>
                  <m:oMath xmlns:m="http://schemas.openxmlformats.org/officeDocument/2006/math">
                    <m:r>
                      <a:rPr lang="en-ID" sz="24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ID" sz="24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ID" sz="2400" dirty="0" smtClean="0"/>
              </a:p>
              <a:p>
                <a:pPr algn="l"/>
                <a:r>
                  <a:rPr lang="en-ID" sz="2400" dirty="0" smtClean="0"/>
                  <a:t>	      m = 4 kg</a:t>
                </a:r>
                <a:endParaRPr lang="en-ID" sz="2400" dirty="0"/>
              </a:p>
              <a:p>
                <a:pPr algn="l"/>
                <a:r>
                  <a:rPr lang="en-ID" sz="2400" dirty="0" smtClean="0"/>
                  <a:t>								     h = ?</a:t>
                </a:r>
              </a:p>
              <a:p>
                <a:pPr algn="l"/>
                <a:endParaRPr lang="en-ID" sz="2400" dirty="0" smtClean="0"/>
              </a:p>
              <a:p>
                <a:pPr algn="l"/>
                <a:r>
                  <a:rPr lang="en-ID" sz="2400" dirty="0" smtClean="0"/>
                  <a:t>				</a:t>
                </a:r>
                <a14:m>
                  <m:oMath xmlns:m="http://schemas.openxmlformats.org/officeDocument/2006/math">
                    <m:r>
                      <a:rPr lang="en-ID" sz="24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ID" sz="2400" b="0" i="1" smtClean="0">
                        <a:latin typeface="Cambria Math"/>
                        <a:ea typeface="Cambria Math"/>
                      </a:rPr>
                      <m:t>=0,2</m:t>
                    </m:r>
                  </m:oMath>
                </a14:m>
                <a:endParaRPr lang="en-ID" sz="2400" dirty="0" smtClean="0"/>
              </a:p>
              <a:p>
                <a:pPr algn="l"/>
                <a:r>
                  <a:rPr lang="en-ID" sz="2400" dirty="0" smtClean="0"/>
                  <a:t>	        x = 60 cm</a:t>
                </a:r>
              </a:p>
              <a:p>
                <a:pPr algn="l"/>
                <a:r>
                  <a:rPr lang="en-ID" sz="2400" dirty="0" smtClean="0"/>
                  <a:t>		         d = 10 m</a:t>
                </a:r>
                <a:r>
                  <a:rPr lang="en-ID" sz="2400" dirty="0"/>
                  <a:t>	</a:t>
                </a:r>
                <a:r>
                  <a:rPr lang="en-ID" sz="2400" dirty="0" smtClean="0"/>
                  <a:t>				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3528" y="908720"/>
                <a:ext cx="8820472" cy="4072416"/>
              </a:xfrm>
              <a:blipFill rotWithShape="1">
                <a:blip r:embed="rId2"/>
                <a:stretch>
                  <a:fillRect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755576" y="1556792"/>
            <a:ext cx="0" cy="2016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5576" y="3573016"/>
            <a:ext cx="43204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076056" y="2276872"/>
            <a:ext cx="2232248" cy="1296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63688" y="2924944"/>
            <a:ext cx="648072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756138" y="3144905"/>
            <a:ext cx="1002324" cy="161003"/>
          </a:xfrm>
          <a:custGeom>
            <a:avLst/>
            <a:gdLst>
              <a:gd name="connsiteX0" fmla="*/ 0 w 1002324"/>
              <a:gd name="connsiteY0" fmla="*/ 108249 h 161003"/>
              <a:gd name="connsiteX1" fmla="*/ 105508 w 1002324"/>
              <a:gd name="connsiteY1" fmla="*/ 2741 h 161003"/>
              <a:gd name="connsiteX2" fmla="*/ 175847 w 1002324"/>
              <a:gd name="connsiteY2" fmla="*/ 20326 h 161003"/>
              <a:gd name="connsiteX3" fmla="*/ 193431 w 1002324"/>
              <a:gd name="connsiteY3" fmla="*/ 73080 h 161003"/>
              <a:gd name="connsiteX4" fmla="*/ 140677 w 1002324"/>
              <a:gd name="connsiteY4" fmla="*/ 55495 h 161003"/>
              <a:gd name="connsiteX5" fmla="*/ 175847 w 1002324"/>
              <a:gd name="connsiteY5" fmla="*/ 20326 h 161003"/>
              <a:gd name="connsiteX6" fmla="*/ 369277 w 1002324"/>
              <a:gd name="connsiteY6" fmla="*/ 73080 h 161003"/>
              <a:gd name="connsiteX7" fmla="*/ 351693 w 1002324"/>
              <a:gd name="connsiteY7" fmla="*/ 125833 h 161003"/>
              <a:gd name="connsiteX8" fmla="*/ 298939 w 1002324"/>
              <a:gd name="connsiteY8" fmla="*/ 37910 h 161003"/>
              <a:gd name="connsiteX9" fmla="*/ 404447 w 1002324"/>
              <a:gd name="connsiteY9" fmla="*/ 2741 h 161003"/>
              <a:gd name="connsiteX10" fmla="*/ 492370 w 1002324"/>
              <a:gd name="connsiteY10" fmla="*/ 20326 h 161003"/>
              <a:gd name="connsiteX11" fmla="*/ 492370 w 1002324"/>
              <a:gd name="connsiteY11" fmla="*/ 161003 h 161003"/>
              <a:gd name="connsiteX12" fmla="*/ 457200 w 1002324"/>
              <a:gd name="connsiteY12" fmla="*/ 125833 h 161003"/>
              <a:gd name="connsiteX13" fmla="*/ 457200 w 1002324"/>
              <a:gd name="connsiteY13" fmla="*/ 20326 h 161003"/>
              <a:gd name="connsiteX14" fmla="*/ 527539 w 1002324"/>
              <a:gd name="connsiteY14" fmla="*/ 2741 h 161003"/>
              <a:gd name="connsiteX15" fmla="*/ 633047 w 1002324"/>
              <a:gd name="connsiteY15" fmla="*/ 20326 h 161003"/>
              <a:gd name="connsiteX16" fmla="*/ 562708 w 1002324"/>
              <a:gd name="connsiteY16" fmla="*/ 125833 h 161003"/>
              <a:gd name="connsiteX17" fmla="*/ 580293 w 1002324"/>
              <a:gd name="connsiteY17" fmla="*/ 20326 h 161003"/>
              <a:gd name="connsiteX18" fmla="*/ 808893 w 1002324"/>
              <a:gd name="connsiteY18" fmla="*/ 20326 h 161003"/>
              <a:gd name="connsiteX19" fmla="*/ 791308 w 1002324"/>
              <a:gd name="connsiteY19" fmla="*/ 125833 h 161003"/>
              <a:gd name="connsiteX20" fmla="*/ 703385 w 1002324"/>
              <a:gd name="connsiteY20" fmla="*/ 20326 h 161003"/>
              <a:gd name="connsiteX21" fmla="*/ 914400 w 1002324"/>
              <a:gd name="connsiteY21" fmla="*/ 37910 h 161003"/>
              <a:gd name="connsiteX22" fmla="*/ 896816 w 1002324"/>
              <a:gd name="connsiteY22" fmla="*/ 108249 h 161003"/>
              <a:gd name="connsiteX23" fmla="*/ 844062 w 1002324"/>
              <a:gd name="connsiteY23" fmla="*/ 125833 h 161003"/>
              <a:gd name="connsiteX24" fmla="*/ 826477 w 1002324"/>
              <a:gd name="connsiteY24" fmla="*/ 73080 h 161003"/>
              <a:gd name="connsiteX25" fmla="*/ 861647 w 1002324"/>
              <a:gd name="connsiteY25" fmla="*/ 37910 h 161003"/>
              <a:gd name="connsiteX26" fmla="*/ 1002324 w 1002324"/>
              <a:gd name="connsiteY26" fmla="*/ 20326 h 16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02324" h="161003">
                <a:moveTo>
                  <a:pt x="0" y="108249"/>
                </a:moveTo>
                <a:cubicBezTo>
                  <a:pt x="30878" y="56786"/>
                  <a:pt x="37366" y="2741"/>
                  <a:pt x="105508" y="2741"/>
                </a:cubicBezTo>
                <a:cubicBezTo>
                  <a:pt x="129676" y="2741"/>
                  <a:pt x="152401" y="14464"/>
                  <a:pt x="175847" y="20326"/>
                </a:cubicBezTo>
                <a:cubicBezTo>
                  <a:pt x="181708" y="37911"/>
                  <a:pt x="206538" y="59973"/>
                  <a:pt x="193431" y="73080"/>
                </a:cubicBezTo>
                <a:cubicBezTo>
                  <a:pt x="180324" y="86187"/>
                  <a:pt x="146538" y="73080"/>
                  <a:pt x="140677" y="55495"/>
                </a:cubicBezTo>
                <a:cubicBezTo>
                  <a:pt x="135434" y="39767"/>
                  <a:pt x="164124" y="32049"/>
                  <a:pt x="175847" y="20326"/>
                </a:cubicBezTo>
                <a:cubicBezTo>
                  <a:pt x="178570" y="20666"/>
                  <a:pt x="348277" y="20580"/>
                  <a:pt x="369277" y="73080"/>
                </a:cubicBezTo>
                <a:cubicBezTo>
                  <a:pt x="376161" y="90290"/>
                  <a:pt x="357554" y="108249"/>
                  <a:pt x="351693" y="125833"/>
                </a:cubicBezTo>
                <a:cubicBezTo>
                  <a:pt x="324465" y="119026"/>
                  <a:pt x="208935" y="115057"/>
                  <a:pt x="298939" y="37910"/>
                </a:cubicBezTo>
                <a:cubicBezTo>
                  <a:pt x="327086" y="13784"/>
                  <a:pt x="404447" y="2741"/>
                  <a:pt x="404447" y="2741"/>
                </a:cubicBezTo>
                <a:cubicBezTo>
                  <a:pt x="433755" y="8603"/>
                  <a:pt x="467502" y="3747"/>
                  <a:pt x="492370" y="20326"/>
                </a:cubicBezTo>
                <a:cubicBezTo>
                  <a:pt x="530537" y="45771"/>
                  <a:pt x="495639" y="144658"/>
                  <a:pt x="492370" y="161003"/>
                </a:cubicBezTo>
                <a:cubicBezTo>
                  <a:pt x="480647" y="149280"/>
                  <a:pt x="465730" y="140050"/>
                  <a:pt x="457200" y="125833"/>
                </a:cubicBezTo>
                <a:cubicBezTo>
                  <a:pt x="441992" y="100486"/>
                  <a:pt x="425517" y="45672"/>
                  <a:pt x="457200" y="20326"/>
                </a:cubicBezTo>
                <a:cubicBezTo>
                  <a:pt x="476072" y="5228"/>
                  <a:pt x="504093" y="8603"/>
                  <a:pt x="527539" y="2741"/>
                </a:cubicBezTo>
                <a:cubicBezTo>
                  <a:pt x="562708" y="8603"/>
                  <a:pt x="614150" y="-9909"/>
                  <a:pt x="633047" y="20326"/>
                </a:cubicBezTo>
                <a:cubicBezTo>
                  <a:pt x="750029" y="207498"/>
                  <a:pt x="593429" y="136074"/>
                  <a:pt x="562708" y="125833"/>
                </a:cubicBezTo>
                <a:cubicBezTo>
                  <a:pt x="568570" y="90664"/>
                  <a:pt x="553460" y="43804"/>
                  <a:pt x="580293" y="20326"/>
                </a:cubicBezTo>
                <a:cubicBezTo>
                  <a:pt x="627358" y="-20856"/>
                  <a:pt x="758266" y="11888"/>
                  <a:pt x="808893" y="20326"/>
                </a:cubicBezTo>
                <a:cubicBezTo>
                  <a:pt x="803031" y="55495"/>
                  <a:pt x="820321" y="105110"/>
                  <a:pt x="791308" y="125833"/>
                </a:cubicBezTo>
                <a:cubicBezTo>
                  <a:pt x="628570" y="242073"/>
                  <a:pt x="702068" y="26911"/>
                  <a:pt x="703385" y="20326"/>
                </a:cubicBezTo>
                <a:lnTo>
                  <a:pt x="914400" y="37910"/>
                </a:lnTo>
                <a:cubicBezTo>
                  <a:pt x="936402" y="47911"/>
                  <a:pt x="911913" y="89377"/>
                  <a:pt x="896816" y="108249"/>
                </a:cubicBezTo>
                <a:cubicBezTo>
                  <a:pt x="885237" y="122723"/>
                  <a:pt x="861647" y="119972"/>
                  <a:pt x="844062" y="125833"/>
                </a:cubicBezTo>
                <a:cubicBezTo>
                  <a:pt x="838200" y="108249"/>
                  <a:pt x="822842" y="91256"/>
                  <a:pt x="826477" y="73080"/>
                </a:cubicBezTo>
                <a:cubicBezTo>
                  <a:pt x="829729" y="56823"/>
                  <a:pt x="847430" y="46440"/>
                  <a:pt x="861647" y="37910"/>
                </a:cubicBezTo>
                <a:cubicBezTo>
                  <a:pt x="906400" y="11058"/>
                  <a:pt x="952477" y="20326"/>
                  <a:pt x="1002324" y="20326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58462" y="3573016"/>
            <a:ext cx="0" cy="129614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076056" y="3573016"/>
            <a:ext cx="223224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75856" y="3583868"/>
            <a:ext cx="0" cy="7812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76056" y="3573016"/>
            <a:ext cx="0" cy="129614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ight Brace 26"/>
          <p:cNvSpPr/>
          <p:nvPr/>
        </p:nvSpPr>
        <p:spPr>
          <a:xfrm>
            <a:off x="7522766" y="2276872"/>
            <a:ext cx="428927" cy="129614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9552" y="5229200"/>
            <a:ext cx="80648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id-ID" altLang="id-ID" sz="2800" b="1" dirty="0">
                <a:solidFill>
                  <a:schemeClr val="bg1"/>
                </a:solidFill>
              </a:rPr>
              <a:t>Using the law of conservation of energy, derive the equation to find the final height of the box</a:t>
            </a:r>
          </a:p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67544" y="667691"/>
            <a:ext cx="7977848" cy="756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72992" y="-171400"/>
            <a:ext cx="7772400" cy="1470025"/>
          </a:xfrm>
        </p:spPr>
        <p:txBody>
          <a:bodyPr>
            <a:noAutofit/>
          </a:bodyPr>
          <a:lstStyle/>
          <a:p>
            <a:pPr algn="just"/>
            <a:r>
              <a:rPr lang="en-ID" altLang="id-ID" sz="3600" dirty="0"/>
              <a:t>3</a:t>
            </a:r>
            <a:r>
              <a:rPr lang="en-ID" altLang="id-ID" sz="3600" dirty="0" smtClean="0"/>
              <a:t>.	Spring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6450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28464" y="180969"/>
                <a:ext cx="3822576" cy="6317232"/>
              </a:xfr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 algn="l"/>
                <a:r>
                  <a:rPr lang="en-ID" dirty="0" smtClean="0"/>
                  <a:t>K= 2000 N/m</a:t>
                </a:r>
                <a:endParaRPr lang="en-US" dirty="0" smtClean="0"/>
              </a:p>
              <a:p>
                <a:pPr algn="l"/>
                <a:r>
                  <a:rPr lang="en-ID" dirty="0" smtClean="0"/>
                  <a:t>m= 4 kg 	 N= 40 W=40</a:t>
                </a:r>
              </a:p>
              <a:p>
                <a:pPr algn="l"/>
                <a:r>
                  <a:rPr lang="en-ID" dirty="0" smtClean="0"/>
                  <a:t>x= 60 cm= 0,6 m</a:t>
                </a:r>
              </a:p>
              <a:p>
                <a:pPr algn="l"/>
                <a:r>
                  <a:rPr lang="en-ID" dirty="0" smtClean="0"/>
                  <a:t>d= 10 m</a:t>
                </a:r>
                <a:br>
                  <a:rPr lang="en-ID" dirty="0" smtClean="0"/>
                </a:br>
                <a14:m>
                  <m:oMath xmlns:m="http://schemas.openxmlformats.org/officeDocument/2006/math">
                    <m:r>
                      <a:rPr lang="en-ID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ID" dirty="0" smtClean="0"/>
                  <a:t>u = 0,2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ID" dirty="0" err="1" smtClean="0"/>
                  <a:t>Fg</a:t>
                </a:r>
                <a:r>
                  <a:rPr lang="en-ID" dirty="0" smtClean="0"/>
                  <a:t>= </a:t>
                </a:r>
                <a14:m>
                  <m:oMath xmlns:m="http://schemas.openxmlformats.org/officeDocument/2006/math">
                    <m:r>
                      <a:rPr lang="en-ID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ID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ID" b="0" i="1" smtClean="0">
                        <a:latin typeface="Cambria Math"/>
                        <a:ea typeface="Cambria Math"/>
                      </a:rPr>
                      <m:t> . </m:t>
                    </m:r>
                    <m:r>
                      <a:rPr lang="en-ID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endParaRPr lang="en-ID" b="0" dirty="0" smtClean="0">
                  <a:ea typeface="Cambria Math"/>
                </a:endParaRPr>
              </a:p>
              <a:p>
                <a:pPr lvl="1" algn="l"/>
                <a:r>
                  <a:rPr lang="en-ID" dirty="0" smtClean="0"/>
                  <a:t>     = 0.2 . 40</a:t>
                </a:r>
              </a:p>
              <a:p>
                <a:pPr lvl="1" algn="l"/>
                <a:r>
                  <a:rPr lang="en-ID" dirty="0"/>
                  <a:t> </a:t>
                </a:r>
                <a:r>
                  <a:rPr lang="en-ID" dirty="0" smtClean="0"/>
                  <a:t>    = 8 N</a:t>
                </a:r>
              </a:p>
              <a:p>
                <a:pPr lvl="1" algn="l"/>
                <a:endParaRPr lang="en-ID" dirty="0"/>
              </a:p>
              <a:p>
                <a:pPr algn="l"/>
                <a:endParaRPr lang="en-ID" dirty="0" smtClean="0"/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28464" y="180969"/>
                <a:ext cx="3822576" cy="6317232"/>
              </a:xfrm>
              <a:blipFill rotWithShape="1">
                <a:blip r:embed="rId2"/>
                <a:stretch>
                  <a:fillRect l="-4928" t="-674" r="-270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763688" y="119675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5493" y="4172063"/>
                <a:ext cx="2216389" cy="1315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ID" b="0" i="1" smtClean="0"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en-ID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ID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ID" b="0" i="1" smtClean="0">
                          <a:latin typeface="Cambria Math"/>
                          <a:ea typeface="Cambria Math"/>
                        </a:rPr>
                        <m:t> .</m:t>
                      </m:r>
                      <m:r>
                        <a:rPr lang="en-ID" b="0" i="1" smtClean="0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n-ID" b="0" dirty="0" smtClean="0">
                  <a:ea typeface="Cambria Math"/>
                </a:endParaRPr>
              </a:p>
              <a:p>
                <a:r>
                  <a:rPr lang="en-ID" dirty="0" smtClean="0"/>
                  <a:t>    2000-8= 4 . a</a:t>
                </a:r>
              </a:p>
              <a:p>
                <a:r>
                  <a:rPr lang="en-ID" dirty="0"/>
                  <a:t> </a:t>
                </a:r>
                <a:r>
                  <a:rPr lang="en-ID" dirty="0" smtClean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/>
                          </a:rPr>
                          <m:t>1992</m:t>
                        </m:r>
                      </m:num>
                      <m:den>
                        <m:r>
                          <a:rPr lang="en-ID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	= a</a:t>
                </a:r>
              </a:p>
              <a:p>
                <a:r>
                  <a:rPr lang="en-ID" dirty="0"/>
                  <a:t> </a:t>
                </a:r>
                <a:r>
                  <a:rPr lang="en-ID" dirty="0" smtClean="0"/>
                  <a:t>    498 m/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ID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= a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93" y="4172063"/>
                <a:ext cx="2216389" cy="1315040"/>
              </a:xfrm>
              <a:prstGeom prst="rect">
                <a:avLst/>
              </a:prstGeom>
              <a:blipFill rotWithShape="1">
                <a:blip r:embed="rId3"/>
                <a:stretch>
                  <a:fillRect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ubtitle 4"/>
              <p:cNvSpPr txBox="1">
                <a:spLocks/>
              </p:cNvSpPr>
              <p:nvPr/>
            </p:nvSpPr>
            <p:spPr>
              <a:xfrm>
                <a:off x="4716016" y="161497"/>
                <a:ext cx="4182616" cy="633670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0" rIns="18288">
                <a:normAutofit/>
              </a:bodyPr>
              <a:lstStyle>
                <a:lvl1pPr marL="0" marR="45720" indent="0" algn="r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None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None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None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None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None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ID" sz="2000" dirty="0" smtClean="0"/>
                  <a:t>EK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D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D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ID" sz="2000" b="0" i="1" smtClean="0">
                        <a:latin typeface="Cambria Math"/>
                      </a:rPr>
                      <m:t>𝑚</m:t>
                    </m:r>
                    <m:r>
                      <a:rPr lang="en-ID" sz="2000" b="0" i="1" smtClean="0"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en-ID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D" sz="20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ID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ID" sz="2000" b="0" dirty="0" smtClean="0"/>
              </a:p>
              <a:p>
                <a:pPr lvl="1" algn="l"/>
                <a:r>
                  <a:rPr lang="en-ID" sz="2000" dirty="0" smtClean="0"/>
                  <a:t>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D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D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D" sz="2000" dirty="0" smtClean="0"/>
                  <a:t> . 4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D" sz="2000" b="0" i="1" smtClean="0">
                            <a:latin typeface="Cambria Math"/>
                          </a:rPr>
                          <m:t>(99,8)</m:t>
                        </m:r>
                      </m:e>
                      <m:sup>
                        <m:r>
                          <a:rPr lang="en-ID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ID" sz="2000" dirty="0" smtClean="0"/>
              </a:p>
              <a:p>
                <a:pPr lvl="1" algn="l"/>
                <a:r>
                  <a:rPr lang="en-ID" sz="2000" dirty="0" smtClean="0"/>
                  <a:t>           = 19920,08 J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ID" sz="2000" dirty="0" smtClean="0"/>
                  <a:t>W= F . S</a:t>
                </a:r>
              </a:p>
              <a:p>
                <a:pPr lvl="1" algn="l"/>
                <a:r>
                  <a:rPr lang="en-ID" sz="2000" dirty="0" smtClean="0"/>
                  <a:t>         = k.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D" sz="2000" b="0" i="1" smtClean="0">
                            <a:latin typeface="Cambria Math"/>
                          </a:rPr>
                          <m:t>(</m:t>
                        </m:r>
                        <m:r>
                          <a:rPr lang="en-ID" sz="20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ID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ID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ID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ID" sz="2000" dirty="0" smtClean="0"/>
              </a:p>
              <a:p>
                <a:pPr lvl="1" algn="l"/>
                <a:r>
                  <a:rPr lang="en-ID" sz="2000" dirty="0"/>
                  <a:t> </a:t>
                </a:r>
                <a:r>
                  <a:rPr lang="en-ID" sz="2000" dirty="0" smtClean="0"/>
                  <a:t>        = 2000 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D" sz="2000" b="0" i="1" smtClean="0">
                            <a:latin typeface="Cambria Math"/>
                          </a:rPr>
                          <m:t>(0.6)</m:t>
                        </m:r>
                      </m:e>
                      <m:sup>
                        <m:r>
                          <a:rPr lang="en-ID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ID" sz="2000" dirty="0" smtClean="0"/>
              </a:p>
              <a:p>
                <a:pPr lvl="1" algn="l"/>
                <a:r>
                  <a:rPr lang="en-ID" sz="2000" dirty="0"/>
                  <a:t> </a:t>
                </a:r>
                <a:r>
                  <a:rPr lang="en-ID" sz="2000" dirty="0" smtClean="0"/>
                  <a:t>        = 2000 . 0,36</a:t>
                </a:r>
              </a:p>
              <a:p>
                <a:pPr lvl="1" algn="l"/>
                <a:r>
                  <a:rPr lang="en-ID" sz="2000" dirty="0"/>
                  <a:t> </a:t>
                </a:r>
                <a:r>
                  <a:rPr lang="en-ID" sz="2000" dirty="0" smtClean="0"/>
                  <a:t>        = 720 J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ID" sz="2000" dirty="0" smtClean="0"/>
                  <a:t>V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D" sz="2000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ID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sz="20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D" sz="2000" b="0" i="1" smtClean="0">
                            <a:latin typeface="Cambria Math"/>
                          </a:rPr>
                          <m:t>𝑣𝑜</m:t>
                        </m:r>
                      </m:e>
                      <m:sup>
                        <m:r>
                          <a:rPr lang="en-ID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sz="2000" dirty="0" smtClean="0"/>
                  <a:t> + 2 . a . S</a:t>
                </a:r>
              </a:p>
              <a:p>
                <a:pPr lvl="1" algn="l"/>
                <a:r>
                  <a:rPr lang="en-ID" sz="2000" dirty="0"/>
                  <a:t> </a:t>
                </a:r>
                <a:r>
                  <a:rPr lang="en-ID" sz="2000" dirty="0" smtClean="0"/>
                  <a:t>           = 0 + 2 . 498 . 10</a:t>
                </a:r>
              </a:p>
              <a:p>
                <a:pPr lvl="1" algn="l"/>
                <a:r>
                  <a:rPr lang="en-ID" sz="2000" dirty="0"/>
                  <a:t> </a:t>
                </a:r>
                <a:r>
                  <a:rPr lang="en-ID" sz="2000" dirty="0" smtClean="0"/>
                  <a:t>           = 9960</a:t>
                </a:r>
              </a:p>
              <a:p>
                <a:pPr lvl="1" algn="l"/>
                <a:r>
                  <a:rPr lang="en-ID" sz="2000" dirty="0"/>
                  <a:t> </a:t>
                </a:r>
                <a:r>
                  <a:rPr lang="en-ID" sz="2000" dirty="0" smtClean="0"/>
                  <a:t>   </a:t>
                </a:r>
                <a:r>
                  <a:rPr lang="en-ID" sz="2000" dirty="0" err="1" smtClean="0"/>
                  <a:t>vt</a:t>
                </a:r>
                <a:r>
                  <a:rPr lang="en-ID" sz="2000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D" sz="2000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ID" sz="2000" b="0" i="1" smtClean="0">
                            <a:latin typeface="Cambria Math"/>
                            <a:ea typeface="Cambria Math"/>
                          </a:rPr>
                          <m:t>9960</m:t>
                        </m:r>
                      </m:e>
                    </m:rad>
                    <m:r>
                      <a:rPr lang="en-ID" sz="20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ID" sz="2000" dirty="0" smtClean="0"/>
                  <a:t>= 99,8 m/s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ID" sz="2000" dirty="0" smtClean="0"/>
                  <a:t>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0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D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D" sz="20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ID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D" sz="2000" b="0" i="1" smtClean="0">
                            <a:latin typeface="Cambria Math"/>
                          </a:rPr>
                          <m:t>2 . </m:t>
                        </m:r>
                        <m:r>
                          <a:rPr lang="en-ID" sz="2000" b="0" i="1" smtClean="0">
                            <a:latin typeface="Cambria Math"/>
                          </a:rPr>
                          <m:t>𝑔</m:t>
                        </m:r>
                      </m:den>
                    </m:f>
                  </m:oMath>
                </a14:m>
                <a:endParaRPr lang="en-ID" sz="2000" dirty="0" smtClean="0"/>
              </a:p>
              <a:p>
                <a:pPr lvl="1" algn="l"/>
                <a:r>
                  <a:rPr lang="en-ID" sz="2000" dirty="0"/>
                  <a:t> </a:t>
                </a:r>
                <a:r>
                  <a:rPr lang="en-ID" sz="2000" dirty="0" smtClean="0"/>
                  <a:t>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0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D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D" sz="2000" b="0" i="1" smtClean="0">
                                <a:latin typeface="Cambria Math"/>
                              </a:rPr>
                              <m:t>(99,8)</m:t>
                            </m:r>
                          </m:e>
                          <m:sup>
                            <m:r>
                              <a:rPr lang="en-ID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D" sz="2000" b="0" i="1" smtClean="0">
                            <a:latin typeface="Cambria Math"/>
                          </a:rPr>
                          <m:t>2.10</m:t>
                        </m:r>
                      </m:den>
                    </m:f>
                  </m:oMath>
                </a14:m>
                <a:r>
                  <a:rPr lang="en-ID" sz="2000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0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D" sz="2000" b="0" i="1" dirty="0" smtClean="0">
                            <a:latin typeface="Cambria Math"/>
                          </a:rPr>
                          <m:t>9840,64</m:t>
                        </m:r>
                      </m:num>
                      <m:den>
                        <m:r>
                          <a:rPr lang="en-ID" sz="2000" b="0" i="1" dirty="0" smtClean="0">
                            <a:latin typeface="Cambria Math"/>
                          </a:rPr>
                          <m:t>20</m:t>
                        </m:r>
                      </m:den>
                    </m:f>
                  </m:oMath>
                </a14:m>
                <a:r>
                  <a:rPr lang="en-ID" sz="2000" dirty="0" smtClean="0"/>
                  <a:t> =492,032 m</a:t>
                </a:r>
                <a:endParaRPr lang="en-ID" sz="2000" dirty="0"/>
              </a:p>
            </p:txBody>
          </p:sp>
        </mc:Choice>
        <mc:Fallback xmlns="">
          <p:sp>
            <p:nvSpPr>
              <p:cNvPr id="9" name="Subtit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61497"/>
                <a:ext cx="4182616" cy="63367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0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67544" y="476672"/>
            <a:ext cx="7977848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343" y="574737"/>
            <a:ext cx="8208912" cy="550007"/>
          </a:xfrm>
        </p:spPr>
        <p:txBody>
          <a:bodyPr>
            <a:noAutofit/>
          </a:bodyPr>
          <a:lstStyle/>
          <a:p>
            <a:pPr algn="just"/>
            <a:r>
              <a:rPr lang="en-ID" altLang="id-ID" sz="3600" dirty="0" smtClean="0"/>
              <a:t>4. </a:t>
            </a:r>
            <a:r>
              <a:rPr lang="id-ID" altLang="id-ID" sz="3600" dirty="0" smtClean="0"/>
              <a:t>A </a:t>
            </a:r>
            <a:r>
              <a:rPr lang="id-ID" altLang="id-ID" sz="3600" dirty="0"/>
              <a:t>10kg ball falls from a height </a:t>
            </a:r>
            <a:r>
              <a:rPr lang="id-ID" altLang="id-ID" sz="3600" dirty="0" smtClean="0"/>
              <a:t>of 100m</a:t>
            </a:r>
            <a:r>
              <a:rPr lang="id-ID" altLang="id-ID" sz="3600" dirty="0"/>
              <a:t>. 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678543" y="1700808"/>
            <a:ext cx="5688632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sz="2400" dirty="0" smtClean="0"/>
          </a:p>
          <a:p>
            <a:r>
              <a:rPr lang="en-ID" sz="2400" dirty="0" smtClean="0"/>
              <a:t>100 m</a:t>
            </a:r>
          </a:p>
          <a:p>
            <a:r>
              <a:rPr lang="en-ID" sz="2400" dirty="0" smtClean="0"/>
              <a:t>	      </a:t>
            </a:r>
            <a:endParaRPr lang="en-ID" sz="2400" dirty="0"/>
          </a:p>
          <a:p>
            <a:endParaRPr lang="en-ID" sz="2400" dirty="0"/>
          </a:p>
          <a:p>
            <a:endParaRPr lang="en-ID" sz="2400" dirty="0" smtClean="0"/>
          </a:p>
          <a:p>
            <a:endParaRPr lang="en-ID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628691" y="1700807"/>
            <a:ext cx="431615" cy="43204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95904" y="1884986"/>
            <a:ext cx="771966" cy="77103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81887" y="2780928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32272" y="1855493"/>
            <a:ext cx="1883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smtClean="0"/>
              <a:t>m = 10kg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10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5536" y="908720"/>
                <a:ext cx="4104456" cy="5544616"/>
              </a:xfrm>
            </p:spPr>
            <p:txBody>
              <a:bodyPr/>
              <a:lstStyle/>
              <a:p>
                <a:pPr algn="l"/>
                <a:r>
                  <a:rPr lang="en-ID" b="1" dirty="0" smtClean="0">
                    <a:solidFill>
                      <a:srgbClr val="FFFF00"/>
                    </a:solidFill>
                  </a:rPr>
                  <a:t>Vertical speed at 4 sec</a:t>
                </a:r>
              </a:p>
              <a:p>
                <a:pPr algn="l"/>
                <a:r>
                  <a:rPr lang="en-ID" dirty="0" smtClean="0"/>
                  <a:t>v = g . t</a:t>
                </a:r>
              </a:p>
              <a:p>
                <a:pPr algn="l"/>
                <a:r>
                  <a:rPr lang="en-ID" dirty="0"/>
                  <a:t> </a:t>
                </a:r>
                <a:r>
                  <a:rPr lang="en-ID" dirty="0" smtClean="0"/>
                  <a:t>  = 9,8 . 4 = </a:t>
                </a:r>
                <a:r>
                  <a:rPr lang="en-ID" b="1" u="sng" dirty="0" smtClean="0"/>
                  <a:t>39,2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D" b="1" i="1" u="sng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D" b="1" i="1" u="sng" smtClean="0"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ID" b="1" i="1" u="sng" smtClean="0">
                            <a:latin typeface="Cambria Math"/>
                          </a:rPr>
                          <m:t>𝒔</m:t>
                        </m:r>
                      </m:den>
                    </m:f>
                  </m:oMath>
                </a14:m>
                <a:endParaRPr lang="en-US" b="1" u="sng" dirty="0" smtClean="0"/>
              </a:p>
              <a:p>
                <a:pPr algn="l"/>
                <a:r>
                  <a:rPr lang="en-ID" b="1" dirty="0" smtClean="0">
                    <a:solidFill>
                      <a:srgbClr val="FFFF00"/>
                    </a:solidFill>
                  </a:rPr>
                  <a:t>Height of the ball at 4 sec</a:t>
                </a:r>
              </a:p>
              <a:p>
                <a:pPr algn="l"/>
                <a:r>
                  <a:rPr lang="en-ID" dirty="0" smtClean="0"/>
                  <a:t>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D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. g 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ID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l"/>
                <a:r>
                  <a:rPr lang="en-ID" dirty="0"/>
                  <a:t> </a:t>
                </a:r>
                <a:r>
                  <a:rPr lang="en-ID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D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. 9,8 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/>
                          </a:rPr>
                          <m:t>(4)</m:t>
                        </m:r>
                      </m:e>
                      <m:sup>
                        <m:r>
                          <a:rPr lang="en-ID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l"/>
                <a:r>
                  <a:rPr lang="en-ID" dirty="0"/>
                  <a:t> </a:t>
                </a:r>
                <a:r>
                  <a:rPr lang="en-ID" dirty="0" smtClean="0"/>
                  <a:t>  = </a:t>
                </a:r>
                <a:r>
                  <a:rPr lang="en-ID" b="1" u="sng" dirty="0" smtClean="0"/>
                  <a:t>78,4  m</a:t>
                </a:r>
              </a:p>
              <a:p>
                <a:pPr algn="l"/>
                <a:endParaRPr lang="en-US" b="1" u="sng" dirty="0"/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5536" y="908720"/>
                <a:ext cx="4104456" cy="5544616"/>
              </a:xfrm>
              <a:blipFill rotWithShape="1">
                <a:blip r:embed="rId2"/>
                <a:stretch>
                  <a:fillRect l="-4903" t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4"/>
              <p:cNvSpPr txBox="1">
                <a:spLocks/>
              </p:cNvSpPr>
              <p:nvPr/>
            </p:nvSpPr>
            <p:spPr>
              <a:xfrm>
                <a:off x="4788024" y="928798"/>
                <a:ext cx="4176464" cy="5544616"/>
              </a:xfrm>
              <a:prstGeom prst="rect">
                <a:avLst/>
              </a:prstGeom>
            </p:spPr>
            <p:txBody>
              <a:bodyPr vert="horz" lIns="0" rIns="18288">
                <a:normAutofit/>
              </a:bodyPr>
              <a:lstStyle>
                <a:lvl1pPr marL="0" marR="45720" indent="0" algn="r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None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None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None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None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None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ID" b="1" dirty="0" smtClean="0">
                    <a:solidFill>
                      <a:srgbClr val="FFFF00"/>
                    </a:solidFill>
                  </a:rPr>
                  <a:t>Kinetic energy</a:t>
                </a:r>
              </a:p>
              <a:p>
                <a:pPr algn="l"/>
                <a:r>
                  <a:rPr lang="en-ID" dirty="0" smtClean="0"/>
                  <a:t>KE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D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. m 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ID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l"/>
                <a:r>
                  <a:rPr lang="en-ID" dirty="0"/>
                  <a:t> </a:t>
                </a:r>
                <a:r>
                  <a:rPr lang="en-ID" dirty="0" smtClean="0"/>
                  <a:t>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/>
                          </a:rPr>
                        </m:ctrlPr>
                      </m:fPr>
                      <m:num>
                        <m:r>
                          <a:rPr lang="en-ID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D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. 10 . </a:t>
                </a:r>
                <a14:m>
                  <m:oMath xmlns:m="http://schemas.openxmlformats.org/officeDocument/2006/math">
                    <m:r>
                      <a:rPr lang="en-ID" b="0" i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/>
                          </a:rPr>
                          <m:t>39,2</m:t>
                        </m:r>
                        <m:r>
                          <a:rPr lang="en-ID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ID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</a:t>
                </a:r>
                <a:r>
                  <a:rPr lang="en-US" b="1" u="sng" dirty="0" smtClean="0"/>
                  <a:t> </a:t>
                </a:r>
                <a:r>
                  <a:rPr lang="en-US" b="1" u="sng" dirty="0" smtClean="0"/>
                  <a:t>7683</a:t>
                </a:r>
                <a:r>
                  <a:rPr lang="en-US" b="1" u="sng" dirty="0" smtClean="0"/>
                  <a:t> </a:t>
                </a:r>
                <a:r>
                  <a:rPr lang="en-US" b="1" u="sng" dirty="0" smtClean="0"/>
                  <a:t>J</a:t>
                </a:r>
              </a:p>
              <a:p>
                <a:pPr algn="l"/>
                <a:r>
                  <a:rPr lang="en-ID" b="1" dirty="0" smtClean="0">
                    <a:solidFill>
                      <a:srgbClr val="FFFF00"/>
                    </a:solidFill>
                  </a:rPr>
                  <a:t>Potential energy</a:t>
                </a:r>
              </a:p>
              <a:p>
                <a:pPr algn="l"/>
                <a:r>
                  <a:rPr lang="en-ID" dirty="0" smtClean="0"/>
                  <a:t>PE = m . g . h</a:t>
                </a:r>
              </a:p>
              <a:p>
                <a:pPr algn="l"/>
                <a:r>
                  <a:rPr lang="en-ID" dirty="0" smtClean="0"/>
                  <a:t>      = 10 . 9,8 . 100 m = </a:t>
                </a:r>
                <a:r>
                  <a:rPr lang="en-ID" b="1" u="sng" dirty="0" smtClean="0"/>
                  <a:t>9800 J</a:t>
                </a:r>
              </a:p>
              <a:p>
                <a:pPr algn="l"/>
                <a:r>
                  <a:rPr lang="en-ID" b="1" dirty="0" smtClean="0">
                    <a:solidFill>
                      <a:srgbClr val="FFFF00"/>
                    </a:solidFill>
                  </a:rPr>
                  <a:t>Total mechanical energy</a:t>
                </a:r>
              </a:p>
              <a:p>
                <a:pPr algn="l"/>
                <a:r>
                  <a:rPr lang="en-ID" dirty="0" smtClean="0"/>
                  <a:t>ME = KE + PE</a:t>
                </a:r>
              </a:p>
              <a:p>
                <a:pPr algn="l"/>
                <a:r>
                  <a:rPr lang="en-ID" dirty="0" smtClean="0"/>
                  <a:t>       = </a:t>
                </a:r>
                <a:r>
                  <a:rPr lang="en-ID" dirty="0" smtClean="0"/>
                  <a:t>7683</a:t>
                </a:r>
                <a:r>
                  <a:rPr lang="en-ID" dirty="0" smtClean="0"/>
                  <a:t> </a:t>
                </a:r>
                <a:r>
                  <a:rPr lang="en-ID" dirty="0" smtClean="0"/>
                  <a:t>J + 9800 J</a:t>
                </a:r>
              </a:p>
              <a:p>
                <a:pPr algn="l"/>
                <a:r>
                  <a:rPr lang="en-ID" dirty="0"/>
                  <a:t> </a:t>
                </a:r>
                <a:r>
                  <a:rPr lang="en-ID" dirty="0" smtClean="0"/>
                  <a:t>      </a:t>
                </a:r>
                <a:r>
                  <a:rPr lang="en-ID" smtClean="0"/>
                  <a:t>= </a:t>
                </a:r>
                <a:r>
                  <a:rPr lang="en-ID" b="1" u="sng" smtClean="0"/>
                  <a:t>17.483 </a:t>
                </a:r>
                <a:r>
                  <a:rPr lang="en-ID" b="1" u="sng" dirty="0" smtClean="0"/>
                  <a:t>J</a:t>
                </a:r>
              </a:p>
            </p:txBody>
          </p:sp>
        </mc:Choice>
        <mc:Fallback>
          <p:sp>
            <p:nvSpPr>
              <p:cNvPr id="7" name="Subtit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928798"/>
                <a:ext cx="4176464" cy="5544616"/>
              </a:xfrm>
              <a:prstGeom prst="rect">
                <a:avLst/>
              </a:prstGeom>
              <a:blipFill rotWithShape="1">
                <a:blip r:embed="rId3"/>
                <a:stretch>
                  <a:fillRect l="-4665" t="-879" r="-2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251520" y="620688"/>
            <a:ext cx="4176464" cy="45365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44008" y="674706"/>
            <a:ext cx="4320480" cy="54905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sz="half" idx="1"/>
          </p:nvPr>
        </p:nvSpPr>
        <p:spPr>
          <a:xfrm>
            <a:off x="3563888" y="839788"/>
            <a:ext cx="5111750" cy="4572000"/>
          </a:xfrm>
        </p:spPr>
        <p:txBody>
          <a:bodyPr/>
          <a:lstStyle/>
          <a:p>
            <a:pPr algn="l"/>
            <a:r>
              <a:rPr lang="en-ID" b="1" dirty="0" smtClean="0">
                <a:solidFill>
                  <a:srgbClr val="FF0000"/>
                </a:solidFill>
              </a:rPr>
              <a:t>Graph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712331"/>
                  </p:ext>
                </p:extLst>
              </p:nvPr>
            </p:nvGraphicFramePr>
            <p:xfrm>
              <a:off x="323528" y="548680"/>
              <a:ext cx="3168351" cy="568863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33670"/>
                    <a:gridCol w="1901011"/>
                    <a:gridCol w="633670"/>
                  </a:tblGrid>
                  <a:tr h="63207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Time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800" u="none" strike="noStrike" baseline="0" dirty="0" smtClean="0">
                              <a:effectLst/>
                            </a:rPr>
                            <a:t>            </a:t>
                          </a:r>
                          <a:r>
                            <a:rPr lang="en-US" sz="2000" u="none" strike="noStrike" dirty="0" smtClean="0">
                              <a:effectLst/>
                            </a:rPr>
                            <a:t>H      (</a:t>
                          </a:r>
                          <a:r>
                            <a:rPr lang="en-US" sz="2000" u="none" strike="noStrike" dirty="0" err="1">
                              <a:effectLst/>
                            </a:rPr>
                            <a:t>Ketinggian</a:t>
                          </a:r>
                          <a:r>
                            <a:rPr lang="en-US" sz="2000" u="none" strike="noStrike" dirty="0">
                              <a:effectLst/>
                            </a:rPr>
                            <a:t>)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/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g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ctr"/>
                    </a:tc>
                  </a:tr>
                  <a:tr h="31603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 smtClean="0">
                              <a:effectLst/>
                            </a:rPr>
                            <a:t> (1/2 x </a:t>
                          </a:r>
                          <a:r>
                            <a:rPr lang="en-US" sz="2000" u="none" strike="noStrike" dirty="0">
                              <a:effectLst/>
                            </a:rPr>
                            <a:t>g x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u="none" strike="noStrike" smtClean="0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D" sz="2000" b="0" i="1" u="none" strike="noStrike" smtClean="0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ID" sz="2000" b="0" i="1" u="none" strike="noStrike" smtClean="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u="none" strike="noStrike" dirty="0" smtClean="0">
                              <a:effectLst/>
                            </a:rPr>
                            <a:t>)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1102,5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9,8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14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960,4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9,8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13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828,1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9,8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705,6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9,8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11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592,9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9,8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490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9,8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396,9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9,8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313,6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9,8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7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240,1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9,8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6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176,4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9,8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122,5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9,8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4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78,4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9,8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3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44,1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9,8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19,6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9,8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4,9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9,8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712331"/>
                  </p:ext>
                </p:extLst>
              </p:nvPr>
            </p:nvGraphicFramePr>
            <p:xfrm>
              <a:off x="323528" y="548680"/>
              <a:ext cx="3168351" cy="568863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33670"/>
                    <a:gridCol w="1901011"/>
                    <a:gridCol w="633670"/>
                  </a:tblGrid>
                  <a:tr h="63207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Time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800" u="none" strike="noStrike" baseline="0" dirty="0" smtClean="0">
                              <a:effectLst/>
                            </a:rPr>
                            <a:t>            </a:t>
                          </a:r>
                          <a:r>
                            <a:rPr lang="en-US" sz="2000" u="none" strike="noStrike" dirty="0" smtClean="0">
                              <a:effectLst/>
                            </a:rPr>
                            <a:t>H      (</a:t>
                          </a:r>
                          <a:r>
                            <a:rPr lang="en-US" sz="2000" u="none" strike="noStrike" dirty="0" err="1">
                              <a:effectLst/>
                            </a:rPr>
                            <a:t>Ketinggian</a:t>
                          </a:r>
                          <a:r>
                            <a:rPr lang="en-US" sz="2000" u="none" strike="noStrike" dirty="0">
                              <a:effectLst/>
                            </a:rPr>
                            <a:t>)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/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g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ctr"/>
                    </a:tc>
                  </a:tr>
                  <a:tr h="31603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b">
                        <a:blipFill rotWithShape="1">
                          <a:blip r:embed="rId2"/>
                          <a:stretch>
                            <a:fillRect l="-33333" t="-223077" r="-33333" b="-154423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1102,5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9,8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14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960,4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9,8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13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828,1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9,8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705,6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9,8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11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592,9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9,8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490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9,8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396,9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9,8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313,6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9,8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7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240,1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9,8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6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176,4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9,8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122,5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9,8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4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78,4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9,8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3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44,1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9,8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19,6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9,8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  <a:tr h="31603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4,9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9,8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0" marR="0" marT="0" marB="0" anchor="b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4"/>
              <p:cNvSpPr txBox="1"/>
              <p:nvPr/>
            </p:nvSpPr>
            <p:spPr>
              <a:xfrm>
                <a:off x="4972050" y="2857500"/>
                <a:ext cx="914400" cy="2682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D" sz="1100" b="0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ID" sz="1100" b="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100"/>
              </a:p>
            </p:txBody>
          </p:sp>
        </mc:Choice>
        <mc:Fallback xmlns="">
          <p:sp>
            <p:nvSpPr>
              <p:cNvPr id="7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857500"/>
                <a:ext cx="914400" cy="2682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9127116"/>
              </p:ext>
            </p:extLst>
          </p:nvPr>
        </p:nvGraphicFramePr>
        <p:xfrm>
          <a:off x="3571874" y="2132856"/>
          <a:ext cx="5392613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111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1700808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altLang="id-ID" sz="2000" dirty="0" err="1" smtClean="0"/>
              <a:t>Sebuah</a:t>
            </a:r>
            <a:r>
              <a:rPr lang="en-ID" altLang="id-ID" sz="2000" dirty="0" smtClean="0"/>
              <a:t> </a:t>
            </a:r>
            <a:r>
              <a:rPr lang="en-ID" altLang="id-ID" sz="2000" dirty="0" err="1" smtClean="0"/>
              <a:t>peluru</a:t>
            </a:r>
            <a:r>
              <a:rPr lang="en-ID" altLang="id-ID" sz="2000" dirty="0" smtClean="0"/>
              <a:t> </a:t>
            </a:r>
            <a:r>
              <a:rPr lang="en-ID" altLang="id-ID" sz="2000" dirty="0" err="1" smtClean="0"/>
              <a:t>dengan</a:t>
            </a:r>
            <a:r>
              <a:rPr lang="en-ID" altLang="id-ID" sz="2000" dirty="0" smtClean="0"/>
              <a:t> </a:t>
            </a:r>
            <a:r>
              <a:rPr lang="en-ID" altLang="id-ID" sz="2000" dirty="0" err="1" smtClean="0"/>
              <a:t>berat</a:t>
            </a:r>
            <a:r>
              <a:rPr lang="en-ID" altLang="id-ID" sz="2000" dirty="0" smtClean="0"/>
              <a:t> 10 gram di </a:t>
            </a:r>
            <a:r>
              <a:rPr lang="en-ID" altLang="id-ID" sz="2000" dirty="0" err="1" smtClean="0"/>
              <a:t>tembakan</a:t>
            </a:r>
            <a:r>
              <a:rPr lang="en-ID" altLang="id-ID" sz="2000" dirty="0" smtClean="0"/>
              <a:t> </a:t>
            </a:r>
            <a:r>
              <a:rPr lang="en-ID" altLang="id-ID" sz="2000" dirty="0" err="1" smtClean="0"/>
              <a:t>ke</a:t>
            </a:r>
            <a:r>
              <a:rPr lang="en-ID" altLang="id-ID" sz="2000" dirty="0" smtClean="0"/>
              <a:t> </a:t>
            </a:r>
            <a:r>
              <a:rPr lang="en-ID" altLang="id-ID" sz="2000" dirty="0" err="1" smtClean="0"/>
              <a:t>balok</a:t>
            </a:r>
            <a:r>
              <a:rPr lang="en-ID" altLang="id-ID" sz="2000" dirty="0" smtClean="0"/>
              <a:t> </a:t>
            </a:r>
            <a:r>
              <a:rPr lang="en-ID" altLang="id-ID" sz="2000" dirty="0" err="1" smtClean="0"/>
              <a:t>kayu</a:t>
            </a:r>
            <a:r>
              <a:rPr lang="en-ID" altLang="id-ID" sz="2000" dirty="0" smtClean="0"/>
              <a:t> yang </a:t>
            </a:r>
            <a:r>
              <a:rPr lang="en-ID" altLang="id-ID" sz="2000" dirty="0" err="1" smtClean="0"/>
              <a:t>massanya</a:t>
            </a:r>
            <a:r>
              <a:rPr lang="en-ID" altLang="id-ID" sz="2000" dirty="0" smtClean="0"/>
              <a:t> M </a:t>
            </a:r>
            <a:r>
              <a:rPr lang="en-ID" altLang="id-ID" sz="2000" dirty="0" err="1" smtClean="0"/>
              <a:t>dengan</a:t>
            </a:r>
            <a:r>
              <a:rPr lang="en-ID" altLang="id-ID" sz="2000" dirty="0" smtClean="0"/>
              <a:t> </a:t>
            </a:r>
            <a:r>
              <a:rPr lang="en-ID" altLang="id-ID" sz="2000" dirty="0" err="1" smtClean="0"/>
              <a:t>sudutnya</a:t>
            </a:r>
            <a:r>
              <a:rPr lang="id-ID" altLang="id-ID" sz="2000" dirty="0" smtClean="0"/>
              <a:t> </a:t>
            </a:r>
            <a:r>
              <a:rPr lang="el-GR" altLang="id-ID" sz="2000" dirty="0" smtClean="0"/>
              <a:t>θ</a:t>
            </a:r>
            <a:r>
              <a:rPr lang="id-ID" altLang="id-ID" sz="2000" dirty="0" smtClean="0"/>
              <a:t>ᵒ</a:t>
            </a:r>
            <a:r>
              <a:rPr lang="en-ID" altLang="id-ID" sz="2000" dirty="0" smtClean="0"/>
              <a:t> </a:t>
            </a:r>
            <a:r>
              <a:rPr lang="en-ID" altLang="id-ID" sz="2000" dirty="0" err="1" smtClean="0"/>
              <a:t>tanpa</a:t>
            </a:r>
            <a:r>
              <a:rPr lang="en-ID" altLang="id-ID" sz="2000" dirty="0" smtClean="0"/>
              <a:t> </a:t>
            </a:r>
            <a:r>
              <a:rPr lang="en-ID" altLang="id-ID" sz="2000" dirty="0" err="1" smtClean="0"/>
              <a:t>peduli</a:t>
            </a:r>
            <a:r>
              <a:rPr lang="en-ID" altLang="id-ID" sz="2000" dirty="0" smtClean="0"/>
              <a:t> </a:t>
            </a:r>
            <a:r>
              <a:rPr lang="en-ID" altLang="id-ID" sz="2000" dirty="0" err="1" smtClean="0"/>
              <a:t>terhadap</a:t>
            </a:r>
            <a:r>
              <a:rPr lang="en-ID" altLang="id-ID" sz="2000" dirty="0" smtClean="0"/>
              <a:t> </a:t>
            </a:r>
            <a:r>
              <a:rPr lang="en-ID" altLang="id-ID" sz="2000" dirty="0" err="1" smtClean="0"/>
              <a:t>gesekanya</a:t>
            </a:r>
            <a:r>
              <a:rPr lang="en-ID" altLang="id-ID" sz="2000" dirty="0" smtClean="0"/>
              <a:t>, </a:t>
            </a:r>
            <a:r>
              <a:rPr lang="en-ID" altLang="id-ID" sz="2000" dirty="0" err="1" smtClean="0"/>
              <a:t>dengan</a:t>
            </a:r>
            <a:r>
              <a:rPr lang="en-ID" altLang="id-ID" sz="2000" dirty="0" smtClean="0"/>
              <a:t> </a:t>
            </a:r>
            <a:r>
              <a:rPr lang="en-ID" altLang="id-ID" sz="2000" dirty="0" err="1" smtClean="0"/>
              <a:t>jarak</a:t>
            </a:r>
            <a:r>
              <a:rPr lang="en-ID" altLang="id-ID" sz="2000" dirty="0" smtClean="0"/>
              <a:t> d</a:t>
            </a:r>
            <a:r>
              <a:rPr lang="id-ID" altLang="id-ID" sz="2000" dirty="0" smtClean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412" y="2859538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 smtClean="0">
                <a:solidFill>
                  <a:srgbClr val="FFFF00"/>
                </a:solidFill>
              </a:rPr>
              <a:t>Illustration</a:t>
            </a:r>
          </a:p>
          <a:p>
            <a:endParaRPr lang="en-ID" sz="2400" dirty="0">
              <a:solidFill>
                <a:srgbClr val="FFFF00"/>
              </a:solidFill>
            </a:endParaRPr>
          </a:p>
          <a:p>
            <a:endParaRPr lang="en-ID" sz="2400" dirty="0" smtClean="0">
              <a:solidFill>
                <a:srgbClr val="FFFF00"/>
              </a:solidFill>
            </a:endParaRPr>
          </a:p>
          <a:p>
            <a:endParaRPr lang="en-ID" sz="2400" dirty="0">
              <a:solidFill>
                <a:srgbClr val="FFFF00"/>
              </a:solidFill>
            </a:endParaRPr>
          </a:p>
          <a:p>
            <a:endParaRPr lang="en-ID" sz="2400" dirty="0" smtClean="0">
              <a:solidFill>
                <a:srgbClr val="FFFF00"/>
              </a:solidFill>
            </a:endParaRPr>
          </a:p>
          <a:p>
            <a:endParaRPr lang="en-ID" sz="2400" dirty="0">
              <a:solidFill>
                <a:srgbClr val="FFFF00"/>
              </a:solidFill>
            </a:endParaRPr>
          </a:p>
          <a:p>
            <a:endParaRPr lang="en-ID" sz="2400" dirty="0" smtClean="0">
              <a:solidFill>
                <a:srgbClr val="FFFF00"/>
              </a:solidFill>
            </a:endParaRPr>
          </a:p>
          <a:p>
            <a:endParaRPr lang="en-ID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35896" y="3789040"/>
            <a:ext cx="2088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35896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79912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51920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067944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211960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95264" y="404664"/>
            <a:ext cx="7977848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572000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716016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860032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784" y="188640"/>
            <a:ext cx="7772400" cy="870408"/>
          </a:xfrm>
        </p:spPr>
        <p:txBody>
          <a:bodyPr>
            <a:noAutofit/>
          </a:bodyPr>
          <a:lstStyle/>
          <a:p>
            <a:pPr algn="just"/>
            <a:r>
              <a:rPr lang="en-ID" altLang="id-ID" sz="3600" dirty="0"/>
              <a:t>5</a:t>
            </a:r>
            <a:r>
              <a:rPr lang="en-ID" altLang="id-ID" sz="3600" dirty="0" smtClean="0"/>
              <a:t>.	</a:t>
            </a:r>
            <a:r>
              <a:rPr lang="id-ID" altLang="id-ID" sz="3600" dirty="0" smtClean="0"/>
              <a:t>Momentum</a:t>
            </a:r>
            <a:r>
              <a:rPr lang="id-ID" altLang="id-ID" sz="3600" dirty="0"/>
              <a:t>, Impulse and </a:t>
            </a:r>
            <a:r>
              <a:rPr lang="id-ID" altLang="id-ID" sz="3600" dirty="0" smtClean="0"/>
              <a:t>Energy</a:t>
            </a:r>
            <a:endParaRPr lang="en-US" sz="36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004048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148064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292080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436096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07904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923928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995936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139952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83968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355976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27984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499992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644008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788024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32040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076056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220072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364088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508104" y="3501008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644008" y="378904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283968" y="5373216"/>
            <a:ext cx="792088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entagon 38"/>
          <p:cNvSpPr/>
          <p:nvPr/>
        </p:nvSpPr>
        <p:spPr>
          <a:xfrm>
            <a:off x="2915816" y="5517232"/>
            <a:ext cx="720080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076056" y="5877272"/>
            <a:ext cx="8640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631788" y="3789040"/>
            <a:ext cx="1020332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375118" y="4869160"/>
            <a:ext cx="49302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rot="3903027">
            <a:off x="4565781" y="3084612"/>
            <a:ext cx="1308581" cy="3692421"/>
          </a:xfrm>
          <a:prstGeom prst="arc">
            <a:avLst>
              <a:gd name="adj1" fmla="val 19468260"/>
              <a:gd name="adj2" fmla="val 1817509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868144" y="5373216"/>
            <a:ext cx="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71800" y="593349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 smtClean="0">
                <a:solidFill>
                  <a:schemeClr val="bg1"/>
                </a:solidFill>
              </a:rPr>
              <a:t>Peluru</a:t>
            </a:r>
            <a:r>
              <a:rPr lang="en-ID" b="1" dirty="0" smtClean="0">
                <a:solidFill>
                  <a:schemeClr val="bg1"/>
                </a:solidFill>
              </a:rPr>
              <a:t> 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58585" y="503907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chemeClr val="bg1"/>
                </a:solidFill>
              </a:rPr>
              <a:t>V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12160" y="55172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658585" y="5408403"/>
            <a:ext cx="13373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rc 56"/>
          <p:cNvSpPr/>
          <p:nvPr/>
        </p:nvSpPr>
        <p:spPr>
          <a:xfrm rot="9404651">
            <a:off x="4608772" y="3903298"/>
            <a:ext cx="729573" cy="33639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585788" y="3959768"/>
            <a:ext cx="2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id-ID" dirty="0">
                <a:solidFill>
                  <a:schemeClr val="bg1"/>
                </a:solidFill>
              </a:rPr>
              <a:t>θ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283968" y="3959768"/>
            <a:ext cx="0" cy="12639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169986" y="3772932"/>
            <a:ext cx="0" cy="23452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34649" y="4144434"/>
            <a:ext cx="97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solidFill>
                  <a:schemeClr val="bg1"/>
                </a:solidFill>
              </a:rPr>
              <a:t>l cos </a:t>
            </a:r>
            <a:r>
              <a:rPr lang="el-GR" altLang="id-ID" dirty="0">
                <a:solidFill>
                  <a:schemeClr val="bg1"/>
                </a:solidFill>
              </a:rPr>
              <a:t>θ</a:t>
            </a:r>
            <a:r>
              <a:rPr lang="id-ID" altLang="id-ID" dirty="0">
                <a:solidFill>
                  <a:schemeClr val="bg1"/>
                </a:solidFill>
              </a:rPr>
              <a:t>ᵒ</a:t>
            </a:r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452320" y="43700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10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043608" y="2603546"/>
            <a:ext cx="7848872" cy="19535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67544" y="908720"/>
            <a:ext cx="7977848" cy="1512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545161" y="764704"/>
                <a:ext cx="7772400" cy="1470025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ID" sz="2800" dirty="0" smtClean="0"/>
                  <a:t>1.</a:t>
                </a:r>
                <a:r>
                  <a:rPr lang="en-US" altLang="id-ID" sz="2800" dirty="0"/>
                  <a:t> </a:t>
                </a:r>
                <a:r>
                  <a:rPr lang="en-US" altLang="id-ID" sz="2800" dirty="0" smtClean="0"/>
                  <a:t>	</a:t>
                </a:r>
                <a:r>
                  <a:rPr lang="en-US" altLang="id-ID" sz="2800" dirty="0" smtClean="0">
                    <a:effectLst/>
                  </a:rPr>
                  <a:t>Given </a:t>
                </a:r>
                <a:r>
                  <a:rPr lang="en-US" altLang="id-ID" sz="2800" dirty="0">
                    <a:effectLst/>
                  </a:rPr>
                  <a:t>the situation depicted in the </a:t>
                </a:r>
                <a:r>
                  <a:rPr lang="en-US" altLang="id-ID" sz="2800" dirty="0" smtClean="0">
                    <a:effectLst/>
                  </a:rPr>
                  <a:t>picture</a:t>
                </a:r>
                <a:r>
                  <a:rPr lang="id-ID" altLang="id-ID" sz="2800" dirty="0" smtClean="0">
                    <a:effectLst/>
                  </a:rPr>
                  <a:t> </a:t>
                </a:r>
                <a:r>
                  <a:rPr lang="en-ID" altLang="id-ID" sz="2800" dirty="0" smtClean="0">
                    <a:effectLst/>
                  </a:rPr>
                  <a:t>	</a:t>
                </a:r>
                <a:r>
                  <a:rPr lang="id-ID" altLang="id-ID" sz="2800" dirty="0" smtClean="0">
                    <a:effectLst/>
                  </a:rPr>
                  <a:t>below </a:t>
                </a:r>
                <a:r>
                  <a:rPr lang="id-ID" altLang="id-ID" sz="2800" dirty="0">
                    <a:effectLst/>
                  </a:rPr>
                  <a:t>and assuming </a:t>
                </a:r>
                <a:r>
                  <a:rPr lang="en-ID" altLang="id-ID" sz="2800" dirty="0" smtClean="0">
                    <a:effectLst/>
                  </a:rPr>
                  <a:t> </a:t>
                </a:r>
                <a:r>
                  <a:rPr lang="id-ID" altLang="id-ID" sz="2800" dirty="0" smtClean="0">
                    <a:effectLst/>
                  </a:rPr>
                  <a:t>the box </a:t>
                </a:r>
                <a:r>
                  <a:rPr lang="id-ID" altLang="id-ID" sz="2800" dirty="0">
                    <a:effectLst/>
                  </a:rPr>
                  <a:t>moves </a:t>
                </a:r>
                <a:r>
                  <a:rPr lang="en-ID" altLang="id-ID" sz="2800" dirty="0" smtClean="0">
                    <a:effectLst/>
                  </a:rPr>
                  <a:t>	</a:t>
                </a:r>
                <a:r>
                  <a:rPr lang="id-ID" altLang="id-ID" sz="2800" dirty="0" smtClean="0">
                    <a:effectLst/>
                  </a:rPr>
                  <a:t>with</a:t>
                </a:r>
                <a:r>
                  <a:rPr lang="en-ID" altLang="id-ID" sz="2800" dirty="0" smtClean="0">
                    <a:effectLst/>
                  </a:rPr>
                  <a:t> </a:t>
                </a:r>
                <a:r>
                  <a:rPr lang="id-ID" altLang="id-ID" sz="2800" dirty="0" smtClean="0">
                    <a:effectLst/>
                  </a:rPr>
                  <a:t>a </a:t>
                </a:r>
                <a:r>
                  <a:rPr lang="en-ID" altLang="id-ID" sz="2800" dirty="0" smtClean="0">
                    <a:effectLst/>
                  </a:rPr>
                  <a:t>	</a:t>
                </a:r>
                <a:r>
                  <a:rPr lang="id-ID" altLang="id-ID" sz="2800" i="1" u="sng" dirty="0" smtClean="0">
                    <a:effectLst/>
                  </a:rPr>
                  <a:t>constant </a:t>
                </a:r>
                <a:r>
                  <a:rPr lang="id-ID" altLang="id-ID" sz="2800" i="1" u="sng" dirty="0">
                    <a:effectLst/>
                  </a:rPr>
                  <a:t>velocity</a:t>
                </a:r>
                <a:r>
                  <a:rPr lang="id-ID" altLang="id-ID" sz="2800" i="1" u="sng" dirty="0" smtClean="0">
                    <a:effectLst/>
                  </a:rPr>
                  <a:t>,</a:t>
                </a:r>
                <a:r>
                  <a:rPr lang="en-ID" altLang="id-ID" sz="2800" i="1" u="sng" dirty="0" smtClean="0">
                    <a:effectLst/>
                  </a:rPr>
                  <a:t> </a:t>
                </a:r>
                <a:r>
                  <a:rPr lang="en-ID" altLang="id-ID" sz="2800" dirty="0" smtClean="0">
                    <a:effectLst/>
                  </a:rPr>
                  <a:t>( a = 0 m/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altLang="id-ID" sz="2800" i="1" smtClean="0"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ID" altLang="id-ID" sz="2800" b="1" i="1" smtClean="0">
                            <a:effectLst/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ID" altLang="id-ID" sz="2800" b="1" i="1" smtClean="0">
                            <a:effectLst/>
                            <a:latin typeface="Cambria Math"/>
                          </a:rPr>
                          <m:t>𝟐</m:t>
                        </m:r>
                        <m:r>
                          <a:rPr lang="en-ID" altLang="id-ID" sz="2800" b="1" i="1" smtClean="0">
                            <a:effectLst/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80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545161" y="764704"/>
                <a:ext cx="7772400" cy="1470025"/>
              </a:xfrm>
              <a:blipFill rotWithShape="1">
                <a:blip r:embed="rId3"/>
                <a:stretch>
                  <a:fillRect l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1547664" y="2668270"/>
            <a:ext cx="6840760" cy="1584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127105" y="3429000"/>
            <a:ext cx="57606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35996" y="2844360"/>
            <a:ext cx="864096" cy="576064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27105" y="3140968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135217" y="364502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67465" y="364502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29858" y="3501008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35217" y="3501008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127105" y="3429000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31988" y="34603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15337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71521" y="26369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907521" y="3645024"/>
                <a:ext cx="399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521" y="3645024"/>
                <a:ext cx="39960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1907521" y="4221088"/>
            <a:ext cx="619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chemeClr val="bg1"/>
                </a:solidFill>
              </a:rPr>
              <a:t>Picture 1 : Box on surface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05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5536" y="908720"/>
                <a:ext cx="8136904" cy="547260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ID" b="1" dirty="0" err="1" smtClean="0">
                    <a:solidFill>
                      <a:srgbClr val="FFFF00"/>
                    </a:solidFill>
                  </a:rPr>
                  <a:t>Turunan</a:t>
                </a:r>
                <a:r>
                  <a:rPr lang="en-ID" b="1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ID" b="1" dirty="0" err="1" smtClean="0">
                    <a:solidFill>
                      <a:srgbClr val="FFFF00"/>
                    </a:solidFill>
                  </a:rPr>
                  <a:t>rumus</a:t>
                </a:r>
                <a:r>
                  <a:rPr lang="en-ID" b="1" dirty="0" smtClean="0">
                    <a:solidFill>
                      <a:srgbClr val="FFFF00"/>
                    </a:solidFill>
                  </a:rPr>
                  <a:t> :</a:t>
                </a:r>
              </a:p>
              <a:p>
                <a:pPr algn="l"/>
                <a:endParaRPr lang="en-ID" dirty="0" smtClean="0"/>
              </a:p>
              <a:p>
                <a:pPr algn="l"/>
                <a:r>
                  <a:rPr lang="en-ID" b="1" u="sng" dirty="0" err="1" smtClean="0">
                    <a:solidFill>
                      <a:schemeClr val="bg1"/>
                    </a:solidFill>
                  </a:rPr>
                  <a:t>Kecepatan</a:t>
                </a:r>
                <a:r>
                  <a:rPr lang="en-ID" b="1" u="sng" dirty="0" smtClean="0">
                    <a:solidFill>
                      <a:schemeClr val="bg1"/>
                    </a:solidFill>
                  </a:rPr>
                  <a:t> </a:t>
                </a:r>
                <a:r>
                  <a:rPr lang="en-ID" b="1" u="sng" dirty="0" err="1" smtClean="0">
                    <a:solidFill>
                      <a:schemeClr val="bg1"/>
                    </a:solidFill>
                  </a:rPr>
                  <a:t>peluru</a:t>
                </a:r>
                <a:endParaRPr lang="en-ID" b="1" u="sng" dirty="0">
                  <a:solidFill>
                    <a:schemeClr val="bg1"/>
                  </a:solidFill>
                </a:endParaRPr>
              </a:p>
              <a:p>
                <a:pPr algn="l"/>
                <a:r>
                  <a:rPr lang="en-ID" dirty="0" err="1" smtClean="0"/>
                  <a:t>mp</a:t>
                </a:r>
                <a:r>
                  <a:rPr lang="en-ID" dirty="0" smtClean="0"/>
                  <a:t> . </a:t>
                </a:r>
                <a:r>
                  <a:rPr lang="en-ID" dirty="0" err="1" smtClean="0"/>
                  <a:t>vp</a:t>
                </a:r>
                <a:r>
                  <a:rPr lang="en-ID" dirty="0" smtClean="0"/>
                  <a:t> = (</a:t>
                </a:r>
                <a:r>
                  <a:rPr lang="en-ID" dirty="0" err="1" smtClean="0"/>
                  <a:t>mb</a:t>
                </a:r>
                <a:r>
                  <a:rPr lang="en-ID" dirty="0" smtClean="0"/>
                  <a:t> + </a:t>
                </a:r>
                <a:r>
                  <a:rPr lang="en-ID" dirty="0" err="1" smtClean="0"/>
                  <a:t>mp</a:t>
                </a:r>
                <a:r>
                  <a:rPr lang="en-ID" dirty="0" smtClean="0"/>
                  <a:t>) v’</a:t>
                </a:r>
              </a:p>
              <a:p>
                <a:pPr algn="l"/>
                <a:r>
                  <a:rPr lang="en-ID" dirty="0" err="1" smtClean="0"/>
                  <a:t>mp</a:t>
                </a:r>
                <a:r>
                  <a:rPr lang="en-ID" dirty="0" smtClean="0"/>
                  <a:t> . </a:t>
                </a:r>
                <a:r>
                  <a:rPr lang="en-ID" dirty="0" err="1"/>
                  <a:t>v</a:t>
                </a:r>
                <a:r>
                  <a:rPr lang="en-ID" dirty="0" err="1" smtClean="0"/>
                  <a:t>p</a:t>
                </a:r>
                <a:r>
                  <a:rPr lang="en-ID" dirty="0" smtClean="0"/>
                  <a:t> = (</a:t>
                </a:r>
                <a:r>
                  <a:rPr lang="en-ID" dirty="0" err="1" smtClean="0"/>
                  <a:t>mb</a:t>
                </a:r>
                <a:r>
                  <a:rPr lang="en-ID" dirty="0" smtClean="0"/>
                  <a:t> + </a:t>
                </a:r>
                <a:r>
                  <a:rPr lang="en-ID" dirty="0" err="1" smtClean="0"/>
                  <a:t>mp</a:t>
                </a:r>
                <a:r>
                  <a:rPr lang="en-ID" dirty="0" smtClean="0"/>
                  <a:t>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D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D" b="0" i="1" smtClean="0">
                            <a:latin typeface="Cambria Math"/>
                          </a:rPr>
                          <m:t>2</m:t>
                        </m:r>
                        <m:r>
                          <a:rPr lang="en-ID" b="0" i="1" smtClean="0">
                            <a:latin typeface="Cambria Math"/>
                          </a:rPr>
                          <m:t>𝑔h</m:t>
                        </m:r>
                      </m:e>
                    </m:rad>
                  </m:oMath>
                </a14:m>
                <a:r>
                  <a:rPr lang="en-ID" dirty="0" smtClean="0"/>
                  <a:t> </a:t>
                </a:r>
              </a:p>
              <a:p>
                <a:pPr algn="l"/>
                <a:r>
                  <a:rPr lang="en-ID" dirty="0"/>
                  <a:t> </a:t>
                </a:r>
                <a:r>
                  <a:rPr lang="en-ID" dirty="0" smtClean="0"/>
                  <a:t>        </a:t>
                </a:r>
                <a:r>
                  <a:rPr lang="en-ID" dirty="0" err="1" smtClean="0"/>
                  <a:t>vp</a:t>
                </a:r>
                <a:r>
                  <a:rPr lang="en-ID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D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D" b="0" i="1" smtClean="0">
                            <a:latin typeface="Cambria Math"/>
                          </a:rPr>
                          <m:t>2</m:t>
                        </m:r>
                        <m:r>
                          <a:rPr lang="en-ID" b="0" i="1" smtClean="0">
                            <a:latin typeface="Cambria Math"/>
                          </a:rPr>
                          <m:t>𝑔h</m:t>
                        </m:r>
                      </m:e>
                    </m:rad>
                    <m:f>
                      <m:fPr>
                        <m:ctrlPr>
                          <a:rPr lang="en-ID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D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D" b="0" i="1" smtClean="0">
                                <a:latin typeface="Cambria Math"/>
                              </a:rPr>
                              <m:t>𝑚𝑏</m:t>
                            </m:r>
                            <m:r>
                              <a:rPr lang="en-ID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ID" b="0" i="1" smtClean="0">
                                <a:latin typeface="Cambria Math"/>
                              </a:rPr>
                              <m:t>𝑚𝑝</m:t>
                            </m:r>
                          </m:e>
                        </m:d>
                      </m:num>
                      <m:den>
                        <m:r>
                          <a:rPr lang="en-ID" b="0" i="1" smtClean="0">
                            <a:latin typeface="Cambria Math"/>
                          </a:rPr>
                          <m:t>𝑚𝑝</m:t>
                        </m:r>
                      </m:den>
                    </m:f>
                  </m:oMath>
                </a14:m>
                <a:endParaRPr lang="en-ID" dirty="0" smtClean="0"/>
              </a:p>
              <a:p>
                <a:pPr algn="l"/>
                <a:r>
                  <a:rPr lang="en-ID" b="1" u="sng" dirty="0">
                    <a:solidFill>
                      <a:schemeClr val="bg1"/>
                    </a:solidFill>
                  </a:rPr>
                  <a:t>h</a:t>
                </a:r>
                <a:r>
                  <a:rPr lang="en-ID" b="1" u="sng" dirty="0" smtClean="0">
                    <a:solidFill>
                      <a:schemeClr val="bg1"/>
                    </a:solidFill>
                  </a:rPr>
                  <a:t> (</a:t>
                </a:r>
                <a:r>
                  <a:rPr lang="en-ID" b="1" u="sng" dirty="0" err="1" smtClean="0">
                    <a:solidFill>
                      <a:schemeClr val="bg1"/>
                    </a:solidFill>
                  </a:rPr>
                  <a:t>Ketinggian</a:t>
                </a:r>
                <a:r>
                  <a:rPr lang="en-ID" b="1" u="sng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pPr algn="l"/>
                <a:r>
                  <a:rPr lang="en-ID" dirty="0"/>
                  <a:t>h</a:t>
                </a:r>
                <a:r>
                  <a:rPr lang="en-ID" dirty="0" smtClean="0"/>
                  <a:t> = l – l cos </a:t>
                </a:r>
              </a:p>
              <a:p>
                <a:pPr algn="l"/>
                <a:endParaRPr lang="en-ID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5536" y="908720"/>
                <a:ext cx="8136904" cy="5472608"/>
              </a:xfrm>
              <a:blipFill rotWithShape="1">
                <a:blip r:embed="rId2"/>
                <a:stretch>
                  <a:fillRect l="-2472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012251" y="470656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id-ID" dirty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67544" y="908720"/>
                <a:ext cx="8136904" cy="54006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ID" sz="2800" dirty="0" smtClean="0">
                    <a:solidFill>
                      <a:srgbClr val="FFFF00"/>
                    </a:solidFill>
                  </a:rPr>
                  <a:t>Contoh </a:t>
                </a:r>
                <a:r>
                  <a:rPr lang="en-ID" sz="2800" dirty="0" err="1" smtClean="0">
                    <a:solidFill>
                      <a:srgbClr val="FFFF00"/>
                    </a:solidFill>
                  </a:rPr>
                  <a:t>soal</a:t>
                </a:r>
                <a:r>
                  <a:rPr lang="en-ID" sz="2800" dirty="0" smtClean="0">
                    <a:solidFill>
                      <a:srgbClr val="FFFF00"/>
                    </a:solidFill>
                  </a:rPr>
                  <a:t> </a:t>
                </a:r>
              </a:p>
              <a:p>
                <a:pPr algn="just"/>
                <a:r>
                  <a:rPr lang="en-US" sz="2000" dirty="0" err="1"/>
                  <a:t>Sebuah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peluru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bermassa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10 </a:t>
                </a:r>
                <a:r>
                  <a:rPr lang="en-US" sz="2000" dirty="0"/>
                  <a:t>gram </a:t>
                </a:r>
                <a:r>
                  <a:rPr lang="en-US" sz="2000" dirty="0" err="1"/>
                  <a:t>ditembakkan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dalam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suatu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ayunan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balistik</a:t>
                </a:r>
                <a:r>
                  <a:rPr lang="en-US" sz="2000" dirty="0"/>
                  <a:t> yang </a:t>
                </a:r>
                <a:r>
                  <a:rPr lang="en-US" sz="2000" dirty="0" err="1"/>
                  <a:t>bermassa</a:t>
                </a:r>
                <a:r>
                  <a:rPr lang="en-US" sz="2000" dirty="0"/>
                  <a:t> 1,5 </a:t>
                </a:r>
                <a:r>
                  <a:rPr lang="en-US" sz="2000" dirty="0" smtClean="0"/>
                  <a:t>kg. </a:t>
                </a:r>
                <a:r>
                  <a:rPr lang="en-US" sz="2000" dirty="0" err="1"/>
                  <a:t>Pada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saat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ayunan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mencapai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tinggi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maksimum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kawat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membuat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sudut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60 </a:t>
                </a:r>
                <a:r>
                  <a:rPr lang="en-US" sz="2000" dirty="0" err="1" smtClean="0"/>
                  <a:t>derajat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vertikal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Panjang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kawat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adalah</a:t>
                </a:r>
                <a:r>
                  <a:rPr lang="en-US" sz="2000" dirty="0"/>
                  <a:t> 2 m. </a:t>
                </a:r>
                <a:r>
                  <a:rPr lang="en-US" sz="2000" dirty="0" err="1"/>
                  <a:t>T</a:t>
                </a:r>
                <a:r>
                  <a:rPr lang="en-US" sz="2000" dirty="0" err="1" smtClean="0"/>
                  <a:t>entukan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kecepatan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peluru</a:t>
                </a:r>
                <a:r>
                  <a:rPr lang="en-US" sz="2000" dirty="0" smtClean="0"/>
                  <a:t>!</a:t>
                </a:r>
              </a:p>
              <a:p>
                <a:pPr algn="just"/>
                <a:r>
                  <a:rPr lang="en-ID" dirty="0" smtClean="0">
                    <a:solidFill>
                      <a:srgbClr val="FFFF00"/>
                    </a:solidFill>
                  </a:rPr>
                  <a:t>JAWAB!</a:t>
                </a:r>
                <a:endParaRPr lang="en-ID" dirty="0">
                  <a:solidFill>
                    <a:srgbClr val="FFFF00"/>
                  </a:solidFill>
                </a:endParaRPr>
              </a:p>
              <a:p>
                <a:pPr algn="just"/>
                <a:r>
                  <a:rPr lang="en-ID" sz="2000" dirty="0" err="1" smtClean="0"/>
                  <a:t>Dik</a:t>
                </a:r>
                <a:r>
                  <a:rPr lang="en-ID" sz="2000" dirty="0" smtClean="0"/>
                  <a:t>:</a:t>
                </a:r>
              </a:p>
              <a:p>
                <a:pPr algn="just"/>
                <a:r>
                  <a:rPr lang="en-ID" sz="2000" dirty="0" err="1"/>
                  <a:t>m</a:t>
                </a:r>
                <a:r>
                  <a:rPr lang="en-ID" sz="2000" dirty="0" err="1" smtClean="0"/>
                  <a:t>p</a:t>
                </a:r>
                <a:r>
                  <a:rPr lang="en-ID" sz="2000" dirty="0" smtClean="0"/>
                  <a:t> = 10 gram = 0,01 kg</a:t>
                </a:r>
              </a:p>
              <a:p>
                <a:pPr algn="just"/>
                <a:r>
                  <a:rPr lang="en-ID" sz="2000" dirty="0" err="1"/>
                  <a:t>m</a:t>
                </a:r>
                <a:r>
                  <a:rPr lang="en-ID" sz="2000" dirty="0" err="1" smtClean="0"/>
                  <a:t>b</a:t>
                </a:r>
                <a:r>
                  <a:rPr lang="en-ID" sz="2000" dirty="0" smtClean="0"/>
                  <a:t> = 1,5 kg</a:t>
                </a:r>
              </a:p>
              <a:p>
                <a:pPr algn="just"/>
                <a:r>
                  <a:rPr lang="el-GR" altLang="id-ID" sz="2000" dirty="0"/>
                  <a:t>θ</a:t>
                </a:r>
                <a:r>
                  <a:rPr lang="id-ID" altLang="id-ID" sz="2000" dirty="0" smtClean="0"/>
                  <a:t>ᵒ</a:t>
                </a:r>
                <a:r>
                  <a:rPr lang="en-ID" altLang="id-ID" sz="20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altLang="id-ID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D" altLang="id-ID" sz="2000" b="0" i="1" smtClean="0">
                            <a:latin typeface="Cambria Math"/>
                          </a:rPr>
                          <m:t>60</m:t>
                        </m:r>
                      </m:e>
                      <m:sup>
                        <m:r>
                          <a:rPr lang="en-ID" altLang="id-ID" sz="2000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ID" sz="2000" dirty="0" smtClean="0"/>
              </a:p>
              <a:p>
                <a:pPr algn="just"/>
                <a:r>
                  <a:rPr lang="en-ID" sz="2000" dirty="0"/>
                  <a:t>l</a:t>
                </a:r>
                <a:r>
                  <a:rPr lang="en-ID" sz="2000" dirty="0" smtClean="0"/>
                  <a:t> = 2 m</a:t>
                </a:r>
              </a:p>
              <a:p>
                <a:pPr algn="just"/>
                <a:r>
                  <a:rPr lang="en-ID" sz="2000" dirty="0" err="1" smtClean="0"/>
                  <a:t>Dit</a:t>
                </a:r>
                <a:r>
                  <a:rPr lang="en-ID" sz="2000" dirty="0" smtClean="0"/>
                  <a:t> :</a:t>
                </a:r>
              </a:p>
              <a:p>
                <a:pPr algn="just"/>
                <a:r>
                  <a:rPr lang="en-ID" sz="2000" dirty="0" err="1" smtClean="0"/>
                  <a:t>Vp</a:t>
                </a:r>
                <a:r>
                  <a:rPr lang="en-ID" sz="2000" dirty="0" smtClean="0"/>
                  <a:t>?</a:t>
                </a:r>
              </a:p>
              <a:p>
                <a:pPr algn="just"/>
                <a:endParaRPr lang="en-ID" dirty="0"/>
              </a:p>
              <a:p>
                <a:pPr algn="just"/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4" y="908720"/>
                <a:ext cx="8136904" cy="5400600"/>
              </a:xfrm>
              <a:blipFill rotWithShape="1">
                <a:blip r:embed="rId2"/>
                <a:stretch>
                  <a:fillRect l="-2699" t="-1016" r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131840" y="3212976"/>
            <a:ext cx="0" cy="2664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03848" y="3194572"/>
                <a:ext cx="5544616" cy="2920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dirty="0" smtClean="0"/>
                  <a:t>h = l – l cos 60</a:t>
                </a:r>
              </a:p>
              <a:p>
                <a:r>
                  <a:rPr lang="en-ID" dirty="0"/>
                  <a:t> </a:t>
                </a:r>
                <a:r>
                  <a:rPr lang="en-ID" dirty="0" smtClean="0"/>
                  <a:t>   = 2 – 2 (0,5)</a:t>
                </a:r>
              </a:p>
              <a:p>
                <a:r>
                  <a:rPr lang="en-ID" dirty="0"/>
                  <a:t> </a:t>
                </a:r>
                <a:r>
                  <a:rPr lang="en-ID" dirty="0" smtClean="0"/>
                  <a:t>   = 1 m</a:t>
                </a:r>
              </a:p>
              <a:p>
                <a:r>
                  <a:rPr lang="en-ID" dirty="0"/>
                  <a:t>vp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D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D" i="1">
                            <a:latin typeface="Cambria Math"/>
                          </a:rPr>
                          <m:t>2</m:t>
                        </m:r>
                        <m:r>
                          <a:rPr lang="en-ID" i="1">
                            <a:latin typeface="Cambria Math"/>
                          </a:rPr>
                          <m:t>𝑔h</m:t>
                        </m:r>
                      </m:e>
                    </m:rad>
                    <m:f>
                      <m:fPr>
                        <m:ctrlPr>
                          <a:rPr lang="en-ID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D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D" i="1">
                                <a:latin typeface="Cambria Math"/>
                              </a:rPr>
                              <m:t>𝑚𝑏</m:t>
                            </m:r>
                            <m:r>
                              <a:rPr lang="en-ID" i="1">
                                <a:latin typeface="Cambria Math"/>
                              </a:rPr>
                              <m:t>+</m:t>
                            </m:r>
                            <m:r>
                              <a:rPr lang="en-ID" i="1">
                                <a:latin typeface="Cambria Math"/>
                              </a:rPr>
                              <m:t>𝑚𝑝</m:t>
                            </m:r>
                          </m:e>
                        </m:d>
                      </m:num>
                      <m:den>
                        <m:r>
                          <a:rPr lang="en-ID" i="1">
                            <a:latin typeface="Cambria Math"/>
                          </a:rPr>
                          <m:t>𝑚𝑝</m:t>
                        </m:r>
                      </m:den>
                    </m:f>
                  </m:oMath>
                </a14:m>
                <a:endParaRPr lang="en-ID" dirty="0"/>
              </a:p>
              <a:p>
                <a:endParaRPr lang="en-ID" dirty="0" smtClean="0"/>
              </a:p>
              <a:p>
                <a:r>
                  <a:rPr lang="en-ID" dirty="0" smtClean="0"/>
                  <a:t>   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D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D" b="0" i="1" smtClean="0">
                            <a:latin typeface="Cambria Math"/>
                          </a:rPr>
                          <m:t>2 . 9,8 . 1</m:t>
                        </m:r>
                      </m:e>
                    </m:rad>
                    <m:f>
                      <m:fPr>
                        <m:ctrlPr>
                          <a:rPr lang="en-ID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D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D" b="0" i="1" smtClean="0">
                                <a:latin typeface="Cambria Math"/>
                              </a:rPr>
                              <m:t>1,5</m:t>
                            </m:r>
                            <m:r>
                              <a:rPr lang="en-ID" i="1">
                                <a:latin typeface="Cambria Math"/>
                              </a:rPr>
                              <m:t>+</m:t>
                            </m:r>
                            <m:r>
                              <a:rPr lang="en-ID" b="0" i="1" smtClean="0">
                                <a:latin typeface="Cambria Math"/>
                              </a:rPr>
                              <m:t>0,01</m:t>
                            </m:r>
                          </m:e>
                        </m:d>
                      </m:num>
                      <m:den>
                        <m:r>
                          <a:rPr lang="en-ID" b="0" i="1" smtClean="0">
                            <a:latin typeface="Cambria Math"/>
                          </a:rPr>
                          <m:t>0,01</m:t>
                        </m:r>
                      </m:den>
                    </m:f>
                  </m:oMath>
                </a14:m>
                <a:endParaRPr lang="en-ID" dirty="0"/>
              </a:p>
              <a:p>
                <a:endParaRPr lang="en-ID" dirty="0" smtClean="0"/>
              </a:p>
              <a:p>
                <a:r>
                  <a:rPr lang="en-ID" dirty="0" smtClean="0"/>
                  <a:t>     = 4,42 . 151</a:t>
                </a:r>
                <a:endParaRPr lang="en-ID" dirty="0"/>
              </a:p>
              <a:p>
                <a:r>
                  <a:rPr lang="en-ID" dirty="0" smtClean="0"/>
                  <a:t>     = 667,42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D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ID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194572"/>
                <a:ext cx="5544616" cy="2920864"/>
              </a:xfrm>
              <a:prstGeom prst="rect">
                <a:avLst/>
              </a:prstGeom>
              <a:blipFill rotWithShape="1">
                <a:blip r:embed="rId3"/>
                <a:stretch>
                  <a:fillRect l="-990" t="-1044" b="-2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55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568" y="4509120"/>
            <a:ext cx="3312368" cy="1800200"/>
          </a:xfrm>
        </p:spPr>
        <p:txBody>
          <a:bodyPr>
            <a:noAutofit/>
          </a:bodyPr>
          <a:lstStyle/>
          <a:p>
            <a:r>
              <a:rPr lang="en-ID" sz="4800" dirty="0" smtClean="0"/>
              <a:t>ANY QUESTION?</a:t>
            </a:r>
            <a:endParaRPr lang="en-US" sz="48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7" r="10837"/>
          <a:stretch>
            <a:fillRect/>
          </a:stretch>
        </p:blipFill>
        <p:spPr>
          <a:xfrm rot="420000">
            <a:off x="3495326" y="1189615"/>
            <a:ext cx="4446296" cy="3785955"/>
          </a:xfrm>
        </p:spPr>
      </p:pic>
    </p:spTree>
    <p:extLst>
      <p:ext uri="{BB962C8B-B14F-4D97-AF65-F5344CB8AC3E}">
        <p14:creationId xmlns:p14="http://schemas.microsoft.com/office/powerpoint/2010/main" val="36363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9512" y="692696"/>
            <a:ext cx="6558880" cy="936104"/>
          </a:xfrm>
        </p:spPr>
        <p:txBody>
          <a:bodyPr>
            <a:noAutofit/>
          </a:bodyPr>
          <a:lstStyle/>
          <a:p>
            <a:pPr algn="l"/>
            <a:r>
              <a:rPr lang="en-ID" sz="3600" dirty="0" smtClean="0"/>
              <a:t>Free Body diagram of the system</a:t>
            </a:r>
            <a:endParaRPr lang="en-US" sz="36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195736" y="1916832"/>
            <a:ext cx="0" cy="2880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67544" y="2924238"/>
            <a:ext cx="3456384" cy="7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055769" y="2924944"/>
            <a:ext cx="9239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699792" y="2924944"/>
            <a:ext cx="7972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195736" y="3562568"/>
            <a:ext cx="0" cy="495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195736" y="2132856"/>
            <a:ext cx="0" cy="512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67944" y="270039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chemeClr val="bg1"/>
                </a:solidFill>
              </a:rPr>
              <a:t>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797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chemeClr val="bg1"/>
                </a:solidFill>
              </a:rPr>
              <a:t>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67744" y="220486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>
                <a:solidFill>
                  <a:schemeClr val="bg1"/>
                </a:solidFill>
              </a:rPr>
              <a:t>Fnormal</a:t>
            </a:r>
            <a:r>
              <a:rPr lang="en-ID" dirty="0" smtClean="0">
                <a:solidFill>
                  <a:schemeClr val="bg1"/>
                </a:solidFill>
              </a:rPr>
              <a:t> = m x 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72935" y="36889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w</a:t>
            </a:r>
            <a:r>
              <a:rPr lang="en-ID" dirty="0" smtClean="0">
                <a:solidFill>
                  <a:schemeClr val="bg1"/>
                </a:solidFill>
              </a:rPr>
              <a:t> = m x 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43808" y="3069730"/>
            <a:ext cx="65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solidFill>
                  <a:schemeClr val="bg1"/>
                </a:solidFill>
              </a:rPr>
              <a:t>Fr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55769" y="3069730"/>
            <a:ext cx="77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932040" y="257419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1052736"/>
            <a:ext cx="7992888" cy="1080120"/>
          </a:xfrm>
        </p:spPr>
        <p:txBody>
          <a:bodyPr>
            <a:noAutofit/>
          </a:bodyPr>
          <a:lstStyle/>
          <a:p>
            <a:pPr algn="just"/>
            <a:r>
              <a:rPr lang="en-ID" altLang="id-ID" sz="4000" dirty="0"/>
              <a:t>D</a:t>
            </a:r>
            <a:r>
              <a:rPr lang="id-ID" altLang="id-ID" sz="4000" dirty="0" smtClean="0"/>
              <a:t>efine </a:t>
            </a:r>
            <a:r>
              <a:rPr lang="id-ID" altLang="id-ID" sz="4000" dirty="0"/>
              <a:t>the net work done on the box</a:t>
            </a:r>
            <a:br>
              <a:rPr lang="id-ID" altLang="id-ID" sz="4000" dirty="0"/>
            </a:b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5536" y="1988840"/>
            <a:ext cx="8352928" cy="453650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en-ID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ID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ID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esarnya</a:t>
            </a:r>
            <a:r>
              <a:rPr lang="en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gaya</a:t>
            </a:r>
            <a:r>
              <a:rPr lang="en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bekerja</a:t>
            </a:r>
            <a:r>
              <a:rPr lang="en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ID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benda</a:t>
            </a:r>
            <a:r>
              <a:rPr lang="en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benda</a:t>
            </a:r>
            <a:r>
              <a:rPr lang="en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mengalami</a:t>
            </a:r>
            <a:r>
              <a:rPr lang="en-ID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perpindahan</a:t>
            </a:r>
            <a:r>
              <a:rPr lang="en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matematis</a:t>
            </a:r>
            <a:r>
              <a:rPr lang="en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rumusnya</a:t>
            </a:r>
            <a:r>
              <a:rPr lang="en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just"/>
            <a:endParaRPr lang="en-ID" b="1" dirty="0"/>
          </a:p>
          <a:p>
            <a:pPr algn="just"/>
            <a:endParaRPr lang="en-ID" b="1" dirty="0" smtClean="0"/>
          </a:p>
          <a:p>
            <a:pPr algn="just"/>
            <a:r>
              <a:rPr lang="en-ID" b="1" dirty="0"/>
              <a:t>	</a:t>
            </a:r>
            <a:r>
              <a:rPr lang="en-ID" b="1" dirty="0" smtClean="0"/>
              <a:t>		</a:t>
            </a:r>
            <a:r>
              <a:rPr lang="en-ID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Ket</a:t>
            </a:r>
            <a:r>
              <a:rPr lang="en-ID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just"/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D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W = Usaha (Joule)</a:t>
            </a:r>
          </a:p>
          <a:p>
            <a:pPr algn="just"/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D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F   = Gaya </a:t>
            </a:r>
            <a:r>
              <a:rPr lang="en-ID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searah</a:t>
            </a:r>
            <a:r>
              <a:rPr lang="en-ID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perpindahan</a:t>
            </a:r>
            <a:r>
              <a:rPr lang="en-ID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(N)</a:t>
            </a:r>
          </a:p>
          <a:p>
            <a:pPr algn="just"/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D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d   = </a:t>
            </a:r>
            <a:r>
              <a:rPr lang="en-ID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Perpindahan</a:t>
            </a:r>
            <a:r>
              <a:rPr lang="en-ID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9402" y="3933056"/>
                <a:ext cx="3470550" cy="7920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b="1" dirty="0" smtClean="0">
                    <a:solidFill>
                      <a:srgbClr val="FF0000"/>
                    </a:solidFill>
                  </a:rPr>
                  <a:t>W = F x d</a:t>
                </a:r>
              </a:p>
              <a:p>
                <a:r>
                  <a:rPr lang="en-ID" b="1" dirty="0">
                    <a:solidFill>
                      <a:srgbClr val="FF0000"/>
                    </a:solidFill>
                  </a:rPr>
                  <a:t> </a:t>
                </a:r>
                <a:r>
                  <a:rPr lang="en-ID" b="1" dirty="0" smtClean="0">
                    <a:solidFill>
                      <a:srgbClr val="FF0000"/>
                    </a:solidFill>
                  </a:rPr>
                  <a:t>    = (</a:t>
                </a:r>
                <a:r>
                  <a:rPr lang="en-ID" b="1" dirty="0">
                    <a:solidFill>
                      <a:srgbClr val="FF0000"/>
                    </a:solidFill>
                  </a:rPr>
                  <a:t>m</a:t>
                </a:r>
                <a:r>
                  <a:rPr lang="en-ID" b="1" dirty="0" smtClean="0">
                    <a:solidFill>
                      <a:srgbClr val="FF0000"/>
                    </a:solidFill>
                  </a:rPr>
                  <a:t> . a . d) – (m . g . </a:t>
                </a:r>
                <a14:m>
                  <m:oMath xmlns:m="http://schemas.openxmlformats.org/officeDocument/2006/math">
                    <m:r>
                      <a:rPr lang="en-ID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ID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𝒌</m:t>
                    </m:r>
                  </m:oMath>
                </a14:m>
                <a:r>
                  <a:rPr lang="en-ID" b="1" dirty="0" smtClean="0">
                    <a:solidFill>
                      <a:srgbClr val="FF0000"/>
                    </a:solidFill>
                  </a:rPr>
                  <a:t>)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02" y="3933056"/>
                <a:ext cx="3470550" cy="7920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5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7851648" cy="1828800"/>
          </a:xfrm>
        </p:spPr>
        <p:txBody>
          <a:bodyPr/>
          <a:lstStyle/>
          <a:p>
            <a:pPr algn="l"/>
            <a:r>
              <a:rPr lang="en-ID" dirty="0" err="1" smtClean="0"/>
              <a:t>Analyze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7544" y="2132856"/>
            <a:ext cx="8208912" cy="216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132856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>
                <a:solidFill>
                  <a:schemeClr val="bg1"/>
                </a:solidFill>
              </a:rPr>
              <a:t>Membuat</a:t>
            </a:r>
            <a:r>
              <a:rPr lang="en-ID" dirty="0" smtClean="0">
                <a:solidFill>
                  <a:schemeClr val="bg1"/>
                </a:solidFill>
              </a:rPr>
              <a:t> free body diagram </a:t>
            </a:r>
            <a:r>
              <a:rPr lang="en-ID" dirty="0" err="1" smtClean="0">
                <a:solidFill>
                  <a:schemeClr val="bg1"/>
                </a:solidFill>
              </a:rPr>
              <a:t>atau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gambarkan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dahulu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gaya</a:t>
            </a:r>
            <a:r>
              <a:rPr lang="en-ID" dirty="0" smtClean="0">
                <a:solidFill>
                  <a:schemeClr val="bg1"/>
                </a:solidFill>
              </a:rPr>
              <a:t> - </a:t>
            </a:r>
            <a:r>
              <a:rPr lang="en-ID" dirty="0" err="1" smtClean="0">
                <a:solidFill>
                  <a:schemeClr val="bg1"/>
                </a:solidFill>
              </a:rPr>
              <a:t>gaya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apa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saja</a:t>
            </a:r>
            <a:r>
              <a:rPr lang="en-ID" dirty="0" smtClean="0">
                <a:solidFill>
                  <a:schemeClr val="bg1"/>
                </a:solidFill>
              </a:rPr>
              <a:t> yang </a:t>
            </a:r>
            <a:r>
              <a:rPr lang="en-ID" dirty="0" err="1" smtClean="0">
                <a:solidFill>
                  <a:schemeClr val="bg1"/>
                </a:solidFill>
              </a:rPr>
              <a:t>bekerja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pada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balok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tersebut</a:t>
            </a:r>
            <a:r>
              <a:rPr lang="en-ID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>
                <a:solidFill>
                  <a:schemeClr val="bg1"/>
                </a:solidFill>
              </a:rPr>
              <a:t>Mengethaui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arah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gaya</a:t>
            </a:r>
            <a:r>
              <a:rPr lang="en-ID" dirty="0" smtClean="0">
                <a:solidFill>
                  <a:schemeClr val="bg1"/>
                </a:solidFill>
              </a:rPr>
              <a:t> yang </a:t>
            </a:r>
            <a:r>
              <a:rPr lang="en-ID" dirty="0" err="1" smtClean="0">
                <a:solidFill>
                  <a:schemeClr val="bg1"/>
                </a:solidFill>
              </a:rPr>
              <a:t>diberikan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pada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benda</a:t>
            </a:r>
            <a:r>
              <a:rPr lang="en-ID" dirty="0" smtClean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Ketika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sebuah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benda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berada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atas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datar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kasar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licin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baik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keadaan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maupun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diberi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  <a:hlinkClick r:id="rId2"/>
              </a:rPr>
              <a:t>gaya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kanan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maka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gaya</a:t>
            </a:r>
            <a:r>
              <a:rPr lang="en-US" dirty="0">
                <a:solidFill>
                  <a:schemeClr val="bg1"/>
                </a:solidFill>
              </a:rPr>
              <a:t> normal yang </a:t>
            </a:r>
            <a:r>
              <a:rPr lang="en-US" dirty="0" err="1">
                <a:solidFill>
                  <a:schemeClr val="bg1"/>
                </a:solidFill>
              </a:rPr>
              <a:t>bekerja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benda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beratnya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  <a:endParaRPr lang="en-ID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>
                <a:solidFill>
                  <a:schemeClr val="bg1"/>
                </a:solidFill>
              </a:rPr>
              <a:t>Menetukan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rumus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usaha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benda</a:t>
            </a:r>
            <a:r>
              <a:rPr lang="en-ID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211672" y="4392376"/>
            <a:ext cx="7851648" cy="9144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dirty="0" smtClean="0"/>
              <a:t>Conclusion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3568" y="5447012"/>
            <a:ext cx="7992888" cy="1340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3568" y="551723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>
                <a:solidFill>
                  <a:schemeClr val="bg1"/>
                </a:solidFill>
              </a:rPr>
              <a:t>Berdasarkan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rumus</a:t>
            </a:r>
            <a:r>
              <a:rPr lang="en-ID" dirty="0" smtClean="0">
                <a:solidFill>
                  <a:schemeClr val="bg1"/>
                </a:solidFill>
              </a:rPr>
              <a:t>, </a:t>
            </a:r>
            <a:r>
              <a:rPr lang="en-ID" dirty="0" err="1" smtClean="0">
                <a:solidFill>
                  <a:schemeClr val="bg1"/>
                </a:solidFill>
              </a:rPr>
              <a:t>usaha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berbanding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lurus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dengan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gaya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dan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berbanding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lurus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dengan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perpindahan</a:t>
            </a:r>
            <a:r>
              <a:rPr lang="en-ID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smtClean="0">
                <a:solidFill>
                  <a:schemeClr val="bg1"/>
                </a:solidFill>
              </a:rPr>
              <a:t>Benda </a:t>
            </a:r>
            <a:r>
              <a:rPr lang="en-ID" dirty="0" err="1" smtClean="0">
                <a:solidFill>
                  <a:schemeClr val="bg1"/>
                </a:solidFill>
              </a:rPr>
              <a:t>dikatakan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melakukan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usaha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jika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ada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gaya</a:t>
            </a:r>
            <a:r>
              <a:rPr lang="en-ID" dirty="0" smtClean="0">
                <a:solidFill>
                  <a:schemeClr val="bg1"/>
                </a:solidFill>
              </a:rPr>
              <a:t> yang </a:t>
            </a:r>
            <a:r>
              <a:rPr lang="en-ID" dirty="0" err="1" smtClean="0">
                <a:solidFill>
                  <a:schemeClr val="bg1"/>
                </a:solidFill>
              </a:rPr>
              <a:t>bekerja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pada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benda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dan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mengalami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perpindahan</a:t>
            </a:r>
            <a:r>
              <a:rPr lang="en-ID" dirty="0" smtClean="0">
                <a:solidFill>
                  <a:schemeClr val="bg1"/>
                </a:solidFill>
              </a:rPr>
              <a:t>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2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67544" y="908720"/>
            <a:ext cx="7977848" cy="756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Autofit/>
          </a:bodyPr>
          <a:lstStyle/>
          <a:p>
            <a:pPr algn="just"/>
            <a:r>
              <a:rPr lang="en-ID" altLang="id-ID" sz="3600" dirty="0" smtClean="0"/>
              <a:t>2.	</a:t>
            </a:r>
            <a:r>
              <a:rPr lang="id-ID" altLang="id-ID" sz="3600" dirty="0" smtClean="0"/>
              <a:t>Work-KE </a:t>
            </a:r>
            <a:r>
              <a:rPr lang="id-ID" altLang="id-ID" sz="3600" dirty="0"/>
              <a:t>and Work-PE theorem.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7544" y="1988840"/>
            <a:ext cx="2448272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 smtClean="0"/>
              <a:t>Kinetic Energy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11560" y="2714144"/>
            <a:ext cx="7833832" cy="33109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5009400"/>
            <a:ext cx="7977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000" b="1" dirty="0" err="1" smtClean="0">
                <a:solidFill>
                  <a:schemeClr val="bg1"/>
                </a:solidFill>
              </a:rPr>
              <a:t>Kesimpulan</a:t>
            </a:r>
            <a:r>
              <a:rPr lang="en-ID" sz="2000" b="1" dirty="0" smtClean="0">
                <a:solidFill>
                  <a:schemeClr val="bg1"/>
                </a:solidFill>
              </a:rPr>
              <a:t> :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2000" dirty="0" err="1" smtClean="0">
                <a:solidFill>
                  <a:schemeClr val="bg1"/>
                </a:solidFill>
              </a:rPr>
              <a:t>Energi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dimiliki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oleh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suatu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benda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karena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gerakannya</a:t>
            </a:r>
            <a:r>
              <a:rPr lang="en-US" sz="2000" dirty="0" smtClean="0">
                <a:solidFill>
                  <a:schemeClr val="bg1"/>
                </a:solidFill>
              </a:rPr>
              <a:t>. </a:t>
            </a:r>
            <a:r>
              <a:rPr lang="en-US" sz="2000" dirty="0" err="1" smtClean="0">
                <a:solidFill>
                  <a:schemeClr val="bg1"/>
                </a:solidFill>
              </a:rPr>
              <a:t>Energi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ini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sangat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dipengaruhi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oleh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dua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hal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yaitu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massa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benda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kecepatannya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261910" y="3146192"/>
            <a:ext cx="288032" cy="3600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5726" y="2714144"/>
                <a:ext cx="783383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400" dirty="0" smtClean="0">
                    <a:solidFill>
                      <a:srgbClr val="FF0000"/>
                    </a:solidFill>
                  </a:rPr>
                  <a:t>KE 	= W</a:t>
                </a:r>
              </a:p>
              <a:p>
                <a:r>
                  <a:rPr lang="en-ID" sz="2400" dirty="0" smtClean="0">
                    <a:solidFill>
                      <a:srgbClr val="FF0000"/>
                    </a:solidFill>
                  </a:rPr>
                  <a:t>KE 	= F x d	        Luas alas</a:t>
                </a:r>
              </a:p>
              <a:p>
                <a:r>
                  <a:rPr lang="en-ID" sz="2400" dirty="0">
                    <a:solidFill>
                      <a:srgbClr val="FF0000"/>
                    </a:solidFill>
                  </a:rPr>
                  <a:t>	</a:t>
                </a:r>
                <a:r>
                  <a:rPr lang="en-ID" sz="2400" dirty="0" smtClean="0">
                    <a:solidFill>
                      <a:srgbClr val="FF0000"/>
                    </a:solidFill>
                  </a:rPr>
                  <a:t>= m . a . ½ . v . t</a:t>
                </a:r>
              </a:p>
              <a:p>
                <a:r>
                  <a:rPr lang="en-ID" sz="2400" dirty="0">
                    <a:solidFill>
                      <a:srgbClr val="FF0000"/>
                    </a:solidFill>
                  </a:rPr>
                  <a:t>	</a:t>
                </a:r>
                <a:r>
                  <a:rPr lang="en-ID" sz="2400" dirty="0" smtClean="0">
                    <a:solidFill>
                      <a:srgbClr val="FF0000"/>
                    </a:solidFill>
                  </a:rPr>
                  <a:t>= m . v/t . ½ . v . t </a:t>
                </a:r>
              </a:p>
              <a:p>
                <a:r>
                  <a:rPr lang="en-ID" sz="2400" dirty="0" smtClean="0">
                    <a:solidFill>
                      <a:srgbClr val="FF0000"/>
                    </a:solidFill>
                  </a:rPr>
                  <a:t>KE	= ½ . m 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ID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ID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26" y="2714144"/>
                <a:ext cx="7833832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1167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2549942" y="329020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98214" y="2714144"/>
            <a:ext cx="3441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: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EK = energy kinetic (joule)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m = </a:t>
            </a:r>
            <a:r>
              <a:rPr lang="en-US" dirty="0" err="1">
                <a:solidFill>
                  <a:srgbClr val="FF0000"/>
                </a:solidFill>
              </a:rPr>
              <a:t>massa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benda</a:t>
            </a:r>
            <a:r>
              <a:rPr lang="en-US" dirty="0">
                <a:solidFill>
                  <a:srgbClr val="FF0000"/>
                </a:solidFill>
              </a:rPr>
              <a:t> (kg)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v = </a:t>
            </a:r>
            <a:r>
              <a:rPr lang="en-US" dirty="0" err="1">
                <a:solidFill>
                  <a:srgbClr val="FF0000"/>
                </a:solidFill>
              </a:rPr>
              <a:t>kecepatan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benda</a:t>
            </a:r>
            <a:r>
              <a:rPr lang="en-US" dirty="0">
                <a:solidFill>
                  <a:srgbClr val="FF0000"/>
                </a:solidFill>
              </a:rPr>
              <a:t> (m/s)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>
            <a:stCxn id="19" idx="0"/>
          </p:cNvCxnSpPr>
          <p:nvPr/>
        </p:nvCxnSpPr>
        <p:spPr>
          <a:xfrm>
            <a:off x="4522642" y="2714144"/>
            <a:ext cx="0" cy="2299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6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908720"/>
            <a:ext cx="360040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 smtClean="0"/>
              <a:t>Gravity Potential Energy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67810" y="1796914"/>
            <a:ext cx="8352928" cy="37476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7810" y="4221088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err="1" smtClean="0">
                <a:solidFill>
                  <a:schemeClr val="bg1"/>
                </a:solidFill>
              </a:rPr>
              <a:t>Kesimpulan</a:t>
            </a:r>
            <a:r>
              <a:rPr lang="en-ID" sz="2000" b="1" dirty="0" smtClean="0">
                <a:solidFill>
                  <a:schemeClr val="bg1"/>
                </a:solidFill>
              </a:rPr>
              <a:t> :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Energi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yang </a:t>
            </a:r>
            <a:r>
              <a:rPr lang="en-US" sz="2000" dirty="0" err="1" smtClean="0">
                <a:solidFill>
                  <a:schemeClr val="bg1"/>
                </a:solidFill>
              </a:rPr>
              <a:t>mempengaruhi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benda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karena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posisi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 err="1">
                <a:solidFill>
                  <a:schemeClr val="bg1"/>
                </a:solidFill>
                <a:hlinkClick r:id="rId2" tooltip="Ketinggian"/>
              </a:rPr>
              <a:t>ketinggian</a:t>
            </a:r>
            <a:r>
              <a:rPr lang="en-US" sz="2000" dirty="0">
                <a:solidFill>
                  <a:schemeClr val="bg1"/>
                </a:solidFill>
              </a:rPr>
              <a:t>) </a:t>
            </a:r>
            <a:r>
              <a:rPr lang="en-US" sz="2000" dirty="0" err="1">
                <a:solidFill>
                  <a:schemeClr val="bg1"/>
                </a:solidFill>
              </a:rPr>
              <a:t>benda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tersebut</a:t>
            </a:r>
            <a:r>
              <a:rPr lang="en-US" sz="2000" dirty="0">
                <a:solidFill>
                  <a:schemeClr val="bg1"/>
                </a:solidFill>
              </a:rPr>
              <a:t> yang mana </a:t>
            </a:r>
            <a:r>
              <a:rPr lang="en-US" sz="2000" dirty="0" err="1">
                <a:solidFill>
                  <a:schemeClr val="bg1"/>
                </a:solidFill>
              </a:rPr>
              <a:t>kecenderungan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tersebut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menuju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terhingga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arah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err="1">
                <a:solidFill>
                  <a:schemeClr val="bg1"/>
                </a:solidFill>
                <a:hlinkClick r:id="rId3" tooltip="Gaya"/>
              </a:rPr>
              <a:t>gaya</a:t>
            </a:r>
            <a:r>
              <a:rPr lang="en-US" sz="2000" dirty="0">
                <a:solidFill>
                  <a:schemeClr val="bg1"/>
                </a:solidFill>
              </a:rPr>
              <a:t> yang </a:t>
            </a:r>
            <a:r>
              <a:rPr lang="en-US" sz="2000" dirty="0" err="1">
                <a:solidFill>
                  <a:schemeClr val="bg1"/>
                </a:solidFill>
              </a:rPr>
              <a:t>ditimbulkan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energi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potensial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tersebut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826" y="186892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smtClean="0">
                <a:solidFill>
                  <a:srgbClr val="FF0000"/>
                </a:solidFill>
              </a:rPr>
              <a:t>PE	= W</a:t>
            </a:r>
          </a:p>
          <a:p>
            <a:r>
              <a:rPr lang="en-ID" sz="2400" dirty="0" smtClean="0">
                <a:solidFill>
                  <a:srgbClr val="FF0000"/>
                </a:solidFill>
              </a:rPr>
              <a:t>	= F x d</a:t>
            </a:r>
          </a:p>
          <a:p>
            <a:r>
              <a:rPr lang="en-ID" sz="2400" dirty="0" smtClean="0">
                <a:solidFill>
                  <a:srgbClr val="FF0000"/>
                </a:solidFill>
              </a:rPr>
              <a:t>PE	= m . g . 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0178" y="1796913"/>
            <a:ext cx="4283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sv-SE" dirty="0">
                <a:solidFill>
                  <a:srgbClr val="FF0000"/>
                </a:solidFill>
              </a:rPr>
              <a:t>Dengan :</a:t>
            </a:r>
          </a:p>
          <a:p>
            <a:pPr fontAlgn="base"/>
            <a:r>
              <a:rPr lang="sv-SE" dirty="0">
                <a:solidFill>
                  <a:srgbClr val="FF0000"/>
                </a:solidFill>
              </a:rPr>
              <a:t>EP = energy potensial gravitasi (Joule)</a:t>
            </a:r>
          </a:p>
          <a:p>
            <a:pPr fontAlgn="base"/>
            <a:r>
              <a:rPr lang="sv-SE" dirty="0">
                <a:solidFill>
                  <a:srgbClr val="FF0000"/>
                </a:solidFill>
              </a:rPr>
              <a:t>m  = massa benda (kg)</a:t>
            </a:r>
          </a:p>
          <a:p>
            <a:pPr fontAlgn="base"/>
            <a:r>
              <a:rPr lang="sv-SE" dirty="0">
                <a:solidFill>
                  <a:srgbClr val="FF0000"/>
                </a:solidFill>
              </a:rPr>
              <a:t>g   = percepatan gravitasi (m/s</a:t>
            </a:r>
            <a:r>
              <a:rPr lang="sv-SE" baseline="30000" dirty="0">
                <a:solidFill>
                  <a:srgbClr val="FF0000"/>
                </a:solidFill>
              </a:rPr>
              <a:t>2</a:t>
            </a:r>
            <a:r>
              <a:rPr lang="sv-SE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sv-SE" dirty="0">
                <a:solidFill>
                  <a:srgbClr val="FF0000"/>
                </a:solidFill>
              </a:rPr>
              <a:t>h   = ketinggian benda dari bidang acuan (m)</a:t>
            </a:r>
          </a:p>
          <a:p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148130" y="1796913"/>
            <a:ext cx="0" cy="22801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908720"/>
            <a:ext cx="360040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 smtClean="0"/>
              <a:t>Spring Potential Energy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77562" y="1628800"/>
            <a:ext cx="8760777" cy="49685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95936" y="2852936"/>
            <a:ext cx="2592288" cy="15121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4936" y="1628800"/>
                <a:ext cx="7854696" cy="496855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000" dirty="0" smtClean="0">
                    <a:solidFill>
                      <a:schemeClr val="bg1"/>
                    </a:solidFill>
                  </a:rPr>
                  <a:t>Ditinjau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sebuah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pegas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dengan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konstanta</a:t>
                </a:r>
                <a:r>
                  <a:rPr lang="en-US" sz="2000" dirty="0">
                    <a:solidFill>
                      <a:schemeClr val="bg1"/>
                    </a:solidFill>
                  </a:rPr>
                  <a:t> k yang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terletak</a:t>
                </a:r>
                <a:r>
                  <a:rPr lang="en-US" sz="2000" dirty="0">
                    <a:solidFill>
                      <a:schemeClr val="bg1"/>
                    </a:solidFill>
                  </a:rPr>
                  <a:t> di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atas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lantai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licin</a:t>
                </a:r>
                <a:r>
                  <a:rPr lang="en-US" sz="2000" dirty="0">
                    <a:solidFill>
                      <a:schemeClr val="bg1"/>
                    </a:solidFill>
                  </a:rPr>
                  <a:t>.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Pegas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diberi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gaya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luar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sebesar</a:t>
                </a:r>
                <a:r>
                  <a:rPr lang="en-US" sz="2000" dirty="0">
                    <a:solidFill>
                      <a:schemeClr val="bg1"/>
                    </a:solidFill>
                  </a:rPr>
                  <a:t> F 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sehingga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ujung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pegas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bergeser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sejauh</a:t>
                </a:r>
                <a:r>
                  <a:rPr lang="en-US" sz="2000" dirty="0">
                    <a:solidFill>
                      <a:schemeClr val="bg1"/>
                    </a:solidFill>
                  </a:rPr>
                  <a:t> x.</a:t>
                </a:r>
              </a:p>
              <a:p>
                <a:pPr algn="l"/>
                <a:endParaRPr lang="en-US" sz="2000" dirty="0" smtClean="0"/>
              </a:p>
              <a:p>
                <a:pPr algn="l"/>
                <a:r>
                  <a:rPr lang="en-ID" sz="2000" dirty="0" smtClean="0"/>
                  <a:t>				</a:t>
                </a:r>
                <a:r>
                  <a:rPr lang="en-ID" sz="2800" dirty="0" smtClean="0">
                    <a:solidFill>
                      <a:srgbClr val="FF0000"/>
                    </a:solidFill>
                  </a:rPr>
                  <a:t>Ep 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sz="2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ID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𝑘𝑥</m:t>
                        </m:r>
                        <m:r>
                          <a:rPr lang="en-ID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. </m:t>
                        </m:r>
                        <m:r>
                          <a:rPr lang="en-ID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algn="l"/>
                <a:r>
                  <a:rPr lang="en-ID" sz="2800" dirty="0" smtClean="0">
                    <a:solidFill>
                      <a:srgbClr val="FF0000"/>
                    </a:solidFill>
                  </a:rPr>
                  <a:t>				       =</a:t>
                </a:r>
                <a14:m>
                  <m:oMath xmlns:m="http://schemas.openxmlformats.org/officeDocument/2006/math">
                    <m:r>
                      <a:rPr lang="en-ID" sz="2800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ID" sz="2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D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D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D" sz="2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ID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𝑘𝑥</m:t>
                        </m:r>
                      </m:e>
                      <m:sup>
                        <m:r>
                          <a:rPr lang="en-ID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algn="l"/>
                <a:endParaRPr lang="en-US" sz="2000" dirty="0" smtClean="0"/>
              </a:p>
              <a:p>
                <a:pPr algn="l"/>
                <a:endParaRPr lang="en-US" sz="2000" dirty="0"/>
              </a:p>
              <a:p>
                <a:pPr algn="l"/>
                <a:endParaRPr lang="en-US" sz="2000" dirty="0" smtClean="0">
                  <a:solidFill>
                    <a:srgbClr val="FFFF00"/>
                  </a:solidFill>
                </a:endParaRPr>
              </a:p>
              <a:p>
                <a:pPr algn="l"/>
                <a:endParaRPr lang="en-US" sz="20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4936" y="1628800"/>
                <a:ext cx="7854696" cy="4968552"/>
              </a:xfrm>
              <a:blipFill rotWithShape="1">
                <a:blip r:embed="rId2"/>
                <a:stretch>
                  <a:fillRect l="-2019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36" y="2852936"/>
            <a:ext cx="3404186" cy="22322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9071" y="5301208"/>
            <a:ext cx="7884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 smtClean="0">
                <a:solidFill>
                  <a:schemeClr val="bg1"/>
                </a:solidFill>
              </a:rPr>
              <a:t>Kesimpulan</a:t>
            </a:r>
            <a:r>
              <a:rPr lang="en-ID" b="1" dirty="0" smtClean="0">
                <a:solidFill>
                  <a:schemeClr val="bg1"/>
                </a:solidFill>
              </a:rPr>
              <a:t> :</a:t>
            </a:r>
          </a:p>
          <a:p>
            <a:r>
              <a:rPr lang="en-US" dirty="0" err="1">
                <a:solidFill>
                  <a:schemeClr val="bg1"/>
                </a:solidFill>
              </a:rPr>
              <a:t>Sejumlah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energi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tentu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dibutuhkan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meregangkan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menekan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pegas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Energi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dimiliki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pegas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kondisi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teregang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tertekan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merupakan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energi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potensial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67442" y="2852936"/>
            <a:ext cx="2232248" cy="15121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52340" y="2708920"/>
                <a:ext cx="4572000" cy="20560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sz="1400" dirty="0" smtClean="0"/>
              </a:p>
              <a:p>
                <a:r>
                  <a:rPr lang="en-ID" sz="2400" dirty="0" smtClean="0">
                    <a:solidFill>
                      <a:srgbClr val="FF0000"/>
                    </a:solidFill>
                  </a:rPr>
                  <a:t>Ep  </a:t>
                </a:r>
                <a:r>
                  <a:rPr lang="en-ID" sz="24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ID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ID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𝑘𝑥</m:t>
                        </m:r>
                        <m:r>
                          <a:rPr lang="en-ID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. </m:t>
                        </m:r>
                        <m:r>
                          <a:rPr lang="en-ID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ID" sz="2400" dirty="0">
                    <a:solidFill>
                      <a:srgbClr val="FF0000"/>
                    </a:solidFill>
                  </a:rPr>
                  <a:t>				       </a:t>
                </a:r>
                <a:r>
                  <a:rPr lang="en-ID" sz="2400" dirty="0" smtClean="0">
                    <a:solidFill>
                      <a:srgbClr val="FF0000"/>
                    </a:solidFill>
                  </a:rPr>
                  <a:t>       =  </a:t>
                </a:r>
                <a14:m>
                  <m:oMath xmlns:m="http://schemas.openxmlformats.org/officeDocument/2006/math">
                    <m:r>
                      <a:rPr lang="en-ID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ID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D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D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D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ID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𝑘𝑥</m:t>
                        </m:r>
                      </m:e>
                      <m:sup>
                        <m:r>
                          <a:rPr lang="en-ID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  <a:p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340" y="2708920"/>
                <a:ext cx="4572000" cy="2056012"/>
              </a:xfrm>
              <a:prstGeom prst="rect">
                <a:avLst/>
              </a:prstGeom>
              <a:blipFill rotWithShape="1">
                <a:blip r:embed="rId4"/>
                <a:stretch>
                  <a:fillRect l="-2133" t="-25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2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90901" y="404664"/>
            <a:ext cx="7848872" cy="19535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94957" y="469388"/>
            <a:ext cx="6840760" cy="1584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4398" y="1230118"/>
            <a:ext cx="57606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50862" y="654054"/>
            <a:ext cx="864096" cy="576064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3318614" y="942086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382510" y="1446142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14758" y="1446142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77151" y="1302126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82510" y="1302126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374398" y="1230118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79281" y="12614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62630" y="58204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8814" y="4380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54814" y="1446142"/>
                <a:ext cx="399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14" y="1446142"/>
                <a:ext cx="39960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30282" y="2350836"/>
                <a:ext cx="8208912" cy="4550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400" dirty="0" smtClean="0"/>
                  <a:t>Jika dik : </a:t>
                </a:r>
                <a14:m>
                  <m:oMath xmlns:m="http://schemas.openxmlformats.org/officeDocument/2006/math">
                    <m:r>
                      <a:rPr lang="en-ID" sz="24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sz="2400" dirty="0" smtClean="0"/>
                  <a:t> = 0,15</a:t>
                </a:r>
              </a:p>
              <a:p>
                <a:r>
                  <a:rPr lang="en-ID" sz="2400" dirty="0"/>
                  <a:t>	</a:t>
                </a:r>
                <a:r>
                  <a:rPr lang="en-ID" sz="2400" dirty="0" smtClean="0"/>
                  <a:t>F  = 100 N</a:t>
                </a:r>
              </a:p>
              <a:p>
                <a:r>
                  <a:rPr lang="en-ID" sz="2400" dirty="0"/>
                  <a:t>	</a:t>
                </a:r>
                <a:r>
                  <a:rPr lang="en-ID" sz="2400" dirty="0" smtClean="0"/>
                  <a:t>m = 50 kg</a:t>
                </a:r>
              </a:p>
              <a:p>
                <a:r>
                  <a:rPr lang="en-ID" sz="2400" dirty="0"/>
                  <a:t>	</a:t>
                </a:r>
                <a:r>
                  <a:rPr lang="en-ID" sz="2400" dirty="0" smtClean="0"/>
                  <a:t>g = 9,8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D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D" sz="2400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ID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D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ID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ID" sz="2400" dirty="0"/>
                  <a:t>	</a:t>
                </a:r>
                <a:r>
                  <a:rPr lang="en-ID" sz="2400" dirty="0" smtClean="0"/>
                  <a:t>d = 9 m</a:t>
                </a:r>
              </a:p>
              <a:p>
                <a:endParaRPr lang="en-ID" sz="2400" dirty="0"/>
              </a:p>
              <a:p>
                <a:r>
                  <a:rPr lang="en-ID" sz="2400" dirty="0" err="1" smtClean="0"/>
                  <a:t>dit</a:t>
                </a:r>
                <a:r>
                  <a:rPr lang="en-ID" sz="2400" dirty="0" smtClean="0"/>
                  <a:t> :</a:t>
                </a:r>
              </a:p>
              <a:p>
                <a:r>
                  <a:rPr lang="en-ID" sz="2400" dirty="0" smtClean="0"/>
                  <a:t> W ?</a:t>
                </a:r>
              </a:p>
              <a:p>
                <a:r>
                  <a:rPr lang="en-ID" sz="2400" dirty="0" smtClean="0"/>
                  <a:t>KE ?</a:t>
                </a:r>
              </a:p>
              <a:p>
                <a:r>
                  <a:rPr lang="en-ID" sz="2400" dirty="0" err="1" smtClean="0"/>
                  <a:t>Vbox</a:t>
                </a:r>
                <a:r>
                  <a:rPr lang="en-ID" sz="2400" dirty="0" smtClean="0"/>
                  <a:t> ?</a:t>
                </a:r>
              </a:p>
              <a:p>
                <a:r>
                  <a:rPr lang="en-ID" sz="2400" dirty="0"/>
                  <a:t>a</a:t>
                </a:r>
                <a:r>
                  <a:rPr lang="en-ID" sz="2400" dirty="0" smtClean="0"/>
                  <a:t> ?</a:t>
                </a:r>
              </a:p>
              <a:p>
                <a:r>
                  <a:rPr lang="en-ID" sz="2400" dirty="0" smtClean="0"/>
                  <a:t>Kinematics  (Final Speed) ?</a:t>
                </a:r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82" y="2350836"/>
                <a:ext cx="8208912" cy="4550541"/>
              </a:xfrm>
              <a:prstGeom prst="rect">
                <a:avLst/>
              </a:prstGeom>
              <a:blipFill rotWithShape="1">
                <a:blip r:embed="rId3"/>
                <a:stretch>
                  <a:fillRect l="-1114" t="-1072" b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74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2629</TotalTime>
  <Words>1114</Words>
  <Application>Microsoft Office PowerPoint</Application>
  <PresentationFormat>On-screen Show (4:3)</PresentationFormat>
  <Paragraphs>280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Group Assignment PHYSICS</vt:lpstr>
      <vt:lpstr>1.  Given the situation depicted in the picture  below and assuming  the box moves  with a  constant velocity, ( a = 0 m/s^(2 ))</vt:lpstr>
      <vt:lpstr>Free Body diagram of the system</vt:lpstr>
      <vt:lpstr>Define the net work done on the box </vt:lpstr>
      <vt:lpstr>Analyze</vt:lpstr>
      <vt:lpstr>2. Work-KE and Work-PE theorem.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Spring</vt:lpstr>
      <vt:lpstr>PowerPoint Presentation</vt:lpstr>
      <vt:lpstr>4. A 10kg ball falls from a height of 100m. </vt:lpstr>
      <vt:lpstr>PowerPoint Presentation</vt:lpstr>
      <vt:lpstr>PowerPoint Presentation</vt:lpstr>
      <vt:lpstr>5. Momentum, Impulse and Energy</vt:lpstr>
      <vt:lpstr>PowerPoint Presentation</vt:lpstr>
      <vt:lpstr>PowerPoint Presentation</vt:lpstr>
      <vt:lpstr>ANY 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Assignment PHYSICS</dc:title>
  <dc:creator>Windows User</dc:creator>
  <cp:lastModifiedBy>Windows User</cp:lastModifiedBy>
  <cp:revision>200</cp:revision>
  <dcterms:created xsi:type="dcterms:W3CDTF">2019-01-04T02:27:49Z</dcterms:created>
  <dcterms:modified xsi:type="dcterms:W3CDTF">2019-01-16T11:08:52Z</dcterms:modified>
</cp:coreProperties>
</file>