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104878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C68B1-5A82-4B68-A0A6-1B894E810A61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10487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10487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10487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10487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6750A-5CEA-4344-84EB-46F6A44E62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89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89E6-D87F-42F5-BD95-7F5AA5D7F6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89E6-D87F-42F5-BD95-7F5AA5D7F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8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Brickwork-HD-R1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48608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9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0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1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17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5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754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55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8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4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7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31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79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44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21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36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70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71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5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73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7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Brickwork-HD-R1a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4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048576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048578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79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0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Kepala_negara" TargetMode="External"/><Relationship Id="rId3" Type="http://schemas.openxmlformats.org/officeDocument/2006/relationships/hyperlink" Target="http://id.wikipedia.org/wiki/Republik" TargetMode="External"/><Relationship Id="rId7" Type="http://schemas.openxmlformats.org/officeDocument/2006/relationships/hyperlink" Target="http://id.wikipedia.org/wiki/Kepala_pemerintahan" TargetMode="External"/><Relationship Id="rId2" Type="http://schemas.openxmlformats.org/officeDocument/2006/relationships/hyperlink" Target="http://id.wikipedia.org/wiki/Sistem_pemerintaha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Legislatif" TargetMode="External"/><Relationship Id="rId5" Type="http://schemas.openxmlformats.org/officeDocument/2006/relationships/hyperlink" Target="http://id.wikipedia.org/wiki/Pemilu" TargetMode="External"/><Relationship Id="rId4" Type="http://schemas.openxmlformats.org/officeDocument/2006/relationships/hyperlink" Target="http://id.wikipedia.org/wiki/Eksekuti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ctrTitle"/>
          </p:nvPr>
        </p:nvSpPr>
        <p:spPr>
          <a:xfrm rot="21420000">
            <a:off x="925069" y="145299"/>
            <a:ext cx="9755187" cy="2766528"/>
          </a:xfrm>
        </p:spPr>
        <p:txBody>
          <a:bodyPr/>
          <a:lstStyle/>
          <a:p>
            <a:r>
              <a:rPr lang="en-ID" dirty="0" smtClean="0"/>
              <a:t>DEMOKRASI</a:t>
            </a:r>
            <a:endParaRPr lang="en-ID" dirty="0"/>
          </a:p>
        </p:txBody>
      </p:sp>
      <p:sp>
        <p:nvSpPr>
          <p:cNvPr id="1048619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2771283"/>
            <a:ext cx="9755187" cy="5503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tx1"/>
                </a:solidFill>
              </a:rPr>
              <a:t>Adji</a:t>
            </a:r>
            <a:r>
              <a:rPr lang="en-ID" dirty="0" smtClean="0">
                <a:solidFill>
                  <a:schemeClr val="tx1"/>
                </a:solidFill>
              </a:rPr>
              <a:t> willy </a:t>
            </a:r>
            <a:r>
              <a:rPr lang="en-ID" dirty="0" err="1" smtClean="0">
                <a:solidFill>
                  <a:schemeClr val="tx1"/>
                </a:solidFill>
              </a:rPr>
              <a:t>mubarok</a:t>
            </a:r>
            <a:r>
              <a:rPr lang="en-ID" dirty="0" smtClean="0">
                <a:solidFill>
                  <a:schemeClr val="tx1"/>
                </a:solidFill>
              </a:rPr>
              <a:t> (EL 18]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tx1"/>
                </a:solidFill>
              </a:rPr>
              <a:t>Diaz </a:t>
            </a:r>
            <a:r>
              <a:rPr lang="en-ID" dirty="0" err="1" smtClean="0">
                <a:solidFill>
                  <a:schemeClr val="tx1"/>
                </a:solidFill>
              </a:rPr>
              <a:t>adha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asri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prakoso</a:t>
            </a:r>
            <a:r>
              <a:rPr lang="en-ID" dirty="0" smtClean="0">
                <a:solidFill>
                  <a:schemeClr val="tx1"/>
                </a:solidFill>
              </a:rPr>
              <a:t> [IF 18]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tx1"/>
                </a:solidFill>
              </a:rPr>
              <a:t>Dewi</a:t>
            </a:r>
            <a:r>
              <a:rPr lang="en-ID" dirty="0" smtClean="0">
                <a:solidFill>
                  <a:schemeClr val="tx1"/>
                </a:solidFill>
              </a:rPr>
              <a:t> Ananta hakim [IF 18]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dirty="0"/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35" y="-108078"/>
            <a:ext cx="3176336" cy="3176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ctrTitle"/>
          </p:nvPr>
        </p:nvSpPr>
        <p:spPr>
          <a:xfrm>
            <a:off x="266700" y="375166"/>
            <a:ext cx="5105400" cy="533400"/>
          </a:xfrm>
          <a:solidFill>
            <a:srgbClr val="9999FF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1800" b="1" dirty="0" err="1">
                <a:solidFill>
                  <a:srgbClr val="FF0000"/>
                </a:solidFill>
                <a:latin typeface="Calisto MT" panose="02040603050505030304" pitchFamily="18" charset="0"/>
              </a:rPr>
              <a:t>Berdasarkan</a:t>
            </a:r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Titik</a:t>
            </a: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Perhatian</a:t>
            </a: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atau</a:t>
            </a: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Prioritasnya</a:t>
            </a: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1048651" name="Subtitle 2"/>
          <p:cNvSpPr>
            <a:spLocks noGrp="1"/>
          </p:cNvSpPr>
          <p:nvPr>
            <p:ph type="subTitle" idx="1"/>
          </p:nvPr>
        </p:nvSpPr>
        <p:spPr>
          <a:xfrm>
            <a:off x="266700" y="1281545"/>
            <a:ext cx="6477000" cy="2438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Formal 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Menempatkan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orang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pada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kedudukan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sama</a:t>
            </a:r>
            <a:endParaRPr lang="en-US" dirty="0" smtClean="0">
              <a:solidFill>
                <a:srgbClr val="7030A0"/>
              </a:solidFill>
              <a:latin typeface="Calisto MT" panose="02040603050505030304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Material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Persamaan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Bidang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Politik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lebih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prioritas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Campuran</a:t>
            </a:r>
            <a:endParaRPr lang="en-US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Menciptakan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kesejahteraan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seluruh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rakyat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dengan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menempatkan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persaaan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sederajat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setap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hak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orang</a:t>
            </a:r>
            <a:endParaRPr lang="en-US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sp>
        <p:nvSpPr>
          <p:cNvPr id="1048652" name="Rectangle 3"/>
          <p:cNvSpPr/>
          <p:nvPr/>
        </p:nvSpPr>
        <p:spPr>
          <a:xfrm>
            <a:off x="2590800" y="3901330"/>
            <a:ext cx="51054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alisto MT" panose="02040603050505030304" pitchFamily="18" charset="0"/>
              </a:rPr>
              <a:t>Berdasarkan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Prinsip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Ideologi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,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Demokrasi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1048653" name="Rectangle 4"/>
          <p:cNvSpPr/>
          <p:nvPr/>
        </p:nvSpPr>
        <p:spPr>
          <a:xfrm>
            <a:off x="2590800" y="4495800"/>
            <a:ext cx="5181600" cy="191666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b="1" dirty="0">
                <a:solidFill>
                  <a:schemeClr val="tx1"/>
                </a:solidFill>
                <a:latin typeface="Calisto MT" panose="02040603050505030304" pitchFamily="18" charset="0"/>
              </a:rPr>
              <a:t> Liberal</a:t>
            </a:r>
          </a:p>
          <a:p>
            <a:pPr marL="742950" lvl="2" indent="-285750">
              <a:buFont typeface="Wingdings" pitchFamily="2" charset="2"/>
              <a:buChar char="q"/>
            </a:pPr>
            <a:r>
              <a:rPr lang="en-US" dirty="0">
                <a:solidFill>
                  <a:srgbClr val="00CC00"/>
                </a:solidFill>
                <a:latin typeface="Calisto MT" panose="02040603050505030304" pitchFamily="18" charset="0"/>
              </a:rPr>
              <a:t>	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Memberikan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  <a:latin typeface="Calisto MT" panose="02040603050505030304" pitchFamily="18" charset="0"/>
              </a:rPr>
              <a:t>kebebasan</a:t>
            </a:r>
            <a:r>
              <a:rPr lang="en-US" b="1" dirty="0" smtClean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yang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luas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pada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	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individu</a:t>
            </a:r>
            <a:endParaRPr lang="en-US" b="1" dirty="0">
              <a:solidFill>
                <a:srgbClr val="00CC00"/>
              </a:solidFill>
              <a:latin typeface="Calisto MT" panose="0204060305050503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b="1" dirty="0">
                <a:solidFill>
                  <a:schemeClr val="tx1"/>
                </a:solidFill>
                <a:latin typeface="Calisto MT" panose="02040603050505030304" pitchFamily="18" charset="0"/>
              </a:rPr>
              <a:t> Rakyat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Bertujuan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mensejahterakan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rakyat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\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Tidak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mengenal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perbedaan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kelas</a:t>
            </a:r>
            <a:endParaRPr lang="en-US" b="1" dirty="0">
              <a:solidFill>
                <a:srgbClr val="00CC00"/>
              </a:solidFill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458200" cy="1371600"/>
          </a:xfrm>
          <a:solidFill>
            <a:srgbClr val="FF66FF"/>
          </a:solidFill>
          <a:ln>
            <a:solidFill>
              <a:srgbClr val="CC990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Berdasarkan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Wewenang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,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dan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Hubungan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Alat-Alat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Kelengkapan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Negara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3709735" y="1600200"/>
            <a:ext cx="4038600" cy="3124200"/>
          </a:xfrm>
          <a:ln>
            <a:solidFill>
              <a:srgbClr val="FF66FF"/>
            </a:solidFill>
          </a:ln>
        </p:spPr>
        <p:txBody>
          <a:bodyPr>
            <a:normAutofit fontScale="650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latin typeface="Calisto MT" panose="02040603050505030304" pitchFamily="18" charset="0"/>
              </a:rPr>
              <a:t>Demokrasi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latin typeface="Calisto MT" panose="02040603050505030304" pitchFamily="18" charset="0"/>
              </a:rPr>
              <a:t>Sistem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latin typeface="Calisto MT" panose="02040603050505030304" pitchFamily="18" charset="0"/>
              </a:rPr>
              <a:t>Parlementer</a:t>
            </a:r>
            <a:endParaRPr lang="en-US" dirty="0" smtClean="0">
              <a:latin typeface="Calisto MT" panose="02040603050505030304" pitchFamily="18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CC0099"/>
                </a:solidFill>
                <a:latin typeface="Calisto MT" panose="02040603050505030304" pitchFamily="18" charset="0"/>
              </a:rPr>
              <a:t>dikelola</a:t>
            </a:r>
            <a:r>
              <a:rPr lang="en-US" dirty="0" smtClean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oleh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parlemen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sehingga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Presiden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sebagai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kepala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negara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hanya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bertindak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sebagai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pengawas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kinerja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CC0099"/>
                </a:solidFill>
                <a:latin typeface="Calisto MT" panose="02040603050505030304" pitchFamily="18" charset="0"/>
              </a:rPr>
              <a:t>parlemen</a:t>
            </a:r>
            <a:endParaRPr lang="en-US" dirty="0" smtClean="0">
              <a:solidFill>
                <a:srgbClr val="CC0099"/>
              </a:solidFill>
              <a:latin typeface="Calisto MT" panose="02040603050505030304" pitchFamily="18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Presiden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Sebagai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Kepala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Negara,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Perdana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Menteri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sebagai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Kepala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CC0099"/>
                </a:solidFill>
                <a:latin typeface="Calisto MT" panose="02040603050505030304" pitchFamily="18" charset="0"/>
              </a:rPr>
              <a:t>Pemerintahan</a:t>
            </a:r>
            <a:endParaRPr lang="en-US" dirty="0" smtClean="0">
              <a:solidFill>
                <a:srgbClr val="CC0099"/>
              </a:solidFill>
              <a:latin typeface="Calisto MT" panose="02040603050505030304" pitchFamily="18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 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Eksekutif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Bertanggung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jawab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pada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CC0099"/>
                </a:solidFill>
                <a:latin typeface="Calisto MT" panose="02040603050505030304" pitchFamily="18" charset="0"/>
              </a:rPr>
              <a:t>Legislatif</a:t>
            </a:r>
            <a:endParaRPr lang="en-US" dirty="0" smtClean="0">
              <a:solidFill>
                <a:srgbClr val="CC0099"/>
              </a:solidFill>
              <a:latin typeface="Calisto MT" panose="02040603050505030304" pitchFamily="18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 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Menteri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Bertanggungjawab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pada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Legislatif</a:t>
            </a:r>
            <a:endParaRPr lang="en-US" dirty="0">
              <a:solidFill>
                <a:srgbClr val="CC0099"/>
              </a:solidFill>
              <a:latin typeface="Calisto MT" panose="02040603050505030304" pitchFamily="18" charset="0"/>
            </a:endParaRPr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4283242"/>
            <a:ext cx="3886200" cy="22118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6667" lnSpcReduction="20000"/>
          </a:bodyPr>
          <a:lstStyle/>
          <a:p>
            <a:r>
              <a:rPr lang="en-US" sz="1500" b="1" dirty="0" err="1" smtClean="0">
                <a:latin typeface="Calisto MT" panose="02040603050505030304" pitchFamily="18" charset="0"/>
              </a:rPr>
              <a:t>Kelebihan</a:t>
            </a:r>
            <a:endParaRPr lang="en-US" sz="1500" b="1" dirty="0" smtClean="0">
              <a:latin typeface="Calisto MT" panose="0204060305050503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 err="1">
                <a:latin typeface="Calisto MT" panose="02040603050505030304" pitchFamily="18" charset="0"/>
              </a:rPr>
              <a:t>Tanggung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jawab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pembuatan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dan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pelaksanaan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kebijakan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publik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jelas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tertera</a:t>
            </a:r>
            <a:endParaRPr lang="en-US" sz="1500" dirty="0">
              <a:latin typeface="Calisto MT" panose="0204060305050503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 err="1">
                <a:latin typeface="Calisto MT" panose="02040603050505030304" pitchFamily="18" charset="0"/>
              </a:rPr>
              <a:t>Pengambilan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keputusan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lebih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sedikit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memakan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waktu</a:t>
            </a:r>
            <a:r>
              <a:rPr lang="en-US" sz="1500" dirty="0">
                <a:latin typeface="Calisto MT" panose="02040603050505030304" pitchFamily="18" charset="0"/>
              </a:rPr>
              <a:t>, </a:t>
            </a:r>
            <a:r>
              <a:rPr lang="en-US" sz="1500" dirty="0" err="1">
                <a:latin typeface="Calisto MT" panose="02040603050505030304" pitchFamily="18" charset="0"/>
              </a:rPr>
              <a:t>dikarenakan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keputusan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diambil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oleh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parlemen</a:t>
            </a:r>
            <a:r>
              <a:rPr lang="en-US" sz="1500" dirty="0">
                <a:latin typeface="Calisto MT" panose="02040603050505030304" pitchFamily="18" charset="0"/>
              </a:rPr>
              <a:t> yang </a:t>
            </a:r>
            <a:r>
              <a:rPr lang="en-US" sz="1500" dirty="0" err="1">
                <a:latin typeface="Calisto MT" panose="02040603050505030304" pitchFamily="18" charset="0"/>
              </a:rPr>
              <a:t>notabene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ber-anggota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banyak</a:t>
            </a:r>
            <a:r>
              <a:rPr lang="en-US" sz="1500" dirty="0">
                <a:latin typeface="Calisto MT" panose="02040603050505030304" pitchFamily="18" charset="0"/>
              </a:rPr>
              <a:t>.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748335" y="2971800"/>
            <a:ext cx="4215065" cy="35232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b="1" dirty="0" err="1" smtClean="0">
                <a:latin typeface="Calisto MT" panose="02040603050505030304" pitchFamily="18" charset="0"/>
              </a:rPr>
              <a:t>Kekurangan</a:t>
            </a:r>
            <a:endParaRPr lang="en-US" sz="1200" b="1" dirty="0">
              <a:latin typeface="Calisto MT" panose="0204060305050503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alisto MT" panose="02040603050505030304" pitchFamily="18" charset="0"/>
              </a:rPr>
              <a:t>Kedudukan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badan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eksekutif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tidak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dapat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ditentukan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masa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jabatannya</a:t>
            </a:r>
            <a:r>
              <a:rPr lang="en-US" sz="1200" dirty="0">
                <a:latin typeface="Calisto MT" panose="02040603050505030304" pitchFamily="18" charset="0"/>
              </a:rPr>
              <a:t>. Hal </a:t>
            </a:r>
            <a:r>
              <a:rPr lang="en-US" sz="1200" dirty="0" err="1">
                <a:latin typeface="Calisto MT" panose="02040603050505030304" pitchFamily="18" charset="0"/>
              </a:rPr>
              <a:t>tersebut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dikarenakan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kabinet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dapat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bubar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sewaktu</a:t>
            </a:r>
            <a:r>
              <a:rPr lang="en-US" sz="1200" dirty="0">
                <a:latin typeface="Calisto MT" panose="02040603050505030304" pitchFamily="18" charset="0"/>
              </a:rPr>
              <a:t>- </a:t>
            </a:r>
            <a:r>
              <a:rPr lang="en-US" sz="1200" dirty="0" err="1">
                <a:latin typeface="Calisto MT" panose="02040603050505030304" pitchFamily="18" charset="0"/>
              </a:rPr>
              <a:t>waktu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sesuai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keputusan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anggota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parlemen</a:t>
            </a:r>
            <a:r>
              <a:rPr lang="en-US" sz="1200" dirty="0">
                <a:latin typeface="Calisto MT" panose="02040603050505030304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alisto MT" panose="02040603050505030304" pitchFamily="18" charset="0"/>
              </a:rPr>
              <a:t>Badan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eksekutif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atau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kabinet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bergantung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pada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dukungan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terbanyak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dari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parlemen</a:t>
            </a:r>
            <a:r>
              <a:rPr lang="en-US" sz="1200" dirty="0">
                <a:latin typeface="Calisto MT" panose="02040603050505030304" pitchFamily="18" charset="0"/>
              </a:rPr>
              <a:t>. </a:t>
            </a:r>
            <a:r>
              <a:rPr lang="en-US" sz="1200" dirty="0" err="1">
                <a:latin typeface="Calisto MT" panose="02040603050505030304" pitchFamily="18" charset="0"/>
              </a:rPr>
              <a:t>Maka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dari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itu</a:t>
            </a:r>
            <a:r>
              <a:rPr lang="en-US" sz="1200" dirty="0">
                <a:latin typeface="Calisto MT" panose="02040603050505030304" pitchFamily="18" charset="0"/>
              </a:rPr>
              <a:t>, </a:t>
            </a:r>
            <a:r>
              <a:rPr lang="en-US" sz="1200" dirty="0" err="1">
                <a:latin typeface="Calisto MT" panose="02040603050505030304" pitchFamily="18" charset="0"/>
              </a:rPr>
              <a:t>sewaktu</a:t>
            </a:r>
            <a:r>
              <a:rPr lang="en-US" sz="1200" dirty="0">
                <a:latin typeface="Calisto MT" panose="02040603050505030304" pitchFamily="18" charset="0"/>
              </a:rPr>
              <a:t>- </a:t>
            </a:r>
            <a:r>
              <a:rPr lang="en-US" sz="1200" dirty="0" err="1">
                <a:latin typeface="Calisto MT" panose="02040603050505030304" pitchFamily="18" charset="0"/>
              </a:rPr>
              <a:t>waktu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kabinet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bisa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saja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dijatuhkan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oleh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parlemen</a:t>
            </a:r>
            <a:r>
              <a:rPr lang="en-US" sz="1200" dirty="0">
                <a:latin typeface="Calisto MT" panose="0204060305050503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6"/>
          <p:cNvSpPr>
            <a:spLocks noGrp="1"/>
          </p:cNvSpPr>
          <p:nvPr>
            <p:ph type="title"/>
          </p:nvPr>
        </p:nvSpPr>
        <p:spPr>
          <a:xfrm>
            <a:off x="629653" y="381001"/>
            <a:ext cx="4572000" cy="685800"/>
          </a:xfr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Demokrasi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Presidensial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1048676" name="Content Placeholder 7"/>
          <p:cNvSpPr>
            <a:spLocks noGrp="1"/>
          </p:cNvSpPr>
          <p:nvPr>
            <p:ph sz="half" idx="4294967295"/>
          </p:nvPr>
        </p:nvSpPr>
        <p:spPr>
          <a:xfrm>
            <a:off x="874466" y="1231232"/>
            <a:ext cx="4082374" cy="48487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7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merupakan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2" tooltip="Sistem pemerintahan"/>
              </a:rPr>
              <a:t>sistem pemerintahan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 negara 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3" tooltip="Republik"/>
              </a:rPr>
              <a:t>republik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 di mana kekuasan 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4" tooltip="Eksekutif"/>
              </a:rPr>
              <a:t>eksekutif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 dipilih melalui 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5" tooltip="Pemilu"/>
              </a:rPr>
              <a:t>pemilu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 dan terpisah dengan kekuasan 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6" tooltip="Legislatif"/>
              </a:rPr>
              <a:t>legislatif</a:t>
            </a:r>
            <a:r>
              <a:rPr lang="id-ID" b="1" dirty="0" smtClean="0">
                <a:solidFill>
                  <a:srgbClr val="CC0000"/>
                </a:solidFill>
                <a:latin typeface="Calisto MT" panose="02040603050505030304" pitchFamily="18" charset="0"/>
              </a:rPr>
              <a:t>.</a:t>
            </a:r>
            <a:endParaRPr lang="en-US" b="1" dirty="0" smtClean="0">
              <a:solidFill>
                <a:srgbClr val="CC0000"/>
              </a:solidFill>
              <a:latin typeface="Calisto MT" panose="020406030505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Dikepalai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oleh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seorang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presiden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sebagai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 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  <a:hlinkClick r:id="rId7" tooltip="Kepala pemerintahan"/>
              </a:rPr>
              <a:t>kepala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  <a:hlinkClick r:id="rId7" tooltip="Kepala pemerintahan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  <a:hlinkClick r:id="rId7" tooltip="Kepala pemerintahan"/>
              </a:rPr>
              <a:t>pemerintahan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 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sekaligus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 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  <a:hlinkClick r:id="rId8" tooltip="Kepala negara"/>
              </a:rPr>
              <a:t>kepala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  <a:hlinkClick r:id="rId8" tooltip="Kepala negara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  <a:hlinkClick r:id="rId8" tooltip="Kepala negara"/>
              </a:rPr>
              <a:t>negara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.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Kekuasaan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eksekutif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tidak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bertanggung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jawab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kepada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kekuasaan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legislatif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.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Kekuasaan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eksekutif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tidak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dapat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dijatuhkan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oleh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legislatif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048677" name="Content Placeholder 8"/>
          <p:cNvSpPr>
            <a:spLocks noGrp="1"/>
          </p:cNvSpPr>
          <p:nvPr>
            <p:ph sz="half" idx="4294967295"/>
          </p:nvPr>
        </p:nvSpPr>
        <p:spPr>
          <a:xfrm>
            <a:off x="5783178" y="389023"/>
            <a:ext cx="4684295" cy="2743199"/>
          </a:xfrm>
          <a:prstGeom prst="rect">
            <a:avLst/>
          </a:prstGeom>
          <a:solidFill>
            <a:srgbClr val="FFFF00"/>
          </a:solidFill>
        </p:spPr>
        <p:txBody>
          <a:bodyPr>
            <a:normAutofit fontScale="88889" lnSpcReduction="10000"/>
          </a:bodyPr>
          <a:lstStyle/>
          <a:p>
            <a:r>
              <a:rPr lang="en-US" b="1" dirty="0" err="1" smtClean="0">
                <a:solidFill>
                  <a:srgbClr val="CC0000"/>
                </a:solidFill>
              </a:rPr>
              <a:t>Kelebihan</a:t>
            </a:r>
            <a:endParaRPr lang="en-US" b="1" dirty="0" smtClean="0">
              <a:solidFill>
                <a:srgbClr val="CC0000"/>
              </a:solidFill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s-AR" dirty="0" err="1"/>
              <a:t>Badan</a:t>
            </a:r>
            <a:r>
              <a:rPr lang="es-AR" dirty="0"/>
              <a:t> </a:t>
            </a:r>
            <a:r>
              <a:rPr lang="es-AR" dirty="0" err="1"/>
              <a:t>eksekutif</a:t>
            </a:r>
            <a:r>
              <a:rPr lang="es-AR" dirty="0"/>
              <a:t> </a:t>
            </a:r>
            <a:r>
              <a:rPr lang="es-AR" dirty="0" err="1"/>
              <a:t>lebih</a:t>
            </a:r>
            <a:r>
              <a:rPr lang="es-AR" dirty="0"/>
              <a:t> </a:t>
            </a:r>
            <a:r>
              <a:rPr lang="es-AR" dirty="0" err="1"/>
              <a:t>stabil</a:t>
            </a:r>
            <a:r>
              <a:rPr lang="es-AR" dirty="0"/>
              <a:t> </a:t>
            </a:r>
            <a:r>
              <a:rPr lang="es-AR" dirty="0" err="1"/>
              <a:t>kedudukannya</a:t>
            </a:r>
            <a:r>
              <a:rPr lang="es-AR" dirty="0"/>
              <a:t> </a:t>
            </a:r>
            <a:r>
              <a:rPr lang="es-AR" dirty="0" err="1"/>
              <a:t>karena</a:t>
            </a:r>
            <a:r>
              <a:rPr lang="es-AR" dirty="0"/>
              <a:t> </a:t>
            </a:r>
            <a:r>
              <a:rPr lang="es-AR" dirty="0" err="1"/>
              <a:t>tidak</a:t>
            </a:r>
            <a:r>
              <a:rPr lang="es-AR" dirty="0"/>
              <a:t> </a:t>
            </a:r>
            <a:r>
              <a:rPr lang="es-AR" dirty="0" err="1"/>
              <a:t>tergantung</a:t>
            </a:r>
            <a:r>
              <a:rPr lang="es-AR" dirty="0"/>
              <a:t> pada </a:t>
            </a:r>
            <a:r>
              <a:rPr lang="es-AR" dirty="0" err="1"/>
              <a:t>parlemen</a:t>
            </a:r>
            <a:r>
              <a:rPr lang="es-AR" dirty="0"/>
              <a:t>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s-AR" dirty="0"/>
              <a:t>Masa </a:t>
            </a:r>
            <a:r>
              <a:rPr lang="es-AR" dirty="0" err="1"/>
              <a:t>jabatan</a:t>
            </a:r>
            <a:r>
              <a:rPr lang="es-AR" dirty="0"/>
              <a:t> </a:t>
            </a:r>
            <a:r>
              <a:rPr lang="es-AR" dirty="0" err="1"/>
              <a:t>badan</a:t>
            </a:r>
            <a:r>
              <a:rPr lang="es-AR" dirty="0"/>
              <a:t> </a:t>
            </a:r>
            <a:r>
              <a:rPr lang="es-AR" dirty="0" err="1"/>
              <a:t>eksekutif</a:t>
            </a:r>
            <a:r>
              <a:rPr lang="es-AR" dirty="0"/>
              <a:t> </a:t>
            </a:r>
            <a:r>
              <a:rPr lang="es-AR" dirty="0" err="1"/>
              <a:t>lebih</a:t>
            </a:r>
            <a:r>
              <a:rPr lang="es-AR" dirty="0"/>
              <a:t> </a:t>
            </a:r>
            <a:r>
              <a:rPr lang="es-AR" dirty="0" err="1"/>
              <a:t>jelas</a:t>
            </a:r>
            <a:r>
              <a:rPr lang="es-AR" dirty="0"/>
              <a:t> </a:t>
            </a:r>
            <a:r>
              <a:rPr lang="es-AR" dirty="0" err="1"/>
              <a:t>dengan</a:t>
            </a:r>
            <a:r>
              <a:rPr lang="es-AR" dirty="0"/>
              <a:t> </a:t>
            </a:r>
            <a:r>
              <a:rPr lang="es-AR" dirty="0" err="1"/>
              <a:t>jangka</a:t>
            </a:r>
            <a:r>
              <a:rPr lang="es-AR" dirty="0"/>
              <a:t> </a:t>
            </a:r>
            <a:r>
              <a:rPr lang="es-AR" dirty="0" err="1"/>
              <a:t>waktu</a:t>
            </a:r>
            <a:r>
              <a:rPr lang="es-AR" dirty="0"/>
              <a:t> </a:t>
            </a:r>
            <a:r>
              <a:rPr lang="es-AR" dirty="0" err="1" smtClean="0"/>
              <a:t>tertentu</a:t>
            </a:r>
            <a:endParaRPr lang="es-AR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s-AR" dirty="0" err="1"/>
              <a:t>Penyusun</a:t>
            </a:r>
            <a:r>
              <a:rPr lang="es-AR" dirty="0"/>
              <a:t> </a:t>
            </a:r>
            <a:r>
              <a:rPr lang="es-AR" dirty="0" err="1"/>
              <a:t>program</a:t>
            </a:r>
            <a:r>
              <a:rPr lang="es-AR" dirty="0"/>
              <a:t> </a:t>
            </a:r>
            <a:r>
              <a:rPr lang="es-AR" dirty="0" err="1"/>
              <a:t>kerja</a:t>
            </a:r>
            <a:r>
              <a:rPr lang="es-AR" dirty="0"/>
              <a:t> </a:t>
            </a:r>
            <a:r>
              <a:rPr lang="es-AR" dirty="0" err="1"/>
              <a:t>kabinet</a:t>
            </a:r>
            <a:r>
              <a:rPr lang="es-AR" dirty="0"/>
              <a:t> </a:t>
            </a:r>
            <a:r>
              <a:rPr lang="es-AR" dirty="0" err="1"/>
              <a:t>mudah</a:t>
            </a:r>
            <a:r>
              <a:rPr lang="es-AR" dirty="0"/>
              <a:t> </a:t>
            </a:r>
            <a:r>
              <a:rPr lang="es-AR" dirty="0" err="1"/>
              <a:t>disesuaikan</a:t>
            </a:r>
            <a:r>
              <a:rPr lang="es-AR" dirty="0"/>
              <a:t> </a:t>
            </a:r>
            <a:r>
              <a:rPr lang="es-AR" dirty="0" err="1"/>
              <a:t>dengan</a:t>
            </a:r>
            <a:r>
              <a:rPr lang="es-AR" dirty="0"/>
              <a:t> </a:t>
            </a:r>
            <a:r>
              <a:rPr lang="es-AR" dirty="0" err="1"/>
              <a:t>jangka</a:t>
            </a:r>
            <a:r>
              <a:rPr lang="es-AR" dirty="0"/>
              <a:t> </a:t>
            </a:r>
            <a:r>
              <a:rPr lang="es-AR" dirty="0" err="1"/>
              <a:t>waktu</a:t>
            </a:r>
            <a:r>
              <a:rPr lang="es-AR" dirty="0"/>
              <a:t> masa </a:t>
            </a:r>
            <a:r>
              <a:rPr lang="es-AR" dirty="0" err="1"/>
              <a:t>jabatannya</a:t>
            </a:r>
            <a:r>
              <a:rPr lang="es-AR" dirty="0"/>
              <a:t>.</a:t>
            </a:r>
          </a:p>
          <a:p>
            <a:pPr marL="457200" lvl="1" indent="0" fontAlgn="base">
              <a:buNone/>
            </a:pPr>
            <a:endParaRPr lang="es-AR" dirty="0"/>
          </a:p>
        </p:txBody>
      </p:sp>
      <p:sp>
        <p:nvSpPr>
          <p:cNvPr id="1048678" name="Content Placeholder 8"/>
          <p:cNvSpPr txBox="1"/>
          <p:nvPr/>
        </p:nvSpPr>
        <p:spPr>
          <a:xfrm>
            <a:off x="6112042" y="3336759"/>
            <a:ext cx="4848726" cy="274319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CC0000"/>
                </a:solidFill>
              </a:rPr>
              <a:t>Kekurangan</a:t>
            </a:r>
            <a:endParaRPr lang="en-US" sz="2000" b="1" dirty="0">
              <a:solidFill>
                <a:srgbClr val="CC0000"/>
              </a:solidFill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 err="1"/>
              <a:t>Kekuasaan</a:t>
            </a:r>
            <a:r>
              <a:rPr lang="en-US" sz="1800" dirty="0"/>
              <a:t> </a:t>
            </a:r>
            <a:r>
              <a:rPr lang="en-US" sz="1800" dirty="0" err="1"/>
              <a:t>eksekutif</a:t>
            </a:r>
            <a:r>
              <a:rPr lang="en-US" sz="1800" dirty="0"/>
              <a:t> di </a:t>
            </a:r>
            <a:r>
              <a:rPr lang="en-US" sz="1800" dirty="0" err="1"/>
              <a:t>luar</a:t>
            </a:r>
            <a:r>
              <a:rPr lang="en-US" sz="1800" dirty="0"/>
              <a:t> </a:t>
            </a:r>
            <a:r>
              <a:rPr lang="en-US" sz="1800" dirty="0" err="1"/>
              <a:t>pengawasan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legislatif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menciptakan</a:t>
            </a:r>
            <a:r>
              <a:rPr lang="en-US" sz="1800" dirty="0"/>
              <a:t> </a:t>
            </a:r>
            <a:r>
              <a:rPr lang="en-US" sz="1800" dirty="0" err="1"/>
              <a:t>kekuasaan</a:t>
            </a:r>
            <a:r>
              <a:rPr lang="en-US" sz="1800" dirty="0"/>
              <a:t> </a:t>
            </a:r>
            <a:r>
              <a:rPr lang="en-US" sz="1800" dirty="0" err="1"/>
              <a:t>mutlak</a:t>
            </a:r>
            <a:r>
              <a:rPr lang="en-US" sz="1800" dirty="0"/>
              <a:t>.</a:t>
            </a:r>
            <a:endParaRPr lang="en-US" sz="4000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memakan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lama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pertanggungjawaban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jelas</a:t>
            </a:r>
            <a:r>
              <a:rPr lang="en-US" sz="1800" dirty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E. </a:t>
            </a:r>
            <a:r>
              <a:rPr lang="en-US" sz="4800" b="1" dirty="0" err="1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Perkembangan</a:t>
            </a:r>
            <a:r>
              <a:rPr lang="en-US" sz="4800" b="1" dirty="0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Demokrasi</a:t>
            </a:r>
            <a:r>
              <a:rPr lang="en-US" sz="4800" b="1" dirty="0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 Indonesia</a:t>
            </a:r>
          </a:p>
        </p:txBody>
      </p:sp>
      <p:sp>
        <p:nvSpPr>
          <p:cNvPr id="1048680" name="Text Box 3"/>
          <p:cNvSpPr txBox="1"/>
          <p:nvPr/>
        </p:nvSpPr>
        <p:spPr>
          <a:xfrm>
            <a:off x="1212215" y="2051952"/>
            <a:ext cx="9767570" cy="249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0030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mekanisme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upaya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mewujudkan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kedaulatan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warganegara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Perkembana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mengalami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:</a:t>
            </a:r>
          </a:p>
          <a:p>
            <a:pPr indent="240030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Revolusi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Parlementer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(liberal)</a:t>
            </a: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( 1959 - 1965 )</a:t>
            </a: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Era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Baru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Era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Reformasi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2260" indent="-30226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b="1" dirty="0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Masa </a:t>
            </a:r>
            <a:r>
              <a:rPr lang="en-US" b="1" dirty="0" err="1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Revolusi</a:t>
            </a:r>
            <a:endParaRPr lang="en-US" b="1" dirty="0">
              <a:solidFill>
                <a:srgbClr val="FF0000"/>
              </a:solidFill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1048682" name="Text Box 3"/>
          <p:cNvSpPr txBox="1"/>
          <p:nvPr/>
        </p:nvSpPr>
        <p:spPr>
          <a:xfrm>
            <a:off x="838200" y="1837765"/>
            <a:ext cx="9819005" cy="332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855">
              <a:lnSpc>
                <a:spcPct val="80000"/>
              </a:lnSpc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1945 – 1950,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berjuang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melawan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Belanda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ingin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menjajah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kembali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penyelenggaraan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belum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berjalan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Hal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dikarenakan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disibukkan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revolusi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fisik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indent="236855">
              <a:lnSpc>
                <a:spcPct val="80000"/>
              </a:lnSpc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36855">
              <a:lnSpc>
                <a:spcPct val="80000"/>
              </a:lnSpc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memiliki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komitmen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pemerin-tahan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demokratis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berlandaskan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 RI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1945.</a:t>
            </a:r>
          </a:p>
          <a:p>
            <a:pPr indent="236855">
              <a:lnSpc>
                <a:spcPct val="80000"/>
              </a:lnSpc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36855">
              <a:lnSpc>
                <a:spcPct val="80000"/>
              </a:lnSpc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awalnya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menunjukkan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sentralisasi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Hal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terjadi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lembaga-lembaga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misalnya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belum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Kondisi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sangat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nyata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terlihat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Pasal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Peralihan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 1945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menyatakan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,”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Sebelum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Majelis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Permusyawaratan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Rakyat, Dewan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Rakyat,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Dewan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Pertimbangan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Agung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segala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bantuan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sebuah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komite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nasional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4660" indent="-347345">
              <a:buFont typeface="Arial" panose="020B0604020202020204" pitchFamily="34" charset="0"/>
              <a:buChar char="•"/>
            </a:pPr>
            <a:r>
              <a:rPr lang="en-US" sz="4800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Demokrasi</a:t>
            </a:r>
            <a:r>
              <a:rPr lang="en-US" sz="4800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4800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Parlementer</a:t>
            </a:r>
            <a:r>
              <a:rPr lang="en-US" sz="4800" b="1" dirty="0">
                <a:latin typeface="Tw Cen MT" panose="020B0602020104020603" pitchFamily="34" charset="0"/>
                <a:cs typeface="Tw Cen MT" panose="020B0602020104020603" pitchFamily="34" charset="0"/>
              </a:rPr>
              <a:t> (Liberal)</a:t>
            </a:r>
          </a:p>
        </p:txBody>
      </p:sp>
      <p:sp>
        <p:nvSpPr>
          <p:cNvPr id="1048684" name="Text Box 2"/>
          <p:cNvSpPr txBox="1"/>
          <p:nvPr/>
        </p:nvSpPr>
        <p:spPr>
          <a:xfrm>
            <a:off x="1056033" y="2038417"/>
            <a:ext cx="10026650" cy="249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dipraktikan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berlakunya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 1945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periode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pertama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(1945-1949)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kemudian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dilanjutkan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berlakunya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Serikat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(UUD RIS) 1949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UUDS 1950.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yuridis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resmi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berakhir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1959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bersamaan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pemberlakuan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kembali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 1945.</a:t>
            </a:r>
          </a:p>
          <a:p>
            <a:pPr indent="243205">
              <a:lnSpc>
                <a:spcPct val="100000"/>
              </a:lnSpc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berlakunya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parlementer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(1945-1959),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kehidupan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stabil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sehingga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program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berkesinambungan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Timbulnya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sangat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3225" indent="-403225">
              <a:buFont typeface="Arial" panose="020B0604020202020204" pitchFamily="34" charset="0"/>
              <a:buChar char="•"/>
            </a:pPr>
            <a:r>
              <a:rPr lang="en-US" sz="4800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Demokrasi</a:t>
            </a:r>
            <a:r>
              <a:rPr lang="en-US" sz="4800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4800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Terpimpin</a:t>
            </a:r>
            <a:r>
              <a:rPr lang="en-US" sz="4800" b="1" dirty="0">
                <a:latin typeface="Tw Cen MT" panose="020B0602020104020603" pitchFamily="34" charset="0"/>
                <a:cs typeface="Tw Cen MT" panose="020B0602020104020603" pitchFamily="34" charset="0"/>
              </a:rPr>
              <a:t> (1959-1965)</a:t>
            </a:r>
          </a:p>
        </p:txBody>
      </p:sp>
      <p:sp>
        <p:nvSpPr>
          <p:cNvPr id="1048686" name="Text Box 2"/>
          <p:cNvSpPr txBox="1"/>
          <p:nvPr/>
        </p:nvSpPr>
        <p:spPr>
          <a:xfrm>
            <a:off x="999504" y="2063984"/>
            <a:ext cx="9769475" cy="249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59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lahir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?,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lahir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keinsyafan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kesadaran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keyakinan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terhadap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keburukan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diakibatkan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parlementer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(liberal)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melahirkan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terpecahnya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kehidupan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maupun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tatanan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kehidupan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ekonomi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indent="25590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559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konsepsional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memiliki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kelebihan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mengatasi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permasalahan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dihadapi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Hal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dilihat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diungkapan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Soekarno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ketika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memberikan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amanat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konstituante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22 April 1959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pokok-pokok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lain :</a:t>
            </a:r>
          </a:p>
        </p:txBody>
      </p:sp>
      <p:sp>
        <p:nvSpPr>
          <p:cNvPr id="1048687" name="Text Box 3"/>
          <p:cNvSpPr txBox="1"/>
          <p:nvPr/>
        </p:nvSpPr>
        <p:spPr>
          <a:xfrm>
            <a:off x="11616690" y="6521450"/>
            <a:ext cx="64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ext Box 2"/>
          <p:cNvSpPr txBox="1"/>
          <p:nvPr/>
        </p:nvSpPr>
        <p:spPr>
          <a:xfrm>
            <a:off x="702945" y="604520"/>
            <a:ext cx="10786110" cy="289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bukanlah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diktator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  <a:sym typeface="+mn-ea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cocok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kepribadian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hidup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Indonesia.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  <a:sym typeface="+mn-ea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disegala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soal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kenegaraan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kemasyarakatan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meliputi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bidang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ekonomi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social.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  <a:sym typeface="+mn-ea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Inti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daripada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pimpinan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permusyawaratan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dipimpin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hikmat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kebijaksanaan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  <a:sym typeface="+mn-ea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Oposisi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arti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melahirkan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pendapat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sehat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membangun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diharuskan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.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48689" name="Text Box 3"/>
          <p:cNvSpPr txBox="1"/>
          <p:nvPr/>
        </p:nvSpPr>
        <p:spPr>
          <a:xfrm>
            <a:off x="702945" y="3711942"/>
            <a:ext cx="10027285" cy="169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840"/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pokok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pikiran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bertentangan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UUD 1945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serta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budaya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Indoesia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Namun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praktiknya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konsep-konsep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direalisasikan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sebagaimana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mestinya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sehingga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seringkali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menyimpang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nilai-nilai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Pancasila, UUD 1945,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budaya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Penyebabnya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selain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terletak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, juga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kelemahan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legislatif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sebagai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patner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pengontrol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eksekutif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serta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situasi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sosial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poltik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menentu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saat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1048690" name="Text Box 4"/>
          <p:cNvSpPr txBox="1"/>
          <p:nvPr/>
        </p:nvSpPr>
        <p:spPr>
          <a:xfrm>
            <a:off x="11603355" y="6494780"/>
            <a:ext cx="75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 fontScale="90000"/>
          </a:bodyPr>
          <a:lstStyle/>
          <a:p>
            <a:pPr marL="339090" indent="-339090">
              <a:buFont typeface="Arial" panose="020B0604020202020204" pitchFamily="34" charset="0"/>
              <a:buChar char="•"/>
            </a:pP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Pancasila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Pada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Era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Orde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Baru</a:t>
            </a:r>
            <a:endParaRPr lang="en-US" b="1" dirty="0"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1048692" name="Text Box 3"/>
          <p:cNvSpPr txBox="1"/>
          <p:nvPr/>
        </p:nvSpPr>
        <p:spPr>
          <a:xfrm>
            <a:off x="998220" y="2087378"/>
            <a:ext cx="9744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 algn="just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mengandung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arti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menggunakan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hak-hak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disertai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rasa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jawab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Tuhan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Maha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Esa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agama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kepercayaan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masing-masing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menjunjung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tinggi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nilai-nilai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kemanusiaan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sesuai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martabat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manusia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menjamin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persatuan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kesatuan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mengutamakan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musyawarah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menyelesaikan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dimanfaatkan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mewujudkan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keadilan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sosial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berpangkal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kekeluargaan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gotong royong.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Semangat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kekeluargaan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sendiri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sudah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lama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dianut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berkembang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khususnya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pedesaan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1048693" name="Text Box 4"/>
          <p:cNvSpPr txBox="1"/>
          <p:nvPr/>
        </p:nvSpPr>
        <p:spPr>
          <a:xfrm>
            <a:off x="11591290" y="6473825"/>
            <a:ext cx="69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 Box 2"/>
          <p:cNvSpPr txBox="1"/>
          <p:nvPr/>
        </p:nvSpPr>
        <p:spPr>
          <a:xfrm>
            <a:off x="728345" y="1362008"/>
            <a:ext cx="1073467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lahir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Pancasila?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Munculnya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penyelewengan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permasalahan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alami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berlakunya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parlementer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Kedua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jenis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cocok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diterapkan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bernafaskan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kekeluargaan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gotong royong.</a:t>
            </a:r>
          </a:p>
          <a:p>
            <a:pPr indent="24320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Sejak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lahirnya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baru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diberlakukan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sampai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Meskipun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bertentangan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prinsip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namun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baru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peyimpangan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sejalan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prinsip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pancasila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diantaranya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:</a:t>
            </a:r>
          </a:p>
        </p:txBody>
      </p:sp>
      <p:sp>
        <p:nvSpPr>
          <p:cNvPr id="1048695" name="Text Box 3"/>
          <p:cNvSpPr txBox="1"/>
          <p:nvPr/>
        </p:nvSpPr>
        <p:spPr>
          <a:xfrm>
            <a:off x="11600180" y="6513195"/>
            <a:ext cx="87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795118" y="190219"/>
            <a:ext cx="10396882" cy="1151965"/>
          </a:xfrm>
        </p:spPr>
        <p:txBody>
          <a:bodyPr>
            <a:normAutofit/>
          </a:bodyPr>
          <a:lstStyle/>
          <a:p>
            <a:r>
              <a:rPr lang="en-ID" dirty="0" smtClean="0"/>
              <a:t>a. </a:t>
            </a:r>
            <a:r>
              <a:rPr lang="en-ID" dirty="0" err="1" smtClean="0"/>
              <a:t>Arti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makna</a:t>
            </a:r>
            <a:r>
              <a:rPr lang="en-ID" dirty="0" smtClean="0"/>
              <a:t> </a:t>
            </a:r>
            <a:r>
              <a:rPr lang="en-ID" dirty="0" err="1" smtClean="0"/>
              <a:t>demokrasi</a:t>
            </a:r>
            <a:endParaRPr lang="en-ID" dirty="0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695" y="-305360"/>
            <a:ext cx="2143125" cy="2143125"/>
          </a:xfrm>
          <a:prstGeom prst="rect">
            <a:avLst/>
          </a:prstGeom>
        </p:spPr>
      </p:pic>
      <p:sp>
        <p:nvSpPr>
          <p:cNvPr id="1048626" name="TextBox 4"/>
          <p:cNvSpPr txBox="1"/>
          <p:nvPr/>
        </p:nvSpPr>
        <p:spPr>
          <a:xfrm>
            <a:off x="577515" y="1955011"/>
            <a:ext cx="9986211" cy="275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Berasal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dari</a:t>
            </a:r>
            <a:r>
              <a:rPr lang="en-ID" dirty="0" smtClean="0">
                <a:latin typeface="Calisto MT" panose="02040603050505030304" pitchFamily="18" charset="0"/>
              </a:rPr>
              <a:t> kata </a:t>
            </a:r>
            <a:r>
              <a:rPr lang="en-ID" dirty="0" err="1">
                <a:latin typeface="Calisto MT" panose="02040603050505030304" pitchFamily="18" charset="0"/>
              </a:rPr>
              <a:t>Y</a:t>
            </a:r>
            <a:r>
              <a:rPr lang="en-ID" dirty="0" err="1" smtClean="0">
                <a:latin typeface="Calisto MT" panose="02040603050505030304" pitchFamily="18" charset="0"/>
              </a:rPr>
              <a:t>unani</a:t>
            </a:r>
            <a:r>
              <a:rPr lang="en-ID" dirty="0" smtClean="0">
                <a:latin typeface="Calisto MT" panose="02040603050505030304" pitchFamily="18" charset="0"/>
              </a:rPr>
              <a:t> demos </a:t>
            </a:r>
            <a:r>
              <a:rPr lang="en-ID" dirty="0" err="1" smtClean="0">
                <a:latin typeface="Calisto MT" panose="02040603050505030304" pitchFamily="18" charset="0"/>
              </a:rPr>
              <a:t>dan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kratos</a:t>
            </a:r>
            <a:r>
              <a:rPr lang="en-ID" dirty="0" smtClean="0">
                <a:latin typeface="Calisto MT" panose="02040603050505030304" pitchFamily="18" charset="0"/>
              </a:rPr>
              <a:t>. Demos </a:t>
            </a:r>
            <a:r>
              <a:rPr lang="en-ID" dirty="0" err="1" smtClean="0">
                <a:latin typeface="Calisto MT" panose="02040603050505030304" pitchFamily="18" charset="0"/>
              </a:rPr>
              <a:t>berarti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rakyat</a:t>
            </a:r>
            <a:r>
              <a:rPr lang="en-ID" dirty="0" smtClean="0">
                <a:latin typeface="Calisto MT" panose="02040603050505030304" pitchFamily="18" charset="0"/>
              </a:rPr>
              <a:t>, </a:t>
            </a:r>
            <a:r>
              <a:rPr lang="en-ID" dirty="0" err="1" smtClean="0">
                <a:latin typeface="Calisto MT" panose="02040603050505030304" pitchFamily="18" charset="0"/>
              </a:rPr>
              <a:t>kratos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pemerintahan</a:t>
            </a:r>
            <a:r>
              <a:rPr lang="en-ID" dirty="0" smtClean="0">
                <a:latin typeface="Calisto MT" panose="02040603050505030304" pitchFamily="18" charset="0"/>
              </a:rPr>
              <a:t>. </a:t>
            </a:r>
            <a:r>
              <a:rPr lang="en-ID" dirty="0" err="1" smtClean="0">
                <a:latin typeface="Calisto MT" panose="02040603050505030304" pitchFamily="18" charset="0"/>
              </a:rPr>
              <a:t>Jadi</a:t>
            </a:r>
            <a:r>
              <a:rPr lang="en-ID" dirty="0" smtClean="0">
                <a:latin typeface="Calisto MT" panose="02040603050505030304" pitchFamily="18" charset="0"/>
              </a:rPr>
              <a:t>, </a:t>
            </a: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adalah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pemerintahan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rakyat</a:t>
            </a:r>
            <a:r>
              <a:rPr lang="en-ID" dirty="0" smtClean="0">
                <a:latin typeface="Calisto MT" panose="02040603050505030304" pitchFamily="18" charset="0"/>
              </a:rPr>
              <a:t>, </a:t>
            </a:r>
            <a:r>
              <a:rPr lang="en-ID" dirty="0" err="1" smtClean="0">
                <a:latin typeface="Calisto MT" panose="02040603050505030304" pitchFamily="18" charset="0"/>
              </a:rPr>
              <a:t>yaitu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pemerintahan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rakyatnya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memegang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peranan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sangat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menentukan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 smtClean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adalah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sistem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atau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tatanan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pemerintahan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dianut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oleh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suatu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negara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tertentu</a:t>
            </a:r>
            <a:r>
              <a:rPr lang="en-ID" dirty="0">
                <a:latin typeface="Calisto MT" panose="02040603050505030304" pitchFamily="18" charset="0"/>
              </a:rPr>
              <a:t>. </a:t>
            </a:r>
            <a:r>
              <a:rPr lang="en-ID" dirty="0" err="1">
                <a:latin typeface="Calisto MT" panose="02040603050505030304" pitchFamily="18" charset="0"/>
              </a:rPr>
              <a:t>Pengertian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demokrasi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secara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garis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besar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merupakan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sistem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pemerintahan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dimana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setiap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memiliki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persamaan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kesetaraan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hak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untuk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mengemukakan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pendapat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memilih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pilihan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tanpa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ada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unsur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paksaan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dari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pihak</a:t>
            </a:r>
            <a:r>
              <a:rPr lang="en-ID" dirty="0">
                <a:latin typeface="Calisto MT" panose="02040603050505030304" pitchFamily="18" charset="0"/>
              </a:rPr>
              <a:t> lain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altLang="en-US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ext Box 2"/>
          <p:cNvSpPr txBox="1"/>
          <p:nvPr/>
        </p:nvSpPr>
        <p:spPr>
          <a:xfrm>
            <a:off x="876300" y="367030"/>
            <a:ext cx="10438765" cy="382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Penyelenggaraan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jujur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Penegakkan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kebebasan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Pegawai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Negeri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Sipil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(PNS).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kehakiman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yudikatif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mandiri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hakim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PNS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Departemen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Kehakiman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Kurangnya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jaminan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kebebasan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mengemukakan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kepartaian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otonom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Maraknya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kolusi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korupsi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nepotisme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Menteri-menteri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Gubernur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menjadi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MPR.</a:t>
            </a:r>
          </a:p>
        </p:txBody>
      </p:sp>
      <p:sp>
        <p:nvSpPr>
          <p:cNvPr id="1048697" name="Text Box 3"/>
          <p:cNvSpPr txBox="1"/>
          <p:nvPr/>
        </p:nvSpPr>
        <p:spPr>
          <a:xfrm>
            <a:off x="11586210" y="6517640"/>
            <a:ext cx="121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(1.3)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74955" indent="-274955">
              <a:buFont typeface="Arial" panose="020B0604020202020204" pitchFamily="34" charset="0"/>
              <a:buChar char="•"/>
            </a:pP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Pancasila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Pada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Era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Orde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Reformasi</a:t>
            </a:r>
            <a:endParaRPr lang="en-US" dirty="0"/>
          </a:p>
        </p:txBody>
      </p:sp>
      <p:sp>
        <p:nvSpPr>
          <p:cNvPr id="1048699" name="Text Box 2"/>
          <p:cNvSpPr txBox="1"/>
          <p:nvPr/>
        </p:nvSpPr>
        <p:spPr>
          <a:xfrm>
            <a:off x="838200" y="2505075"/>
            <a:ext cx="9396095" cy="142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reformasi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tetap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pancasila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Namun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terletak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perundang-undangan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beberapa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perubahan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pancasila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baru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terhadap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reformasi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sekarang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:</a:t>
            </a:r>
          </a:p>
        </p:txBody>
      </p:sp>
      <p:sp>
        <p:nvSpPr>
          <p:cNvPr id="1048700" name="Text Box 3"/>
          <p:cNvSpPr txBox="1"/>
          <p:nvPr/>
        </p:nvSpPr>
        <p:spPr>
          <a:xfrm>
            <a:off x="11577955" y="6473825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 Box 2"/>
          <p:cNvSpPr txBox="1"/>
          <p:nvPr/>
        </p:nvSpPr>
        <p:spPr>
          <a:xfrm>
            <a:off x="799866" y="568325"/>
            <a:ext cx="10760710" cy="195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lebih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demokratis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lebih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mandiri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Lembaga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lebih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berfungsi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Konsep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trias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(3 Pilar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masing-masing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bersifat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otonom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penuh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1048606" name="Text Box 3"/>
          <p:cNvSpPr txBox="1"/>
          <p:nvPr/>
        </p:nvSpPr>
        <p:spPr>
          <a:xfrm>
            <a:off x="799866" y="2599650"/>
            <a:ext cx="10271760" cy="222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kehidupan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demokratis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melalui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hukum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dibuat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kehendak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ketentraman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ketertiban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lebih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mudah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diwujudkan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Tata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dilandaskan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mekanisme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penyelenggaraan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pemeritah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indent="24320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pancasila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apabila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nilai-nilai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terkandung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didalamnya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dipahami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dihayati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nilai-nilai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budaya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mempengaruhi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sikap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hidup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pendukungnya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1048607" name="Text Box 4"/>
          <p:cNvSpPr txBox="1"/>
          <p:nvPr/>
        </p:nvSpPr>
        <p:spPr>
          <a:xfrm>
            <a:off x="11701546" y="6489700"/>
            <a:ext cx="68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F.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Pelaksanaan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Pemilu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Sebagai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Wujud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Demokrasi</a:t>
            </a:r>
            <a:endParaRPr lang="en-US" b="1" dirty="0"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1048600" name="Text Box 2"/>
          <p:cNvSpPr txBox="1"/>
          <p:nvPr/>
        </p:nvSpPr>
        <p:spPr>
          <a:xfrm>
            <a:off x="952500" y="1947545"/>
            <a:ext cx="1036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48601" name="Text Box 3"/>
          <p:cNvSpPr txBox="1"/>
          <p:nvPr/>
        </p:nvSpPr>
        <p:spPr>
          <a:xfrm>
            <a:off x="331470" y="1743008"/>
            <a:ext cx="11296650" cy="37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6380">
              <a:lnSpc>
                <a:spcPct val="150000"/>
              </a:lnSpc>
            </a:pPr>
            <a:r>
              <a:rPr lang="en-US" b="1" i="1" dirty="0" err="1">
                <a:latin typeface="Calisto MT" panose="02040603050505030304" pitchFamily="18" charset="0"/>
                <a:cs typeface="Tw Cen MT" panose="020B0602020104020603" pitchFamily="34" charset="0"/>
              </a:rPr>
              <a:t>Hakikat</a:t>
            </a:r>
            <a:r>
              <a:rPr lang="en-US" b="1" i="1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b="1" i="1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endParaRPr lang="en-US" b="1" i="1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46380">
              <a:lnSpc>
                <a:spcPct val="150000"/>
              </a:lnSpc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proses di mana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orang-orang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mengisi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jabatan-jabatan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tertentu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Jabatan-jabatan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beraneka-ragam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mulai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wakil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tingkat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sampai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 smtClean="0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 smtClean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digunakan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luber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jurdil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juga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merekalah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peserta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menawarkan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janji-janji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program-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programnya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kampanye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Kampanye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selama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waktu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menjelang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pemungutan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pemungutan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proses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penghitungan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dimulai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Pemenang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main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penentuan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pemenang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sebelumnya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ditetapkan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disetujui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peserta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disosialisasikan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 Box 2"/>
          <p:cNvSpPr txBox="1"/>
          <p:nvPr/>
        </p:nvSpPr>
        <p:spPr>
          <a:xfrm>
            <a:off x="660399" y="1710196"/>
            <a:ext cx="10871200" cy="252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6380">
              <a:lnSpc>
                <a:spcPct val="150000"/>
              </a:lnSpc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pembukaan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1945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alinea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keempat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lain,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menyatakan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“…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disusunlah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kemerdekaan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kebangsaan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Indonesia,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susunan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berkedaulatan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…”.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Perubahan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1945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Pasal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 Ayat (2)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mengatakan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“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kedaulatan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”.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 Box 2"/>
          <p:cNvSpPr txBox="1"/>
          <p:nvPr/>
        </p:nvSpPr>
        <p:spPr>
          <a:xfrm>
            <a:off x="718185" y="207010"/>
            <a:ext cx="255905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Asas</a:t>
            </a:r>
            <a:r>
              <a:rPr lang="en-US" sz="3600" b="1" i="1" dirty="0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3600" b="1" i="1" dirty="0" err="1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Pemilu</a:t>
            </a:r>
            <a:endParaRPr lang="en-US" sz="3600" b="1" i="1" dirty="0">
              <a:solidFill>
                <a:schemeClr val="accent1"/>
              </a:solidFill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1048589" name="Text Box 3"/>
          <p:cNvSpPr txBox="1"/>
          <p:nvPr/>
        </p:nvSpPr>
        <p:spPr>
          <a:xfrm>
            <a:off x="692784" y="1530447"/>
            <a:ext cx="1061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partisipatif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asas-asas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optimal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supaya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berjalan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lancar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:</a:t>
            </a:r>
          </a:p>
        </p:txBody>
      </p:sp>
      <p:sp>
        <p:nvSpPr>
          <p:cNvPr id="1048590" name="Text Box 4"/>
          <p:cNvSpPr txBox="1"/>
          <p:nvPr/>
        </p:nvSpPr>
        <p:spPr>
          <a:xfrm>
            <a:off x="692784" y="2176779"/>
            <a:ext cx="10611485" cy="301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240" indent="-14224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endParaRPr lang="en-US" sz="16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90170" indent="12700">
              <a:buFont typeface="Arial" panose="020B0604020202020204" pitchFamily="34" charset="0"/>
              <a:buNone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diwakilkan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Hal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demi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mengurangi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resiko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kecurangan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oknum-oknum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bertanggung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jawab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90170" indent="12700">
              <a:buFont typeface="Arial" panose="020B0604020202020204" pitchFamily="34" charset="0"/>
              <a:buNone/>
            </a:pPr>
            <a:endParaRPr lang="en-US" sz="16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42240" indent="-14224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endParaRPr lang="en-US" sz="16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0287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bersifat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diikuti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seluruh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warga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telah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memiliki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menggunakan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tanpa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terkecuali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  <a:endParaRPr lang="zh-CN" altLang="en-US"/>
          </a:p>
          <a:p>
            <a:pPr marL="102870" indent="0">
              <a:buFont typeface="Arial" panose="020B0604020202020204" pitchFamily="34" charset="0"/>
              <a:buNone/>
            </a:pPr>
            <a:endParaRPr lang="zh-CN" altLang="en-US"/>
          </a:p>
          <a:p>
            <a:pPr marL="142240" indent="-14224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Bebas</a:t>
            </a:r>
            <a:endParaRPr lang="en-US" sz="16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16205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praktek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partisipan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bebas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hal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berarti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tanpa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paksaan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pihak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manapun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bebas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calon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pemimpin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terbaik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mereka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tanpa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intervensi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orang lain.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 Box 2"/>
          <p:cNvSpPr txBox="1"/>
          <p:nvPr/>
        </p:nvSpPr>
        <p:spPr>
          <a:xfrm>
            <a:off x="335915" y="1440740"/>
            <a:ext cx="11287125" cy="3291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010" indent="-2070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Rahasia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94310" indent="0">
              <a:buFont typeface="Arial" panose="020B0604020202020204" pitchFamily="34" charset="0"/>
              <a:buNone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Rahasia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berarti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diberikan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bersifat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rahasia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tertutup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diketahui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pihak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manapun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kecuali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sendiri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194310" indent="0">
              <a:buFont typeface="Arial" panose="020B0604020202020204" pitchFamily="34" charset="0"/>
              <a:buNone/>
            </a:pPr>
            <a:endParaRPr lang="zh-CN" altLang="en-US"/>
          </a:p>
          <a:p>
            <a:pPr marL="207010" indent="-2070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Jujur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07010" indent="0">
              <a:buFont typeface="Arial" panose="020B0604020202020204" pitchFamily="34" charset="0"/>
              <a:buNone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jujur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artinya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sesuai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dimaksudkan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memastikan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benar-benar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menggunakan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sangat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hasil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07010" indent="-20701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07010" indent="-2070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Adil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94310" indent="0">
              <a:buFont typeface="Arial" panose="020B0604020202020204" pitchFamily="34" charset="0"/>
              <a:buNone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perlakuan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terhadap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peserta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r>
              <a:rPr lang="en-US" sz="3600" b="1" i="1" dirty="0" err="1">
                <a:latin typeface="Tw Cen MT" panose="020B0602020104020603" pitchFamily="34" charset="0"/>
                <a:cs typeface="Tw Cen MT" panose="020B0602020104020603" pitchFamily="34" charset="0"/>
              </a:rPr>
              <a:t>Sistem</a:t>
            </a:r>
            <a:r>
              <a:rPr lang="en-US" sz="3600" b="1" i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3600" b="1" i="1" dirty="0" err="1">
                <a:latin typeface="Tw Cen MT" panose="020B0602020104020603" pitchFamily="34" charset="0"/>
                <a:cs typeface="Tw Cen MT" panose="020B0602020104020603" pitchFamily="34" charset="0"/>
              </a:rPr>
              <a:t>Pemilihan</a:t>
            </a:r>
            <a:r>
              <a:rPr lang="en-US" sz="3600" b="1" i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3600" b="1" i="1" dirty="0" err="1">
                <a:latin typeface="Tw Cen MT" panose="020B0602020104020603" pitchFamily="34" charset="0"/>
                <a:cs typeface="Tw Cen MT" panose="020B0602020104020603" pitchFamily="34" charset="0"/>
              </a:rPr>
              <a:t>Umum</a:t>
            </a:r>
            <a:endParaRPr lang="en-US" sz="3600" b="1" i="1" dirty="0"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1048597" name="Text Box 2"/>
          <p:cNvSpPr txBox="1"/>
          <p:nvPr/>
        </p:nvSpPr>
        <p:spPr>
          <a:xfrm>
            <a:off x="725170" y="1340485"/>
            <a:ext cx="10741660" cy="222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2570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merupakan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wakil-wakil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duduk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Rakyat (DPR, DPD,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MPR),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memiliki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masing-masing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Banyak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macam-macam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tetapi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berkisar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pokok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:</a:t>
            </a:r>
          </a:p>
          <a:p>
            <a:pPr indent="0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0"/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A.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(single member constituency)</a:t>
            </a:r>
          </a:p>
          <a:p>
            <a:pPr indent="0"/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B.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berimbang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/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(multi member constituency)</a:t>
            </a:r>
          </a:p>
          <a:p>
            <a:pPr indent="0"/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C.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campuran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</p:txBody>
      </p:sp>
      <p:sp>
        <p:nvSpPr>
          <p:cNvPr id="1048598" name="Text Box 3"/>
          <p:cNvSpPr txBox="1"/>
          <p:nvPr/>
        </p:nvSpPr>
        <p:spPr>
          <a:xfrm>
            <a:off x="11606530" y="6506210"/>
            <a:ext cx="123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 Box 2"/>
          <p:cNvSpPr txBox="1"/>
          <p:nvPr/>
        </p:nvSpPr>
        <p:spPr>
          <a:xfrm>
            <a:off x="433070" y="459740"/>
            <a:ext cx="11325860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wilayah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kecil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wakil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tunggal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pluralitas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terbanyak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).</a:t>
            </a:r>
          </a:p>
          <a:p>
            <a:pPr indent="23558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wilayah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daerah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beberapa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wakil.</a:t>
            </a:r>
          </a:p>
          <a:p>
            <a:pPr indent="23558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3558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Sejak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hingga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1999,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digelar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bawah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tertutup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(closed lists).</a:t>
            </a:r>
          </a:p>
          <a:p>
            <a:pPr indent="23558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gambar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jatuh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kemudian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didistribusikan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daftar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calon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legislatif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caleg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disusun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pimpinan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implisit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gambar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dipilih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2004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terjadi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perubahan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gambar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tapi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juga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sudah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caleg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12/2003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Legislatif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Pasal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6 Ayat (1)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menyatakan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“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DPR, DPRD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Provinsi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DPRD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Kabupaten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/Kota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daftar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calon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terbuka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indent="23558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35585"/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pokok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dua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menghitung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perolehan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menghasilkan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komposisi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masing-masing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1048604" name="Text Box 3"/>
          <p:cNvSpPr txBox="1"/>
          <p:nvPr/>
        </p:nvSpPr>
        <p:spPr>
          <a:xfrm>
            <a:off x="11600815" y="6531610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ext Box 2"/>
          <p:cNvSpPr txBox="1"/>
          <p:nvPr/>
        </p:nvSpPr>
        <p:spPr>
          <a:xfrm>
            <a:off x="220646" y="1956101"/>
            <a:ext cx="11534140" cy="218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3680"/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Ada juga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campuran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menggabungkan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dua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sekaligus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Setengah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pilih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melalui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setengah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lainnya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lagi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pilih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melalui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. Ada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keterwakilan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sekaligus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ada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kesatuan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geografis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1048702" name="Text Box 3"/>
          <p:cNvSpPr txBox="1"/>
          <p:nvPr/>
        </p:nvSpPr>
        <p:spPr>
          <a:xfrm>
            <a:off x="11589385" y="6505575"/>
            <a:ext cx="137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2081464" y="276726"/>
            <a:ext cx="10396882" cy="1151965"/>
          </a:xfrm>
        </p:spPr>
        <p:txBody>
          <a:bodyPr/>
          <a:lstStyle/>
          <a:p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demokrasi</a:t>
            </a:r>
            <a:endParaRPr lang="en-ID" dirty="0"/>
          </a:p>
        </p:txBody>
      </p:sp>
      <p:sp>
        <p:nvSpPr>
          <p:cNvPr id="1048628" name="TextBox 4"/>
          <p:cNvSpPr txBox="1"/>
          <p:nvPr/>
        </p:nvSpPr>
        <p:spPr>
          <a:xfrm>
            <a:off x="3838074" y="1609165"/>
            <a:ext cx="7086599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Makna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demokrasi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adalah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sebagai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dasar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hidup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dalam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bermasyarakat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berbangsa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bernegara</a:t>
            </a:r>
            <a:r>
              <a:rPr lang="en-ID" dirty="0">
                <a:latin typeface="Calisto MT" panose="02040603050505030304" pitchFamily="18" charset="0"/>
              </a:rPr>
              <a:t>. </a:t>
            </a:r>
            <a:endParaRPr lang="en-ID" dirty="0" smtClean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 smtClean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Makna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ini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memiliki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arti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bahwa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menentukan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keputusan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permasalahan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mempengaruhi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kehidupannya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smtClean="0">
                <a:latin typeface="Calisto MT" panose="02040603050505030304" pitchFamily="18" charset="0"/>
              </a:rPr>
              <a:t>Hal </a:t>
            </a:r>
            <a:r>
              <a:rPr lang="en-ID" dirty="0" err="1">
                <a:latin typeface="Calisto MT" panose="02040603050505030304" pitchFamily="18" charset="0"/>
              </a:rPr>
              <a:t>ini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mencakup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kebijakan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negara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karena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pada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dasarnya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kebijakan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dibuat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pemerintah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mempengaruhi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kehidupan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. </a:t>
            </a:r>
            <a:r>
              <a:rPr lang="en-ID" dirty="0" err="1">
                <a:latin typeface="Calisto MT" panose="02040603050505030304" pitchFamily="18" charset="0"/>
              </a:rPr>
              <a:t>Sama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halnya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dengan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negara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menganut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sistem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pemerintahan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demokrasi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yakni</a:t>
            </a:r>
            <a:r>
              <a:rPr lang="en-ID" dirty="0">
                <a:latin typeface="Calisto MT" panose="02040603050505030304" pitchFamily="18" charset="0"/>
              </a:rPr>
              <a:t> Negara </a:t>
            </a:r>
            <a:r>
              <a:rPr lang="en-ID" dirty="0" err="1">
                <a:latin typeface="Calisto MT" panose="02040603050505030304" pitchFamily="18" charset="0"/>
              </a:rPr>
              <a:t>diselenggarakan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berdasarkan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kehendak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dilakukan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oleh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untuk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. </a:t>
            </a:r>
            <a:endParaRPr lang="en-ID" dirty="0" smtClean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b="1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1" dirty="0" err="1" smtClean="0">
                <a:latin typeface="Calisto MT" panose="02040603050505030304" pitchFamily="18" charset="0"/>
              </a:rPr>
              <a:t>Tanpa</a:t>
            </a:r>
            <a:r>
              <a:rPr lang="en-ID" b="1" dirty="0" smtClean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rakyat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maka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tidak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akan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ada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 smtClean="0">
                <a:latin typeface="Calisto MT" panose="02040603050505030304" pitchFamily="18" charset="0"/>
              </a:rPr>
              <a:t>pemerintah</a:t>
            </a:r>
            <a:r>
              <a:rPr lang="en-ID" b="1" dirty="0" smtClean="0">
                <a:latin typeface="Calisto MT" panose="02040603050505030304" pitchFamily="18" charset="0"/>
              </a:rPr>
              <a:t>!!!</a:t>
            </a:r>
            <a:r>
              <a:rPr lang="en-US" altLang="en-US" dirty="0">
                <a:latin typeface="Calisto MT" panose="02040603050505030304" pitchFamily="18" charset="0"/>
              </a:rPr>
              <a:t/>
            </a:r>
            <a:br>
              <a:rPr lang="en-US" altLang="en-US" dirty="0">
                <a:latin typeface="Calisto MT" panose="02040603050505030304" pitchFamily="18" charset="0"/>
              </a:rPr>
            </a:br>
            <a:endParaRPr lang="en-US" altLang="en-US" dirty="0">
              <a:latin typeface="Calisto MT" panose="02040603050505030304" pitchFamily="18" charset="0"/>
            </a:endParaRPr>
          </a:p>
          <a:p>
            <a:endParaRPr lang="en-ID" dirty="0"/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447" y="-124886"/>
            <a:ext cx="2143125" cy="2143125"/>
          </a:xfrm>
          <a:prstGeom prst="rect">
            <a:avLst/>
          </a:prstGeom>
        </p:spPr>
      </p:pic>
      <p:pic>
        <p:nvPicPr>
          <p:cNvPr id="209715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0" y="2018239"/>
            <a:ext cx="2863515" cy="2740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8200" y="40640"/>
            <a:ext cx="10515600" cy="1325563"/>
          </a:xfrm>
        </p:spPr>
        <p:txBody>
          <a:bodyPr/>
          <a:lstStyle/>
          <a:p>
            <a:r>
              <a:rPr lang="en-US" b="1" i="1" dirty="0" err="1">
                <a:latin typeface="Tw Cen MT" panose="020B0602020104020603" pitchFamily="34" charset="0"/>
                <a:cs typeface="Tw Cen MT" panose="020B0602020104020603" pitchFamily="34" charset="0"/>
              </a:rPr>
              <a:t>Pemilu</a:t>
            </a:r>
            <a:r>
              <a:rPr lang="en-US" b="1" i="1" dirty="0">
                <a:latin typeface="Tw Cen MT" panose="020B0602020104020603" pitchFamily="34" charset="0"/>
                <a:cs typeface="Tw Cen MT" panose="020B0602020104020603" pitchFamily="34" charset="0"/>
              </a:rPr>
              <a:t> Di Indonesia</a:t>
            </a:r>
          </a:p>
        </p:txBody>
      </p:sp>
      <p:sp>
        <p:nvSpPr>
          <p:cNvPr id="1048704" name="Text Box 2"/>
          <p:cNvSpPr txBox="1"/>
          <p:nvPr/>
        </p:nvSpPr>
        <p:spPr>
          <a:xfrm>
            <a:off x="182579" y="1097648"/>
            <a:ext cx="11586845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Landasan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hukum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7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1953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diundangkan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4 April 1953. </a:t>
            </a:r>
          </a:p>
          <a:p>
            <a:pPr marL="155575" indent="-155575">
              <a:buFont typeface="Arial" panose="020B0604020202020204" pitchFamily="34" charset="0"/>
              <a:buChar char="•"/>
            </a:pPr>
            <a:endParaRPr lang="zh-CN" altLang="en-US"/>
          </a:p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1971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diadakan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3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1971.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1969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16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Susunan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Kedudukan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MPR, DPR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DPRD.</a:t>
            </a:r>
          </a:p>
          <a:p>
            <a:pPr marL="155575" indent="-155575">
              <a:buFont typeface="Arial" panose="020B0604020202020204" pitchFamily="34" charset="0"/>
              <a:buChar char="•"/>
            </a:pPr>
            <a:endParaRPr lang="zh-CN" altLang="en-US"/>
          </a:p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hukum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1977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No. 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1975.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diadakan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fusi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1973.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digunakan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1977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daftar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tertutup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155575" indent="-155575">
              <a:buFont typeface="Arial" panose="020B0604020202020204" pitchFamily="34" charset="0"/>
              <a:buChar char="•"/>
            </a:pPr>
            <a:endParaRPr lang="zh-CN" altLang="en-US"/>
          </a:p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1982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diadakan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4 Mei 1982.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Tujuannya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seperti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1977 di mana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hendak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).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Sebanyak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364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dipilih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sementara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96 orang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diangkat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No. 2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1980.</a:t>
            </a:r>
          </a:p>
          <a:p>
            <a:pPr marL="155575" indent="-155575">
              <a:buFont typeface="Arial" panose="020B0604020202020204" pitchFamily="34" charset="0"/>
              <a:buChar char="•"/>
            </a:pPr>
            <a:endParaRPr lang="zh-CN" altLang="en-US"/>
          </a:p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2004,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mekanisme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pengaturan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12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2003.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kursi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dijatahkan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550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kursi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Daerah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provinsi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bagian-bagian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provinsi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ext Box 2"/>
          <p:cNvSpPr txBox="1"/>
          <p:nvPr/>
        </p:nvSpPr>
        <p:spPr>
          <a:xfrm>
            <a:off x="433070" y="713740"/>
            <a:ext cx="11325860" cy="482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Daftar</a:t>
            </a:r>
            <a:r>
              <a:rPr lang="en-US" sz="3200" b="1" i="1" dirty="0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3200" b="1" i="1" dirty="0" err="1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Pustaka</a:t>
            </a:r>
            <a:endParaRPr lang="en-US" sz="3200" b="1" i="1" dirty="0">
              <a:solidFill>
                <a:schemeClr val="accent1"/>
              </a:solidFill>
              <a:latin typeface="Tw Cen MT" panose="020B0602020104020603" pitchFamily="34" charset="0"/>
              <a:cs typeface="Tw Cen MT" panose="020B0602020104020603" pitchFamily="34" charset="0"/>
            </a:endParaRPr>
          </a:p>
          <a:p>
            <a:endParaRPr lang="en-US" sz="3200" b="1" i="1" dirty="0">
              <a:solidFill>
                <a:schemeClr val="bg1"/>
              </a:solidFill>
              <a:latin typeface="Tw Cen MT" panose="020B0602020104020603" pitchFamily="34" charset="0"/>
              <a:cs typeface="Tw Cen MT" panose="020B0602020104020603" pitchFamily="34" charset="0"/>
            </a:endParaRPr>
          </a:p>
          <a:p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1.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https://www.academia.edu/35149334/Sistem_Pemilihan_Umum_Di_Indonesia_Edited_</a:t>
            </a:r>
          </a:p>
          <a:p>
            <a:endParaRPr lang="en-US" sz="28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2.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http://calegjepara.blogspot.com/2013/07/hakekat-pemilu.html</a:t>
            </a:r>
            <a:endParaRPr lang="en-US" sz="28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endParaRPr lang="en-US" sz="28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3.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https://mengakujenius.com/</a:t>
            </a:r>
            <a:r>
              <a:rPr lang="en-US" sz="2800" i="1" dirty="0" err="1">
                <a:latin typeface="Calisto MT" panose="02040603050505030304" pitchFamily="18" charset="0"/>
                <a:cs typeface="Tw Cen MT" panose="020B0602020104020603" pitchFamily="34" charset="0"/>
              </a:rPr>
              <a:t>asas-pemilu-luberjurdil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/</a:t>
            </a:r>
          </a:p>
          <a:p>
            <a:endParaRPr lang="en-US" sz="28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4.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https://www.edukasippkn.com/2015/10/pelaksanaan-demokrasi-di-masa-revolusi.html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997243" y="370693"/>
            <a:ext cx="10396882" cy="1151965"/>
          </a:xfrm>
        </p:spPr>
        <p:txBody>
          <a:bodyPr/>
          <a:lstStyle/>
          <a:p>
            <a:r>
              <a:rPr lang="en-ID" dirty="0" smtClean="0"/>
              <a:t>b. </a:t>
            </a:r>
            <a:r>
              <a:rPr lang="en-ID" dirty="0" err="1" smtClean="0"/>
              <a:t>Nilai-nilai</a:t>
            </a:r>
            <a:r>
              <a:rPr lang="en-ID" dirty="0" smtClean="0"/>
              <a:t> </a:t>
            </a:r>
            <a:r>
              <a:rPr lang="en-ID" dirty="0" err="1" smtClean="0"/>
              <a:t>demokrasi</a:t>
            </a:r>
            <a:endParaRPr lang="en-ID" dirty="0"/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447" y="-124886"/>
            <a:ext cx="2143125" cy="2143125"/>
          </a:xfrm>
          <a:prstGeom prst="rect">
            <a:avLst/>
          </a:prstGeom>
        </p:spPr>
      </p:pic>
      <p:sp>
        <p:nvSpPr>
          <p:cNvPr id="1048630" name="TextBox 2"/>
          <p:cNvSpPr txBox="1"/>
          <p:nvPr/>
        </p:nvSpPr>
        <p:spPr>
          <a:xfrm>
            <a:off x="553452" y="2177716"/>
            <a:ext cx="4788569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Nilai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adalah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sesuatu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memiliki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harga</a:t>
            </a:r>
            <a:r>
              <a:rPr lang="en-ID" dirty="0" smtClean="0">
                <a:latin typeface="Calisto MT" panose="02040603050505030304" pitchFamily="18" charset="0"/>
              </a:rPr>
              <a:t>. </a:t>
            </a:r>
            <a:r>
              <a:rPr lang="en-ID" dirty="0" err="1" smtClean="0">
                <a:latin typeface="Calisto MT" panose="02040603050505030304" pitchFamily="18" charset="0"/>
              </a:rPr>
              <a:t>Jika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dikaitkan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dengan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, </a:t>
            </a:r>
            <a:r>
              <a:rPr lang="en-ID" dirty="0" err="1" smtClean="0">
                <a:latin typeface="Calisto MT" panose="02040603050505030304" pitchFamily="18" charset="0"/>
              </a:rPr>
              <a:t>maka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nilai-nilai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adalah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sesuatu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diperoleh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oleh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masyarakat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dengan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tegaknya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berjalannya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sebagai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sistem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pemerintahan</a:t>
            </a:r>
            <a:r>
              <a:rPr lang="en-ID" dirty="0" smtClean="0">
                <a:latin typeface="Calisto MT" panose="02040603050505030304" pitchFamily="18" charset="0"/>
              </a:rPr>
              <a:t> di </a:t>
            </a:r>
            <a:r>
              <a:rPr lang="en-ID" dirty="0" err="1" smtClean="0">
                <a:latin typeface="Calisto MT" panose="02040603050505030304" pitchFamily="18" charset="0"/>
              </a:rPr>
              <a:t>suatu</a:t>
            </a:r>
            <a:r>
              <a:rPr lang="en-ID" dirty="0" smtClean="0">
                <a:latin typeface="Calisto MT" panose="02040603050505030304" pitchFamily="18" charset="0"/>
              </a:rPr>
              <a:t> Negara.</a:t>
            </a:r>
          </a:p>
          <a:p>
            <a:endParaRPr lang="en-ID" dirty="0">
              <a:latin typeface="Calisto MT" panose="02040603050505030304" pitchFamily="18" charset="0"/>
            </a:endParaRPr>
          </a:p>
          <a:p>
            <a:endParaRPr lang="en-ID" dirty="0"/>
          </a:p>
        </p:txBody>
      </p:sp>
      <p:pic>
        <p:nvPicPr>
          <p:cNvPr id="209715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885" y="2018239"/>
            <a:ext cx="3657600" cy="1997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2201780" y="565484"/>
            <a:ext cx="10396882" cy="1151965"/>
          </a:xfrm>
        </p:spPr>
        <p:txBody>
          <a:bodyPr/>
          <a:lstStyle/>
          <a:p>
            <a:r>
              <a:rPr lang="en-ID" dirty="0" err="1"/>
              <a:t>Nilai-nilai</a:t>
            </a:r>
            <a:r>
              <a:rPr lang="en-ID" dirty="0"/>
              <a:t> </a:t>
            </a:r>
            <a:r>
              <a:rPr lang="en-ID" dirty="0" err="1"/>
              <a:t>demokrasi</a:t>
            </a:r>
            <a:endParaRPr lang="en-ID" dirty="0"/>
          </a:p>
        </p:txBody>
      </p:sp>
      <p:sp>
        <p:nvSpPr>
          <p:cNvPr id="1048632" name="TextBox 3"/>
          <p:cNvSpPr txBox="1"/>
          <p:nvPr/>
        </p:nvSpPr>
        <p:spPr>
          <a:xfrm>
            <a:off x="685800" y="2153653"/>
            <a:ext cx="104073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800" b="1" dirty="0" err="1">
                <a:latin typeface="Calisto MT" panose="02040603050505030304" pitchFamily="18" charset="0"/>
              </a:rPr>
              <a:t>Nilai</a:t>
            </a:r>
            <a:r>
              <a:rPr lang="en-ID" sz="2800" b="1" dirty="0">
                <a:latin typeface="Calisto MT" panose="02040603050505030304" pitchFamily="18" charset="0"/>
              </a:rPr>
              <a:t> </a:t>
            </a:r>
            <a:r>
              <a:rPr lang="en-ID" sz="2800" b="1" dirty="0" err="1">
                <a:latin typeface="Calisto MT" panose="02040603050505030304" pitchFamily="18" charset="0"/>
              </a:rPr>
              <a:t>nilai</a:t>
            </a:r>
            <a:r>
              <a:rPr lang="en-ID" sz="2800" b="1" dirty="0">
                <a:latin typeface="Calisto MT" panose="02040603050505030304" pitchFamily="18" charset="0"/>
              </a:rPr>
              <a:t> </a:t>
            </a:r>
            <a:r>
              <a:rPr lang="en-ID" sz="2800" b="1" dirty="0" err="1">
                <a:latin typeface="Calisto MT" panose="02040603050505030304" pitchFamily="18" charset="0"/>
              </a:rPr>
              <a:t>demokrasi</a:t>
            </a:r>
            <a:endParaRPr lang="en-ID" sz="2800" b="1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Menjamin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tegaknya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keadilan</a:t>
            </a:r>
            <a:r>
              <a:rPr lang="en-ID" dirty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Penggunaan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kebebasan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bertanggungjawab</a:t>
            </a:r>
            <a:r>
              <a:rPr lang="en-ID" dirty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Kepemimpinan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dipilih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secara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teratur</a:t>
            </a:r>
            <a:r>
              <a:rPr lang="en-ID" smtClean="0">
                <a:latin typeface="Calisto MT" panose="02040603050505030304" pitchFamily="18" charset="0"/>
              </a:rPr>
              <a:t>.</a:t>
            </a:r>
            <a:endParaRPr lang="en-ID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Penyelesaian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sengketa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ataupun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perselisihan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atau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konflik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dapat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diselesaikan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secara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kelembagaan</a:t>
            </a:r>
            <a:r>
              <a:rPr lang="en-ID" dirty="0">
                <a:latin typeface="Calisto MT" panose="02040603050505030304" pitchFamily="18" charset="0"/>
              </a:rPr>
              <a:t> (</a:t>
            </a:r>
            <a:r>
              <a:rPr lang="en-ID" dirty="0" err="1">
                <a:latin typeface="Calisto MT" panose="02040603050505030304" pitchFamily="18" charset="0"/>
              </a:rPr>
              <a:t>jalur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hukum</a:t>
            </a:r>
            <a:r>
              <a:rPr lang="en-ID" dirty="0">
                <a:latin typeface="Calisto MT" panose="02040603050505030304" pitchFamily="18" charset="0"/>
              </a:rPr>
              <a:t>) </a:t>
            </a:r>
            <a:r>
              <a:rPr lang="en-ID" dirty="0" err="1">
                <a:latin typeface="Calisto MT" panose="02040603050505030304" pitchFamily="18" charset="0"/>
              </a:rPr>
              <a:t>ataupun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jalur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damai</a:t>
            </a:r>
            <a:r>
              <a:rPr lang="en-ID" dirty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Perubahan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sosial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kemasyrakatan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mengarah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ke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perkembangan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kemajuan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dapat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terjadi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dengan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aman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menjamin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terselenggaranya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perubahan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dalam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masyarakat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secara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damai</a:t>
            </a:r>
            <a:r>
              <a:rPr lang="en-ID" dirty="0" smtClean="0">
                <a:latin typeface="Calisto MT" panose="02040603050505030304" pitchFamily="18" charset="0"/>
              </a:rPr>
              <a:t>/ </a:t>
            </a:r>
            <a:r>
              <a:rPr lang="en-ID" dirty="0" err="1" smtClean="0">
                <a:latin typeface="Calisto MT" panose="02040603050505030304" pitchFamily="18" charset="0"/>
              </a:rPr>
              <a:t>tanpa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gejolak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Pengakuan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terhadap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keanekaragaman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  <a:endParaRPr lang="en-ID" dirty="0">
              <a:latin typeface="Calisto MT" panose="02040603050505030304" pitchFamily="18" charset="0"/>
            </a:endParaRPr>
          </a:p>
          <a:p>
            <a:endParaRPr lang="en-ID" dirty="0"/>
          </a:p>
        </p:txBody>
      </p:sp>
      <p:pic>
        <p:nvPicPr>
          <p:cNvPr id="209716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447" y="-124886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4419600" cy="457200"/>
          </a:xfrm>
          <a:solidFill>
            <a:srgbClr val="FF993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Sejarah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Perkembangan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Demokrasi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48634" name="Subtitle 2"/>
          <p:cNvSpPr>
            <a:spLocks noGrp="1"/>
          </p:cNvSpPr>
          <p:nvPr>
            <p:ph type="subTitle" idx="1"/>
          </p:nvPr>
        </p:nvSpPr>
        <p:spPr>
          <a:xfrm>
            <a:off x="1895031" y="1066800"/>
            <a:ext cx="5191569" cy="4876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1250" lnSpcReduction="2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Istilah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Demokrsi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muncul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Yunani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Kuno</a:t>
            </a:r>
            <a:r>
              <a:rPr lang="en-US" sz="2000" dirty="0">
                <a:solidFill>
                  <a:schemeClr val="tx1"/>
                </a:solidFill>
              </a:rPr>
              <a:t> (Abad ke-6 SM – ke-3 SM)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Pertama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Berkembang</a:t>
            </a:r>
            <a:r>
              <a:rPr lang="en-US" sz="2000" dirty="0">
                <a:solidFill>
                  <a:schemeClr val="tx1"/>
                </a:solidFill>
              </a:rPr>
              <a:t> di </a:t>
            </a:r>
            <a:r>
              <a:rPr lang="en-US" sz="2000" dirty="0" err="1">
                <a:solidFill>
                  <a:schemeClr val="tx1"/>
                </a:solidFill>
              </a:rPr>
              <a:t>negara</a:t>
            </a:r>
            <a:r>
              <a:rPr lang="en-US" sz="2000" dirty="0">
                <a:solidFill>
                  <a:schemeClr val="tx1"/>
                </a:solidFill>
              </a:rPr>
              <a:t> Athena 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Muncul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Pemikiran</a:t>
            </a:r>
            <a:r>
              <a:rPr lang="en-US" sz="2000" dirty="0">
                <a:solidFill>
                  <a:schemeClr val="tx1"/>
                </a:solidFill>
              </a:rPr>
              <a:t> : 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Demokrasi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Berkembang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Demokrasi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Yunani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mengalami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Kehancuran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Masuk</a:t>
            </a:r>
            <a:r>
              <a:rPr lang="en-US" sz="2000" dirty="0">
                <a:solidFill>
                  <a:schemeClr val="tx1"/>
                </a:solidFill>
              </a:rPr>
              <a:t> Abad </a:t>
            </a:r>
            <a:r>
              <a:rPr lang="en-US" sz="2000" dirty="0" err="1">
                <a:solidFill>
                  <a:schemeClr val="tx1"/>
                </a:solidFill>
              </a:rPr>
              <a:t>Pertengahan</a:t>
            </a:r>
            <a:r>
              <a:rPr lang="en-US" sz="2000" dirty="0">
                <a:solidFill>
                  <a:schemeClr val="tx1"/>
                </a:solidFill>
              </a:rPr>
              <a:t> (Dark Age)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Masuk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Renaisance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Adanya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Kontrak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Sosial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Muncul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Filsuf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Aliran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Kontrak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Sosial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100" dirty="0" err="1">
                <a:solidFill>
                  <a:schemeClr val="tx1"/>
                </a:solidFill>
              </a:rPr>
              <a:t>Monstequieu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menyusun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Trias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Politica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Legislatif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Pembuat</a:t>
            </a:r>
            <a:r>
              <a:rPr lang="en-US" sz="1600" dirty="0">
                <a:solidFill>
                  <a:schemeClr val="tx1"/>
                </a:solidFill>
              </a:rPr>
              <a:t> UU)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Eksekutif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Penjalan</a:t>
            </a:r>
            <a:r>
              <a:rPr lang="en-US" sz="1600" dirty="0">
                <a:solidFill>
                  <a:schemeClr val="tx1"/>
                </a:solidFill>
              </a:rPr>
              <a:t> UU)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Yudikatif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Pengadil</a:t>
            </a:r>
            <a:r>
              <a:rPr lang="en-US" sz="1600" dirty="0">
                <a:solidFill>
                  <a:schemeClr val="tx1"/>
                </a:solidFill>
              </a:rPr>
              <a:t>)	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Courier New" pitchFamily="49" charset="0"/>
              <a:buChar char="o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97161" name="Picture 2" descr="Hasil gambar untuk sejarah perkembangan demokras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067" y="914401"/>
            <a:ext cx="2974108" cy="1752600"/>
          </a:xfrm>
          <a:prstGeom prst="rect">
            <a:avLst/>
          </a:prstGeom>
          <a:noFill/>
        </p:spPr>
      </p:pic>
      <p:sp>
        <p:nvSpPr>
          <p:cNvPr id="1048635" name="Rectangle 3"/>
          <p:cNvSpPr/>
          <p:nvPr/>
        </p:nvSpPr>
        <p:spPr>
          <a:xfrm>
            <a:off x="5759344" y="2133601"/>
            <a:ext cx="1022456" cy="533401"/>
          </a:xfrm>
          <a:prstGeom prst="rect">
            <a:avLst/>
          </a:prstGeom>
          <a:solidFill>
            <a:srgbClr val="CCCC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Sokrates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Aristatoles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Plato</a:t>
            </a:r>
          </a:p>
        </p:txBody>
      </p:sp>
      <p:cxnSp>
        <p:nvCxnSpPr>
          <p:cNvPr id="3145728" name="Straight Arrow Connector 5"/>
          <p:cNvCxnSpPr>
            <a:cxnSpLocks/>
          </p:cNvCxnSpPr>
          <p:nvPr/>
        </p:nvCxnSpPr>
        <p:spPr>
          <a:xfrm>
            <a:off x="4447732" y="2362200"/>
            <a:ext cx="11148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29" name="Elbow Connector 7"/>
          <p:cNvCxnSpPr>
            <a:cxnSpLocks/>
          </p:cNvCxnSpPr>
          <p:nvPr/>
        </p:nvCxnSpPr>
        <p:spPr>
          <a:xfrm>
            <a:off x="5536660" y="2781300"/>
            <a:ext cx="3226340" cy="234274"/>
          </a:xfrm>
          <a:prstGeom prst="bentConnector3">
            <a:avLst>
              <a:gd name="adj1" fmla="val 8979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8636" name="Rectangle 9"/>
          <p:cNvSpPr/>
          <p:nvPr/>
        </p:nvSpPr>
        <p:spPr>
          <a:xfrm>
            <a:off x="8801100" y="2786974"/>
            <a:ext cx="1524000" cy="457200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 </a:t>
            </a:r>
            <a:r>
              <a:rPr lang="en-US" dirty="0" err="1">
                <a:hlinkClick r:id="rId4" action="ppaction://hlinksldjump"/>
              </a:rPr>
              <a:t>Demokrasi</a:t>
            </a:r>
            <a:endParaRPr lang="en-US" dirty="0"/>
          </a:p>
        </p:txBody>
      </p:sp>
      <p:sp>
        <p:nvSpPr>
          <p:cNvPr id="1048637" name="Rectangle 19"/>
          <p:cNvSpPr/>
          <p:nvPr/>
        </p:nvSpPr>
        <p:spPr>
          <a:xfrm>
            <a:off x="8458200" y="3505200"/>
            <a:ext cx="2209800" cy="1066800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hlinkClick r:id="rId4" action="ppaction://hlinksldjump"/>
              </a:rPr>
              <a:t>Struktur</a:t>
            </a:r>
            <a:r>
              <a:rPr lang="en-US" dirty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/>
              <a:t>berubah</a:t>
            </a:r>
            <a:r>
              <a:rPr lang="en-US" dirty="0"/>
              <a:t> (</a:t>
            </a:r>
            <a:r>
              <a:rPr lang="en-US" dirty="0" err="1"/>
              <a:t>fuedal</a:t>
            </a:r>
            <a:r>
              <a:rPr lang="en-US" dirty="0"/>
              <a:t>) : </a:t>
            </a:r>
          </a:p>
          <a:p>
            <a:r>
              <a:rPr lang="en-US" dirty="0" err="1"/>
              <a:t>Hubungan</a:t>
            </a:r>
            <a:r>
              <a:rPr lang="en-US" dirty="0"/>
              <a:t> Vassal </a:t>
            </a:r>
            <a:r>
              <a:rPr lang="en-US" dirty="0" err="1"/>
              <a:t>dan</a:t>
            </a:r>
            <a:r>
              <a:rPr lang="en-US" dirty="0"/>
              <a:t> Lord</a:t>
            </a:r>
          </a:p>
        </p:txBody>
      </p:sp>
      <p:cxnSp>
        <p:nvCxnSpPr>
          <p:cNvPr id="3145730" name="Elbow Connector 29"/>
          <p:cNvCxnSpPr>
            <a:cxnSpLocks/>
          </p:cNvCxnSpPr>
          <p:nvPr/>
        </p:nvCxnSpPr>
        <p:spPr>
          <a:xfrm>
            <a:off x="6752617" y="3048000"/>
            <a:ext cx="1551562" cy="762000"/>
          </a:xfrm>
          <a:prstGeom prst="bentConnector3">
            <a:avLst>
              <a:gd name="adj1" fmla="val 28683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152400" y="605631"/>
            <a:ext cx="3886200" cy="503238"/>
          </a:xfrm>
          <a:solidFill>
            <a:srgbClr val="B5A13B"/>
          </a:solidFill>
          <a:ln>
            <a:solidFill>
              <a:srgbClr val="FF9966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Direct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Demokrasi</a:t>
            </a:r>
            <a:endParaRPr lang="en-US" dirty="0"/>
          </a:p>
        </p:txBody>
      </p:sp>
      <p:sp>
        <p:nvSpPr>
          <p:cNvPr id="1048642" name="Content Placeholder 2"/>
          <p:cNvSpPr>
            <a:spLocks noGrp="1"/>
          </p:cNvSpPr>
          <p:nvPr>
            <p:ph idx="4294967295"/>
          </p:nvPr>
        </p:nvSpPr>
        <p:spPr>
          <a:xfrm>
            <a:off x="4191000" y="401053"/>
            <a:ext cx="7162800" cy="2400300"/>
          </a:xfrm>
          <a:prstGeom prst="rect">
            <a:avLst/>
          </a:prstGeom>
          <a:ln>
            <a:solidFill>
              <a:srgbClr val="FF99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6944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alisto MT" panose="02040603050505030304" pitchFamily="18" charset="0"/>
              </a:rPr>
              <a:t>Pada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zaman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Yunani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kuno</a:t>
            </a:r>
            <a:r>
              <a:rPr lang="en-US" sz="1800" dirty="0">
                <a:latin typeface="Calisto MT" panose="02040603050505030304" pitchFamily="18" charset="0"/>
              </a:rPr>
              <a:t>, </a:t>
            </a:r>
            <a:r>
              <a:rPr lang="en-US" sz="1800" dirty="0" err="1">
                <a:latin typeface="Calisto MT" panose="02040603050505030304" pitchFamily="18" charset="0"/>
              </a:rPr>
              <a:t>demokrasi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langsung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pernah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dipraktekkan</a:t>
            </a:r>
            <a:r>
              <a:rPr lang="en-US" sz="1800" dirty="0">
                <a:latin typeface="Calisto MT" panose="02040603050505030304" pitchFamily="18" charset="0"/>
              </a:rPr>
              <a:t> di </a:t>
            </a:r>
            <a:r>
              <a:rPr lang="en-US" sz="1800" dirty="0" err="1">
                <a:latin typeface="Calisto MT" panose="02040603050505030304" pitchFamily="18" charset="0"/>
              </a:rPr>
              <a:t>negara-negara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kota</a:t>
            </a:r>
            <a:r>
              <a:rPr lang="en-US" sz="1800" dirty="0">
                <a:latin typeface="Calisto MT" panose="02040603050505030304" pitchFamily="18" charset="0"/>
              </a:rPr>
              <a:t> (polis) di Athena. </a:t>
            </a:r>
            <a:r>
              <a:rPr lang="en-US" sz="1800" dirty="0" err="1">
                <a:latin typeface="Calisto MT" panose="02040603050505030304" pitchFamily="18" charset="0"/>
              </a:rPr>
              <a:t>Pada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masa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itu</a:t>
            </a:r>
            <a:r>
              <a:rPr lang="en-US" sz="1800" dirty="0">
                <a:latin typeface="Calisto MT" panose="02040603050505030304" pitchFamily="18" charset="0"/>
              </a:rPr>
              <a:t>, </a:t>
            </a:r>
            <a:r>
              <a:rPr lang="en-US" sz="1800" dirty="0" err="1">
                <a:latin typeface="Calisto MT" panose="02040603050505030304" pitchFamily="18" charset="0"/>
              </a:rPr>
              <a:t>karena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penduduknya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sedikit</a:t>
            </a:r>
            <a:r>
              <a:rPr lang="en-US" sz="1800" dirty="0">
                <a:latin typeface="Calisto MT" panose="02040603050505030304" pitchFamily="18" charset="0"/>
              </a:rPr>
              <a:t>, </a:t>
            </a:r>
            <a:r>
              <a:rPr lang="en-US" sz="1800" dirty="0" err="1">
                <a:latin typeface="Calisto MT" panose="02040603050505030304" pitchFamily="18" charset="0"/>
              </a:rPr>
              <a:t>rakyat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dapat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dilibatkan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secara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langsung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dalam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membicarakan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persoalan-persoalan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negara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dalam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suatu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rapat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bersama</a:t>
            </a:r>
            <a:r>
              <a:rPr lang="en-US" sz="1800" dirty="0">
                <a:latin typeface="Calisto MT" panose="02040603050505030304" pitchFamily="18" charset="0"/>
              </a:rPr>
              <a:t>. </a:t>
            </a:r>
            <a:r>
              <a:rPr lang="en-US" sz="1800" dirty="0" err="1">
                <a:latin typeface="Calisto MT" panose="02040603050505030304" pitchFamily="18" charset="0"/>
              </a:rPr>
              <a:t>Artinya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sistem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demokrasi</a:t>
            </a:r>
            <a:r>
              <a:rPr lang="en-US" sz="1800" dirty="0">
                <a:latin typeface="Calisto MT" panose="02040603050505030304" pitchFamily="18" charset="0"/>
              </a:rPr>
              <a:t> yang </a:t>
            </a:r>
            <a:r>
              <a:rPr lang="en-US" sz="1800" dirty="0" err="1">
                <a:latin typeface="Calisto MT" panose="02040603050505030304" pitchFamily="18" charset="0"/>
              </a:rPr>
              <a:t>melibatkan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seluruh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rakyat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secara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langsung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dalam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membicarakan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atau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menentukan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suatu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urusan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negara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0" y="2899610"/>
            <a:ext cx="4191000" cy="533400"/>
          </a:xfrm>
          <a:prstGeom prst="rect">
            <a:avLst/>
          </a:prstGeom>
          <a:solidFill>
            <a:srgbClr val="FF9966"/>
          </a:solidFill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Terjadinya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Vassal </a:t>
            </a:r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Lord</a:t>
            </a:r>
          </a:p>
        </p:txBody>
      </p:sp>
      <p:sp>
        <p:nvSpPr>
          <p:cNvPr id="1048644" name="Rectangle 4"/>
          <p:cNvSpPr/>
          <p:nvPr/>
        </p:nvSpPr>
        <p:spPr>
          <a:xfrm>
            <a:off x="4429626" y="3166310"/>
            <a:ext cx="6114644" cy="242218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/>
              <a:buChar char="Ø"/>
            </a:pPr>
            <a:r>
              <a:rPr lang="en-US" b="1" dirty="0" err="1" smtClean="0">
                <a:latin typeface="Calisto MT" panose="02040603050505030304" pitchFamily="18" charset="0"/>
              </a:rPr>
              <a:t>Adanya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latin typeface="Calisto MT" panose="02040603050505030304" pitchFamily="18" charset="0"/>
              </a:rPr>
              <a:t>dualisme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latin typeface="Calisto MT" panose="02040603050505030304" pitchFamily="18" charset="0"/>
              </a:rPr>
              <a:t>kekuasaan</a:t>
            </a:r>
            <a:endParaRPr lang="en-US" b="1" dirty="0" smtClean="0">
              <a:latin typeface="Calisto MT" panose="02040603050505030304" pitchFamily="18" charset="0"/>
            </a:endParaRPr>
          </a:p>
          <a:p>
            <a:pPr marL="742950" lvl="1" indent="-285750">
              <a:buClr>
                <a:schemeClr val="tx2"/>
              </a:buClr>
              <a:buFont typeface="Wingdings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 	 </a:t>
            </a:r>
            <a:r>
              <a:rPr lang="en-US" dirty="0" smtClean="0">
                <a:latin typeface="Calisto MT" panose="02040603050505030304" pitchFamily="18" charset="0"/>
              </a:rPr>
              <a:t>Antara Paus </a:t>
            </a:r>
            <a:r>
              <a:rPr lang="en-US" dirty="0" err="1" smtClean="0">
                <a:latin typeface="Calisto MT" panose="02040603050505030304" pitchFamily="18" charset="0"/>
              </a:rPr>
              <a:t>dan</a:t>
            </a:r>
            <a:r>
              <a:rPr lang="en-US" dirty="0" smtClean="0">
                <a:latin typeface="Calisto MT" panose="02040603050505030304" pitchFamily="18" charset="0"/>
              </a:rPr>
              <a:t> para </a:t>
            </a:r>
            <a:r>
              <a:rPr lang="en-US" dirty="0" err="1" smtClean="0">
                <a:latin typeface="Calisto MT" panose="02040603050505030304" pitchFamily="18" charset="0"/>
              </a:rPr>
              <a:t>Pejabat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latin typeface="Calisto MT" panose="02040603050505030304" pitchFamily="18" charset="0"/>
              </a:rPr>
              <a:t>abad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latin typeface="Calisto MT" panose="02040603050505030304" pitchFamily="18" charset="0"/>
              </a:rPr>
              <a:t>pertengahan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</a:p>
          <a:p>
            <a:pPr marL="285750" indent="-285750">
              <a:buFont typeface="Wingdings"/>
              <a:buChar char="Ø"/>
            </a:pPr>
            <a:r>
              <a:rPr lang="en-US" b="1" dirty="0" err="1" smtClean="0">
                <a:latin typeface="Calisto MT" panose="02040603050505030304" pitchFamily="18" charset="0"/>
              </a:rPr>
              <a:t>Berlaku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latin typeface="Calisto MT" panose="02040603050505030304" pitchFamily="18" charset="0"/>
              </a:rPr>
              <a:t>dua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latin typeface="Calisto MT" panose="02040603050505030304" pitchFamily="18" charset="0"/>
              </a:rPr>
              <a:t>hukum</a:t>
            </a:r>
            <a:endParaRPr lang="en-US" b="1" dirty="0" smtClean="0">
              <a:latin typeface="Calisto MT" panose="02040603050505030304" pitchFamily="18" charset="0"/>
            </a:endParaRPr>
          </a:p>
          <a:p>
            <a:pPr marL="800100" lvl="1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 err="1" smtClean="0">
                <a:latin typeface="Calisto MT" panose="02040603050505030304" pitchFamily="18" charset="0"/>
              </a:rPr>
              <a:t>Hukum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Duniawi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kekuasaan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kepala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negara</a:t>
            </a:r>
            <a:endParaRPr lang="en-US" dirty="0">
              <a:latin typeface="Calisto MT" panose="02040603050505030304" pitchFamily="18" charset="0"/>
            </a:endParaRPr>
          </a:p>
          <a:p>
            <a:pPr marL="742950" lvl="1" indent="-285750">
              <a:buClr>
                <a:schemeClr val="tx2"/>
              </a:buClr>
              <a:buFont typeface="Wingdings"/>
              <a:buChar char="Ø"/>
            </a:pPr>
            <a:r>
              <a:rPr lang="en-US" dirty="0" err="1">
                <a:latin typeface="Calisto MT" panose="02040603050505030304" pitchFamily="18" charset="0"/>
              </a:rPr>
              <a:t>Hukum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Tuhan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kuasaan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Paus</a:t>
            </a:r>
            <a:endParaRPr lang="en-US" dirty="0">
              <a:latin typeface="Calisto MT" panose="0204060305050503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 err="1">
                <a:latin typeface="Calisto MT" panose="02040603050505030304" pitchFamily="18" charset="0"/>
              </a:rPr>
              <a:t>Sering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terjadi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Konflik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dan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Pelanggaran</a:t>
            </a:r>
            <a:r>
              <a:rPr lang="en-US" dirty="0">
                <a:latin typeface="Calisto MT" panose="02040603050505030304" pitchFamily="18" charset="0"/>
              </a:rPr>
              <a:t> HAM </a:t>
            </a:r>
            <a:r>
              <a:rPr lang="en-US" dirty="0" err="1">
                <a:latin typeface="Calisto MT" panose="02040603050505030304" pitchFamily="18" charset="0"/>
              </a:rPr>
              <a:t>maka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abad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pertengahan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disebut</a:t>
            </a:r>
            <a:r>
              <a:rPr lang="en-US" dirty="0">
                <a:latin typeface="Calisto MT" panose="02040603050505030304" pitchFamily="18" charset="0"/>
              </a:rPr>
              <a:t>  </a:t>
            </a:r>
            <a:r>
              <a:rPr lang="en-US" dirty="0">
                <a:solidFill>
                  <a:srgbClr val="F12621"/>
                </a:solidFill>
                <a:latin typeface="Calisto MT" panose="02040603050505030304" pitchFamily="18" charset="0"/>
              </a:rPr>
              <a:t>Abad </a:t>
            </a:r>
            <a:r>
              <a:rPr lang="en-US" dirty="0" err="1">
                <a:solidFill>
                  <a:srgbClr val="F12621"/>
                </a:solidFill>
                <a:latin typeface="Calisto MT" panose="02040603050505030304" pitchFamily="18" charset="0"/>
              </a:rPr>
              <a:t>Kegelapan</a:t>
            </a:r>
            <a:endParaRPr lang="en-US" dirty="0">
              <a:solidFill>
                <a:srgbClr val="F12621"/>
              </a:solidFill>
              <a:latin typeface="Calisto MT" panose="0204060305050503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 err="1">
                <a:solidFill>
                  <a:schemeClr val="tx1"/>
                </a:solidFill>
                <a:latin typeface="Calisto MT" panose="02040603050505030304" pitchFamily="18" charset="0"/>
              </a:rPr>
              <a:t>Muncul</a:t>
            </a: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sto MT" panose="02040603050505030304" pitchFamily="18" charset="0"/>
              </a:rPr>
              <a:t>Piagam</a:t>
            </a: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sto MT" panose="02040603050505030304" pitchFamily="18" charset="0"/>
              </a:rPr>
              <a:t>Besar</a:t>
            </a: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 (Magna Charta)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rgbClr val="F126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12295" y="545431"/>
            <a:ext cx="3886200" cy="533400"/>
          </a:xfrm>
          <a:solidFill>
            <a:srgbClr val="CCFF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Masa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Renaisance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646" name="Content Placeholder 2"/>
          <p:cNvSpPr>
            <a:spLocks noGrp="1"/>
          </p:cNvSpPr>
          <p:nvPr>
            <p:ph idx="4294967295"/>
          </p:nvPr>
        </p:nvSpPr>
        <p:spPr>
          <a:xfrm>
            <a:off x="3408948" y="300789"/>
            <a:ext cx="8305800" cy="6184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 err="1">
                <a:latin typeface="Calisto MT" panose="02040603050505030304" pitchFamily="18" charset="0"/>
              </a:rPr>
              <a:t>Berkembang</a:t>
            </a:r>
            <a:r>
              <a:rPr lang="en-US" sz="1600" dirty="0">
                <a:latin typeface="Calisto MT" panose="02040603050505030304" pitchFamily="18" charset="0"/>
              </a:rPr>
              <a:t> Di </a:t>
            </a:r>
            <a:r>
              <a:rPr lang="en-US" sz="1600" dirty="0" err="1">
                <a:latin typeface="Calisto MT" panose="02040603050505030304" pitchFamily="18" charset="0"/>
              </a:rPr>
              <a:t>negara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Eropa</a:t>
            </a:r>
            <a:r>
              <a:rPr lang="en-US" sz="1600" dirty="0">
                <a:latin typeface="Calisto MT" panose="02040603050505030304" pitchFamily="18" charset="0"/>
              </a:rPr>
              <a:t> Selatan (</a:t>
            </a:r>
            <a:r>
              <a:rPr lang="en-US" sz="1600" dirty="0" err="1">
                <a:latin typeface="Calisto MT" panose="02040603050505030304" pitchFamily="18" charset="0"/>
              </a:rPr>
              <a:t>italia</a:t>
            </a:r>
            <a:r>
              <a:rPr lang="en-US" sz="1600" dirty="0">
                <a:latin typeface="Calisto MT" panose="02040603050505030304" pitchFamily="18" charset="0"/>
              </a:rPr>
              <a:t>)</a:t>
            </a:r>
          </a:p>
          <a:p>
            <a:r>
              <a:rPr lang="en-US" sz="1600" dirty="0" err="1">
                <a:latin typeface="Calisto MT" panose="02040603050505030304" pitchFamily="18" charset="0"/>
              </a:rPr>
              <a:t>Memuja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kejayaan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Yunani</a:t>
            </a:r>
            <a:endParaRPr lang="en-US" sz="1600" dirty="0">
              <a:latin typeface="Calisto MT" panose="02040603050505030304" pitchFamily="18" charset="0"/>
            </a:endParaRPr>
          </a:p>
          <a:p>
            <a:r>
              <a:rPr lang="en-US" sz="1600" dirty="0" err="1">
                <a:latin typeface="Calisto MT" panose="02040603050505030304" pitchFamily="18" charset="0"/>
              </a:rPr>
              <a:t>Membelokkkan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Perhatian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dari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hal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keagamaan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soal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keduniawian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sehinnga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dianggap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hal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baru</a:t>
            </a:r>
            <a:r>
              <a:rPr lang="en-US" sz="1600" dirty="0">
                <a:latin typeface="Calisto MT" panose="02040603050505030304" pitchFamily="18" charset="0"/>
              </a:rPr>
              <a:t>.</a:t>
            </a:r>
          </a:p>
          <a:p>
            <a:r>
              <a:rPr lang="en-US" sz="1600" dirty="0" err="1">
                <a:latin typeface="Calisto MT" panose="02040603050505030304" pitchFamily="18" charset="0"/>
              </a:rPr>
              <a:t>Hilang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peran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gagasan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Absolutisme</a:t>
            </a:r>
            <a:endParaRPr lang="en-US" sz="1600" dirty="0">
              <a:latin typeface="Calisto MT" panose="02040603050505030304" pitchFamily="18" charset="0"/>
            </a:endParaRPr>
          </a:p>
          <a:p>
            <a:r>
              <a:rPr lang="en-US" sz="1600" dirty="0" err="1">
                <a:latin typeface="Calisto MT" panose="02040603050505030304" pitchFamily="18" charset="0"/>
              </a:rPr>
              <a:t>Muncul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Kontrak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Sosial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Hukum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Alam</a:t>
            </a:r>
            <a:endParaRPr lang="en-US" sz="1600" dirty="0">
              <a:latin typeface="Calisto MT" panose="02040603050505030304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en-US" dirty="0" err="1">
                <a:latin typeface="Calisto MT" panose="02040603050505030304" pitchFamily="18" charset="0"/>
              </a:rPr>
              <a:t>Hukum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timbul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dari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alam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semesta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err="1">
                <a:latin typeface="Calisto MT" panose="02040603050505030304" pitchFamily="18" charset="0"/>
              </a:rPr>
              <a:t>Mengandung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prinsip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keadilan</a:t>
            </a:r>
            <a:endParaRPr lang="en-US" dirty="0">
              <a:latin typeface="Calisto MT" panose="02040603050505030304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en-US" dirty="0" err="1">
                <a:latin typeface="Calisto MT" panose="02040603050505030304" pitchFamily="18" charset="0"/>
              </a:rPr>
              <a:t>Berlaku</a:t>
            </a:r>
            <a:r>
              <a:rPr lang="en-US" dirty="0">
                <a:latin typeface="Calisto MT" panose="02040603050505030304" pitchFamily="18" charset="0"/>
              </a:rPr>
              <a:t> universal  (</a:t>
            </a:r>
            <a:r>
              <a:rPr lang="en-US" dirty="0" err="1">
                <a:latin typeface="Calisto MT" panose="02040603050505030304" pitchFamily="18" charset="0"/>
              </a:rPr>
              <a:t>Tidak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memandang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kedudukan</a:t>
            </a:r>
            <a:r>
              <a:rPr lang="en-US" dirty="0">
                <a:latin typeface="Calisto MT" panose="02040603050505030304" pitchFamily="18" charset="0"/>
              </a:rPr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err="1">
                <a:latin typeface="Calisto MT" panose="02040603050505030304" pitchFamily="18" charset="0"/>
              </a:rPr>
              <a:t>Filsuf</a:t>
            </a:r>
            <a:r>
              <a:rPr lang="en-US" dirty="0">
                <a:latin typeface="Calisto MT" panose="02040603050505030304" pitchFamily="18" charset="0"/>
              </a:rPr>
              <a:t> : John Locke, Thomas Hobbes, Montesquieu, J.J Rouse</a:t>
            </a:r>
          </a:p>
          <a:p>
            <a:r>
              <a:rPr lang="en-US" sz="1600" dirty="0" err="1">
                <a:latin typeface="Calisto MT" panose="02040603050505030304" pitchFamily="18" charset="0"/>
              </a:rPr>
              <a:t>Membuat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macam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perubahan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	</a:t>
            </a:r>
            <a:r>
              <a:rPr lang="en-US" sz="1600" dirty="0" err="1" smtClean="0">
                <a:latin typeface="Calisto MT" panose="02040603050505030304" pitchFamily="18" charset="0"/>
              </a:rPr>
              <a:t>memajukan</a:t>
            </a:r>
            <a:r>
              <a:rPr lang="en-US" sz="1600" dirty="0" smtClean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sistem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politik</a:t>
            </a:r>
            <a:r>
              <a:rPr lang="en-US" sz="1600" dirty="0">
                <a:latin typeface="Calisto MT" panose="02040603050505030304" pitchFamily="18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</a:rPr>
              <a:t>dan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ilmu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pengetahuan</a:t>
            </a:r>
            <a:endParaRPr lang="en-US" sz="1600" dirty="0">
              <a:latin typeface="Calisto MT" panose="02040603050505030304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Kebebasan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berfikir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berekspresi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alisto MT" panose="02040603050505030304" pitchFamily="18" charset="0"/>
              </a:rPr>
              <a:t>	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019800" cy="960438"/>
          </a:xfrm>
          <a:solidFill>
            <a:srgbClr val="009999"/>
          </a:solidFill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Jenis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Jenis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Demokrasi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48648" name="Content Placeholder 2"/>
          <p:cNvSpPr>
            <a:spLocks noGrp="1"/>
          </p:cNvSpPr>
          <p:nvPr>
            <p:ph idx="4294967295"/>
          </p:nvPr>
        </p:nvSpPr>
        <p:spPr>
          <a:xfrm>
            <a:off x="2438400" y="1295400"/>
            <a:ext cx="3810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7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Berdasarkan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Penyampaiannya</a:t>
            </a:r>
            <a:endParaRPr lang="en-US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48649" name="Rectangle 3"/>
          <p:cNvSpPr/>
          <p:nvPr/>
        </p:nvSpPr>
        <p:spPr>
          <a:xfrm>
            <a:off x="1905000" y="1752600"/>
            <a:ext cx="8229600" cy="3733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>
                <a:latin typeface="Calisto MT" panose="02040603050505030304" pitchFamily="18" charset="0"/>
              </a:rPr>
              <a:t>Demokrasi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Tidak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Langsung</a:t>
            </a:r>
            <a:endParaRPr lang="en-US" sz="1600" b="1" dirty="0">
              <a:latin typeface="Calisto MT" panose="02040603050505030304" pitchFamily="18" charset="0"/>
            </a:endParaRPr>
          </a:p>
          <a:p>
            <a:pPr marL="742950" lvl="5" indent="-285750">
              <a:buFont typeface="Wingdings" pitchFamily="2" charset="2"/>
              <a:buChar char="ü"/>
            </a:pPr>
            <a:r>
              <a:rPr lang="en-US" sz="1600" dirty="0">
                <a:latin typeface="Calisto MT" panose="02040603050505030304" pitchFamily="18" charset="0"/>
              </a:rPr>
              <a:t>	</a:t>
            </a:r>
            <a:r>
              <a:rPr lang="en-US" sz="1600" dirty="0" err="1">
                <a:latin typeface="Calisto MT" panose="02040603050505030304" pitchFamily="18" charset="0"/>
              </a:rPr>
              <a:t>Demokrasi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spirasi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tertuang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terlebih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dahulu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wakil-wakil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rakyat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terpilih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untuk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kemudian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disampaikan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dewan</a:t>
            </a:r>
            <a:r>
              <a:rPr lang="en-US" sz="1600" dirty="0">
                <a:latin typeface="Calisto MT" panose="02040603050505030304" pitchFamily="18" charset="0"/>
              </a:rPr>
              <a:t>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>
                <a:latin typeface="Calisto MT" panose="02040603050505030304" pitchFamily="18" charset="0"/>
              </a:rPr>
              <a:t>Demokrasi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Langsung</a:t>
            </a:r>
            <a:endParaRPr lang="en-US" sz="1600" b="1" dirty="0">
              <a:latin typeface="Calisto MT" panose="0204060305050503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>
                <a:latin typeface="Calisto MT" panose="02040603050505030304" pitchFamily="18" charset="0"/>
              </a:rPr>
              <a:t>	</a:t>
            </a:r>
            <a:r>
              <a:rPr lang="en-US" sz="1600" dirty="0" err="1">
                <a:latin typeface="Calisto MT" panose="02040603050505030304" pitchFamily="18" charset="0"/>
              </a:rPr>
              <a:t>berhadapan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langsung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dengan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untuk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membicarakan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suatu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masalah</a:t>
            </a:r>
            <a:endParaRPr lang="en-US" sz="1600" dirty="0">
              <a:latin typeface="Calisto MT" panose="0204060305050503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>
                <a:latin typeface="Calisto MT" panose="02040603050505030304" pitchFamily="18" charset="0"/>
              </a:rPr>
              <a:t>Demokrasi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Perwakilan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Dengan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Sistem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Pengawasan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langsung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dari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rakyat</a:t>
            </a:r>
            <a:endParaRPr lang="en-US" sz="1600" b="1" dirty="0">
              <a:latin typeface="Calisto MT" panose="0204060305050503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 err="1">
                <a:latin typeface="Calisto MT" panose="02040603050505030304" pitchFamily="18" charset="0"/>
              </a:rPr>
              <a:t>gabungan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dari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dua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jenis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lainnya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lainya</a:t>
            </a:r>
            <a:r>
              <a:rPr lang="en-US" sz="1600" dirty="0">
                <a:latin typeface="Calisto MT" panose="02040603050505030304" pitchFamily="18" charset="0"/>
              </a:rPr>
              <a:t>,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>
                <a:latin typeface="Calisto MT" panose="02040603050505030304" pitchFamily="18" charset="0"/>
              </a:rPr>
              <a:t>yang </a:t>
            </a:r>
            <a:r>
              <a:rPr lang="en-US" sz="1600" dirty="0" err="1">
                <a:latin typeface="Calisto MT" panose="02040603050505030304" pitchFamily="18" charset="0"/>
              </a:rPr>
              <a:t>mana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sebuah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negara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masih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bisa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memiliki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badan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eksekutif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legislatif</a:t>
            </a:r>
            <a:r>
              <a:rPr lang="en-US" sz="1600" dirty="0">
                <a:latin typeface="Calisto MT" panose="02040603050505030304" pitchFamily="18" charset="0"/>
              </a:rPr>
              <a:t>	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 err="1">
                <a:latin typeface="Calisto MT" panose="02040603050505030304" pitchFamily="18" charset="0"/>
              </a:rPr>
              <a:t>Adanya</a:t>
            </a:r>
            <a:r>
              <a:rPr lang="en-US" sz="1600" dirty="0">
                <a:latin typeface="Calisto MT" panose="02040603050505030304" pitchFamily="18" charset="0"/>
              </a:rPr>
              <a:t> Referendum (</a:t>
            </a:r>
            <a:r>
              <a:rPr lang="en-US" sz="1600" dirty="0" err="1">
                <a:latin typeface="Calisto MT" panose="02040603050505030304" pitchFamily="18" charset="0"/>
              </a:rPr>
              <a:t>Pemungutan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suara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untuk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mengetahui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kehendak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rakyat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secara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langsung</a:t>
            </a:r>
            <a:r>
              <a:rPr lang="en-US" sz="1600" dirty="0">
                <a:latin typeface="Calisto MT" panose="02040603050505030304" pitchFamily="18" charset="0"/>
              </a:rPr>
              <a:t>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Referendum </a:t>
            </a:r>
            <a:r>
              <a:rPr lang="en-US" sz="1600" dirty="0" err="1">
                <a:latin typeface="Calisto MT" panose="02040603050505030304" pitchFamily="18" charset="0"/>
              </a:rPr>
              <a:t>wajib</a:t>
            </a:r>
            <a:r>
              <a:rPr lang="en-US" sz="1600" dirty="0">
                <a:latin typeface="Calisto MT" panose="02040603050505030304" pitchFamily="18" charset="0"/>
              </a:rPr>
              <a:t> (UUD </a:t>
            </a:r>
            <a:r>
              <a:rPr lang="en-US" sz="1600" dirty="0" err="1">
                <a:latin typeface="Calisto MT" panose="02040603050505030304" pitchFamily="18" charset="0"/>
              </a:rPr>
              <a:t>atau</a:t>
            </a:r>
            <a:r>
              <a:rPr lang="en-US" sz="1600" dirty="0">
                <a:latin typeface="Calisto MT" panose="02040603050505030304" pitchFamily="18" charset="0"/>
              </a:rPr>
              <a:t> UU)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Referendum </a:t>
            </a:r>
            <a:r>
              <a:rPr lang="en-US" sz="1600" dirty="0" err="1">
                <a:latin typeface="Calisto MT" panose="02040603050505030304" pitchFamily="18" charset="0"/>
              </a:rPr>
              <a:t>Tidak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Wajib</a:t>
            </a:r>
            <a:r>
              <a:rPr lang="en-US" sz="1600" dirty="0">
                <a:latin typeface="Calisto MT" panose="02040603050505030304" pitchFamily="18" charset="0"/>
              </a:rPr>
              <a:t> (</a:t>
            </a:r>
            <a:r>
              <a:rPr lang="en-US" sz="1600" dirty="0" err="1">
                <a:latin typeface="Calisto MT" panose="02040603050505030304" pitchFamily="18" charset="0"/>
              </a:rPr>
              <a:t>waktu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tertentu</a:t>
            </a:r>
            <a:r>
              <a:rPr lang="en-US" sz="1600" dirty="0">
                <a:latin typeface="Calisto MT" panose="02040603050505030304" pitchFamily="18" charset="0"/>
              </a:rPr>
              <a:t>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600" dirty="0" err="1">
                <a:latin typeface="Calisto MT" panose="02040603050505030304" pitchFamily="18" charset="0"/>
              </a:rPr>
              <a:t>Referndum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Konsultatif</a:t>
            </a:r>
            <a:r>
              <a:rPr lang="en-US" sz="1600" dirty="0">
                <a:latin typeface="Calisto MT" panose="02040603050505030304" pitchFamily="18" charset="0"/>
              </a:rPr>
              <a:t> (</a:t>
            </a:r>
            <a:r>
              <a:rPr lang="en-US" sz="1600" dirty="0" err="1">
                <a:latin typeface="Calisto MT" panose="02040603050505030304" pitchFamily="18" charset="0"/>
              </a:rPr>
              <a:t>Minta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persetujuan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saja</a:t>
            </a:r>
            <a:r>
              <a:rPr lang="en-US" sz="1600" dirty="0">
                <a:latin typeface="Calisto MT" panose="02040603050505030304" pitchFamily="18" charset="0"/>
              </a:rPr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2629</Words>
  <Application>Microsoft Office PowerPoint</Application>
  <PresentationFormat>Widescreen</PresentationFormat>
  <Paragraphs>254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宋体</vt:lpstr>
      <vt:lpstr>Arial</vt:lpstr>
      <vt:lpstr>Calibri</vt:lpstr>
      <vt:lpstr>Calisto MT</vt:lpstr>
      <vt:lpstr>Courier New</vt:lpstr>
      <vt:lpstr>Impact</vt:lpstr>
      <vt:lpstr>Tw Cen MT</vt:lpstr>
      <vt:lpstr>Wingdings</vt:lpstr>
      <vt:lpstr>Main Event</vt:lpstr>
      <vt:lpstr>DEMOKRASI</vt:lpstr>
      <vt:lpstr>a. Arti dan makna demokrasi</vt:lpstr>
      <vt:lpstr>Arti dan makna demokrasi</vt:lpstr>
      <vt:lpstr>b. Nilai-nilai demokrasi</vt:lpstr>
      <vt:lpstr>Nilai-nilai demokrasi</vt:lpstr>
      <vt:lpstr>Sejarah Perkembangan Demokrasi</vt:lpstr>
      <vt:lpstr>Direct Demokrasi</vt:lpstr>
      <vt:lpstr>Masa Renaisance</vt:lpstr>
      <vt:lpstr>Jenis Jenis Demokrasi</vt:lpstr>
      <vt:lpstr>Berdasarkan Titik Perhatian atau Prioritasnya</vt:lpstr>
      <vt:lpstr>Berdasarkan Wewenang, dan Hubungan Alat-Alat Kelengkapan Negara</vt:lpstr>
      <vt:lpstr>Demokrasi Presidensial</vt:lpstr>
      <vt:lpstr>E. Perkembangan Demokrasi Indonesia</vt:lpstr>
      <vt:lpstr>Demokrasi Masa Revolusi</vt:lpstr>
      <vt:lpstr>Demokrasi Parlementer (Liberal)</vt:lpstr>
      <vt:lpstr>Demokrasi Terpimpin (1959-1965)</vt:lpstr>
      <vt:lpstr>PowerPoint Presentation</vt:lpstr>
      <vt:lpstr>Demokrasi Pancasila Pada Era Orde Baru</vt:lpstr>
      <vt:lpstr>PowerPoint Presentation</vt:lpstr>
      <vt:lpstr>PowerPoint Presentation</vt:lpstr>
      <vt:lpstr>Demokrasi Pancasila Pada Era Orde Reformasi</vt:lpstr>
      <vt:lpstr>PowerPoint Presentation</vt:lpstr>
      <vt:lpstr>F. Pelaksanaan Pemilu Sebagai Wujud Demokrasi</vt:lpstr>
      <vt:lpstr>PowerPoint Presentation</vt:lpstr>
      <vt:lpstr>PowerPoint Presentation</vt:lpstr>
      <vt:lpstr>PowerPoint Presentation</vt:lpstr>
      <vt:lpstr>Sistem Pemilihan Umum</vt:lpstr>
      <vt:lpstr>PowerPoint Presentation</vt:lpstr>
      <vt:lpstr>PowerPoint Presentation</vt:lpstr>
      <vt:lpstr>Pemilu Di Indonesia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DEMOKRASI</dc:title>
  <dc:creator>prakosodiaz1@gmail.com</dc:creator>
  <cp:lastModifiedBy>prakosodiaz1@gmail.com</cp:lastModifiedBy>
  <cp:revision>2</cp:revision>
  <dcterms:created xsi:type="dcterms:W3CDTF">2019-04-22T22:16:23Z</dcterms:created>
  <dcterms:modified xsi:type="dcterms:W3CDTF">2019-05-24T00:29:38Z</dcterms:modified>
</cp:coreProperties>
</file>