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9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02" autoAdjust="0"/>
    <p:restoredTop sz="94660"/>
  </p:normalViewPr>
  <p:slideViewPr>
    <p:cSldViewPr snapToGrid="0">
      <p:cViewPr varScale="1">
        <p:scale>
          <a:sx n="78" d="100"/>
          <a:sy n="78" d="100"/>
        </p:scale>
        <p:origin x="1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7601A20-E751-4D0C-AA95-928C4A20D2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7601A20-E751-4D0C-AA95-928C4A20D2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7601A20-E751-4D0C-AA95-928C4A20D2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7601A20-E751-4D0C-AA95-928C4A20D2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7601A20-E751-4D0C-AA95-928C4A20D2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7601A20-E751-4D0C-AA95-928C4A20D2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7601A20-E751-4D0C-AA95-928C4A20D2A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7601A20-E751-4D0C-AA95-928C4A20D2A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01A20-E751-4D0C-AA95-928C4A20D2A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7601A20-E751-4D0C-AA95-928C4A20D2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7601A20-E751-4D0C-AA95-928C4A20D2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50A94-9584-4B8E-A583-B62337BCEB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95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601A20-E751-4D0C-AA95-928C4A20D2A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50A94-9584-4B8E-A583-B62337BCEB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403600" y="2845126"/>
            <a:ext cx="3855298" cy="1106805"/>
          </a:xfrm>
          <a:prstGeom prst="rect">
            <a:avLst/>
          </a:prstGeom>
          <a:noFill/>
        </p:spPr>
        <p:txBody>
          <a:bodyPr wrap="square" rtlCol="0">
            <a:spAutoFit/>
          </a:bodyPr>
          <a:lstStyle/>
          <a:p>
            <a:r>
              <a:rPr lang="en-US" sz="6600" b="1" dirty="0">
                <a:solidFill>
                  <a:schemeClr val="bg1"/>
                </a:solidFill>
                <a:latin typeface="Tw Cen MT" panose="020B0602020104020603" pitchFamily="34" charset="0"/>
              </a:rPr>
              <a:t>Mo</a:t>
            </a:r>
            <a:endParaRPr lang="en-US" sz="6600" b="1" dirty="0">
              <a:solidFill>
                <a:schemeClr val="bg1"/>
              </a:solidFill>
              <a:latin typeface="Tw Cen MT" panose="020B0602020104020603" pitchFamily="34" charset="0"/>
            </a:endParaRPr>
          </a:p>
        </p:txBody>
      </p:sp>
      <p:sp>
        <p:nvSpPr>
          <p:cNvPr id="20" name="Rectangle 19"/>
          <p:cNvSpPr/>
          <p:nvPr/>
        </p:nvSpPr>
        <p:spPr>
          <a:xfrm>
            <a:off x="0" y="2793695"/>
            <a:ext cx="3403598" cy="1292985"/>
          </a:xfrm>
          <a:prstGeom prst="rect">
            <a:avLst/>
          </a:prstGeom>
          <a:solidFill>
            <a:srgbClr val="3E9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03599" y="3520127"/>
            <a:ext cx="4711261" cy="1106805"/>
          </a:xfrm>
          <a:prstGeom prst="rect">
            <a:avLst/>
          </a:prstGeom>
          <a:noFill/>
        </p:spPr>
        <p:txBody>
          <a:bodyPr wrap="square" rtlCol="0">
            <a:spAutoFit/>
          </a:bodyPr>
          <a:lstStyle/>
          <a:p>
            <a:r>
              <a:rPr lang="en-US" sz="6600" b="1" dirty="0">
                <a:solidFill>
                  <a:schemeClr val="bg1"/>
                </a:solidFill>
                <a:latin typeface="Tw Cen MT" panose="020B0602020104020603" pitchFamily="34" charset="0"/>
              </a:rPr>
              <a:t>Krasi</a:t>
            </a:r>
            <a:endParaRPr lang="en-US" sz="6600" b="1" dirty="0">
              <a:solidFill>
                <a:schemeClr val="bg1"/>
              </a:solidFill>
              <a:latin typeface="Tw Cen MT" panose="020B0602020104020603" pitchFamily="34" charset="0"/>
            </a:endParaRPr>
          </a:p>
        </p:txBody>
      </p:sp>
      <p:sp>
        <p:nvSpPr>
          <p:cNvPr id="19" name="Rectangle 18"/>
          <p:cNvSpPr/>
          <p:nvPr/>
        </p:nvSpPr>
        <p:spPr>
          <a:xfrm>
            <a:off x="7258898" y="3644130"/>
            <a:ext cx="4933102" cy="1292985"/>
          </a:xfrm>
          <a:prstGeom prst="rect">
            <a:avLst/>
          </a:prstGeom>
          <a:solidFill>
            <a:srgbClr val="3E9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03600" y="2156432"/>
            <a:ext cx="3855298" cy="1106805"/>
          </a:xfrm>
          <a:prstGeom prst="rect">
            <a:avLst/>
          </a:prstGeom>
          <a:noFill/>
        </p:spPr>
        <p:txBody>
          <a:bodyPr wrap="square" rtlCol="0">
            <a:spAutoFit/>
          </a:bodyPr>
          <a:lstStyle/>
          <a:p>
            <a:r>
              <a:rPr lang="en-US" sz="6600" b="1" dirty="0">
                <a:solidFill>
                  <a:schemeClr val="bg1"/>
                </a:solidFill>
                <a:latin typeface="Tw Cen MT" panose="020B0602020104020603" pitchFamily="34" charset="0"/>
              </a:rPr>
              <a:t>De</a:t>
            </a:r>
            <a:endParaRPr lang="en-US" sz="6600" b="1" dirty="0">
              <a:solidFill>
                <a:schemeClr val="bg1"/>
              </a:solidFill>
              <a:latin typeface="Tw Cen MT" panose="020B0602020104020603" pitchFamily="34" charset="0"/>
            </a:endParaRPr>
          </a:p>
        </p:txBody>
      </p:sp>
      <p:sp>
        <p:nvSpPr>
          <p:cNvPr id="18" name="Rectangle 17"/>
          <p:cNvSpPr/>
          <p:nvPr/>
        </p:nvSpPr>
        <p:spPr>
          <a:xfrm>
            <a:off x="6179820" y="2156432"/>
            <a:ext cx="6012180" cy="1292985"/>
          </a:xfrm>
          <a:prstGeom prst="rect">
            <a:avLst/>
          </a:prstGeom>
          <a:solidFill>
            <a:srgbClr val="3E9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4361592" y="1501346"/>
            <a:ext cx="3855308" cy="0"/>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212617" y="3429000"/>
            <a:ext cx="3855308" cy="0"/>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61592" y="5285946"/>
            <a:ext cx="3855308" cy="0"/>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31871" y="4715137"/>
            <a:ext cx="0" cy="641517"/>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39491" y="1501346"/>
            <a:ext cx="0" cy="641517"/>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5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250"/>
                                        <p:tgtEl>
                                          <p:spTgt spid="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250"/>
                                        <p:tgtEl>
                                          <p:spTgt spid="1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250"/>
                                        <p:tgtEl>
                                          <p:spTgt spid="11"/>
                                        </p:tgtEl>
                                      </p:cBhvr>
                                    </p:animEffect>
                                  </p:childTnLst>
                                </p:cTn>
                              </p:par>
                            </p:childTnLst>
                          </p:cTn>
                        </p:par>
                        <p:par>
                          <p:cTn id="24" fill="hold">
                            <p:stCondLst>
                              <p:cond delay="2500"/>
                            </p:stCondLst>
                            <p:childTnLst>
                              <p:par>
                                <p:cTn id="25" presetID="2" presetClass="entr" presetSubtype="2" decel="10000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1" fill="hold" nodeType="clickEffect">
                                  <p:stCondLst>
                                    <p:cond delay="0"/>
                                  </p:stCondLst>
                                  <p:childTnLst>
                                    <p:animEffect transition="out" filter="wipe(up)">
                                      <p:cBhvr>
                                        <p:cTn id="40" dur="250"/>
                                        <p:tgtEl>
                                          <p:spTgt spid="11"/>
                                        </p:tgtEl>
                                      </p:cBhvr>
                                    </p:animEffect>
                                    <p:set>
                                      <p:cBhvr>
                                        <p:cTn id="41" dur="1" fill="hold">
                                          <p:stCondLst>
                                            <p:cond delay="249"/>
                                          </p:stCondLst>
                                        </p:cTn>
                                        <p:tgtEl>
                                          <p:spTgt spid="11"/>
                                        </p:tgtEl>
                                        <p:attrNameLst>
                                          <p:attrName>style.visibility</p:attrName>
                                        </p:attrNameLst>
                                      </p:cBhvr>
                                      <p:to>
                                        <p:strVal val="hidden"/>
                                      </p:to>
                                    </p:set>
                                  </p:childTnLst>
                                </p:cTn>
                              </p:par>
                            </p:childTnLst>
                          </p:cTn>
                        </p:par>
                        <p:par>
                          <p:cTn id="42" fill="hold">
                            <p:stCondLst>
                              <p:cond delay="500"/>
                            </p:stCondLst>
                            <p:childTnLst>
                              <p:par>
                                <p:cTn id="43" presetID="22" presetClass="exit" presetSubtype="8" fill="hold" nodeType="afterEffect">
                                  <p:stCondLst>
                                    <p:cond delay="0"/>
                                  </p:stCondLst>
                                  <p:childTnLst>
                                    <p:animEffect transition="out" filter="wipe(left)">
                                      <p:cBhvr>
                                        <p:cTn id="44" dur="250"/>
                                        <p:tgtEl>
                                          <p:spTgt spid="10"/>
                                        </p:tgtEl>
                                      </p:cBhvr>
                                    </p:animEffect>
                                    <p:set>
                                      <p:cBhvr>
                                        <p:cTn id="45" dur="1" fill="hold">
                                          <p:stCondLst>
                                            <p:cond delay="249"/>
                                          </p:stCondLst>
                                        </p:cTn>
                                        <p:tgtEl>
                                          <p:spTgt spid="10"/>
                                        </p:tgtEl>
                                        <p:attrNameLst>
                                          <p:attrName>style.visibility</p:attrName>
                                        </p:attrNameLst>
                                      </p:cBhvr>
                                      <p:to>
                                        <p:strVal val="hidden"/>
                                      </p:to>
                                    </p:set>
                                  </p:childTnLst>
                                </p:cTn>
                              </p:par>
                            </p:childTnLst>
                          </p:cTn>
                        </p:par>
                        <p:par>
                          <p:cTn id="46" fill="hold">
                            <p:stCondLst>
                              <p:cond delay="1000"/>
                            </p:stCondLst>
                            <p:childTnLst>
                              <p:par>
                                <p:cTn id="47" presetID="22" presetClass="exit" presetSubtype="4" fill="hold" nodeType="afterEffect">
                                  <p:stCondLst>
                                    <p:cond delay="0"/>
                                  </p:stCondLst>
                                  <p:childTnLst>
                                    <p:animEffect transition="out" filter="wipe(down)">
                                      <p:cBhvr>
                                        <p:cTn id="48" dur="250"/>
                                        <p:tgtEl>
                                          <p:spTgt spid="9"/>
                                        </p:tgtEl>
                                      </p:cBhvr>
                                    </p:animEffect>
                                    <p:set>
                                      <p:cBhvr>
                                        <p:cTn id="49" dur="1" fill="hold">
                                          <p:stCondLst>
                                            <p:cond delay="249"/>
                                          </p:stCondLst>
                                        </p:cTn>
                                        <p:tgtEl>
                                          <p:spTgt spid="9"/>
                                        </p:tgtEl>
                                        <p:attrNameLst>
                                          <p:attrName>style.visibility</p:attrName>
                                        </p:attrNameLst>
                                      </p:cBhvr>
                                      <p:to>
                                        <p:strVal val="hidden"/>
                                      </p:to>
                                    </p:set>
                                  </p:childTnLst>
                                </p:cTn>
                              </p:par>
                            </p:childTnLst>
                          </p:cTn>
                        </p:par>
                        <p:par>
                          <p:cTn id="50" fill="hold">
                            <p:stCondLst>
                              <p:cond delay="1500"/>
                            </p:stCondLst>
                            <p:childTnLst>
                              <p:par>
                                <p:cTn id="51" presetID="22" presetClass="exit" presetSubtype="2" fill="hold" nodeType="afterEffect">
                                  <p:stCondLst>
                                    <p:cond delay="0"/>
                                  </p:stCondLst>
                                  <p:childTnLst>
                                    <p:animEffect transition="out" filter="wipe(right)">
                                      <p:cBhvr>
                                        <p:cTn id="52" dur="250"/>
                                        <p:tgtEl>
                                          <p:spTgt spid="7"/>
                                        </p:tgtEl>
                                      </p:cBhvr>
                                    </p:animEffect>
                                    <p:set>
                                      <p:cBhvr>
                                        <p:cTn id="53" dur="1" fill="hold">
                                          <p:stCondLst>
                                            <p:cond delay="249"/>
                                          </p:stCondLst>
                                        </p:cTn>
                                        <p:tgtEl>
                                          <p:spTgt spid="7"/>
                                        </p:tgtEl>
                                        <p:attrNameLst>
                                          <p:attrName>style.visibility</p:attrName>
                                        </p:attrNameLst>
                                      </p:cBhvr>
                                      <p:to>
                                        <p:strVal val="hidden"/>
                                      </p:to>
                                    </p:set>
                                  </p:childTnLst>
                                </p:cTn>
                              </p:par>
                            </p:childTnLst>
                          </p:cTn>
                        </p:par>
                        <p:par>
                          <p:cTn id="54" fill="hold">
                            <p:stCondLst>
                              <p:cond delay="2000"/>
                            </p:stCondLst>
                            <p:childTnLst>
                              <p:par>
                                <p:cTn id="55" presetID="22" presetClass="exit" presetSubtype="1" fill="hold" nodeType="afterEffect">
                                  <p:stCondLst>
                                    <p:cond delay="0"/>
                                  </p:stCondLst>
                                  <p:childTnLst>
                                    <p:animEffect transition="out" filter="wipe(up)">
                                      <p:cBhvr>
                                        <p:cTn id="56" dur="250"/>
                                        <p:tgtEl>
                                          <p:spTgt spid="13"/>
                                        </p:tgtEl>
                                      </p:cBhvr>
                                    </p:animEffect>
                                    <p:set>
                                      <p:cBhvr>
                                        <p:cTn id="57" dur="1" fill="hold">
                                          <p:stCondLst>
                                            <p:cond delay="249"/>
                                          </p:stCondLst>
                                        </p:cTn>
                                        <p:tgtEl>
                                          <p:spTgt spid="13"/>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15"/>
                                        </p:tgtEl>
                                        <p:attrNameLst>
                                          <p:attrName>ppt_x</p:attrName>
                                        </p:attrNameLst>
                                      </p:cBhvr>
                                      <p:tavLst>
                                        <p:tav tm="0">
                                          <p:val>
                                            <p:strVal val="ppt_x"/>
                                          </p:val>
                                        </p:tav>
                                        <p:tav tm="100000">
                                          <p:val>
                                            <p:strVal val="1+ppt_w/2"/>
                                          </p:val>
                                        </p:tav>
                                      </p:tavLst>
                                    </p:anim>
                                    <p:anim calcmode="lin" valueType="num">
                                      <p:cBhvr additive="base">
                                        <p:cTn id="60" dur="500"/>
                                        <p:tgtEl>
                                          <p:spTgt spid="15"/>
                                        </p:tgtEl>
                                        <p:attrNameLst>
                                          <p:attrName>ppt_y</p:attrName>
                                        </p:attrNameLst>
                                      </p:cBhvr>
                                      <p:tavLst>
                                        <p:tav tm="0">
                                          <p:val>
                                            <p:strVal val="ppt_y"/>
                                          </p:val>
                                        </p:tav>
                                        <p:tav tm="100000">
                                          <p:val>
                                            <p:strVal val="ppt_y"/>
                                          </p:val>
                                        </p:tav>
                                      </p:tavLst>
                                    </p:anim>
                                    <p:set>
                                      <p:cBhvr>
                                        <p:cTn id="61" dur="1" fill="hold">
                                          <p:stCondLst>
                                            <p:cond delay="499"/>
                                          </p:stCondLst>
                                        </p:cTn>
                                        <p:tgtEl>
                                          <p:spTgt spid="15"/>
                                        </p:tgtEl>
                                        <p:attrNameLst>
                                          <p:attrName>style.visibility</p:attrName>
                                        </p:attrNameLst>
                                      </p:cBhvr>
                                      <p:to>
                                        <p:strVal val="hidden"/>
                                      </p:to>
                                    </p:set>
                                  </p:childTnLst>
                                </p:cTn>
                              </p:par>
                              <p:par>
                                <p:cTn id="62" presetID="2" presetClass="exit" presetSubtype="8" accel="100000" fill="hold" grpId="1" nodeType="withEffect">
                                  <p:stCondLst>
                                    <p:cond delay="0"/>
                                  </p:stCondLst>
                                  <p:childTnLst>
                                    <p:anim calcmode="lin" valueType="num">
                                      <p:cBhvr additive="base">
                                        <p:cTn id="63" dur="500"/>
                                        <p:tgtEl>
                                          <p:spTgt spid="16"/>
                                        </p:tgtEl>
                                        <p:attrNameLst>
                                          <p:attrName>ppt_x</p:attrName>
                                        </p:attrNameLst>
                                      </p:cBhvr>
                                      <p:tavLst>
                                        <p:tav tm="0">
                                          <p:val>
                                            <p:strVal val="ppt_x"/>
                                          </p:val>
                                        </p:tav>
                                        <p:tav tm="100000">
                                          <p:val>
                                            <p:strVal val="0-ppt_w/2"/>
                                          </p:val>
                                        </p:tav>
                                      </p:tavLst>
                                    </p:anim>
                                    <p:anim calcmode="lin" valueType="num">
                                      <p:cBhvr additive="base">
                                        <p:cTn id="64" dur="500"/>
                                        <p:tgtEl>
                                          <p:spTgt spid="16"/>
                                        </p:tgtEl>
                                        <p:attrNameLst>
                                          <p:attrName>ppt_y</p:attrName>
                                        </p:attrNameLst>
                                      </p:cBhvr>
                                      <p:tavLst>
                                        <p:tav tm="0">
                                          <p:val>
                                            <p:strVal val="ppt_y"/>
                                          </p:val>
                                        </p:tav>
                                        <p:tav tm="100000">
                                          <p:val>
                                            <p:strVal val="ppt_y"/>
                                          </p:val>
                                        </p:tav>
                                      </p:tavLst>
                                    </p:anim>
                                    <p:set>
                                      <p:cBhvr>
                                        <p:cTn id="65" dur="1" fill="hold">
                                          <p:stCondLst>
                                            <p:cond delay="499"/>
                                          </p:stCondLst>
                                        </p:cTn>
                                        <p:tgtEl>
                                          <p:spTgt spid="16"/>
                                        </p:tgtEl>
                                        <p:attrNameLst>
                                          <p:attrName>style.visibility</p:attrName>
                                        </p:attrNameLst>
                                      </p:cBhvr>
                                      <p:to>
                                        <p:strVal val="hidden"/>
                                      </p:to>
                                    </p:set>
                                  </p:childTnLst>
                                </p:cTn>
                              </p:par>
                              <p:par>
                                <p:cTn id="66" presetID="2" presetClass="exit" presetSubtype="2" accel="100000" fill="hold" grpId="1" nodeType="withEffect">
                                  <p:stCondLst>
                                    <p:cond delay="0"/>
                                  </p:stCondLst>
                                  <p:childTnLst>
                                    <p:anim calcmode="lin" valueType="num">
                                      <p:cBhvr additive="base">
                                        <p:cTn id="67" dur="500"/>
                                        <p:tgtEl>
                                          <p:spTgt spid="17"/>
                                        </p:tgtEl>
                                        <p:attrNameLst>
                                          <p:attrName>ppt_x</p:attrName>
                                        </p:attrNameLst>
                                      </p:cBhvr>
                                      <p:tavLst>
                                        <p:tav tm="0">
                                          <p:val>
                                            <p:strVal val="ppt_x"/>
                                          </p:val>
                                        </p:tav>
                                        <p:tav tm="100000">
                                          <p:val>
                                            <p:strVal val="1+ppt_w/2"/>
                                          </p:val>
                                        </p:tav>
                                      </p:tavLst>
                                    </p:anim>
                                    <p:anim calcmode="lin" valueType="num">
                                      <p:cBhvr additive="base">
                                        <p:cTn id="68" dur="500"/>
                                        <p:tgtEl>
                                          <p:spTgt spid="17"/>
                                        </p:tgtEl>
                                        <p:attrNameLst>
                                          <p:attrName>ppt_y</p:attrName>
                                        </p:attrNameLst>
                                      </p:cBhvr>
                                      <p:tavLst>
                                        <p:tav tm="0">
                                          <p:val>
                                            <p:strVal val="ppt_y"/>
                                          </p:val>
                                        </p:tav>
                                        <p:tav tm="100000">
                                          <p:val>
                                            <p:strVal val="ppt_y"/>
                                          </p:val>
                                        </p:tav>
                                      </p:tavLst>
                                    </p:anim>
                                    <p:set>
                                      <p:cBhvr>
                                        <p:cTn id="6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P spid="15" grpId="0"/>
      <p:bldP spid="1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76300" y="367030"/>
            <a:ext cx="10438765" cy="6123940"/>
          </a:xfrm>
          <a:prstGeom prst="rect">
            <a:avLst/>
          </a:prstGeom>
          <a:noFill/>
        </p:spPr>
        <p:txBody>
          <a:bodyPr wrap="square" rtlCol="0">
            <a:spAutoFit/>
          </a:bodyPr>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Penyelenggaraan pemilu yang tidak jujur dan adil.</a:t>
            </a: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Penegakkan kebebasan berpolitik bagi Pegawai Negeri Sipil (PNS).</a:t>
            </a: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Kekuasaan kehakiman (yudikatif) yang tidak mandiri karena para hakim adalah anggota PNS Departemen Kehakiman.</a:t>
            </a: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Kurangnya jaminan kebebasan mengemukakan pendapat.</a:t>
            </a: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Sistem kepartaian yang tidak otonom dan berat sebelah.</a:t>
            </a: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Maraknya praktik kolusi, korupsi, dan nepotisme.</a:t>
            </a: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Menteri-menteri dan Gubernur di angkat menjadi anggota MPR.</a:t>
            </a:r>
            <a:endParaRPr lang="en-US" sz="28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11586210" y="6517640"/>
            <a:ext cx="121031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(1.3)</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274955" indent="-274955">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sym typeface="+mn-ea"/>
              </a:rPr>
              <a:t>Demokrasi Pancasila Pada Era Orde Reformasi</a:t>
            </a:r>
            <a:endParaRPr lang="en-US"/>
          </a:p>
        </p:txBody>
      </p:sp>
      <p:sp>
        <p:nvSpPr>
          <p:cNvPr id="3" name="Text Box 2"/>
          <p:cNvSpPr txBox="1"/>
          <p:nvPr/>
        </p:nvSpPr>
        <p:spPr>
          <a:xfrm>
            <a:off x="838200" y="2505075"/>
            <a:ext cx="9396095" cy="2306955"/>
          </a:xfrm>
          <a:prstGeom prst="rect">
            <a:avLst/>
          </a:prstGeom>
          <a:noFill/>
        </p:spPr>
        <p:txBody>
          <a:bodyPr wrap="square" rtlCol="0">
            <a:spAutoFit/>
          </a:bodyPr>
          <a:p>
            <a:pPr indent="243205"/>
            <a:r>
              <a:rPr lang="en-US" sz="2400" b="1">
                <a:solidFill>
                  <a:schemeClr val="bg1"/>
                </a:solidFill>
                <a:latin typeface="Tw Cen MT" panose="020B0602020104020603" pitchFamily="34" charset="0"/>
                <a:cs typeface="Tw Cen MT" panose="020B0602020104020603" pitchFamily="34" charset="0"/>
              </a:rPr>
              <a:t>Demokrasi yang dijalankan pada masa reformasi ini masih tetap demokrasi pancasila. Namun perbedaanya terletak pada aturan pelaksanaannya. Berdasarkan peraturan perundang-undangan dan praktik pelaksanaan demokrasi, terdapat beberapa perubahan pelaksanaan demokrasi pancasila dari masa orde baru terhadap pelaksanaan demokrasi pada masa orde reformasi sekarang ini, yaitu :</a:t>
            </a:r>
            <a:endParaRPr lang="en-US" sz="24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11577955" y="6473825"/>
            <a:ext cx="1184275"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(1.1)</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15645" y="574040"/>
            <a:ext cx="10760710" cy="3538220"/>
          </a:xfrm>
          <a:prstGeom prst="rect">
            <a:avLst/>
          </a:prstGeom>
          <a:noFill/>
        </p:spPr>
        <p:txBody>
          <a:bodyPr wrap="square" rtlCol="0">
            <a:spAutoFit/>
          </a:bodyPr>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Pemilihan umum lebih demokratis.</a:t>
            </a: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Partai politik lebih mandiri.</a:t>
            </a: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Lembaga demokrasi lebih berfungsi.</a:t>
            </a: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endParaRPr lang="en-US" sz="2800" b="1">
              <a:solidFill>
                <a:schemeClr val="bg1"/>
              </a:solidFill>
              <a:latin typeface="Tw Cen MT" panose="020B0602020104020603" pitchFamily="34" charset="0"/>
              <a:cs typeface="Tw Cen MT" panose="020B0602020104020603" pitchFamily="34" charset="0"/>
            </a:endParaRPr>
          </a:p>
          <a:p>
            <a:pPr marL="285750" indent="-285750">
              <a:buFont typeface="Arial" panose="020B0604020202020204" pitchFamily="34" charset="0"/>
              <a:buChar char="•"/>
            </a:pPr>
            <a:r>
              <a:rPr lang="en-US" sz="2800" b="1">
                <a:solidFill>
                  <a:schemeClr val="bg1"/>
                </a:solidFill>
                <a:latin typeface="Tw Cen MT" panose="020B0602020104020603" pitchFamily="34" charset="0"/>
                <a:cs typeface="Tw Cen MT" panose="020B0602020104020603" pitchFamily="34" charset="0"/>
              </a:rPr>
              <a:t>Konsep trias politika (3 Pilar Kekuasaan Negara) masing-masing bersifat otonom penuh.</a:t>
            </a:r>
            <a:endParaRPr lang="en-US" sz="28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715645" y="4072255"/>
            <a:ext cx="10271760" cy="2676525"/>
          </a:xfrm>
          <a:prstGeom prst="rect">
            <a:avLst/>
          </a:prstGeom>
          <a:noFill/>
        </p:spPr>
        <p:txBody>
          <a:bodyPr wrap="square" rtlCol="0">
            <a:spAutoFit/>
          </a:bodyPr>
          <a:p>
            <a:pPr indent="243205"/>
            <a:r>
              <a:rPr lang="en-US" sz="2100" b="1">
                <a:solidFill>
                  <a:schemeClr val="bg1"/>
                </a:solidFill>
                <a:latin typeface="Tw Cen MT" panose="020B0602020104020603" pitchFamily="34" charset="0"/>
                <a:cs typeface="Tw Cen MT" panose="020B0602020104020603" pitchFamily="34" charset="0"/>
              </a:rPr>
              <a:t>Adanya kehidupan yang demokratis, melalui hukum dan peraturan yang dibuat berdasarkan kehendak rakyat, ketentraman dan ketertiban akan lebih mudah diwujudkan. Tata cara pelaksanaan demokrasi Pancasila dilandaskan atas mekanisme konstitusional karena penyelenggaraan pemeritah Negara Republik Indonesia berdasarkan konstitusi.</a:t>
            </a:r>
            <a:endParaRPr lang="en-US" sz="2100" b="1">
              <a:solidFill>
                <a:schemeClr val="bg1"/>
              </a:solidFill>
              <a:latin typeface="Tw Cen MT" panose="020B0602020104020603" pitchFamily="34" charset="0"/>
              <a:cs typeface="Tw Cen MT" panose="020B0602020104020603" pitchFamily="34" charset="0"/>
            </a:endParaRPr>
          </a:p>
          <a:p>
            <a:pPr indent="243205"/>
            <a:endParaRPr lang="en-US" sz="2100" b="1">
              <a:solidFill>
                <a:schemeClr val="bg1"/>
              </a:solidFill>
              <a:latin typeface="Tw Cen MT" panose="020B0602020104020603" pitchFamily="34" charset="0"/>
              <a:cs typeface="Tw Cen MT" panose="020B0602020104020603" pitchFamily="34" charset="0"/>
            </a:endParaRPr>
          </a:p>
          <a:p>
            <a:pPr indent="243205"/>
            <a:r>
              <a:rPr lang="en-US" sz="2100" b="1">
                <a:solidFill>
                  <a:schemeClr val="bg1"/>
                </a:solidFill>
                <a:latin typeface="Tw Cen MT" panose="020B0602020104020603" pitchFamily="34" charset="0"/>
                <a:cs typeface="Tw Cen MT" panose="020B0602020104020603" pitchFamily="34" charset="0"/>
              </a:rPr>
              <a:t>Demokrasi pancasila hanya akan dapat dilaksanakan dengan baik apabila nilai-nilai yang terkandung didalamnya dapat dipahami dan dihayati sebagai nilai-nilai budaya politik yang mempengaruhi sikap hidup politik pendukungnya.</a:t>
            </a:r>
            <a:endParaRPr lang="en-US" sz="2100" b="1">
              <a:solidFill>
                <a:schemeClr val="bg1"/>
              </a:solidFill>
              <a:latin typeface="Tw Cen MT" panose="020B0602020104020603" pitchFamily="34" charset="0"/>
              <a:cs typeface="Tw Cen MT" panose="020B0602020104020603" pitchFamily="34" charset="0"/>
            </a:endParaRPr>
          </a:p>
        </p:txBody>
      </p:sp>
      <p:sp>
        <p:nvSpPr>
          <p:cNvPr id="5" name="Text Box 4"/>
          <p:cNvSpPr txBox="1"/>
          <p:nvPr/>
        </p:nvSpPr>
        <p:spPr>
          <a:xfrm>
            <a:off x="11617325" y="6495415"/>
            <a:ext cx="68199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(1.2)</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bg1"/>
                </a:solidFill>
                <a:latin typeface="Tw Cen MT" panose="020B0602020104020603" pitchFamily="34" charset="0"/>
                <a:cs typeface="Tw Cen MT" panose="020B0602020104020603" pitchFamily="34" charset="0"/>
              </a:rPr>
              <a:t>F. Pelaksanaan Pemilu Sebagai Wujud Demokrasi</a:t>
            </a:r>
            <a:endParaRPr lang="en-US" b="1">
              <a:solidFill>
                <a:schemeClr val="bg1"/>
              </a:solidFill>
              <a:latin typeface="Tw Cen MT" panose="020B0602020104020603" pitchFamily="34" charset="0"/>
              <a:cs typeface="Tw Cen MT" panose="020B0602020104020603" pitchFamily="34" charset="0"/>
            </a:endParaRPr>
          </a:p>
        </p:txBody>
      </p:sp>
      <p:sp>
        <p:nvSpPr>
          <p:cNvPr id="3" name="Text Box 2"/>
          <p:cNvSpPr txBox="1"/>
          <p:nvPr/>
        </p:nvSpPr>
        <p:spPr>
          <a:xfrm>
            <a:off x="952500" y="1947545"/>
            <a:ext cx="10364470" cy="368300"/>
          </a:xfrm>
          <a:prstGeom prst="rect">
            <a:avLst/>
          </a:prstGeom>
          <a:noFill/>
        </p:spPr>
        <p:txBody>
          <a:bodyPr wrap="square" rtlCol="0">
            <a:spAutoFit/>
          </a:bodyPr>
          <a:p>
            <a:endParaRPr lang="en-US"/>
          </a:p>
        </p:txBody>
      </p:sp>
      <p:sp>
        <p:nvSpPr>
          <p:cNvPr id="4" name="Text Box 3"/>
          <p:cNvSpPr txBox="1"/>
          <p:nvPr/>
        </p:nvSpPr>
        <p:spPr>
          <a:xfrm>
            <a:off x="486410" y="1795145"/>
            <a:ext cx="11296650" cy="4769485"/>
          </a:xfrm>
          <a:prstGeom prst="rect">
            <a:avLst/>
          </a:prstGeom>
          <a:noFill/>
        </p:spPr>
        <p:txBody>
          <a:bodyPr wrap="square" rtlCol="0">
            <a:spAutoFit/>
          </a:bodyPr>
          <a:p>
            <a:pPr indent="246380"/>
            <a:r>
              <a:rPr lang="en-US" sz="2800" b="1" i="1">
                <a:solidFill>
                  <a:schemeClr val="bg1"/>
                </a:solidFill>
                <a:latin typeface="Tw Cen MT" panose="020B0602020104020603" pitchFamily="34" charset="0"/>
                <a:cs typeface="Tw Cen MT" panose="020B0602020104020603" pitchFamily="34" charset="0"/>
              </a:rPr>
              <a:t>Hakikat Pemilu</a:t>
            </a:r>
            <a:endParaRPr lang="en-US" sz="2300" b="1" i="1">
              <a:solidFill>
                <a:schemeClr val="bg1"/>
              </a:solidFill>
              <a:latin typeface="Tw Cen MT" panose="020B0602020104020603" pitchFamily="34" charset="0"/>
              <a:cs typeface="Tw Cen MT" panose="020B0602020104020603" pitchFamily="34" charset="0"/>
            </a:endParaRPr>
          </a:p>
          <a:p>
            <a:pPr indent="246380"/>
            <a:r>
              <a:rPr lang="en-US" sz="2300" b="1">
                <a:solidFill>
                  <a:schemeClr val="bg1"/>
                </a:solidFill>
                <a:latin typeface="Tw Cen MT" panose="020B0602020104020603" pitchFamily="34" charset="0"/>
                <a:cs typeface="Tw Cen MT" panose="020B0602020104020603" pitchFamily="34" charset="0"/>
              </a:rPr>
              <a:t>Pemilu adalah suatu proses di mana para pemilih memilih orang-orang untuk mengisi jabatan-jabatan politik tertentu. Jabatan-jabatan yang disini beraneka-ragam, mulai dari Presiden, wakil rakyat di pelbagai tingkat pemerintahan, sampai kepala desa. Pada konteks yang lebih luas, Pemilu dapat juga berarti proses mengisi jabatan-jabatan seperti ketua OSIS atau ketua kelas, walaupun untuk ini kata ‘pemilihan’ lebih sering digunakan. Sistem pemilu digunakan adalah asas luber dan jurdil. Dalam Pemilu, para pemilih dalam Pemilu juga disebut konstituen, dan kepada merekalah para peserta Pemilu menawarkan janji-janji dan program-programnya pada masa kampanye. Kampanye dilakukan selama waktu yang telah ditentukan, menjelang hari pemungutan suara. Setelah pemungutan suara dilakukan, proses penghitungan dimulai. Pemenang Pemilu ditentukan oleh aturan main atau sistem penentuan pemenang yang sebelumnya telah ditetapkan dan disetujui oleh para peserta, dan disosialisasikan ke para pemilih.</a:t>
            </a:r>
            <a:endParaRPr lang="en-US" sz="2300" b="1">
              <a:solidFill>
                <a:schemeClr val="bg1"/>
              </a:solidFill>
              <a:latin typeface="Tw Cen MT" panose="020B0602020104020603" pitchFamily="34" charset="0"/>
              <a:cs typeface="Tw Cen MT" panose="020B0602020104020603" pitchFamily="34" charset="0"/>
            </a:endParaRPr>
          </a:p>
        </p:txBody>
      </p:sp>
      <p:sp>
        <p:nvSpPr>
          <p:cNvPr id="5" name="Text Box 4"/>
          <p:cNvSpPr txBox="1"/>
          <p:nvPr/>
        </p:nvSpPr>
        <p:spPr>
          <a:xfrm>
            <a:off x="11628120" y="6506845"/>
            <a:ext cx="102616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(1.1)</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60400" y="342265"/>
            <a:ext cx="10871200" cy="2430145"/>
          </a:xfrm>
          <a:prstGeom prst="rect">
            <a:avLst/>
          </a:prstGeom>
          <a:noFill/>
        </p:spPr>
        <p:txBody>
          <a:bodyPr wrap="square" rtlCol="0">
            <a:spAutoFit/>
          </a:bodyPr>
          <a:p>
            <a:pPr indent="246380"/>
            <a:r>
              <a:rPr lang="en-US" sz="1900" b="1">
                <a:solidFill>
                  <a:schemeClr val="bg1"/>
                </a:solidFill>
                <a:latin typeface="Tw Cen MT" panose="020B0602020104020603" pitchFamily="34" charset="0"/>
                <a:cs typeface="Tw Cen MT" panose="020B0602020104020603" pitchFamily="34" charset="0"/>
              </a:rPr>
              <a:t>Pelaksanaan pemilu di Indonesia didasarkan pada pembukaan Undang-Undang Dasar Negara Republik Indonesia Tahun 1945 alinea keempat, antara lain, menyatakan bahwa, “…disusunlah kemerdekaan kebangsaan Indonesia itu dalam suatu Undang-Undang Dasar Negara Indonesia, yang terbentuk dalam suatu susunan Negara Republik Indonesia yang berkedaulatan rakyat…”. Perubahan Undang-Undang Dasar Negara Republik Indonesia Tahun 1945 Pasal 1 Ayat (2) mengatakan bahwa “kedaulatan berada ditangan rakyat dan dilaksanakan menurut Undang-Undang Dasar”. Perubahan tersebut bermakna bahwa kedaulatan rakyat tidak lagi dilaksanakan sepenuhnya oleh MPR, tetapi dilaksanakan menurut Undang-Undang Dasar. Alasan pelaksanaan Pemilu :</a:t>
            </a:r>
            <a:endParaRPr lang="en-US" sz="19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695325" y="2741930"/>
            <a:ext cx="10339070" cy="3969385"/>
          </a:xfrm>
          <a:prstGeom prst="rect">
            <a:avLst/>
          </a:prstGeom>
          <a:noFill/>
        </p:spPr>
        <p:txBody>
          <a:bodyPr wrap="square" rtlCol="0">
            <a:spAutoFit/>
          </a:bodyPr>
          <a:p>
            <a:pPr marL="194310" indent="-19431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Pemilu merupakan alat atau sarana pergantian kekuasaan yang paling demokratis.</a:t>
            </a:r>
            <a:endParaRPr lang="en-US" b="1">
              <a:solidFill>
                <a:schemeClr val="bg1"/>
              </a:solidFill>
              <a:latin typeface="Tw Cen MT" panose="020B0602020104020603" pitchFamily="34" charset="0"/>
              <a:cs typeface="Tw Cen MT" panose="020B0602020104020603" pitchFamily="34" charset="0"/>
            </a:endParaRPr>
          </a:p>
          <a:p>
            <a:pPr marL="194310" indent="-19431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Pemilu merupakan alat kontrol bagi kualitas kepemimpinan politik suatu pemerintahan. Rakyat dapat memberikan apresiasi dan penghukuman pemimpin daerah yang berkuasa dapat berlanjut atau tergantikan sesuai kinerjanya ketika berkuasa.</a:t>
            </a:r>
            <a:endParaRPr lang="en-US" b="1">
              <a:solidFill>
                <a:schemeClr val="bg1"/>
              </a:solidFill>
              <a:latin typeface="Tw Cen MT" panose="020B0602020104020603" pitchFamily="34" charset="0"/>
              <a:cs typeface="Tw Cen MT" panose="020B0602020104020603" pitchFamily="34" charset="0"/>
            </a:endParaRPr>
          </a:p>
          <a:p>
            <a:pPr marL="194310" indent="-19431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Pemilu menjadi pilihan paling demokratis untuk menguji kualitas kedekatan calon pemimpin dengan masyarakatnya.</a:t>
            </a:r>
            <a:endParaRPr lang="en-US" b="1">
              <a:solidFill>
                <a:schemeClr val="bg1"/>
              </a:solidFill>
              <a:latin typeface="Tw Cen MT" panose="020B0602020104020603" pitchFamily="34" charset="0"/>
              <a:cs typeface="Tw Cen MT" panose="020B0602020104020603" pitchFamily="34" charset="0"/>
            </a:endParaRPr>
          </a:p>
          <a:p>
            <a:pPr marL="194310" indent="-19431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Pemilu mampu mencerminkan arus harapan yang muncul dalam masyarakat  tentang apa yang mereka inginkan dari pemerintahannya.</a:t>
            </a:r>
            <a:endParaRPr lang="en-US" b="1">
              <a:solidFill>
                <a:schemeClr val="bg1"/>
              </a:solidFill>
              <a:latin typeface="Tw Cen MT" panose="020B0602020104020603" pitchFamily="34" charset="0"/>
              <a:cs typeface="Tw Cen MT" panose="020B0602020104020603" pitchFamily="34" charset="0"/>
            </a:endParaRPr>
          </a:p>
          <a:p>
            <a:pPr marL="194310" indent="-19431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pemilu merupakan sarana mendapatkan informasi mengenai calon kepala daerah sebelum publik menentukan pilihannya secara rasional.</a:t>
            </a:r>
            <a:endParaRPr lang="en-US" b="1">
              <a:solidFill>
                <a:schemeClr val="bg1"/>
              </a:solidFill>
              <a:latin typeface="Tw Cen MT" panose="020B0602020104020603" pitchFamily="34" charset="0"/>
              <a:cs typeface="Tw Cen MT" panose="020B0602020104020603" pitchFamily="34" charset="0"/>
            </a:endParaRPr>
          </a:p>
          <a:p>
            <a:pPr marL="194310" indent="-19431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Aspek jangkauan partisipasi, Pemilu juga menyediakan ruang partisipasi yang memadai bagi dihimpunnya aspirasi publik.</a:t>
            </a:r>
            <a:endParaRPr lang="en-US" b="1">
              <a:solidFill>
                <a:schemeClr val="bg1"/>
              </a:solidFill>
              <a:latin typeface="Tw Cen MT" panose="020B0602020104020603" pitchFamily="34" charset="0"/>
              <a:cs typeface="Tw Cen MT" panose="020B0602020104020603" pitchFamily="34" charset="0"/>
            </a:endParaRPr>
          </a:p>
          <a:p>
            <a:pPr marL="194310" indent="-19431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Pemilu menjadi sarana menghukum pemimpin yang lalai terhadap rakyat dengan cara tidak dipilih lagi dalam Pemilu.</a:t>
            </a:r>
            <a:endParaRPr lang="en-US" b="1">
              <a:solidFill>
                <a:schemeClr val="bg1"/>
              </a:solidFill>
              <a:latin typeface="Tw Cen MT" panose="020B0602020104020603" pitchFamily="34" charset="0"/>
              <a:cs typeface="Tw Cen MT" panose="020B0602020104020603" pitchFamily="34" charset="0"/>
            </a:endParaRPr>
          </a:p>
        </p:txBody>
      </p:sp>
      <p:sp>
        <p:nvSpPr>
          <p:cNvPr id="5" name="Text Box 4"/>
          <p:cNvSpPr txBox="1"/>
          <p:nvPr/>
        </p:nvSpPr>
        <p:spPr>
          <a:xfrm>
            <a:off x="11625580" y="6533515"/>
            <a:ext cx="80518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(1.2)</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18185" y="207010"/>
            <a:ext cx="2559050" cy="645160"/>
          </a:xfrm>
          <a:prstGeom prst="rect">
            <a:avLst/>
          </a:prstGeom>
          <a:noFill/>
        </p:spPr>
        <p:txBody>
          <a:bodyPr wrap="square" rtlCol="0">
            <a:spAutoFit/>
          </a:bodyPr>
          <a:p>
            <a:r>
              <a:rPr lang="en-US" sz="3600" b="1" i="1">
                <a:solidFill>
                  <a:schemeClr val="bg1"/>
                </a:solidFill>
                <a:latin typeface="Tw Cen MT" panose="020B0602020104020603" pitchFamily="34" charset="0"/>
                <a:cs typeface="Tw Cen MT" panose="020B0602020104020603" pitchFamily="34" charset="0"/>
              </a:rPr>
              <a:t>Asas Pemilu</a:t>
            </a:r>
            <a:endParaRPr lang="en-US" sz="3600" b="1" i="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692785" y="676275"/>
            <a:ext cx="10611485" cy="706755"/>
          </a:xfrm>
          <a:prstGeom prst="rect">
            <a:avLst/>
          </a:prstGeom>
          <a:noFill/>
        </p:spPr>
        <p:txBody>
          <a:bodyPr wrap="square" rtlCol="0">
            <a:spAutoFit/>
          </a:bodyPr>
          <a:p>
            <a:r>
              <a:rPr lang="en-US" sz="2000" b="1">
                <a:solidFill>
                  <a:schemeClr val="bg1"/>
                </a:solidFill>
                <a:latin typeface="Tw Cen MT" panose="020B0602020104020603" pitchFamily="34" charset="0"/>
                <a:cs typeface="Tw Cen MT" panose="020B0602020104020603" pitchFamily="34" charset="0"/>
              </a:rPr>
              <a:t>Dalam pelaksanaan pemilu yang partisipatif terdapat asas-asas pemilu yang harus dilaksanakan dengan optimal supaya pemilu berjalan dengan lancar:</a:t>
            </a:r>
            <a:endParaRPr lang="en-US" sz="2000" b="1">
              <a:solidFill>
                <a:schemeClr val="bg1"/>
              </a:solidFill>
              <a:latin typeface="Tw Cen MT" panose="020B0602020104020603" pitchFamily="34" charset="0"/>
              <a:cs typeface="Tw Cen MT" panose="020B0602020104020603" pitchFamily="34" charset="0"/>
            </a:endParaRPr>
          </a:p>
        </p:txBody>
      </p:sp>
      <p:sp>
        <p:nvSpPr>
          <p:cNvPr id="5" name="Text Box 4"/>
          <p:cNvSpPr txBox="1"/>
          <p:nvPr/>
        </p:nvSpPr>
        <p:spPr>
          <a:xfrm>
            <a:off x="692785" y="1304925"/>
            <a:ext cx="10611485" cy="5354320"/>
          </a:xfrm>
          <a:prstGeom prst="rect">
            <a:avLst/>
          </a:prstGeom>
          <a:noFill/>
        </p:spPr>
        <p:txBody>
          <a:bodyPr wrap="square" rtlCol="0">
            <a:spAutoFit/>
          </a:bodyPr>
          <a:p>
            <a:pPr marL="142240" indent="-14224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Langsung</a:t>
            </a:r>
            <a:endParaRPr lang="en-US" b="1">
              <a:solidFill>
                <a:schemeClr val="bg1"/>
              </a:solidFill>
              <a:latin typeface="Tw Cen MT" panose="020B0602020104020603" pitchFamily="34" charset="0"/>
              <a:cs typeface="Tw Cen MT" panose="020B0602020104020603" pitchFamily="34" charset="0"/>
            </a:endParaRPr>
          </a:p>
          <a:p>
            <a:pPr marL="90170" indent="12700">
              <a:buFont typeface="Arial" panose="020B0604020202020204" pitchFamily="34" charset="0"/>
              <a:buNone/>
            </a:pPr>
            <a:r>
              <a:rPr lang="en-US" b="1">
                <a:solidFill>
                  <a:schemeClr val="bg1"/>
                </a:solidFill>
                <a:latin typeface="Tw Cen MT" panose="020B0602020104020603" pitchFamily="34" charset="0"/>
                <a:cs typeface="Tw Cen MT" panose="020B0602020104020603" pitchFamily="34" charset="0"/>
              </a:rPr>
              <a:t>Pemilihan umum harus dilaksanakan secara langsung, tidak boleh diwakilkan. Hal ini dilakukan demi mengurangi resiko kecurangan yang dilakukan oleh oknum-oknum yang tidak bertanggung jawab. Pemilu berasaskan “langsung” juga berfungsi sebagai media edukasi politik partisipatif bagi masyarakat. Dengan adanya pemilu langsung ini dapat meminimalisir masyarakat supaya tidak golput/apatis. Pendidikan politik yang baik melalui pemilu dapat meningkatkan peran masyarakat dalam mewujudkan pemerintahan yang demokratis</a:t>
            </a:r>
            <a:endParaRPr lang="en-US" b="1">
              <a:solidFill>
                <a:schemeClr val="bg1"/>
              </a:solidFill>
              <a:latin typeface="Tw Cen MT" panose="020B0602020104020603" pitchFamily="34" charset="0"/>
              <a:cs typeface="Tw Cen MT" panose="020B0602020104020603" pitchFamily="34" charset="0"/>
            </a:endParaRPr>
          </a:p>
          <a:p>
            <a:pPr marL="142240" indent="-14224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Umum</a:t>
            </a:r>
            <a:endParaRPr lang="en-US" b="1">
              <a:solidFill>
                <a:schemeClr val="bg1"/>
              </a:solidFill>
              <a:latin typeface="Tw Cen MT" panose="020B0602020104020603" pitchFamily="34" charset="0"/>
              <a:cs typeface="Tw Cen MT" panose="020B0602020104020603" pitchFamily="34" charset="0"/>
            </a:endParaRPr>
          </a:p>
          <a:p>
            <a:pPr marL="102870" indent="0">
              <a:buFont typeface="Arial" panose="020B0604020202020204" pitchFamily="34" charset="0"/>
              <a:buNone/>
            </a:pPr>
            <a:r>
              <a:rPr lang="en-US" b="1">
                <a:solidFill>
                  <a:schemeClr val="bg1"/>
                </a:solidFill>
                <a:latin typeface="Tw Cen MT" panose="020B0602020104020603" pitchFamily="34" charset="0"/>
                <a:cs typeface="Tw Cen MT" panose="020B0602020104020603" pitchFamily="34" charset="0"/>
              </a:rPr>
              <a:t>Pemilu bersifat umu, yaitu pemilihan umum dapat diikuti oleh seluruh warga negara yang telah memiliki hak menggunakan suara tanpa terkecuali. Semua warga negara yang hidup dalam lingkungan negara yang menganut sistem demokrasi pemilihanumum bukanlah hal yang tabu, oleh karena itu pemilhan umum dilaksanakan oleh seluruh warga negara yang telah memiliki hak pilih. Suara yang dimilikin oleh pemilih bersifat rahasia, artinya tidak boleh diumbar apalagi diumumkan kepada orang lain.</a:t>
            </a:r>
            <a:endParaRPr lang="en-US" b="1">
              <a:solidFill>
                <a:schemeClr val="bg1"/>
              </a:solidFill>
              <a:latin typeface="Tw Cen MT" panose="020B0602020104020603" pitchFamily="34" charset="0"/>
              <a:cs typeface="Tw Cen MT" panose="020B0602020104020603" pitchFamily="34" charset="0"/>
            </a:endParaRPr>
          </a:p>
          <a:p>
            <a:pPr marL="142240" indent="-14224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rPr>
              <a:t>Bebas</a:t>
            </a:r>
            <a:endParaRPr lang="en-US" b="1">
              <a:solidFill>
                <a:schemeClr val="bg1"/>
              </a:solidFill>
              <a:latin typeface="Tw Cen MT" panose="020B0602020104020603" pitchFamily="34" charset="0"/>
              <a:cs typeface="Tw Cen MT" panose="020B0602020104020603" pitchFamily="34" charset="0"/>
            </a:endParaRPr>
          </a:p>
          <a:p>
            <a:pPr marL="116205" indent="0">
              <a:buFont typeface="Arial" panose="020B0604020202020204" pitchFamily="34" charset="0"/>
              <a:buNone/>
            </a:pPr>
            <a:r>
              <a:rPr lang="en-US" b="1">
                <a:solidFill>
                  <a:schemeClr val="bg1"/>
                </a:solidFill>
                <a:latin typeface="Tw Cen MT" panose="020B0602020104020603" pitchFamily="34" charset="0"/>
                <a:cs typeface="Tw Cen MT" panose="020B0602020104020603" pitchFamily="34" charset="0"/>
              </a:rPr>
              <a:t>Dalam praktek sistem demokrasi dengan masyarakat yang partisipan, pemilihan umum dilaksanakan secara bebas. Dalam hal ini berarti, pemilu dilakukan tanpa adanya paksaan dari pihak manapun. Pemilih bebas memilih calon pemimpin terbaik menurut mereka tanpa adanya intervensi dari orang lain. Hal ini merupakan hak yang sangat dilindungi dalam masyarakat demokrasi karena satu suara saja akan sangat berpengaruh dalam hasil pemilu.</a:t>
            </a:r>
            <a:endParaRPr lang="en-US" b="1">
              <a:solidFill>
                <a:schemeClr val="bg1"/>
              </a:solidFill>
              <a:latin typeface="Tw Cen MT" panose="020B0602020104020603" pitchFamily="34" charset="0"/>
              <a:cs typeface="Tw Cen MT" panose="020B0602020104020603" pitchFamily="34" charset="0"/>
            </a:endParaRPr>
          </a:p>
        </p:txBody>
      </p:sp>
      <p:sp>
        <p:nvSpPr>
          <p:cNvPr id="6" name="Text Box 5"/>
          <p:cNvSpPr txBox="1"/>
          <p:nvPr/>
        </p:nvSpPr>
        <p:spPr>
          <a:xfrm>
            <a:off x="11614150" y="6504940"/>
            <a:ext cx="79248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(1.1)</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19735" y="557530"/>
            <a:ext cx="11287125" cy="5939155"/>
          </a:xfrm>
          <a:prstGeom prst="rect">
            <a:avLst/>
          </a:prstGeom>
          <a:noFill/>
        </p:spPr>
        <p:txBody>
          <a:bodyPr wrap="square" rtlCol="0">
            <a:spAutoFit/>
          </a:bodyPr>
          <a:p>
            <a:pPr marL="207010" indent="-207010">
              <a:buFont typeface="Arial" panose="020B0604020202020204" pitchFamily="34" charset="0"/>
              <a:buChar char="•"/>
            </a:pPr>
            <a:r>
              <a:rPr lang="en-US" sz="2000" b="1">
                <a:solidFill>
                  <a:schemeClr val="bg1"/>
                </a:solidFill>
                <a:latin typeface="Tw Cen MT" panose="020B0602020104020603" pitchFamily="34" charset="0"/>
                <a:cs typeface="Tw Cen MT" panose="020B0602020104020603" pitchFamily="34" charset="0"/>
              </a:rPr>
              <a:t>Rahasia</a:t>
            </a:r>
            <a:endParaRPr lang="en-US" sz="2000" b="1">
              <a:solidFill>
                <a:schemeClr val="bg1"/>
              </a:solidFill>
              <a:latin typeface="Tw Cen MT" panose="020B0602020104020603" pitchFamily="34" charset="0"/>
              <a:cs typeface="Tw Cen MT" panose="020B0602020104020603" pitchFamily="34" charset="0"/>
            </a:endParaRPr>
          </a:p>
          <a:p>
            <a:pPr marL="194310" indent="0">
              <a:buFont typeface="Arial" panose="020B0604020202020204" pitchFamily="34" charset="0"/>
              <a:buNone/>
            </a:pPr>
            <a:r>
              <a:rPr lang="en-US" sz="2000" b="1">
                <a:solidFill>
                  <a:schemeClr val="bg1"/>
                </a:solidFill>
                <a:latin typeface="Tw Cen MT" panose="020B0602020104020603" pitchFamily="34" charset="0"/>
                <a:cs typeface="Tw Cen MT" panose="020B0602020104020603" pitchFamily="34" charset="0"/>
              </a:rPr>
              <a:t>Rahasia berarti suara yang diberikan oleh ppemilih bersifat rahasia dan tertutup dan tidak boleh diketahui oleh pihak manapun kecuali si pemilih itu sendiri. Pentingnya pemilu berasa rahasia adalah untuk menghindari konflik karena berbeda pendapat anatara pemilih satu dengan pemilih lain. Selain itu, pemilu bersifat privasi bagi seorang pemilih karena menentukan pilihan tidak boleh ada campur tangan dari siapa pun.</a:t>
            </a:r>
            <a:endParaRPr lang="en-US" sz="2000" b="1">
              <a:solidFill>
                <a:schemeClr val="bg1"/>
              </a:solidFill>
              <a:latin typeface="Tw Cen MT" panose="020B0602020104020603" pitchFamily="34" charset="0"/>
              <a:cs typeface="Tw Cen MT" panose="020B0602020104020603" pitchFamily="34" charset="0"/>
            </a:endParaRPr>
          </a:p>
          <a:p>
            <a:pPr marL="207010" indent="-207010">
              <a:buFont typeface="Arial" panose="020B0604020202020204" pitchFamily="34" charset="0"/>
              <a:buChar char="•"/>
            </a:pPr>
            <a:endParaRPr lang="en-US" sz="2000" b="1">
              <a:solidFill>
                <a:schemeClr val="bg1"/>
              </a:solidFill>
              <a:latin typeface="Tw Cen MT" panose="020B0602020104020603" pitchFamily="34" charset="0"/>
              <a:cs typeface="Tw Cen MT" panose="020B0602020104020603" pitchFamily="34" charset="0"/>
            </a:endParaRPr>
          </a:p>
          <a:p>
            <a:pPr marL="207010" indent="-207010">
              <a:buFont typeface="Arial" panose="020B0604020202020204" pitchFamily="34" charset="0"/>
              <a:buChar char="•"/>
            </a:pPr>
            <a:r>
              <a:rPr lang="en-US" sz="2000" b="1">
                <a:solidFill>
                  <a:schemeClr val="bg1"/>
                </a:solidFill>
                <a:latin typeface="Tw Cen MT" panose="020B0602020104020603" pitchFamily="34" charset="0"/>
                <a:cs typeface="Tw Cen MT" panose="020B0602020104020603" pitchFamily="34" charset="0"/>
              </a:rPr>
              <a:t>Jujur</a:t>
            </a:r>
            <a:endParaRPr lang="en-US" sz="2000" b="1">
              <a:solidFill>
                <a:schemeClr val="bg1"/>
              </a:solidFill>
              <a:latin typeface="Tw Cen MT" panose="020B0602020104020603" pitchFamily="34" charset="0"/>
              <a:cs typeface="Tw Cen MT" panose="020B0602020104020603" pitchFamily="34" charset="0"/>
            </a:endParaRPr>
          </a:p>
          <a:p>
            <a:pPr marL="207010" indent="0">
              <a:buFont typeface="Arial" panose="020B0604020202020204" pitchFamily="34" charset="0"/>
              <a:buNone/>
            </a:pPr>
            <a:r>
              <a:rPr lang="en-US" sz="2000" b="1">
                <a:solidFill>
                  <a:schemeClr val="bg1"/>
                </a:solidFill>
                <a:latin typeface="Tw Cen MT" panose="020B0602020104020603" pitchFamily="34" charset="0"/>
                <a:cs typeface="Tw Cen MT" panose="020B0602020104020603" pitchFamily="34" charset="0"/>
              </a:rPr>
              <a:t>Asas jujur dalam pemilu artinya bahwa pemilu yang baik dan berdasarkan demokrasi adalah dengan dilaksanakan sesuai dengan aturan yang telah ditentukan. hal ini dimaksudkan untuk memastikan bahwa pemilih dalam pemilu benar-benar menggunakan hak suaranya dalam memilih pemimpin. Karena satu suara sangat menentukan hasil pemilu. Tanpa adanya asas “jujur” dalam pemilu, pesta demokrasi yang partisipatif tidak akan berjalan dengan baik.</a:t>
            </a:r>
            <a:endParaRPr lang="en-US" sz="2000" b="1">
              <a:solidFill>
                <a:schemeClr val="bg1"/>
              </a:solidFill>
              <a:latin typeface="Tw Cen MT" panose="020B0602020104020603" pitchFamily="34" charset="0"/>
              <a:cs typeface="Tw Cen MT" panose="020B0602020104020603" pitchFamily="34" charset="0"/>
            </a:endParaRPr>
          </a:p>
          <a:p>
            <a:pPr marL="207010" indent="-207010">
              <a:buFont typeface="Arial" panose="020B0604020202020204" pitchFamily="34" charset="0"/>
              <a:buChar char="•"/>
            </a:pPr>
            <a:endParaRPr lang="en-US" sz="2000" b="1">
              <a:solidFill>
                <a:schemeClr val="bg1"/>
              </a:solidFill>
              <a:latin typeface="Tw Cen MT" panose="020B0602020104020603" pitchFamily="34" charset="0"/>
              <a:cs typeface="Tw Cen MT" panose="020B0602020104020603" pitchFamily="34" charset="0"/>
            </a:endParaRPr>
          </a:p>
          <a:p>
            <a:pPr marL="207010" indent="-207010">
              <a:buFont typeface="Arial" panose="020B0604020202020204" pitchFamily="34" charset="0"/>
              <a:buChar char="•"/>
            </a:pPr>
            <a:r>
              <a:rPr lang="en-US" sz="2000" b="1">
                <a:solidFill>
                  <a:schemeClr val="bg1"/>
                </a:solidFill>
                <a:latin typeface="Tw Cen MT" panose="020B0602020104020603" pitchFamily="34" charset="0"/>
                <a:cs typeface="Tw Cen MT" panose="020B0602020104020603" pitchFamily="34" charset="0"/>
              </a:rPr>
              <a:t>Adil</a:t>
            </a:r>
            <a:endParaRPr lang="en-US" sz="2000" b="1">
              <a:solidFill>
                <a:schemeClr val="bg1"/>
              </a:solidFill>
              <a:latin typeface="Tw Cen MT" panose="020B0602020104020603" pitchFamily="34" charset="0"/>
              <a:cs typeface="Tw Cen MT" panose="020B0602020104020603" pitchFamily="34" charset="0"/>
            </a:endParaRPr>
          </a:p>
          <a:p>
            <a:pPr marL="194310" indent="0">
              <a:buFont typeface="Arial" panose="020B0604020202020204" pitchFamily="34" charset="0"/>
              <a:buNone/>
            </a:pPr>
            <a:r>
              <a:rPr lang="en-US" sz="2000" b="1">
                <a:solidFill>
                  <a:schemeClr val="bg1"/>
                </a:solidFill>
                <a:latin typeface="Tw Cen MT" panose="020B0602020104020603" pitchFamily="34" charset="0"/>
                <a:cs typeface="Tw Cen MT" panose="020B0602020104020603" pitchFamily="34" charset="0"/>
              </a:rPr>
              <a:t>Asas adil dalam pemilu adalah perlakuan yang sama terhadap peserta pemilu dan pemilih. Asas yang adil harus dilaksanakan sebaik-baiknya supaya tidak ada pengistimewaan ataupun diskriminasi terhadap kelompok-kelompok tertentu. Asas yang adil ini tidak hanya unruk peserta pemilu dan pemilih, namun juga untuk penyelenggara pemilu.</a:t>
            </a:r>
            <a:endParaRPr lang="en-US" sz="20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11623040" y="6522085"/>
            <a:ext cx="753745"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(1.2)</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605"/>
            <a:ext cx="10515600" cy="1325563"/>
          </a:xfrm>
        </p:spPr>
        <p:txBody>
          <a:bodyPr/>
          <a:p>
            <a:r>
              <a:rPr lang="en-US" sz="3600" b="1" i="1">
                <a:solidFill>
                  <a:schemeClr val="bg1"/>
                </a:solidFill>
                <a:latin typeface="Tw Cen MT" panose="020B0602020104020603" pitchFamily="34" charset="0"/>
                <a:cs typeface="Tw Cen MT" panose="020B0602020104020603" pitchFamily="34" charset="0"/>
              </a:rPr>
              <a:t>Sistem Pemilihan Umum</a:t>
            </a:r>
            <a:endParaRPr lang="en-US" sz="3600" b="1" i="1">
              <a:solidFill>
                <a:schemeClr val="bg1"/>
              </a:solidFill>
              <a:latin typeface="Tw Cen MT" panose="020B0602020104020603" pitchFamily="34" charset="0"/>
              <a:cs typeface="Tw Cen MT" panose="020B0602020104020603" pitchFamily="34" charset="0"/>
            </a:endParaRPr>
          </a:p>
        </p:txBody>
      </p:sp>
      <p:sp>
        <p:nvSpPr>
          <p:cNvPr id="3" name="Text Box 2"/>
          <p:cNvSpPr txBox="1"/>
          <p:nvPr/>
        </p:nvSpPr>
        <p:spPr>
          <a:xfrm>
            <a:off x="725170" y="1340485"/>
            <a:ext cx="10741660" cy="3415030"/>
          </a:xfrm>
          <a:prstGeom prst="rect">
            <a:avLst/>
          </a:prstGeom>
          <a:noFill/>
        </p:spPr>
        <p:txBody>
          <a:bodyPr wrap="square" rtlCol="0">
            <a:spAutoFit/>
          </a:bodyPr>
          <a:p>
            <a:pPr indent="242570"/>
            <a:r>
              <a:rPr lang="en-US" sz="2400" b="1">
                <a:solidFill>
                  <a:schemeClr val="bg1"/>
                </a:solidFill>
                <a:latin typeface="Tw Cen MT" panose="020B0602020104020603" pitchFamily="34" charset="0"/>
                <a:cs typeface="Tw Cen MT" panose="020B0602020104020603" pitchFamily="34" charset="0"/>
              </a:rPr>
              <a:t>Karena pemilihan umum merupakan salah satu cara untuk menentukan wakil-wakil rakyat yang akan duduk dalam Badan Perwakilan Rakyat (DPR, DPD, dan MPR), secara tidak langsung terdapat berbagai sistem pemiliham umum. Sistem pemilihan umum memiliki perbedaan masing-masing. Banyak macam-macam sistem pemilihan umum, tetapi umumnya berkisar pada tiga pokok, yaitu:</a:t>
            </a:r>
            <a:endParaRPr lang="en-US" sz="2400" b="1">
              <a:solidFill>
                <a:schemeClr val="bg1"/>
              </a:solidFill>
              <a:latin typeface="Tw Cen MT" panose="020B0602020104020603" pitchFamily="34" charset="0"/>
              <a:cs typeface="Tw Cen MT" panose="020B0602020104020603" pitchFamily="34" charset="0"/>
            </a:endParaRPr>
          </a:p>
          <a:p>
            <a:pPr indent="0"/>
            <a:endParaRPr lang="en-US" sz="2400" b="1">
              <a:solidFill>
                <a:schemeClr val="bg1"/>
              </a:solidFill>
              <a:latin typeface="Tw Cen MT" panose="020B0602020104020603" pitchFamily="34" charset="0"/>
              <a:cs typeface="Tw Cen MT" panose="020B0602020104020603" pitchFamily="34" charset="0"/>
            </a:endParaRPr>
          </a:p>
          <a:p>
            <a:pPr indent="0"/>
            <a:r>
              <a:rPr lang="en-US" sz="2400" b="1">
                <a:solidFill>
                  <a:schemeClr val="bg1"/>
                </a:solidFill>
                <a:latin typeface="Tw Cen MT" panose="020B0602020104020603" pitchFamily="34" charset="0"/>
                <a:cs typeface="Tw Cen MT" panose="020B0602020104020603" pitchFamily="34" charset="0"/>
              </a:rPr>
              <a:t>A. Sistem perwakilan distrik (single member constituency)</a:t>
            </a:r>
            <a:endParaRPr lang="en-US" sz="2400" b="1">
              <a:solidFill>
                <a:schemeClr val="bg1"/>
              </a:solidFill>
              <a:latin typeface="Tw Cen MT" panose="020B0602020104020603" pitchFamily="34" charset="0"/>
              <a:cs typeface="Tw Cen MT" panose="020B0602020104020603" pitchFamily="34" charset="0"/>
            </a:endParaRPr>
          </a:p>
          <a:p>
            <a:pPr indent="0"/>
            <a:r>
              <a:rPr lang="en-US" sz="2400" b="1">
                <a:solidFill>
                  <a:schemeClr val="bg1"/>
                </a:solidFill>
                <a:latin typeface="Tw Cen MT" panose="020B0602020104020603" pitchFamily="34" charset="0"/>
                <a:cs typeface="Tw Cen MT" panose="020B0602020104020603" pitchFamily="34" charset="0"/>
              </a:rPr>
              <a:t>B. Sistem perwakilan berimbang/proposional (multi member constituency)</a:t>
            </a:r>
            <a:endParaRPr lang="en-US" sz="2400" b="1">
              <a:solidFill>
                <a:schemeClr val="bg1"/>
              </a:solidFill>
              <a:latin typeface="Tw Cen MT" panose="020B0602020104020603" pitchFamily="34" charset="0"/>
              <a:cs typeface="Tw Cen MT" panose="020B0602020104020603" pitchFamily="34" charset="0"/>
            </a:endParaRPr>
          </a:p>
          <a:p>
            <a:pPr indent="0"/>
            <a:r>
              <a:rPr lang="en-US" sz="2400" b="1">
                <a:solidFill>
                  <a:schemeClr val="bg1"/>
                </a:solidFill>
                <a:latin typeface="Tw Cen MT" panose="020B0602020104020603" pitchFamily="34" charset="0"/>
                <a:cs typeface="Tw Cen MT" panose="020B0602020104020603" pitchFamily="34" charset="0"/>
              </a:rPr>
              <a:t>C. Sistem campuran antara sistem distrik dan sistem proporsional</a:t>
            </a:r>
            <a:endParaRPr lang="en-US" sz="24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11606530" y="6506210"/>
            <a:ext cx="1233805"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(1.1)</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3070" y="459740"/>
            <a:ext cx="11325860" cy="5939155"/>
          </a:xfrm>
          <a:prstGeom prst="rect">
            <a:avLst/>
          </a:prstGeom>
          <a:noFill/>
        </p:spPr>
        <p:txBody>
          <a:bodyPr wrap="square" rtlCol="0">
            <a:spAutoFit/>
          </a:bodyPr>
          <a:p>
            <a:pPr indent="235585"/>
            <a:r>
              <a:rPr lang="en-US" sz="2000" b="1">
                <a:solidFill>
                  <a:schemeClr val="bg1"/>
                </a:solidFill>
                <a:latin typeface="Tw Cen MT" panose="020B0602020104020603" pitchFamily="34" charset="0"/>
                <a:cs typeface="Tw Cen MT" panose="020B0602020104020603" pitchFamily="34" charset="0"/>
              </a:rPr>
              <a:t>Dalam sistem distrik, satu wilayah kecil (yaitu distrik pemilihan) memilih satu wakil tunggal atas dasar pluralitas (suara terbanyak).</a:t>
            </a:r>
            <a:endParaRPr lang="en-US" sz="2000" b="1">
              <a:solidFill>
                <a:schemeClr val="bg1"/>
              </a:solidFill>
              <a:latin typeface="Tw Cen MT" panose="020B0602020104020603" pitchFamily="34" charset="0"/>
              <a:cs typeface="Tw Cen MT" panose="020B0602020104020603" pitchFamily="34" charset="0"/>
            </a:endParaRPr>
          </a:p>
          <a:p>
            <a:pPr indent="235585"/>
            <a:endParaRPr lang="en-US" sz="2000" b="1">
              <a:solidFill>
                <a:schemeClr val="bg1"/>
              </a:solidFill>
              <a:latin typeface="Tw Cen MT" panose="020B0602020104020603" pitchFamily="34" charset="0"/>
              <a:cs typeface="Tw Cen MT" panose="020B0602020104020603" pitchFamily="34" charset="0"/>
            </a:endParaRPr>
          </a:p>
          <a:p>
            <a:pPr indent="235585"/>
            <a:r>
              <a:rPr lang="en-US" sz="2000" b="1">
                <a:solidFill>
                  <a:schemeClr val="bg1"/>
                </a:solidFill>
                <a:latin typeface="Tw Cen MT" panose="020B0602020104020603" pitchFamily="34" charset="0"/>
                <a:cs typeface="Tw Cen MT" panose="020B0602020104020603" pitchFamily="34" charset="0"/>
              </a:rPr>
              <a:t>Dalam sistem proporsional, satu wilayah  besar (yaitu daerah pemilihan) memilih beberapa wakil.</a:t>
            </a:r>
            <a:endParaRPr lang="en-US" sz="2000" b="1">
              <a:solidFill>
                <a:schemeClr val="bg1"/>
              </a:solidFill>
              <a:latin typeface="Tw Cen MT" panose="020B0602020104020603" pitchFamily="34" charset="0"/>
              <a:cs typeface="Tw Cen MT" panose="020B0602020104020603" pitchFamily="34" charset="0"/>
            </a:endParaRPr>
          </a:p>
          <a:p>
            <a:pPr indent="235585"/>
            <a:endParaRPr lang="en-US" sz="2000" b="1">
              <a:solidFill>
                <a:schemeClr val="bg1"/>
              </a:solidFill>
              <a:latin typeface="Tw Cen MT" panose="020B0602020104020603" pitchFamily="34" charset="0"/>
              <a:cs typeface="Tw Cen MT" panose="020B0602020104020603" pitchFamily="34" charset="0"/>
            </a:endParaRPr>
          </a:p>
          <a:p>
            <a:pPr indent="235585"/>
            <a:r>
              <a:rPr lang="en-US" sz="2000" b="1">
                <a:solidFill>
                  <a:schemeClr val="bg1"/>
                </a:solidFill>
                <a:latin typeface="Tw Cen MT" panose="020B0602020104020603" pitchFamily="34" charset="0"/>
                <a:cs typeface="Tw Cen MT" panose="020B0602020104020603" pitchFamily="34" charset="0"/>
              </a:rPr>
              <a:t>Sejak Pemilu 1955 hingga 1999, Pemilu di Indonesia digelar di bawah sistem proporsional tertutup (closed lists).</a:t>
            </a:r>
            <a:endParaRPr lang="en-US" sz="2000" b="1">
              <a:solidFill>
                <a:schemeClr val="bg1"/>
              </a:solidFill>
              <a:latin typeface="Tw Cen MT" panose="020B0602020104020603" pitchFamily="34" charset="0"/>
              <a:cs typeface="Tw Cen MT" panose="020B0602020104020603" pitchFamily="34" charset="0"/>
            </a:endParaRPr>
          </a:p>
          <a:p>
            <a:pPr indent="235585"/>
            <a:r>
              <a:rPr lang="en-US" sz="2000" b="1">
                <a:solidFill>
                  <a:schemeClr val="bg1"/>
                </a:solidFill>
                <a:latin typeface="Tw Cen MT" panose="020B0602020104020603" pitchFamily="34" charset="0"/>
                <a:cs typeface="Tw Cen MT" panose="020B0602020104020603" pitchFamily="34" charset="0"/>
              </a:rPr>
              <a:t>Dengan sistem ini, pemilih hanya memilih tanda gambar partai. Suara itu jatuh untuk partai, yang kemudian didistribusikan ke daftar calon anggota legislatif (caleg) yang disusun  pimpinan partai yang secara implisit berada di balik tanda gambar yang dipilih pemilih. Pada Pemilu 2004 lalu, terjadi perubahan. Pemilih tidak lagi hanya memilih tanda gambar  partai, tapi juga sudah boleh memilih langsung nama caleg. Daftar caleg sudah eksplisit dimuat di surat suara, agar bisa dicontreng. Undang-Undang Nomor 12/2003 tentang Pemilu Legislatif, pada Pasal 6 Ayat (1) menyatakan “ Pemilu untuk memilih anggota DPR, DPRD Provinsi, dan DPRD Kabupaten/Kota dilaksanakan dengan sistem  proporsional dengan daftar calon terbuka.</a:t>
            </a:r>
            <a:endParaRPr lang="en-US" sz="2000" b="1">
              <a:solidFill>
                <a:schemeClr val="bg1"/>
              </a:solidFill>
              <a:latin typeface="Tw Cen MT" panose="020B0602020104020603" pitchFamily="34" charset="0"/>
              <a:cs typeface="Tw Cen MT" panose="020B0602020104020603" pitchFamily="34" charset="0"/>
            </a:endParaRPr>
          </a:p>
          <a:p>
            <a:pPr indent="235585"/>
            <a:endParaRPr lang="en-US" sz="2000" b="1">
              <a:solidFill>
                <a:schemeClr val="bg1"/>
              </a:solidFill>
              <a:latin typeface="Tw Cen MT" panose="020B0602020104020603" pitchFamily="34" charset="0"/>
              <a:cs typeface="Tw Cen MT" panose="020B0602020104020603" pitchFamily="34" charset="0"/>
            </a:endParaRPr>
          </a:p>
          <a:p>
            <a:pPr indent="235585"/>
            <a:r>
              <a:rPr lang="en-US" sz="2000" b="1">
                <a:solidFill>
                  <a:schemeClr val="bg1"/>
                </a:solidFill>
                <a:latin typeface="Tw Cen MT" panose="020B0602020104020603" pitchFamily="34" charset="0"/>
                <a:cs typeface="Tw Cen MT" panose="020B0602020104020603" pitchFamily="34" charset="0"/>
              </a:rPr>
              <a:t> Perbedaan pokok antara dua sistem ini ialah  bahwa cara menghitung perolehan suara dapat menghasilkan perbedaan dalam komposisi  perwakilan dalam parlemen bagi masing-masing partai politik.</a:t>
            </a:r>
            <a:endParaRPr lang="en-US" sz="20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11600815" y="6531610"/>
            <a:ext cx="96139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(1.2)</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28930" y="2521585"/>
            <a:ext cx="11534140" cy="1814830"/>
          </a:xfrm>
          <a:prstGeom prst="rect">
            <a:avLst/>
          </a:prstGeom>
          <a:noFill/>
        </p:spPr>
        <p:txBody>
          <a:bodyPr wrap="square" rtlCol="0">
            <a:spAutoFit/>
          </a:bodyPr>
          <a:p>
            <a:pPr indent="233680"/>
            <a:r>
              <a:rPr lang="en-US" sz="2800" b="1">
                <a:solidFill>
                  <a:schemeClr val="bg1"/>
                </a:solidFill>
                <a:latin typeface="Tw Cen MT" panose="020B0602020104020603" pitchFamily="34" charset="0"/>
                <a:cs typeface="Tw Cen MT" panose="020B0602020104020603" pitchFamily="34" charset="0"/>
              </a:rPr>
              <a:t>Ada juga sistem campuran, yaitu menggabungkan dua sistem sekaligus antara sistem distrik dan sistem proporsional. Setengah dari anggota parlemen di pilih melalui sistem distrik dan setengah lainnya lagi di pilih melalui proporsional. Ada keterwakilan sekaligus ada kesatuan geografis.</a:t>
            </a:r>
            <a:endParaRPr lang="en-US" sz="28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11589385" y="6505575"/>
            <a:ext cx="137668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(1.3)</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solidFill>
                  <a:schemeClr val="bg1"/>
                </a:solidFill>
                <a:latin typeface="Tw Cen MT" panose="020B0602020104020603" pitchFamily="34" charset="0"/>
                <a:cs typeface="Tw Cen MT" panose="020B0602020104020603" pitchFamily="34" charset="0"/>
              </a:rPr>
              <a:t>E. Perkembangan Demokrasi Indonesia</a:t>
            </a:r>
            <a:endParaRPr lang="en-US" sz="48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1212215" y="1691005"/>
            <a:ext cx="9767570" cy="3784600"/>
          </a:xfrm>
          <a:prstGeom prst="rect">
            <a:avLst/>
          </a:prstGeom>
          <a:noFill/>
        </p:spPr>
        <p:txBody>
          <a:bodyPr wrap="square" rtlCol="0">
            <a:spAutoFit/>
          </a:bodyPr>
          <a:p>
            <a:pPr indent="240030"/>
            <a:r>
              <a:rPr lang="en-US" sz="2400" b="1">
                <a:solidFill>
                  <a:schemeClr val="bg1"/>
                </a:solidFill>
                <a:latin typeface="Tw Cen MT" panose="020B0602020104020603" pitchFamily="34" charset="0"/>
                <a:cs typeface="Tw Cen MT" panose="020B0602020104020603" pitchFamily="34" charset="0"/>
              </a:rPr>
              <a:t>Demokrasi adalah bentuk atau mekanisme sistem pemerintahan suatu negara sebagai upaya mewujudkan kedaulatan rakyat (kekuasaan warganegara) atas negara untuk dijalankan oleh pemerintah negara tersebut. Perkembana Demokrasi di Indonesia mengalami 4 massa:</a:t>
            </a:r>
            <a:endParaRPr lang="en-US" sz="2400" b="1">
              <a:solidFill>
                <a:schemeClr val="bg1"/>
              </a:solidFill>
              <a:latin typeface="Tw Cen MT" panose="020B0602020104020603" pitchFamily="34" charset="0"/>
              <a:cs typeface="Tw Cen MT" panose="020B0602020104020603" pitchFamily="34" charset="0"/>
            </a:endParaRPr>
          </a:p>
          <a:p>
            <a:pPr indent="240030"/>
            <a:endParaRPr lang="en-US" sz="2400" b="1">
              <a:solidFill>
                <a:schemeClr val="bg1"/>
              </a:solidFill>
              <a:latin typeface="Tw Cen MT" panose="020B0602020104020603" pitchFamily="34" charset="0"/>
              <a:cs typeface="Tw Cen MT" panose="020B0602020104020603" pitchFamily="34" charset="0"/>
            </a:endParaRPr>
          </a:p>
          <a:p>
            <a:pPr marL="342900" indent="-154940">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rPr>
              <a:t>Demokrasi Masa Revolusi</a:t>
            </a:r>
            <a:endParaRPr lang="en-US" sz="2400" b="1">
              <a:solidFill>
                <a:schemeClr val="bg1"/>
              </a:solidFill>
              <a:latin typeface="Tw Cen MT" panose="020B0602020104020603" pitchFamily="34" charset="0"/>
              <a:cs typeface="Tw Cen MT" panose="020B0602020104020603" pitchFamily="34" charset="0"/>
            </a:endParaRPr>
          </a:p>
          <a:p>
            <a:pPr marL="342900" indent="-154940">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rPr>
              <a:t>Demokrasi Parlementer (liberal)</a:t>
            </a:r>
            <a:endParaRPr lang="en-US" sz="2400" b="1">
              <a:solidFill>
                <a:schemeClr val="bg1"/>
              </a:solidFill>
              <a:latin typeface="Tw Cen MT" panose="020B0602020104020603" pitchFamily="34" charset="0"/>
              <a:cs typeface="Tw Cen MT" panose="020B0602020104020603" pitchFamily="34" charset="0"/>
            </a:endParaRPr>
          </a:p>
          <a:p>
            <a:pPr marL="342900" indent="-154940">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rPr>
              <a:t>Demokrasi Terpimpin ( 1959 - 1965 )</a:t>
            </a:r>
            <a:endParaRPr lang="en-US" sz="2400" b="1">
              <a:solidFill>
                <a:schemeClr val="bg1"/>
              </a:solidFill>
              <a:latin typeface="Tw Cen MT" panose="020B0602020104020603" pitchFamily="34" charset="0"/>
              <a:cs typeface="Tw Cen MT" panose="020B0602020104020603" pitchFamily="34" charset="0"/>
            </a:endParaRPr>
          </a:p>
          <a:p>
            <a:pPr marL="342900" indent="-154940">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rPr>
              <a:t>Demokrasi Pancasila Pada Era Orde Baru</a:t>
            </a:r>
            <a:endParaRPr lang="en-US" sz="2400" b="1">
              <a:solidFill>
                <a:schemeClr val="bg1"/>
              </a:solidFill>
              <a:latin typeface="Tw Cen MT" panose="020B0602020104020603" pitchFamily="34" charset="0"/>
              <a:cs typeface="Tw Cen MT" panose="020B0602020104020603" pitchFamily="34" charset="0"/>
            </a:endParaRPr>
          </a:p>
          <a:p>
            <a:pPr marL="342900" indent="-154940">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rPr>
              <a:t>Demokrasi Pancasila Pada Era Orde Reformasi</a:t>
            </a:r>
            <a:endParaRPr lang="en-US" sz="2400" b="1">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0640"/>
            <a:ext cx="10515600" cy="1325563"/>
          </a:xfrm>
        </p:spPr>
        <p:txBody>
          <a:bodyPr/>
          <a:p>
            <a:r>
              <a:rPr lang="en-US" b="1" i="1">
                <a:solidFill>
                  <a:schemeClr val="bg1"/>
                </a:solidFill>
                <a:latin typeface="Tw Cen MT" panose="020B0602020104020603" pitchFamily="34" charset="0"/>
                <a:cs typeface="Tw Cen MT" panose="020B0602020104020603" pitchFamily="34" charset="0"/>
              </a:rPr>
              <a:t>Pemilu Di Indonesia</a:t>
            </a:r>
            <a:endParaRPr lang="en-US" b="1" i="1">
              <a:solidFill>
                <a:schemeClr val="bg1"/>
              </a:solidFill>
              <a:latin typeface="Tw Cen MT" panose="020B0602020104020603" pitchFamily="34" charset="0"/>
              <a:cs typeface="Tw Cen MT" panose="020B0602020104020603" pitchFamily="34" charset="0"/>
            </a:endParaRPr>
          </a:p>
        </p:txBody>
      </p:sp>
      <p:sp>
        <p:nvSpPr>
          <p:cNvPr id="3" name="Text Box 2"/>
          <p:cNvSpPr txBox="1"/>
          <p:nvPr/>
        </p:nvSpPr>
        <p:spPr>
          <a:xfrm>
            <a:off x="302895" y="1001395"/>
            <a:ext cx="11586845" cy="5631180"/>
          </a:xfrm>
          <a:prstGeom prst="rect">
            <a:avLst/>
          </a:prstGeom>
          <a:noFill/>
        </p:spPr>
        <p:txBody>
          <a:bodyPr wrap="square" rtlCol="0">
            <a:spAutoFit/>
          </a:bodyPr>
          <a:p>
            <a:pPr marL="155575" indent="-155575">
              <a:buFont typeface="Arial" panose="020B0604020202020204" pitchFamily="34" charset="0"/>
              <a:buChar char="•"/>
            </a:pPr>
            <a:r>
              <a:rPr lang="en-US" sz="2000" b="1">
                <a:solidFill>
                  <a:schemeClr val="bg1"/>
                </a:solidFill>
                <a:latin typeface="Tw Cen MT" panose="020B0602020104020603" pitchFamily="34" charset="0"/>
                <a:cs typeface="Tw Cen MT" panose="020B0602020104020603" pitchFamily="34" charset="0"/>
              </a:rPr>
              <a:t>Landasan hukum Pemilu 1955 adalah Undang-Undang Nomor 7 tahun 1953 yang diundangkan 4 April 1953. Dalam UU tersebut, Pemilu 1955 bertujuan memilih anggota bikameral: Anggota DPR dan Konstituante (seperti MPR). Sistem yang digunakan adalah proporsional. Menurut UU nomor 7 tahun 1953 tersebut, terdapat perbedaan sistem bilangan pembagi pemilih (BPP) untuk anggota konstituante dan anggota parlemen. </a:t>
            </a:r>
            <a:endParaRPr lang="en-US" sz="2000" b="1">
              <a:solidFill>
                <a:schemeClr val="bg1"/>
              </a:solidFill>
              <a:latin typeface="Tw Cen MT" panose="020B0602020104020603" pitchFamily="34" charset="0"/>
              <a:cs typeface="Tw Cen MT" panose="020B0602020104020603" pitchFamily="34" charset="0"/>
            </a:endParaRPr>
          </a:p>
          <a:p>
            <a:pPr marL="155575" indent="-155575">
              <a:buFont typeface="Arial" panose="020B0604020202020204" pitchFamily="34" charset="0"/>
              <a:buChar char="•"/>
            </a:pPr>
            <a:r>
              <a:rPr lang="en-US" sz="2000" b="1">
                <a:solidFill>
                  <a:schemeClr val="bg1"/>
                </a:solidFill>
                <a:latin typeface="Tw Cen MT" panose="020B0602020104020603" pitchFamily="34" charset="0"/>
                <a:cs typeface="Tw Cen MT" panose="020B0602020104020603" pitchFamily="34" charset="0"/>
              </a:rPr>
              <a:t>Pemilu 1971 diadakan tanggal 3 Juli 1971. Pemilu ini dilakukan berdasarkan Undang-undang Nomor 15 Tahun 1969 tentang Pemilu dan Undang-undang Nomor 16 tentang Susunan dan Kedudukan MPR, DPR dan DPRD.</a:t>
            </a:r>
            <a:endParaRPr lang="en-US" sz="2000" b="1">
              <a:solidFill>
                <a:schemeClr val="bg1"/>
              </a:solidFill>
              <a:latin typeface="Tw Cen MT" panose="020B0602020104020603" pitchFamily="34" charset="0"/>
              <a:cs typeface="Tw Cen MT" panose="020B0602020104020603" pitchFamily="34" charset="0"/>
            </a:endParaRPr>
          </a:p>
          <a:p>
            <a:pPr marL="155575" indent="-155575">
              <a:buFont typeface="Arial" panose="020B0604020202020204" pitchFamily="34" charset="0"/>
              <a:buChar char="•"/>
            </a:pPr>
            <a:r>
              <a:rPr lang="en-US" sz="2000" b="1">
                <a:solidFill>
                  <a:schemeClr val="bg1"/>
                </a:solidFill>
                <a:latin typeface="Tw Cen MT" panose="020B0602020104020603" pitchFamily="34" charset="0"/>
                <a:cs typeface="Tw Cen MT" panose="020B0602020104020603" pitchFamily="34" charset="0"/>
              </a:rPr>
              <a:t>Dasar hukum Pemilu 1977 adalah Undang-undang No. 4 Tahun 1975. Pemilu ini diadakan setelah fusi partai politik dilakukan pada tahun 1973. Sistem yang digunakan pada pemilu 1977 serupa dengan pada pemilu 1971 yaitu sistem proporsional dengan daftar tertutup. </a:t>
            </a:r>
            <a:endParaRPr lang="en-US" sz="2000" b="1">
              <a:solidFill>
                <a:schemeClr val="bg1"/>
              </a:solidFill>
              <a:latin typeface="Tw Cen MT" panose="020B0602020104020603" pitchFamily="34" charset="0"/>
              <a:cs typeface="Tw Cen MT" panose="020B0602020104020603" pitchFamily="34" charset="0"/>
            </a:endParaRPr>
          </a:p>
          <a:p>
            <a:pPr marL="155575" indent="-155575">
              <a:buFont typeface="Arial" panose="020B0604020202020204" pitchFamily="34" charset="0"/>
              <a:buChar char="•"/>
            </a:pPr>
            <a:r>
              <a:rPr lang="en-US" sz="2000" b="1">
                <a:solidFill>
                  <a:schemeClr val="bg1"/>
                </a:solidFill>
                <a:latin typeface="Tw Cen MT" panose="020B0602020104020603" pitchFamily="34" charset="0"/>
                <a:cs typeface="Tw Cen MT" panose="020B0602020104020603" pitchFamily="34" charset="0"/>
              </a:rPr>
              <a:t>Pemilu 1982 diadakan tanggal 4 Mei 1982. Tujuannya sama seperti Pemilu 1977 di mana hendak memilih anggota DPR (parlemen). Hanya saja, komposisinya sedikit berbeda. Sebanyak 364 anggota dipilih langsung oleh rakyat, sementara 96 orang diangkat oleh presiden. Pemilu ini dilakukan berdasarkan Undang-undang No. 2 tahun 1980.</a:t>
            </a:r>
            <a:endParaRPr lang="en-US" sz="2000" b="1">
              <a:solidFill>
                <a:schemeClr val="bg1"/>
              </a:solidFill>
              <a:latin typeface="Tw Cen MT" panose="020B0602020104020603" pitchFamily="34" charset="0"/>
              <a:cs typeface="Tw Cen MT" panose="020B0602020104020603" pitchFamily="34" charset="0"/>
            </a:endParaRPr>
          </a:p>
          <a:p>
            <a:pPr marL="155575" indent="-155575">
              <a:buFont typeface="Arial" panose="020B0604020202020204" pitchFamily="34" charset="0"/>
              <a:buChar char="•"/>
            </a:pPr>
            <a:r>
              <a:rPr lang="en-US" sz="2000" b="1">
                <a:solidFill>
                  <a:schemeClr val="bg1"/>
                </a:solidFill>
                <a:latin typeface="Tw Cen MT" panose="020B0602020104020603" pitchFamily="34" charset="0"/>
                <a:cs typeface="Tw Cen MT" panose="020B0602020104020603" pitchFamily="34" charset="0"/>
              </a:rPr>
              <a:t>Pada pemilu 2004, mekanisme pengaturan pemilihan anggota parlemen ini ada di dalam Undang-undang Nomor 12 tahun 2003. Untuk kursi DPR, dijatahkan 550 kursi. Daerah pemilihan anggota DPR adalah provinsi atau bagian-bagian provinsi.</a:t>
            </a:r>
            <a:endParaRPr lang="en-US" sz="2000" b="1">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3070" y="713740"/>
            <a:ext cx="11325860" cy="4954270"/>
          </a:xfrm>
          <a:prstGeom prst="rect">
            <a:avLst/>
          </a:prstGeom>
          <a:noFill/>
        </p:spPr>
        <p:txBody>
          <a:bodyPr wrap="square" rtlCol="0">
            <a:spAutoFit/>
          </a:bodyPr>
          <a:p>
            <a:r>
              <a:rPr lang="en-US" sz="3200" b="1" i="1">
                <a:solidFill>
                  <a:schemeClr val="bg1"/>
                </a:solidFill>
                <a:latin typeface="Tw Cen MT" panose="020B0602020104020603" pitchFamily="34" charset="0"/>
                <a:cs typeface="Tw Cen MT" panose="020B0602020104020603" pitchFamily="34" charset="0"/>
              </a:rPr>
              <a:t>Daftar Pustaka</a:t>
            </a:r>
            <a:endParaRPr lang="en-US" sz="3200" b="1" i="1">
              <a:solidFill>
                <a:schemeClr val="bg1"/>
              </a:solidFill>
              <a:latin typeface="Tw Cen MT" panose="020B0602020104020603" pitchFamily="34" charset="0"/>
              <a:cs typeface="Tw Cen MT" panose="020B0602020104020603" pitchFamily="34" charset="0"/>
            </a:endParaRPr>
          </a:p>
          <a:p>
            <a:endParaRPr lang="en-US" sz="3200" b="1" i="1">
              <a:solidFill>
                <a:schemeClr val="bg1"/>
              </a:solidFill>
              <a:latin typeface="Tw Cen MT" panose="020B0602020104020603" pitchFamily="34" charset="0"/>
              <a:cs typeface="Tw Cen MT" panose="020B0602020104020603" pitchFamily="34" charset="0"/>
            </a:endParaRPr>
          </a:p>
          <a:p>
            <a:r>
              <a:rPr lang="en-US" sz="2800" b="1">
                <a:solidFill>
                  <a:schemeClr val="bg1"/>
                </a:solidFill>
                <a:latin typeface="Tw Cen MT" panose="020B0602020104020603" pitchFamily="34" charset="0"/>
                <a:cs typeface="Tw Cen MT" panose="020B0602020104020603" pitchFamily="34" charset="0"/>
              </a:rPr>
              <a:t>1.</a:t>
            </a:r>
            <a:r>
              <a:rPr lang="en-US" sz="2800" b="1" i="1">
                <a:solidFill>
                  <a:schemeClr val="bg1"/>
                </a:solidFill>
                <a:latin typeface="Tw Cen MT" panose="020B0602020104020603" pitchFamily="34" charset="0"/>
                <a:cs typeface="Tw Cen MT" panose="020B0602020104020603" pitchFamily="34" charset="0"/>
              </a:rPr>
              <a:t>https://www.academia.edu/35149334/Sistem_Pemilihan_Umum_Di_Indonesia_Edited_</a:t>
            </a:r>
            <a:endParaRPr lang="en-US" sz="2800" b="1" i="1">
              <a:solidFill>
                <a:schemeClr val="bg1"/>
              </a:solidFill>
              <a:latin typeface="Tw Cen MT" panose="020B0602020104020603" pitchFamily="34" charset="0"/>
              <a:cs typeface="Tw Cen MT" panose="020B0602020104020603" pitchFamily="34" charset="0"/>
            </a:endParaRPr>
          </a:p>
          <a:p>
            <a:endParaRPr lang="en-US" sz="2800" b="1">
              <a:solidFill>
                <a:schemeClr val="bg1"/>
              </a:solidFill>
              <a:latin typeface="Tw Cen MT" panose="020B0602020104020603" pitchFamily="34" charset="0"/>
              <a:cs typeface="Tw Cen MT" panose="020B0602020104020603" pitchFamily="34" charset="0"/>
            </a:endParaRPr>
          </a:p>
          <a:p>
            <a:r>
              <a:rPr lang="en-US" sz="2800" b="1">
                <a:solidFill>
                  <a:schemeClr val="bg1"/>
                </a:solidFill>
                <a:latin typeface="Tw Cen MT" panose="020B0602020104020603" pitchFamily="34" charset="0"/>
                <a:cs typeface="Tw Cen MT" panose="020B0602020104020603" pitchFamily="34" charset="0"/>
              </a:rPr>
              <a:t>2.</a:t>
            </a:r>
            <a:r>
              <a:rPr lang="en-US" sz="2800" b="1" i="1">
                <a:solidFill>
                  <a:schemeClr val="bg1"/>
                </a:solidFill>
                <a:latin typeface="Tw Cen MT" panose="020B0602020104020603" pitchFamily="34" charset="0"/>
                <a:cs typeface="Tw Cen MT" panose="020B0602020104020603" pitchFamily="34" charset="0"/>
              </a:rPr>
              <a:t>http://calegjepara.blogspot.com/2013/07/hakekat-pemilu.html</a:t>
            </a:r>
            <a:endParaRPr lang="en-US" sz="2800" b="1">
              <a:solidFill>
                <a:schemeClr val="bg1"/>
              </a:solidFill>
              <a:latin typeface="Tw Cen MT" panose="020B0602020104020603" pitchFamily="34" charset="0"/>
              <a:cs typeface="Tw Cen MT" panose="020B0602020104020603" pitchFamily="34" charset="0"/>
            </a:endParaRPr>
          </a:p>
          <a:p>
            <a:endParaRPr lang="en-US" sz="2800" b="1">
              <a:solidFill>
                <a:schemeClr val="bg1"/>
              </a:solidFill>
              <a:latin typeface="Tw Cen MT" panose="020B0602020104020603" pitchFamily="34" charset="0"/>
              <a:cs typeface="Tw Cen MT" panose="020B0602020104020603" pitchFamily="34" charset="0"/>
            </a:endParaRPr>
          </a:p>
          <a:p>
            <a:r>
              <a:rPr lang="en-US" sz="2800" b="1">
                <a:solidFill>
                  <a:schemeClr val="bg1"/>
                </a:solidFill>
                <a:latin typeface="Tw Cen MT" panose="020B0602020104020603" pitchFamily="34" charset="0"/>
                <a:cs typeface="Tw Cen MT" panose="020B0602020104020603" pitchFamily="34" charset="0"/>
              </a:rPr>
              <a:t>3.</a:t>
            </a:r>
            <a:r>
              <a:rPr lang="en-US" sz="2800" b="1" i="1">
                <a:solidFill>
                  <a:schemeClr val="bg1"/>
                </a:solidFill>
                <a:latin typeface="Tw Cen MT" panose="020B0602020104020603" pitchFamily="34" charset="0"/>
                <a:cs typeface="Tw Cen MT" panose="020B0602020104020603" pitchFamily="34" charset="0"/>
              </a:rPr>
              <a:t>https://mengakujenius.com/asas-pemilu-luberjurdil/</a:t>
            </a:r>
            <a:endParaRPr lang="en-US" sz="2800" b="1" i="1">
              <a:solidFill>
                <a:schemeClr val="bg1"/>
              </a:solidFill>
              <a:latin typeface="Tw Cen MT" panose="020B0602020104020603" pitchFamily="34" charset="0"/>
              <a:cs typeface="Tw Cen MT" panose="020B0602020104020603" pitchFamily="34" charset="0"/>
            </a:endParaRPr>
          </a:p>
          <a:p>
            <a:endParaRPr lang="en-US" sz="2800" b="1">
              <a:solidFill>
                <a:schemeClr val="bg1"/>
              </a:solidFill>
              <a:latin typeface="Tw Cen MT" panose="020B0602020104020603" pitchFamily="34" charset="0"/>
              <a:cs typeface="Tw Cen MT" panose="020B0602020104020603" pitchFamily="34" charset="0"/>
            </a:endParaRPr>
          </a:p>
          <a:p>
            <a:r>
              <a:rPr lang="en-US" sz="2800" b="1">
                <a:solidFill>
                  <a:schemeClr val="bg1"/>
                </a:solidFill>
                <a:latin typeface="Tw Cen MT" panose="020B0602020104020603" pitchFamily="34" charset="0"/>
                <a:cs typeface="Tw Cen MT" panose="020B0602020104020603" pitchFamily="34" charset="0"/>
              </a:rPr>
              <a:t>4.</a:t>
            </a:r>
            <a:r>
              <a:rPr lang="en-US" sz="2800" b="1" i="1">
                <a:solidFill>
                  <a:schemeClr val="bg1"/>
                </a:solidFill>
                <a:latin typeface="Tw Cen MT" panose="020B0602020104020603" pitchFamily="34" charset="0"/>
                <a:cs typeface="Tw Cen MT" panose="020B0602020104020603" pitchFamily="34" charset="0"/>
              </a:rPr>
              <a:t>https://www.edukasippkn.com/2015/10/pelaksanaan-demokrasi-di-masa-revolusi.html</a:t>
            </a:r>
            <a:endParaRPr lang="en-US" sz="2800" b="1" i="1">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302260" indent="-30226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sym typeface="+mn-ea"/>
              </a:rPr>
              <a:t>Demokrasi Masa Revolusi</a:t>
            </a:r>
            <a:endParaRPr lang="en-US"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838200" y="1310640"/>
            <a:ext cx="9819005" cy="5180965"/>
          </a:xfrm>
          <a:prstGeom prst="rect">
            <a:avLst/>
          </a:prstGeom>
          <a:noFill/>
        </p:spPr>
        <p:txBody>
          <a:bodyPr wrap="square" rtlCol="0">
            <a:spAutoFit/>
          </a:bodyPr>
          <a:p>
            <a:pPr indent="236855">
              <a:lnSpc>
                <a:spcPct val="80000"/>
              </a:lnSpc>
            </a:pPr>
            <a:r>
              <a:rPr lang="en-US" sz="2300" b="1">
                <a:solidFill>
                  <a:schemeClr val="bg1"/>
                </a:solidFill>
                <a:latin typeface="Tw Cen MT" panose="020B0602020104020603" pitchFamily="34" charset="0"/>
                <a:cs typeface="Tw Cen MT" panose="020B0602020104020603" pitchFamily="34" charset="0"/>
              </a:rPr>
              <a:t>Dalam rentang tahun 1945 – 1950, bangsa Indonesia masih berjuang melawan Belanda yang ingin menjajah kembali di Indonesia. Pada masa itu penyelenggaraan pemerintahan dan demokrasi di Indonesia belum dapat berjalan dengan baik. Hal itu dikarenakan bangsa Indonesia masih disibukkan oleh revolusi fisik.</a:t>
            </a:r>
            <a:endParaRPr lang="en-US" sz="2300" b="1">
              <a:solidFill>
                <a:schemeClr val="bg1"/>
              </a:solidFill>
              <a:latin typeface="Tw Cen MT" panose="020B0602020104020603" pitchFamily="34" charset="0"/>
              <a:cs typeface="Tw Cen MT" panose="020B0602020104020603" pitchFamily="34" charset="0"/>
            </a:endParaRPr>
          </a:p>
          <a:p>
            <a:pPr indent="236855">
              <a:lnSpc>
                <a:spcPct val="80000"/>
              </a:lnSpc>
            </a:pPr>
            <a:endParaRPr lang="en-US" sz="2300" b="1">
              <a:solidFill>
                <a:schemeClr val="bg1"/>
              </a:solidFill>
              <a:latin typeface="Tw Cen MT" panose="020B0602020104020603" pitchFamily="34" charset="0"/>
              <a:cs typeface="Tw Cen MT" panose="020B0602020104020603" pitchFamily="34" charset="0"/>
            </a:endParaRPr>
          </a:p>
          <a:p>
            <a:pPr indent="236855">
              <a:lnSpc>
                <a:spcPct val="80000"/>
              </a:lnSpc>
            </a:pPr>
            <a:r>
              <a:rPr lang="en-US" sz="2300" b="1">
                <a:solidFill>
                  <a:schemeClr val="bg1"/>
                </a:solidFill>
                <a:latin typeface="Tw Cen MT" panose="020B0602020104020603" pitchFamily="34" charset="0"/>
                <a:cs typeface="Tw Cen MT" panose="020B0602020104020603" pitchFamily="34" charset="0"/>
              </a:rPr>
              <a:t>Pada masa itu para pemimpin negara memiliki komitmen yang kuat untuk membentuk pemerin-tahan demokratis yang berlandaskan pada konstitusi negara, yaitu UUD RI Tahun 1945.</a:t>
            </a:r>
            <a:endParaRPr lang="en-US" sz="2300" b="1">
              <a:solidFill>
                <a:schemeClr val="bg1"/>
              </a:solidFill>
              <a:latin typeface="Tw Cen MT" panose="020B0602020104020603" pitchFamily="34" charset="0"/>
              <a:cs typeface="Tw Cen MT" panose="020B0602020104020603" pitchFamily="34" charset="0"/>
            </a:endParaRPr>
          </a:p>
          <a:p>
            <a:pPr indent="236855">
              <a:lnSpc>
                <a:spcPct val="80000"/>
              </a:lnSpc>
            </a:pPr>
            <a:endParaRPr lang="en-US" sz="2300" b="1">
              <a:solidFill>
                <a:schemeClr val="bg1"/>
              </a:solidFill>
              <a:latin typeface="Tw Cen MT" panose="020B0602020104020603" pitchFamily="34" charset="0"/>
              <a:cs typeface="Tw Cen MT" panose="020B0602020104020603" pitchFamily="34" charset="0"/>
            </a:endParaRPr>
          </a:p>
          <a:p>
            <a:pPr indent="236855">
              <a:lnSpc>
                <a:spcPct val="80000"/>
              </a:lnSpc>
            </a:pPr>
            <a:r>
              <a:rPr lang="en-US" sz="2300" b="1">
                <a:solidFill>
                  <a:schemeClr val="bg1"/>
                </a:solidFill>
                <a:latin typeface="Tw Cen MT" panose="020B0602020104020603" pitchFamily="34" charset="0"/>
                <a:cs typeface="Tw Cen MT" panose="020B0602020104020603" pitchFamily="34" charset="0"/>
              </a:rPr>
              <a:t>Pada awalnya, pemerintahan Indonesia menunjukkan adanya sentralisasi kekuasaan pada diri presiden. Hal ini dapat terjadi karena pada masa itu lembaga-lembaga politik demokrasi, misalnya MPR atau DPR, belum terbentuk. Kondisi tersebut sangat nyata terlihat pada Pasal 4 Aturan Peralihan UUD 1945 yang menyatakan,”Sebelum Majelis Permusyawaratan Rakyat, Dewan Perwakilan Rakyat, dan Dewan Pertimbangan Agung dibentuk menurut Undang-Undang Dasar ini, segala kekuasaannya dijalankan oleh presiden dengan bantuan sebuah komite nasional”.</a:t>
            </a:r>
            <a:endParaRPr lang="en-US" sz="2300" b="1">
              <a:solidFill>
                <a:schemeClr val="bg1"/>
              </a:solidFill>
              <a:latin typeface="Tw Cen MT" panose="020B0602020104020603" pitchFamily="34" charset="0"/>
              <a:cs typeface="Tw Cen MT" panose="020B0602020104020603" pitchFamily="34" charset="0"/>
            </a:endParaRPr>
          </a:p>
        </p:txBody>
      </p:sp>
      <p:sp>
        <p:nvSpPr>
          <p:cNvPr id="5" name="Text Box 4"/>
          <p:cNvSpPr txBox="1"/>
          <p:nvPr/>
        </p:nvSpPr>
        <p:spPr>
          <a:xfrm>
            <a:off x="11607800" y="6491605"/>
            <a:ext cx="62357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(1.1)</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2555"/>
            <a:ext cx="10515600" cy="1963420"/>
          </a:xfrm>
        </p:spPr>
        <p:txBody>
          <a:bodyPr>
            <a:normAutofit fontScale="90000"/>
          </a:bodyPr>
          <a:p>
            <a:pPr marL="0" indent="236855"/>
            <a:r>
              <a:rPr lang="en-US" sz="2300" b="1">
                <a:solidFill>
                  <a:schemeClr val="bg1"/>
                </a:solidFill>
                <a:latin typeface="Tw Cen MT" panose="020B0602020104020603" pitchFamily="34" charset="0"/>
                <a:cs typeface="Tw Cen MT" panose="020B0602020104020603" pitchFamily="34" charset="0"/>
                <a:sym typeface="+mn-ea"/>
              </a:rPr>
              <a:t>Oleh karena itu, untuk menghindari kesan bahwa negara Indonesia bukan negara yang demokratis atau absolut, pemerintah melakukan serangkaian kebijakan untuk menciptakan pemerintahan demokratis. Kebijakan-kebijakan tersebut antara lain sebagai berikut :</a:t>
            </a:r>
            <a:br>
              <a:rPr lang="en-US" sz="2300" b="1">
                <a:solidFill>
                  <a:schemeClr val="bg1"/>
                </a:solidFill>
                <a:latin typeface="Tw Cen MT" panose="020B0602020104020603" pitchFamily="34" charset="0"/>
                <a:cs typeface="Tw Cen MT" panose="020B0602020104020603" pitchFamily="34" charset="0"/>
                <a:sym typeface="+mn-ea"/>
              </a:rPr>
            </a:br>
            <a:br>
              <a:rPr lang="en-US" sz="2300" b="1">
                <a:solidFill>
                  <a:schemeClr val="bg1"/>
                </a:solidFill>
                <a:latin typeface="Tw Cen MT" panose="020B0602020104020603" pitchFamily="34" charset="0"/>
                <a:cs typeface="Tw Cen MT" panose="020B0602020104020603" pitchFamily="34" charset="0"/>
                <a:sym typeface="+mn-ea"/>
              </a:rPr>
            </a:br>
            <a:endParaRPr lang="en-US" sz="2300" b="1">
              <a:solidFill>
                <a:schemeClr val="bg1"/>
              </a:solidFill>
              <a:latin typeface="Tw Cen MT" panose="020B0602020104020603" pitchFamily="34" charset="0"/>
              <a:cs typeface="Tw Cen MT" panose="020B0602020104020603" pitchFamily="34" charset="0"/>
              <a:sym typeface="+mn-ea"/>
            </a:endParaRPr>
          </a:p>
        </p:txBody>
      </p:sp>
      <p:sp>
        <p:nvSpPr>
          <p:cNvPr id="3" name="Text Box 2"/>
          <p:cNvSpPr txBox="1"/>
          <p:nvPr/>
        </p:nvSpPr>
        <p:spPr>
          <a:xfrm>
            <a:off x="1026795" y="1367790"/>
            <a:ext cx="9572625" cy="2676525"/>
          </a:xfrm>
          <a:prstGeom prst="rect">
            <a:avLst/>
          </a:prstGeom>
          <a:noFill/>
        </p:spPr>
        <p:txBody>
          <a:bodyPr wrap="square" rtlCol="0">
            <a:spAutoFit/>
          </a:bodyPr>
          <a:p>
            <a:pPr marL="185420" indent="-185420">
              <a:buFont typeface="Arial" panose="020B0604020202020204" pitchFamily="34" charset="0"/>
              <a:buChar char="•"/>
            </a:pPr>
            <a:r>
              <a:rPr lang="en-US" sz="2100" b="1">
                <a:solidFill>
                  <a:schemeClr val="bg1"/>
                </a:solidFill>
                <a:latin typeface="Tw Cen MT" panose="020B0602020104020603" pitchFamily="34" charset="0"/>
                <a:cs typeface="Tw Cen MT" panose="020B0602020104020603" pitchFamily="34" charset="0"/>
                <a:sym typeface="+mn-ea"/>
              </a:rPr>
              <a:t>Maklumat Pemerintah No. X Tanggal 16 Oktober 1945 tentang Perubahan Fungsi KNIP menjadi Fungsi Parlemen.</a:t>
            </a:r>
            <a:br>
              <a:rPr lang="en-US" sz="2100" b="1">
                <a:solidFill>
                  <a:schemeClr val="bg1"/>
                </a:solidFill>
                <a:latin typeface="Tw Cen MT" panose="020B0602020104020603" pitchFamily="34" charset="0"/>
                <a:cs typeface="Tw Cen MT" panose="020B0602020104020603" pitchFamily="34" charset="0"/>
                <a:sym typeface="+mn-ea"/>
              </a:rPr>
            </a:br>
            <a:endParaRPr lang="en-US" sz="2100" b="1">
              <a:solidFill>
                <a:schemeClr val="bg1"/>
              </a:solidFill>
              <a:latin typeface="Tw Cen MT" panose="020B0602020104020603" pitchFamily="34" charset="0"/>
              <a:cs typeface="Tw Cen MT" panose="020B0602020104020603" pitchFamily="34" charset="0"/>
              <a:sym typeface="+mn-ea"/>
            </a:endParaRPr>
          </a:p>
          <a:p>
            <a:pPr marL="185420" indent="-185420">
              <a:buFont typeface="Arial" panose="020B0604020202020204" pitchFamily="34" charset="0"/>
              <a:buChar char="•"/>
            </a:pPr>
            <a:r>
              <a:rPr lang="en-US" sz="2100" b="1">
                <a:solidFill>
                  <a:schemeClr val="bg1"/>
                </a:solidFill>
                <a:latin typeface="Tw Cen MT" panose="020B0602020104020603" pitchFamily="34" charset="0"/>
                <a:cs typeface="Tw Cen MT" panose="020B0602020104020603" pitchFamily="34" charset="0"/>
                <a:sym typeface="+mn-ea"/>
              </a:rPr>
              <a:t>Maklumat Pemerintah Tanggal 3 November 1945 mengenai Pembentukan Partai Politik.</a:t>
            </a:r>
            <a:br>
              <a:rPr lang="en-US" sz="2100" b="1">
                <a:solidFill>
                  <a:schemeClr val="bg1"/>
                </a:solidFill>
                <a:latin typeface="Tw Cen MT" panose="020B0602020104020603" pitchFamily="34" charset="0"/>
                <a:cs typeface="Tw Cen MT" panose="020B0602020104020603" pitchFamily="34" charset="0"/>
                <a:sym typeface="+mn-ea"/>
              </a:rPr>
            </a:br>
            <a:endParaRPr lang="en-US" sz="2100" b="1">
              <a:solidFill>
                <a:schemeClr val="bg1"/>
              </a:solidFill>
              <a:latin typeface="Tw Cen MT" panose="020B0602020104020603" pitchFamily="34" charset="0"/>
              <a:cs typeface="Tw Cen MT" panose="020B0602020104020603" pitchFamily="34" charset="0"/>
              <a:sym typeface="+mn-ea"/>
            </a:endParaRPr>
          </a:p>
          <a:p>
            <a:pPr marL="185420" indent="-185420">
              <a:buFont typeface="Arial" panose="020B0604020202020204" pitchFamily="34" charset="0"/>
              <a:buChar char="•"/>
            </a:pPr>
            <a:r>
              <a:rPr lang="en-US" sz="2100" b="1">
                <a:solidFill>
                  <a:schemeClr val="bg1"/>
                </a:solidFill>
                <a:latin typeface="Tw Cen MT" panose="020B0602020104020603" pitchFamily="34" charset="0"/>
                <a:cs typeface="Tw Cen MT" panose="020B0602020104020603" pitchFamily="34" charset="0"/>
                <a:sym typeface="+mn-ea"/>
              </a:rPr>
              <a:t>Maklumat Pemerintah Tanggal 14 November 1945 mengenai Perubahan dari Kabinet Presidensial ke Kabinet Parlementer.</a:t>
            </a:r>
            <a:endParaRPr lang="en-US" sz="2100" b="1"/>
          </a:p>
        </p:txBody>
      </p:sp>
      <p:sp>
        <p:nvSpPr>
          <p:cNvPr id="4" name="Text Box 3"/>
          <p:cNvSpPr txBox="1"/>
          <p:nvPr/>
        </p:nvSpPr>
        <p:spPr>
          <a:xfrm>
            <a:off x="11610340" y="6493510"/>
            <a:ext cx="640715"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(1.2)</a:t>
            </a:r>
            <a:endParaRPr lang="en-US">
              <a:solidFill>
                <a:schemeClr val="bg1"/>
              </a:solidFill>
              <a:latin typeface="Tw Cen MT" panose="020B0602020104020603" pitchFamily="34" charset="0"/>
              <a:cs typeface="Tw Cen MT" panose="020B0602020104020603" pitchFamily="34" charset="0"/>
            </a:endParaRPr>
          </a:p>
        </p:txBody>
      </p:sp>
      <p:sp>
        <p:nvSpPr>
          <p:cNvPr id="5" name="Text Box 4"/>
          <p:cNvSpPr txBox="1"/>
          <p:nvPr/>
        </p:nvSpPr>
        <p:spPr>
          <a:xfrm>
            <a:off x="838200" y="4069715"/>
            <a:ext cx="9949815" cy="2676525"/>
          </a:xfrm>
          <a:prstGeom prst="rect">
            <a:avLst/>
          </a:prstGeom>
          <a:noFill/>
        </p:spPr>
        <p:txBody>
          <a:bodyPr wrap="square" rtlCol="0">
            <a:spAutoFit/>
          </a:bodyPr>
          <a:p>
            <a:pPr indent="252730"/>
            <a:r>
              <a:rPr lang="en-US" sz="2100" b="1">
                <a:solidFill>
                  <a:schemeClr val="bg1"/>
                </a:solidFill>
                <a:latin typeface="Tw Cen MT" panose="020B0602020104020603" pitchFamily="34" charset="0"/>
                <a:cs typeface="Tw Cen MT" panose="020B0602020104020603" pitchFamily="34" charset="0"/>
                <a:sym typeface="+mn-ea"/>
              </a:rPr>
              <a:t>Serangkaian kebijakan tersebut pada akhirnya membawa perubahan dalam sistem pemerintahan di Indonesia pada waktu itu. Sistem pemerintahan yang Demokrasi belum berjalan dengan baik pada masa revolusi. semula presidensial pun akhirnya berubah menjadi sistem pemerintahan parlementer. Namun, pada masa-masa kritis tersebut, kepemimpinan Soekarno dan Hatta akhirnya berperan kembali dalam pemerintahan nasional. Pada akhir tahun 1949, pemerintahan kembali ke sistem presidensial.</a:t>
            </a:r>
            <a:endParaRPr lang="en-US" sz="2100" b="1">
              <a:latin typeface="Tw Cen MT" panose="020B0602020104020603" pitchFamily="34" charset="0"/>
              <a:cs typeface="Tw Cen MT" panose="020B0602020104020603" pitchFamily="34" charset="0"/>
            </a:endParaRPr>
          </a:p>
          <a:p>
            <a:endParaRPr lang="en-US" sz="2100">
              <a:latin typeface="Tw Cen MT" panose="020B0602020104020603" pitchFamily="34" charset="0"/>
              <a:cs typeface="Tw Cen MT" panose="020B06020201040206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454660" indent="-347345">
              <a:buFont typeface="Arial" panose="020B0604020202020204" pitchFamily="34" charset="0"/>
              <a:buChar char="•"/>
            </a:pPr>
            <a:r>
              <a:rPr lang="en-US" sz="4800" b="1">
                <a:solidFill>
                  <a:schemeClr val="bg1"/>
                </a:solidFill>
                <a:latin typeface="Tw Cen MT" panose="020B0602020104020603" pitchFamily="34" charset="0"/>
                <a:cs typeface="Tw Cen MT" panose="020B0602020104020603" pitchFamily="34" charset="0"/>
              </a:rPr>
              <a:t>Demokrasi Parlementer (Liberal)</a:t>
            </a:r>
            <a:endParaRPr lang="en-US" sz="4800" b="1">
              <a:solidFill>
                <a:schemeClr val="bg1"/>
              </a:solidFill>
              <a:latin typeface="Tw Cen MT" panose="020B0602020104020603" pitchFamily="34" charset="0"/>
              <a:cs typeface="Tw Cen MT" panose="020B0602020104020603" pitchFamily="34" charset="0"/>
            </a:endParaRPr>
          </a:p>
        </p:txBody>
      </p:sp>
      <p:sp>
        <p:nvSpPr>
          <p:cNvPr id="3" name="Text Box 2"/>
          <p:cNvSpPr txBox="1"/>
          <p:nvPr/>
        </p:nvSpPr>
        <p:spPr>
          <a:xfrm>
            <a:off x="921385" y="1376680"/>
            <a:ext cx="10026650" cy="4492625"/>
          </a:xfrm>
          <a:prstGeom prst="rect">
            <a:avLst/>
          </a:prstGeom>
          <a:noFill/>
        </p:spPr>
        <p:txBody>
          <a:bodyPr wrap="square" rtlCol="0">
            <a:spAutoFit/>
          </a:bodyPr>
          <a:p>
            <a:pPr indent="243205"/>
            <a:r>
              <a:rPr lang="en-US" sz="2600" b="1">
                <a:solidFill>
                  <a:schemeClr val="bg1"/>
                </a:solidFill>
                <a:latin typeface="Tw Cen MT" panose="020B0602020104020603" pitchFamily="34" charset="0"/>
                <a:cs typeface="Tw Cen MT" panose="020B0602020104020603" pitchFamily="34" charset="0"/>
              </a:rPr>
              <a:t>Demokrasi ini dipraktikan pada masa berlakunya UUD 1945 periode pertama (1945-1949) kemudian dilanjutkan pada berlakunya Konstitusi Republik Indonesia Serikat (UUD RIS) 1949 dan UUDS 1950. Demokrasi ini secara yuridis resmi berakhir pada tanggal 5 Juli 1959 bersamaan dengan pemberlakuan kembali UUD 1945.</a:t>
            </a:r>
            <a:endParaRPr lang="en-US" sz="2600" b="1">
              <a:solidFill>
                <a:schemeClr val="bg1"/>
              </a:solidFill>
              <a:latin typeface="Tw Cen MT" panose="020B0602020104020603" pitchFamily="34" charset="0"/>
              <a:cs typeface="Tw Cen MT" panose="020B0602020104020603" pitchFamily="34" charset="0"/>
            </a:endParaRPr>
          </a:p>
          <a:p>
            <a:pPr indent="243205">
              <a:lnSpc>
                <a:spcPct val="100000"/>
              </a:lnSpc>
            </a:pPr>
            <a:endParaRPr lang="en-US" sz="2600" b="1">
              <a:solidFill>
                <a:schemeClr val="bg1"/>
              </a:solidFill>
              <a:latin typeface="Tw Cen MT" panose="020B0602020104020603" pitchFamily="34" charset="0"/>
              <a:cs typeface="Tw Cen MT" panose="020B0602020104020603" pitchFamily="34" charset="0"/>
            </a:endParaRPr>
          </a:p>
          <a:p>
            <a:pPr indent="243205"/>
            <a:r>
              <a:rPr lang="en-US" sz="2600" b="1">
                <a:solidFill>
                  <a:schemeClr val="bg1"/>
                </a:solidFill>
                <a:latin typeface="Tw Cen MT" panose="020B0602020104020603" pitchFamily="34" charset="0"/>
                <a:cs typeface="Tw Cen MT" panose="020B0602020104020603" pitchFamily="34" charset="0"/>
              </a:rPr>
              <a:t>Pada masa berlakunya demokrasi parlementer (1945-1959), kehidupan politik dan pemerintahan tidak stabil, sehingga program dari suatu pemerintahan tidak dapat dijalankan dengan baik dan berkesinambungan. Timbulnya perbedaan pendapat yang sangat mendasar diantara partai politik yang ada pada saat itu.</a:t>
            </a:r>
            <a:endParaRPr lang="en-US" sz="2600" b="1">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403225" indent="-403225">
              <a:buFont typeface="Arial" panose="020B0604020202020204" pitchFamily="34" charset="0"/>
              <a:buChar char="•"/>
            </a:pPr>
            <a:r>
              <a:rPr lang="en-US" sz="4800" b="1">
                <a:solidFill>
                  <a:schemeClr val="bg1"/>
                </a:solidFill>
                <a:latin typeface="Tw Cen MT" panose="020B0602020104020603" pitchFamily="34" charset="0"/>
                <a:cs typeface="Tw Cen MT" panose="020B0602020104020603" pitchFamily="34" charset="0"/>
              </a:rPr>
              <a:t>Demokrasi Terpimpin (1959-1965)</a:t>
            </a:r>
            <a:endParaRPr lang="en-US" sz="4800" b="1">
              <a:solidFill>
                <a:schemeClr val="bg1"/>
              </a:solidFill>
              <a:latin typeface="Tw Cen MT" panose="020B0602020104020603" pitchFamily="34" charset="0"/>
              <a:cs typeface="Tw Cen MT" panose="020B0602020104020603" pitchFamily="34" charset="0"/>
            </a:endParaRPr>
          </a:p>
        </p:txBody>
      </p:sp>
      <p:sp>
        <p:nvSpPr>
          <p:cNvPr id="3" name="Text Box 2"/>
          <p:cNvSpPr txBox="1"/>
          <p:nvPr/>
        </p:nvSpPr>
        <p:spPr>
          <a:xfrm>
            <a:off x="838200" y="1691005"/>
            <a:ext cx="9769475" cy="4492625"/>
          </a:xfrm>
          <a:prstGeom prst="rect">
            <a:avLst/>
          </a:prstGeom>
          <a:noFill/>
        </p:spPr>
        <p:txBody>
          <a:bodyPr wrap="square" rtlCol="0">
            <a:spAutoFit/>
          </a:bodyPr>
          <a:p>
            <a:pPr indent="255905"/>
            <a:r>
              <a:rPr lang="en-US" sz="2600" b="1">
                <a:solidFill>
                  <a:schemeClr val="bg1"/>
                </a:solidFill>
                <a:latin typeface="Tw Cen MT" panose="020B0602020104020603" pitchFamily="34" charset="0"/>
                <a:cs typeface="Tw Cen MT" panose="020B0602020104020603" pitchFamily="34" charset="0"/>
              </a:rPr>
              <a:t>Mengapa lahir demokrasi terpimpin?, yaitu lahir dari keinsyafan, kesadaran, dan keyakinan terhadap keburukan yang diakibatkan oleh praktik demokrasi parlementer (liberal) yang melahirkan terpecahnya masyarakat, baik dalam kehidupan politik maupun dalam tatanan kehidupan ekonomi.</a:t>
            </a:r>
            <a:endParaRPr lang="en-US" sz="2600" b="1">
              <a:solidFill>
                <a:schemeClr val="bg1"/>
              </a:solidFill>
              <a:latin typeface="Tw Cen MT" panose="020B0602020104020603" pitchFamily="34" charset="0"/>
              <a:cs typeface="Tw Cen MT" panose="020B0602020104020603" pitchFamily="34" charset="0"/>
            </a:endParaRPr>
          </a:p>
          <a:p>
            <a:pPr indent="255905"/>
            <a:endParaRPr lang="en-US" sz="2600" b="1">
              <a:solidFill>
                <a:schemeClr val="bg1"/>
              </a:solidFill>
              <a:latin typeface="Tw Cen MT" panose="020B0602020104020603" pitchFamily="34" charset="0"/>
              <a:cs typeface="Tw Cen MT" panose="020B0602020104020603" pitchFamily="34" charset="0"/>
            </a:endParaRPr>
          </a:p>
          <a:p>
            <a:pPr indent="255905"/>
            <a:r>
              <a:rPr lang="en-US" sz="2600" b="1">
                <a:solidFill>
                  <a:schemeClr val="bg1"/>
                </a:solidFill>
                <a:latin typeface="Tw Cen MT" panose="020B0602020104020603" pitchFamily="34" charset="0"/>
                <a:cs typeface="Tw Cen MT" panose="020B0602020104020603" pitchFamily="34" charset="0"/>
              </a:rPr>
              <a:t>Secara konsepsional, demokrasi terpimpin memiliki kelebihan yang dapat mengatasi permasalahan yang dihadapi masyarakat. Hal itu dapat dilihat dan diungkapan Presiden Soekarno ketika memberikan amanat kepada konstituante tanggal 22 April 1959 tentang pokok-pokok demokrasi terpimpin, antara lain :</a:t>
            </a:r>
            <a:endParaRPr lang="en-US" sz="26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11616690" y="6521450"/>
            <a:ext cx="64262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(1.1)</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02945" y="604520"/>
            <a:ext cx="10786110" cy="3925570"/>
          </a:xfrm>
          <a:prstGeom prst="rect">
            <a:avLst/>
          </a:prstGeom>
          <a:noFill/>
        </p:spPr>
        <p:txBody>
          <a:bodyPr wrap="square" rtlCol="0">
            <a:spAutoFit/>
          </a:bodyPr>
          <a:p>
            <a:pPr marL="285750" indent="-285750">
              <a:lnSpc>
                <a:spcPct val="80000"/>
              </a:lnSpc>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sym typeface="+mn-ea"/>
              </a:rPr>
              <a:t>Demokrasi terpimpin bukanlah diktator.</a:t>
            </a:r>
            <a:endParaRPr lang="en-US" sz="2400" b="1">
              <a:solidFill>
                <a:schemeClr val="bg1"/>
              </a:solidFill>
              <a:latin typeface="Tw Cen MT" panose="020B0602020104020603" pitchFamily="34" charset="0"/>
              <a:cs typeface="Tw Cen MT" panose="020B0602020104020603" pitchFamily="34" charset="0"/>
              <a:sym typeface="+mn-ea"/>
            </a:endParaRPr>
          </a:p>
          <a:p>
            <a:pPr marL="285750" indent="-285750">
              <a:lnSpc>
                <a:spcPct val="80000"/>
              </a:lnSpc>
              <a:buFont typeface="Arial" panose="020B0604020202020204" pitchFamily="34" charset="0"/>
              <a:buChar char="•"/>
            </a:pPr>
            <a:endParaRPr lang="en-US" sz="2400" b="1">
              <a:solidFill>
                <a:schemeClr val="bg1"/>
              </a:solidFill>
              <a:latin typeface="Tw Cen MT" panose="020B0602020104020603" pitchFamily="34" charset="0"/>
              <a:cs typeface="Tw Cen MT" panose="020B0602020104020603" pitchFamily="34" charset="0"/>
              <a:sym typeface="+mn-ea"/>
            </a:endParaRPr>
          </a:p>
          <a:p>
            <a:pPr marL="285750" indent="-285750">
              <a:lnSpc>
                <a:spcPct val="80000"/>
              </a:lnSpc>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sym typeface="+mn-ea"/>
              </a:rPr>
              <a:t>Demokrasi terpimpin adalah demokrasi yang cocok dengan kepribadian dan dasar hidup bangsa Indonesia.</a:t>
            </a:r>
            <a:endParaRPr lang="en-US" sz="2400" b="1">
              <a:solidFill>
                <a:schemeClr val="bg1"/>
              </a:solidFill>
              <a:latin typeface="Tw Cen MT" panose="020B0602020104020603" pitchFamily="34" charset="0"/>
              <a:cs typeface="Tw Cen MT" panose="020B0602020104020603" pitchFamily="34" charset="0"/>
              <a:sym typeface="+mn-ea"/>
            </a:endParaRPr>
          </a:p>
          <a:p>
            <a:pPr marL="285750" indent="-285750">
              <a:lnSpc>
                <a:spcPct val="80000"/>
              </a:lnSpc>
              <a:buFont typeface="Arial" panose="020B0604020202020204" pitchFamily="34" charset="0"/>
              <a:buChar char="•"/>
            </a:pPr>
            <a:endParaRPr lang="en-US" sz="2400" b="1">
              <a:solidFill>
                <a:schemeClr val="bg1"/>
              </a:solidFill>
              <a:latin typeface="Tw Cen MT" panose="020B0602020104020603" pitchFamily="34" charset="0"/>
              <a:cs typeface="Tw Cen MT" panose="020B0602020104020603" pitchFamily="34" charset="0"/>
              <a:sym typeface="+mn-ea"/>
            </a:endParaRPr>
          </a:p>
          <a:p>
            <a:pPr marL="285750" indent="-285750">
              <a:lnSpc>
                <a:spcPct val="80000"/>
              </a:lnSpc>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sym typeface="+mn-ea"/>
              </a:rPr>
              <a:t>Demokrasi terpimpin adalah demokrasi disegala soal kenegaraan dan kemasyarakatan yang meliputi bidang politik, ekonomi, dan social.</a:t>
            </a:r>
            <a:endParaRPr lang="en-US" sz="2400" b="1">
              <a:solidFill>
                <a:schemeClr val="bg1"/>
              </a:solidFill>
              <a:latin typeface="Tw Cen MT" panose="020B0602020104020603" pitchFamily="34" charset="0"/>
              <a:cs typeface="Tw Cen MT" panose="020B0602020104020603" pitchFamily="34" charset="0"/>
              <a:sym typeface="+mn-ea"/>
            </a:endParaRPr>
          </a:p>
          <a:p>
            <a:pPr marL="285750" indent="-285750">
              <a:lnSpc>
                <a:spcPct val="80000"/>
              </a:lnSpc>
              <a:buFont typeface="Arial" panose="020B0604020202020204" pitchFamily="34" charset="0"/>
              <a:buChar char="•"/>
            </a:pPr>
            <a:endParaRPr lang="en-US" sz="2400" b="1">
              <a:solidFill>
                <a:schemeClr val="bg1"/>
              </a:solidFill>
              <a:latin typeface="Tw Cen MT" panose="020B0602020104020603" pitchFamily="34" charset="0"/>
              <a:cs typeface="Tw Cen MT" panose="020B0602020104020603" pitchFamily="34" charset="0"/>
              <a:sym typeface="+mn-ea"/>
            </a:endParaRPr>
          </a:p>
          <a:p>
            <a:pPr marL="285750" indent="-285750">
              <a:lnSpc>
                <a:spcPct val="80000"/>
              </a:lnSpc>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sym typeface="+mn-ea"/>
              </a:rPr>
              <a:t>Inti daripada pimpinan dalam demokrasi terpimpin adalah permusyawaratan yang dipimpin oleh hikmat kebijaksanaan.</a:t>
            </a:r>
            <a:endParaRPr lang="en-US" sz="2400" b="1">
              <a:solidFill>
                <a:schemeClr val="bg1"/>
              </a:solidFill>
              <a:latin typeface="Tw Cen MT" panose="020B0602020104020603" pitchFamily="34" charset="0"/>
              <a:cs typeface="Tw Cen MT" panose="020B0602020104020603" pitchFamily="34" charset="0"/>
              <a:sym typeface="+mn-ea"/>
            </a:endParaRPr>
          </a:p>
          <a:p>
            <a:pPr marL="285750" indent="-285750">
              <a:lnSpc>
                <a:spcPct val="80000"/>
              </a:lnSpc>
              <a:buFont typeface="Arial" panose="020B0604020202020204" pitchFamily="34" charset="0"/>
              <a:buChar char="•"/>
            </a:pPr>
            <a:endParaRPr lang="en-US" sz="2400" b="1">
              <a:solidFill>
                <a:schemeClr val="bg1"/>
              </a:solidFill>
              <a:latin typeface="Tw Cen MT" panose="020B0602020104020603" pitchFamily="34" charset="0"/>
              <a:cs typeface="Tw Cen MT" panose="020B0602020104020603" pitchFamily="34" charset="0"/>
              <a:sym typeface="+mn-ea"/>
            </a:endParaRPr>
          </a:p>
          <a:p>
            <a:pPr marL="285750" indent="-285750">
              <a:lnSpc>
                <a:spcPct val="80000"/>
              </a:lnSpc>
              <a:spcBef>
                <a:spcPts val="0"/>
              </a:spcBef>
              <a:spcAft>
                <a:spcPts val="0"/>
              </a:spcAft>
              <a:buFont typeface="Arial" panose="020B0604020202020204" pitchFamily="34" charset="0"/>
              <a:buChar char="•"/>
            </a:pPr>
            <a:r>
              <a:rPr lang="en-US" sz="2400" b="1">
                <a:solidFill>
                  <a:schemeClr val="bg1"/>
                </a:solidFill>
                <a:latin typeface="Tw Cen MT" panose="020B0602020104020603" pitchFamily="34" charset="0"/>
                <a:cs typeface="Tw Cen MT" panose="020B0602020104020603" pitchFamily="34" charset="0"/>
                <a:sym typeface="+mn-ea"/>
              </a:rPr>
              <a:t>Oposisi dalam arti melahirkan pendapat yang sehat dan yang membangun diharuskan dalam demokrasi terpimpin.</a:t>
            </a:r>
            <a:endParaRPr lang="en-US" sz="2400"/>
          </a:p>
        </p:txBody>
      </p:sp>
      <p:sp>
        <p:nvSpPr>
          <p:cNvPr id="4" name="Text Box 3"/>
          <p:cNvSpPr txBox="1"/>
          <p:nvPr/>
        </p:nvSpPr>
        <p:spPr>
          <a:xfrm>
            <a:off x="702945" y="4530090"/>
            <a:ext cx="10027285" cy="1938020"/>
          </a:xfrm>
          <a:prstGeom prst="rect">
            <a:avLst/>
          </a:prstGeom>
          <a:noFill/>
        </p:spPr>
        <p:txBody>
          <a:bodyPr wrap="square" rtlCol="0">
            <a:spAutoFit/>
          </a:bodyPr>
          <a:p>
            <a:pPr indent="243840"/>
            <a:r>
              <a:rPr lang="en-US" sz="2000" b="1">
                <a:solidFill>
                  <a:schemeClr val="bg1"/>
                </a:solidFill>
                <a:effectLst/>
                <a:latin typeface="Tw Cen MT" panose="020B0602020104020603" pitchFamily="34" charset="0"/>
                <a:cs typeface="Tw Cen MT" panose="020B0602020104020603" pitchFamily="34" charset="0"/>
              </a:rPr>
              <a:t>Berdasarkan pokok pikiran tersebut demokrasi terpimpin tidak bertentangan dengan Pancasila dan UUD 1945 serta budaya bangsa Indoesia. Namun dalam praktiknya, konsep-konsep tersebut tidak direalisasikan sebagaimana mestinya, sehingga seringkali menyimpang dan nilai-nilai Pancasila, UUD 1945, dan budaya bangsa. Penyebabnya adalah selain terletak pada presiden, juga karena kelemahan legislatif sebagai patner dan pengontrol eksekutif serta situasi sosial poltik yang tidak menentu saat itu.</a:t>
            </a:r>
            <a:endParaRPr lang="en-US" sz="2000" b="1">
              <a:solidFill>
                <a:schemeClr val="bg1"/>
              </a:solidFill>
              <a:effectLst/>
              <a:latin typeface="Tw Cen MT" panose="020B0602020104020603" pitchFamily="34" charset="0"/>
              <a:cs typeface="Tw Cen MT" panose="020B0602020104020603" pitchFamily="34" charset="0"/>
            </a:endParaRPr>
          </a:p>
        </p:txBody>
      </p:sp>
      <p:sp>
        <p:nvSpPr>
          <p:cNvPr id="5" name="Text Box 4"/>
          <p:cNvSpPr txBox="1"/>
          <p:nvPr/>
        </p:nvSpPr>
        <p:spPr>
          <a:xfrm>
            <a:off x="11603355" y="6494780"/>
            <a:ext cx="759460"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(1.2)</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52425"/>
            <a:ext cx="10515600" cy="1325563"/>
          </a:xfrm>
        </p:spPr>
        <p:txBody>
          <a:bodyPr/>
          <a:p>
            <a:pPr marL="339090" indent="-339090">
              <a:buFont typeface="Arial" panose="020B0604020202020204" pitchFamily="34" charset="0"/>
              <a:buChar char="•"/>
            </a:pPr>
            <a:r>
              <a:rPr lang="en-US" b="1">
                <a:solidFill>
                  <a:schemeClr val="bg1"/>
                </a:solidFill>
                <a:latin typeface="Tw Cen MT" panose="020B0602020104020603" pitchFamily="34" charset="0"/>
                <a:cs typeface="Tw Cen MT" panose="020B0602020104020603" pitchFamily="34" charset="0"/>
                <a:sym typeface="+mn-ea"/>
              </a:rPr>
              <a:t>Demokrasi Pancasila Pada Era Orde Baru</a:t>
            </a:r>
            <a:endParaRPr lang="en-US" b="1">
              <a:latin typeface="Tw Cen MT" panose="020B0602020104020603" pitchFamily="34" charset="0"/>
              <a:cs typeface="Tw Cen MT" panose="020B0602020104020603" pitchFamily="34" charset="0"/>
            </a:endParaRPr>
          </a:p>
        </p:txBody>
      </p:sp>
      <p:sp>
        <p:nvSpPr>
          <p:cNvPr id="4" name="Text Box 3"/>
          <p:cNvSpPr txBox="1"/>
          <p:nvPr/>
        </p:nvSpPr>
        <p:spPr>
          <a:xfrm>
            <a:off x="998220" y="1678305"/>
            <a:ext cx="9744075" cy="3784600"/>
          </a:xfrm>
          <a:prstGeom prst="rect">
            <a:avLst/>
          </a:prstGeom>
          <a:noFill/>
        </p:spPr>
        <p:txBody>
          <a:bodyPr wrap="square" rtlCol="0">
            <a:spAutoFit/>
          </a:bodyPr>
          <a:p>
            <a:pPr indent="243205"/>
            <a:r>
              <a:rPr lang="en-US" sz="2400" b="1">
                <a:solidFill>
                  <a:schemeClr val="bg1"/>
                </a:solidFill>
                <a:latin typeface="Tw Cen MT" panose="020B0602020104020603" pitchFamily="34" charset="0"/>
                <a:cs typeface="Tw Cen MT" panose="020B0602020104020603" pitchFamily="34" charset="0"/>
              </a:rPr>
              <a:t>Demokrasi Pancasila mengandung arti bahwa dalam menggunakan hak-hak demokrasi haruslah disertai rasa tanggung jawab kepada Tuhan Yang Maha Esa menurut agama dan kepercayaan masing-masing, menjunjung tinggi nilai-nilai kemanusiaan sesuai dengan martabat dan harkat manusia, haruslah menjamin persatuan dan kesatuan bangsa, mengutamakan musyawarah dalam menyelesaikan masalah bangsa, dan harus dimanfaatkan untuk mewujudkan keadilan sosial. Demokrasi Pancasila berpangkal dari kekeluargaan dan gotong royong. Semangat kekeluargaan itu sendiri sudah lama dianut dan berkembang dalam masyarakat Indonesia, khususnya di masyarakat pedesaan.</a:t>
            </a:r>
            <a:endParaRPr lang="en-US" sz="2400" b="1">
              <a:solidFill>
                <a:schemeClr val="bg1"/>
              </a:solidFill>
              <a:latin typeface="Tw Cen MT" panose="020B0602020104020603" pitchFamily="34" charset="0"/>
              <a:cs typeface="Tw Cen MT" panose="020B0602020104020603" pitchFamily="34" charset="0"/>
            </a:endParaRPr>
          </a:p>
        </p:txBody>
      </p:sp>
      <p:sp>
        <p:nvSpPr>
          <p:cNvPr id="5" name="Text Box 4"/>
          <p:cNvSpPr txBox="1"/>
          <p:nvPr/>
        </p:nvSpPr>
        <p:spPr>
          <a:xfrm>
            <a:off x="11591290" y="6473825"/>
            <a:ext cx="695325"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(1.1)</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28345" y="652145"/>
            <a:ext cx="10734675" cy="5692775"/>
          </a:xfrm>
          <a:prstGeom prst="rect">
            <a:avLst/>
          </a:prstGeom>
          <a:noFill/>
        </p:spPr>
        <p:txBody>
          <a:bodyPr wrap="square" rtlCol="0">
            <a:spAutoFit/>
          </a:bodyPr>
          <a:p>
            <a:pPr indent="243205"/>
            <a:r>
              <a:rPr lang="en-US" sz="2800" b="1">
                <a:solidFill>
                  <a:schemeClr val="bg1"/>
                </a:solidFill>
                <a:latin typeface="Tw Cen MT" panose="020B0602020104020603" pitchFamily="34" charset="0"/>
                <a:cs typeface="Tw Cen MT" panose="020B0602020104020603" pitchFamily="34" charset="0"/>
              </a:rPr>
              <a:t>Mengapa lahir demokrasi Pancasila? Munculnya demokrsi Pancasila adalah adanya berbagai penyelewengan dan permasalahan yang di alami oleh bangsa Indonesia pada berlakunya demokrsi parlementer dan demokrasi terpimpin. Kedua jenis demokrasi tersebut tidak cocok diterapkan di Indonesia yang bernafaskan kekeluargaan dan gotong royong.</a:t>
            </a:r>
            <a:endParaRPr lang="en-US" sz="2800" b="1">
              <a:solidFill>
                <a:schemeClr val="bg1"/>
              </a:solidFill>
              <a:latin typeface="Tw Cen MT" panose="020B0602020104020603" pitchFamily="34" charset="0"/>
              <a:cs typeface="Tw Cen MT" panose="020B0602020104020603" pitchFamily="34" charset="0"/>
            </a:endParaRPr>
          </a:p>
          <a:p>
            <a:pPr indent="243205"/>
            <a:endParaRPr lang="en-US" sz="2800" b="1">
              <a:solidFill>
                <a:schemeClr val="bg1"/>
              </a:solidFill>
              <a:latin typeface="Tw Cen MT" panose="020B0602020104020603" pitchFamily="34" charset="0"/>
              <a:cs typeface="Tw Cen MT" panose="020B0602020104020603" pitchFamily="34" charset="0"/>
            </a:endParaRPr>
          </a:p>
          <a:p>
            <a:pPr indent="243205"/>
            <a:r>
              <a:rPr lang="en-US" sz="2800" b="1">
                <a:solidFill>
                  <a:schemeClr val="bg1"/>
                </a:solidFill>
                <a:latin typeface="Tw Cen MT" panose="020B0602020104020603" pitchFamily="34" charset="0"/>
                <a:cs typeface="Tw Cen MT" panose="020B0602020104020603" pitchFamily="34" charset="0"/>
              </a:rPr>
              <a:t>Sejak lahirnya orde baru di Indonesia diberlakukan demokrasi Pancasila sampai saat ini. Meskipun demokrasi ini tidak bertentangan dengan prinsip demokrasi konstitusional, namun praktik demokrasi yang dijalankan pada masa orde baru masih terdapat berbagai peyimpangan yang tidak sejalan dengan ciri dan prinsip demokrasi pancasila, diantaranya :</a:t>
            </a:r>
            <a:endParaRPr lang="en-US" sz="2800" b="1">
              <a:solidFill>
                <a:schemeClr val="bg1"/>
              </a:solidFill>
              <a:latin typeface="Tw Cen MT" panose="020B0602020104020603" pitchFamily="34" charset="0"/>
              <a:cs typeface="Tw Cen MT" panose="020B0602020104020603" pitchFamily="34" charset="0"/>
            </a:endParaRPr>
          </a:p>
        </p:txBody>
      </p:sp>
      <p:sp>
        <p:nvSpPr>
          <p:cNvPr id="4" name="Text Box 3"/>
          <p:cNvSpPr txBox="1"/>
          <p:nvPr/>
        </p:nvSpPr>
        <p:spPr>
          <a:xfrm>
            <a:off x="11600180" y="6513195"/>
            <a:ext cx="875665" cy="368300"/>
          </a:xfrm>
          <a:prstGeom prst="rect">
            <a:avLst/>
          </a:prstGeom>
          <a:noFill/>
        </p:spPr>
        <p:txBody>
          <a:bodyPr wrap="square" rtlCol="0">
            <a:spAutoFit/>
          </a:bodyPr>
          <a:p>
            <a:r>
              <a:rPr lang="en-US">
                <a:solidFill>
                  <a:schemeClr val="bg1"/>
                </a:solidFill>
                <a:latin typeface="Tw Cen MT" panose="020B0602020104020603" pitchFamily="34" charset="0"/>
                <a:cs typeface="Tw Cen MT" panose="020B0602020104020603" pitchFamily="34" charset="0"/>
              </a:rPr>
              <a:t>(1.2)</a:t>
            </a:r>
            <a:endParaRPr lang="en-US">
              <a:solidFill>
                <a:schemeClr val="bg1"/>
              </a:solidFill>
              <a:latin typeface="Tw Cen MT" panose="020B0602020104020603" pitchFamily="34" charset="0"/>
              <a:cs typeface="Tw Cen MT" panose="020B0602020104020603" pitchFamily="34" charset="0"/>
            </a:endParaRPr>
          </a:p>
        </p:txBody>
      </p:sp>
    </p:spTree>
  </p:cSld>
  <p:clrMapOvr>
    <a:masterClrMapping/>
  </p:clrMapOvr>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17008</Words>
  <Application>WPS Presentation</Application>
  <PresentationFormat>Widescreen</PresentationFormat>
  <Paragraphs>199</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Tw Cen MT</vt:lpstr>
      <vt:lpstr>Calibri</vt:lpstr>
      <vt:lpstr>Microsoft YaHei</vt:lpstr>
      <vt:lpstr>Arial Unicode MS</vt:lpstr>
      <vt:lpstr>Calibri Light</vt:lpstr>
      <vt:lpstr>Times New Roman</vt:lpstr>
      <vt:lpstr>Office Theme</vt:lpstr>
      <vt:lpstr>PowerPoint 演示文稿</vt:lpstr>
      <vt:lpstr>E. Perkembangan Demokrasi Indonesia</vt:lpstr>
      <vt:lpstr>Demokrasi Masa Revolusi</vt:lpstr>
      <vt:lpstr>Oleh karena itu, untuk menghindari kesan bahwa negara Indonesia bukan negara yang demokratis atau absolut, pemerintah melakukan serangkaian kebijakan untuk menciptakan pemerintahan demokratis. Kebijakan-kebijakan tersebut antara lain sebagai berikut :  </vt:lpstr>
      <vt:lpstr>Demokrasi Parlementer (Liberal)</vt:lpstr>
      <vt:lpstr>Demokrasi Terpimpin (1959-1965)</vt:lpstr>
      <vt:lpstr>PowerPoint 演示文稿</vt:lpstr>
      <vt:lpstr>Demokrasi Pancasila Pada Era Orde Baru</vt:lpstr>
      <vt:lpstr>PowerPoint 演示文稿</vt:lpstr>
      <vt:lpstr>PowerPoint 演示文稿</vt:lpstr>
      <vt:lpstr>Demokrasi Pancasila Pada Era Orde Reformasi</vt:lpstr>
      <vt:lpstr>PowerPoint 演示文稿</vt:lpstr>
      <vt:lpstr>F. Pelaksanaan Pemilu Sebagai Wujud Demokrasi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awm</cp:lastModifiedBy>
  <cp:revision>13</cp:revision>
  <dcterms:created xsi:type="dcterms:W3CDTF">2018-07-09T09:35:00Z</dcterms:created>
  <dcterms:modified xsi:type="dcterms:W3CDTF">2019-04-25T05:33:28Z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