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66FF"/>
    <a:srgbClr val="CC0099"/>
    <a:srgbClr val="CC9900"/>
    <a:srgbClr val="00CC00"/>
    <a:srgbClr val="9999FF"/>
    <a:srgbClr val="FF9933"/>
    <a:srgbClr val="66FFCC"/>
    <a:srgbClr val="FF00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4660"/>
  </p:normalViewPr>
  <p:slideViewPr>
    <p:cSldViewPr>
      <p:cViewPr varScale="1"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5087-19DD-4938-B24D-D2B6FFE1E00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489E6-D87F-42F5-BD95-7F5AA5D7F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89E6-D87F-42F5-BD95-7F5AA5D7F6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489E6-D87F-42F5-BD95-7F5AA5D7F6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6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7750-2ADE-4E00-8E5D-B323158333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EB3-3210-474F-8F95-B081DDFC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7750-2ADE-4E00-8E5D-B323158333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EB3-3210-474F-8F95-B081DDFC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7750-2ADE-4E00-8E5D-B323158333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EB3-3210-474F-8F95-B081DDFC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5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7750-2ADE-4E00-8E5D-B323158333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EB3-3210-474F-8F95-B081DDFC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2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7750-2ADE-4E00-8E5D-B323158333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EB3-3210-474F-8F95-B081DDFC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7750-2ADE-4E00-8E5D-B323158333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EB3-3210-474F-8F95-B081DDFC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7750-2ADE-4E00-8E5D-B323158333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EB3-3210-474F-8F95-B081DDFC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1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7750-2ADE-4E00-8E5D-B323158333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EB3-3210-474F-8F95-B081DDFC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7750-2ADE-4E00-8E5D-B323158333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EB3-3210-474F-8F95-B081DDFC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7750-2ADE-4E00-8E5D-B323158333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EB3-3210-474F-8F95-B081DDFC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7750-2ADE-4E00-8E5D-B323158333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EB3-3210-474F-8F95-B081DDFC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7750-2ADE-4E00-8E5D-B323158333E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1EB3-3210-474F-8F95-B081DDFC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Kepala_negara" TargetMode="External"/><Relationship Id="rId3" Type="http://schemas.openxmlformats.org/officeDocument/2006/relationships/hyperlink" Target="http://id.wikipedia.org/wiki/Republik" TargetMode="External"/><Relationship Id="rId7" Type="http://schemas.openxmlformats.org/officeDocument/2006/relationships/hyperlink" Target="http://id.wikipedia.org/wiki/Kepala_pemerintahan" TargetMode="External"/><Relationship Id="rId2" Type="http://schemas.openxmlformats.org/officeDocument/2006/relationships/hyperlink" Target="http://id.wikipedia.org/wiki/Sistem_pemerintaha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d.wikipedia.org/wiki/Legislatif" TargetMode="External"/><Relationship Id="rId5" Type="http://schemas.openxmlformats.org/officeDocument/2006/relationships/hyperlink" Target="http://id.wikipedia.org/wiki/Pemilu" TargetMode="External"/><Relationship Id="rId4" Type="http://schemas.openxmlformats.org/officeDocument/2006/relationships/hyperlink" Target="http://id.wikipedia.org/wiki/Eksekut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4419600" cy="457200"/>
          </a:xfrm>
          <a:solidFill>
            <a:srgbClr val="FF993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Sejarah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Perkembangan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Demokrasi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030" y="1066800"/>
            <a:ext cx="5191569" cy="4876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 smtClean="0">
                <a:solidFill>
                  <a:schemeClr val="tx1"/>
                </a:solidFill>
              </a:rPr>
              <a:t>Istilah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Demokrsi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muncul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pada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masa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Yunani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Kuno</a:t>
            </a:r>
            <a:r>
              <a:rPr lang="en-US" sz="2000" dirty="0" smtClean="0">
                <a:solidFill>
                  <a:schemeClr val="tx1"/>
                </a:solidFill>
              </a:rPr>
              <a:t> (Abad ke-6 SM – ke-3 SM)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 smtClean="0">
                <a:solidFill>
                  <a:schemeClr val="tx1"/>
                </a:solidFill>
              </a:rPr>
              <a:t>Pertama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Berkembang</a:t>
            </a:r>
            <a:r>
              <a:rPr lang="en-US" sz="2000" dirty="0" smtClean="0">
                <a:solidFill>
                  <a:schemeClr val="tx1"/>
                </a:solidFill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</a:rPr>
              <a:t>negara</a:t>
            </a:r>
            <a:r>
              <a:rPr lang="en-US" sz="2000" dirty="0" smtClean="0">
                <a:solidFill>
                  <a:schemeClr val="tx1"/>
                </a:solidFill>
              </a:rPr>
              <a:t> Athena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 smtClean="0">
                <a:solidFill>
                  <a:schemeClr val="tx1"/>
                </a:solidFill>
              </a:rPr>
              <a:t>Muncul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Pemikiran</a:t>
            </a:r>
            <a:r>
              <a:rPr lang="en-US" sz="2000" dirty="0" smtClean="0">
                <a:solidFill>
                  <a:schemeClr val="tx1"/>
                </a:solidFill>
              </a:rPr>
              <a:t> : 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 smtClean="0">
                <a:solidFill>
                  <a:schemeClr val="tx1"/>
                </a:solidFill>
              </a:rPr>
              <a:t>Demokrasi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Bekrkembang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 smtClean="0">
                <a:solidFill>
                  <a:schemeClr val="tx1"/>
                </a:solidFill>
              </a:rPr>
              <a:t>Demokrasi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Yunani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mengalami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Kehancuran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</a:t>
            </a:r>
            <a:r>
              <a:rPr lang="en-US" sz="2000" dirty="0" err="1" smtClean="0">
                <a:solidFill>
                  <a:schemeClr val="tx1"/>
                </a:solidFill>
              </a:rPr>
              <a:t>Masuk</a:t>
            </a:r>
            <a:r>
              <a:rPr lang="en-US" sz="2000" dirty="0" smtClean="0">
                <a:solidFill>
                  <a:schemeClr val="tx1"/>
                </a:solidFill>
              </a:rPr>
              <a:t> Abad </a:t>
            </a:r>
            <a:r>
              <a:rPr lang="en-US" sz="2000" dirty="0" err="1" smtClean="0">
                <a:solidFill>
                  <a:schemeClr val="tx1"/>
                </a:solidFill>
              </a:rPr>
              <a:t>Pertengahan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(Dark Age)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 smtClean="0">
                <a:solidFill>
                  <a:schemeClr val="tx1"/>
                </a:solidFill>
              </a:rPr>
              <a:t>Masuk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Masa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Renaisance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 smtClean="0">
                <a:solidFill>
                  <a:schemeClr val="tx1"/>
                </a:solidFill>
              </a:rPr>
              <a:t>Adanya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Kontrak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Sosial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 err="1" smtClean="0">
                <a:solidFill>
                  <a:schemeClr val="tx1"/>
                </a:solidFill>
              </a:rPr>
              <a:t>Muncul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Filsuf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Aliran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Kontrak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Sosial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sz="1600" b="1" dirty="0" err="1" smtClean="0">
                <a:solidFill>
                  <a:schemeClr val="tx1"/>
                </a:solidFill>
              </a:rPr>
              <a:t>Monstequieu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menyusun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Trias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Politica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200" b="1" dirty="0" err="1" smtClean="0">
                <a:solidFill>
                  <a:schemeClr val="tx1"/>
                </a:solidFill>
              </a:rPr>
              <a:t>Legislatif</a:t>
            </a:r>
            <a:r>
              <a:rPr lang="en-US" sz="1200" b="1" dirty="0" smtClean="0">
                <a:solidFill>
                  <a:schemeClr val="tx1"/>
                </a:solidFill>
              </a:rPr>
              <a:t> (</a:t>
            </a:r>
            <a:r>
              <a:rPr lang="en-US" sz="1200" b="1" dirty="0" err="1" smtClean="0">
                <a:solidFill>
                  <a:schemeClr val="tx1"/>
                </a:solidFill>
              </a:rPr>
              <a:t>Pembuat</a:t>
            </a:r>
            <a:r>
              <a:rPr lang="en-US" sz="1200" b="1" dirty="0" smtClean="0">
                <a:solidFill>
                  <a:schemeClr val="tx1"/>
                </a:solidFill>
              </a:rPr>
              <a:t> UU)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200" b="1" dirty="0" err="1" smtClean="0">
                <a:solidFill>
                  <a:schemeClr val="tx1"/>
                </a:solidFill>
              </a:rPr>
              <a:t>Eksekutif</a:t>
            </a:r>
            <a:r>
              <a:rPr lang="en-US" sz="1200" b="1" dirty="0" smtClean="0">
                <a:solidFill>
                  <a:schemeClr val="tx1"/>
                </a:solidFill>
              </a:rPr>
              <a:t> (</a:t>
            </a:r>
            <a:r>
              <a:rPr lang="en-US" sz="1200" b="1" dirty="0" err="1" smtClean="0">
                <a:solidFill>
                  <a:schemeClr val="tx1"/>
                </a:solidFill>
              </a:rPr>
              <a:t>Penjalan</a:t>
            </a:r>
            <a:r>
              <a:rPr lang="en-US" sz="1200" b="1" dirty="0" smtClean="0">
                <a:solidFill>
                  <a:schemeClr val="tx1"/>
                </a:solidFill>
              </a:rPr>
              <a:t> UU)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en-US" sz="1200" b="1" dirty="0" err="1" smtClean="0">
                <a:solidFill>
                  <a:schemeClr val="tx1"/>
                </a:solidFill>
              </a:rPr>
              <a:t>Yudikatif</a:t>
            </a:r>
            <a:r>
              <a:rPr lang="en-US" sz="1200" b="1" dirty="0" smtClean="0">
                <a:solidFill>
                  <a:schemeClr val="tx1"/>
                </a:solidFill>
              </a:rPr>
              <a:t> (</a:t>
            </a:r>
            <a:r>
              <a:rPr lang="en-US" sz="1200" b="1" dirty="0" err="1" smtClean="0">
                <a:solidFill>
                  <a:schemeClr val="tx1"/>
                </a:solidFill>
              </a:rPr>
              <a:t>Pengadil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  <a:r>
              <a:rPr lang="en-US" sz="1200" b="1" dirty="0">
                <a:solidFill>
                  <a:schemeClr val="tx1"/>
                </a:solidFill>
              </a:rPr>
              <a:t>	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Font typeface="Courier New" pitchFamily="49" charset="0"/>
              <a:buChar char="o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asil gambar untuk sejarah perkembangan demokra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067" y="914401"/>
            <a:ext cx="297410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35344" y="2133600"/>
            <a:ext cx="1022456" cy="533401"/>
          </a:xfrm>
          <a:prstGeom prst="rect">
            <a:avLst/>
          </a:prstGeom>
          <a:solidFill>
            <a:srgbClr val="CCCC00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Sokrates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Aristatoles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Plato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23731" y="2362200"/>
            <a:ext cx="11148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012660" y="2781300"/>
            <a:ext cx="3226340" cy="234274"/>
          </a:xfrm>
          <a:prstGeom prst="bentConnector3">
            <a:avLst>
              <a:gd name="adj1" fmla="val 8979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77100" y="2786974"/>
            <a:ext cx="1524000" cy="457200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</a:t>
            </a:r>
            <a:r>
              <a:rPr lang="en-US" dirty="0" err="1" smtClean="0">
                <a:hlinkClick r:id="rId4" action="ppaction://hlinksldjump"/>
              </a:rPr>
              <a:t>Demokrasi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34200" y="3505200"/>
            <a:ext cx="2209800" cy="1066800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hlinkClick r:id="rId4" action="ppaction://hlinksldjump"/>
              </a:rPr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soaial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(</a:t>
            </a:r>
            <a:r>
              <a:rPr lang="en-US" dirty="0" err="1" smtClean="0"/>
              <a:t>fuedal</a:t>
            </a:r>
            <a:r>
              <a:rPr lang="en-US" dirty="0" smtClean="0"/>
              <a:t>) : </a:t>
            </a:r>
          </a:p>
          <a:p>
            <a:r>
              <a:rPr lang="en-US" dirty="0" err="1" smtClean="0"/>
              <a:t>Hubungan</a:t>
            </a:r>
            <a:r>
              <a:rPr lang="en-US" dirty="0" smtClean="0"/>
              <a:t> Vassal </a:t>
            </a:r>
            <a:r>
              <a:rPr lang="en-US" dirty="0" err="1" smtClean="0"/>
              <a:t>dan</a:t>
            </a:r>
            <a:r>
              <a:rPr lang="en-US" dirty="0" smtClean="0"/>
              <a:t> Lord</a:t>
            </a:r>
          </a:p>
        </p:txBody>
      </p:sp>
      <p:cxnSp>
        <p:nvCxnSpPr>
          <p:cNvPr id="30" name="Elbow Connector 29"/>
          <p:cNvCxnSpPr/>
          <p:nvPr/>
        </p:nvCxnSpPr>
        <p:spPr>
          <a:xfrm>
            <a:off x="5228617" y="3048000"/>
            <a:ext cx="1551562" cy="762000"/>
          </a:xfrm>
          <a:prstGeom prst="bentConnector3">
            <a:avLst>
              <a:gd name="adj1" fmla="val 28683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7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886200" cy="503238"/>
          </a:xfrm>
          <a:solidFill>
            <a:srgbClr val="B5A13B"/>
          </a:solidFill>
          <a:ln>
            <a:solidFill>
              <a:srgbClr val="FF9966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Direct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Demokrasi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162800" cy="2400300"/>
          </a:xfrm>
          <a:ln>
            <a:solidFill>
              <a:srgbClr val="FF99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zaman</a:t>
            </a:r>
            <a:r>
              <a:rPr lang="en-US" sz="2000" dirty="0"/>
              <a:t> </a:t>
            </a:r>
            <a:r>
              <a:rPr lang="en-US" sz="2000" dirty="0" err="1"/>
              <a:t>Yunani</a:t>
            </a:r>
            <a:r>
              <a:rPr lang="en-US" sz="2000" dirty="0"/>
              <a:t> </a:t>
            </a:r>
            <a:r>
              <a:rPr lang="en-US" sz="2000" dirty="0" err="1"/>
              <a:t>kuno</a:t>
            </a:r>
            <a:r>
              <a:rPr lang="en-US" sz="2000" dirty="0"/>
              <a:t>, </a:t>
            </a:r>
            <a:r>
              <a:rPr lang="en-US" sz="2000" dirty="0" err="1"/>
              <a:t>demokrasi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dipraktekkan</a:t>
            </a:r>
            <a:r>
              <a:rPr lang="en-US" sz="2000" dirty="0"/>
              <a:t> di </a:t>
            </a:r>
            <a:r>
              <a:rPr lang="en-US" sz="2000" dirty="0" err="1"/>
              <a:t>negara-negara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 (polis) di Athena.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masa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penduduknya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, </a:t>
            </a:r>
            <a:r>
              <a:rPr lang="en-US" sz="2000" dirty="0" err="1"/>
              <a:t>rakyat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dilibatkan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membicarakan</a:t>
            </a:r>
            <a:r>
              <a:rPr lang="en-US" sz="2000" dirty="0"/>
              <a:t> </a:t>
            </a:r>
            <a:r>
              <a:rPr lang="en-US" sz="2000" dirty="0" err="1"/>
              <a:t>persoalan-persoalan</a:t>
            </a:r>
            <a:r>
              <a:rPr lang="en-US" sz="2000" dirty="0"/>
              <a:t> </a:t>
            </a:r>
            <a:r>
              <a:rPr lang="en-US" sz="2000" dirty="0" err="1"/>
              <a:t>negara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rapat</a:t>
            </a:r>
            <a:r>
              <a:rPr lang="en-US" sz="2000" dirty="0"/>
              <a:t> </a:t>
            </a:r>
            <a:r>
              <a:rPr lang="en-US" sz="2000" dirty="0" err="1"/>
              <a:t>bersama</a:t>
            </a:r>
            <a:r>
              <a:rPr lang="en-US" sz="2000" dirty="0"/>
              <a:t>.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/>
              <a:t>demokrasi</a:t>
            </a:r>
            <a:r>
              <a:rPr lang="en-US" sz="2000" dirty="0"/>
              <a:t> yang </a:t>
            </a:r>
            <a:r>
              <a:rPr lang="en-US" sz="2000" dirty="0" err="1"/>
              <a:t>melibatkan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rakyat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membicarakan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urusan</a:t>
            </a:r>
            <a:r>
              <a:rPr lang="en-US" sz="2000" dirty="0"/>
              <a:t> </a:t>
            </a:r>
            <a:r>
              <a:rPr lang="en-US" sz="2000" dirty="0" err="1" smtClean="0"/>
              <a:t>negara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71500" y="3657600"/>
            <a:ext cx="4191000" cy="533400"/>
          </a:xfrm>
          <a:prstGeom prst="rect">
            <a:avLst/>
          </a:prstGeom>
          <a:solidFill>
            <a:srgbClr val="FF9966"/>
          </a:solidFill>
          <a:ln>
            <a:solidFill>
              <a:schemeClr val="tx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Efek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Terjadinya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Vassal </a:t>
            </a: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Lord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" y="4267200"/>
            <a:ext cx="6114644" cy="2422187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/>
              <a:buChar char="Ø"/>
            </a:pPr>
            <a:r>
              <a:rPr lang="en-US" b="1" dirty="0" err="1"/>
              <a:t>Adanya</a:t>
            </a:r>
            <a:r>
              <a:rPr lang="en-US" b="1" dirty="0"/>
              <a:t> </a:t>
            </a:r>
            <a:r>
              <a:rPr lang="en-US" b="1" dirty="0" err="1"/>
              <a:t>dualisme</a:t>
            </a:r>
            <a:r>
              <a:rPr lang="en-US" b="1" dirty="0"/>
              <a:t> </a:t>
            </a:r>
            <a:r>
              <a:rPr lang="en-US" b="1" dirty="0" err="1" smtClean="0"/>
              <a:t>kekuasaan</a:t>
            </a:r>
            <a:endParaRPr lang="en-US" b="1" dirty="0" smtClean="0"/>
          </a:p>
          <a:p>
            <a:pPr marL="742950" lvl="1" indent="-285750">
              <a:buClr>
                <a:schemeClr val="tx2"/>
              </a:buClr>
              <a:buFont typeface="Wingdings" pitchFamily="2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	 </a:t>
            </a:r>
            <a:r>
              <a:rPr lang="en-US" b="1" dirty="0" err="1" smtClean="0"/>
              <a:t>Antara</a:t>
            </a:r>
            <a:r>
              <a:rPr lang="en-US" b="1" dirty="0" smtClean="0"/>
              <a:t> </a:t>
            </a:r>
            <a:r>
              <a:rPr lang="en-US" b="1" dirty="0" err="1" smtClean="0"/>
              <a:t>Paus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Pejabat</a:t>
            </a:r>
            <a:r>
              <a:rPr lang="en-US" b="1" dirty="0" smtClean="0"/>
              <a:t> </a:t>
            </a:r>
            <a:r>
              <a:rPr lang="en-US" b="1" dirty="0" err="1" smtClean="0"/>
              <a:t>abad</a:t>
            </a:r>
            <a:r>
              <a:rPr lang="en-US" b="1" dirty="0" smtClean="0"/>
              <a:t> </a:t>
            </a:r>
            <a:r>
              <a:rPr lang="en-US" b="1" dirty="0" err="1" smtClean="0"/>
              <a:t>pertengahan</a:t>
            </a:r>
            <a:r>
              <a:rPr lang="en-US" b="1" dirty="0" smtClean="0"/>
              <a:t> </a:t>
            </a:r>
            <a:endParaRPr lang="en-US" b="1" dirty="0"/>
          </a:p>
          <a:p>
            <a:pPr marL="285750" indent="-285750">
              <a:buFont typeface="Wingdings"/>
              <a:buChar char="Ø"/>
            </a:pPr>
            <a:r>
              <a:rPr lang="en-US" b="1" dirty="0" err="1"/>
              <a:t>Berlaku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 smtClean="0"/>
              <a:t>hukum</a:t>
            </a:r>
            <a:endParaRPr lang="en-US" b="1" dirty="0" smtClean="0"/>
          </a:p>
          <a:p>
            <a:pPr marL="800100" lvl="1" indent="-342900">
              <a:buClr>
                <a:schemeClr val="tx2"/>
              </a:buClr>
              <a:buFont typeface="Wingdings" pitchFamily="2" charset="2"/>
              <a:buChar char="Ø"/>
            </a:pPr>
            <a:r>
              <a:rPr lang="en-US" b="1" dirty="0" err="1"/>
              <a:t>Hukum</a:t>
            </a:r>
            <a:r>
              <a:rPr lang="en-US" b="1" dirty="0"/>
              <a:t> </a:t>
            </a:r>
            <a:r>
              <a:rPr lang="en-US" b="1" dirty="0" err="1"/>
              <a:t>Duniawi</a:t>
            </a:r>
            <a:r>
              <a:rPr lang="en-US" b="1" dirty="0"/>
              <a:t> = </a:t>
            </a:r>
            <a:r>
              <a:rPr lang="en-US" b="1" dirty="0" err="1"/>
              <a:t>kekuasaan</a:t>
            </a:r>
            <a:r>
              <a:rPr lang="en-US" b="1" dirty="0"/>
              <a:t> </a:t>
            </a:r>
            <a:r>
              <a:rPr lang="en-US" b="1" dirty="0" err="1"/>
              <a:t>kepala</a:t>
            </a:r>
            <a:r>
              <a:rPr lang="en-US" b="1" dirty="0"/>
              <a:t> </a:t>
            </a:r>
            <a:r>
              <a:rPr lang="en-US" b="1" dirty="0" err="1"/>
              <a:t>negara</a:t>
            </a:r>
            <a:endParaRPr lang="en-US" b="1" dirty="0"/>
          </a:p>
          <a:p>
            <a:pPr marL="742950" lvl="1" indent="-285750">
              <a:buClr>
                <a:schemeClr val="tx2"/>
              </a:buClr>
              <a:buFont typeface="Wingdings"/>
              <a:buChar char="Ø"/>
            </a:pPr>
            <a:r>
              <a:rPr lang="en-US" b="1" dirty="0" err="1"/>
              <a:t>Hukum</a:t>
            </a:r>
            <a:r>
              <a:rPr lang="en-US" b="1" dirty="0"/>
              <a:t> </a:t>
            </a:r>
            <a:r>
              <a:rPr lang="en-US" b="1" dirty="0" err="1"/>
              <a:t>Tuhan</a:t>
            </a:r>
            <a:r>
              <a:rPr lang="en-US" b="1" dirty="0"/>
              <a:t> = </a:t>
            </a:r>
            <a:r>
              <a:rPr lang="en-US" b="1" dirty="0" err="1"/>
              <a:t>kuasaan</a:t>
            </a:r>
            <a:r>
              <a:rPr lang="en-US" b="1" dirty="0"/>
              <a:t> </a:t>
            </a:r>
            <a:r>
              <a:rPr lang="en-US" b="1" dirty="0" err="1" smtClean="0"/>
              <a:t>Paus</a:t>
            </a:r>
            <a:endParaRPr lang="en-US" b="1" dirty="0" smtClean="0"/>
          </a:p>
          <a:p>
            <a:pPr marL="285750" indent="-285750">
              <a:buFont typeface="Wingdings"/>
              <a:buChar char="Ø"/>
            </a:pPr>
            <a:r>
              <a:rPr lang="en-US" b="1" dirty="0" err="1" smtClean="0"/>
              <a:t>Sering</a:t>
            </a:r>
            <a:r>
              <a:rPr lang="en-US" b="1" dirty="0" smtClean="0"/>
              <a:t> </a:t>
            </a:r>
            <a:r>
              <a:rPr lang="en-US" b="1" dirty="0" err="1" smtClean="0"/>
              <a:t>terjadi</a:t>
            </a:r>
            <a:r>
              <a:rPr lang="en-US" b="1" dirty="0" smtClean="0"/>
              <a:t> </a:t>
            </a:r>
            <a:r>
              <a:rPr lang="en-US" b="1" dirty="0" err="1" smtClean="0"/>
              <a:t>Konflik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Pelanggaran</a:t>
            </a:r>
            <a:r>
              <a:rPr lang="en-US" b="1" dirty="0" smtClean="0"/>
              <a:t> HAM </a:t>
            </a: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abad</a:t>
            </a:r>
            <a:r>
              <a:rPr lang="en-US" b="1" dirty="0" smtClean="0"/>
              <a:t> </a:t>
            </a:r>
            <a:r>
              <a:rPr lang="en-US" b="1" dirty="0" err="1" smtClean="0"/>
              <a:t>pertengahan</a:t>
            </a:r>
            <a:r>
              <a:rPr lang="en-US" b="1" dirty="0" smtClean="0"/>
              <a:t> </a:t>
            </a:r>
            <a:r>
              <a:rPr lang="en-US" b="1" dirty="0" err="1" smtClean="0"/>
              <a:t>disebut</a:t>
            </a:r>
            <a:r>
              <a:rPr lang="en-US" b="1" dirty="0" smtClean="0"/>
              <a:t>  </a:t>
            </a:r>
            <a:r>
              <a:rPr lang="en-US" b="1" dirty="0">
                <a:solidFill>
                  <a:srgbClr val="F12621"/>
                </a:solidFill>
              </a:rPr>
              <a:t>Abad </a:t>
            </a:r>
            <a:r>
              <a:rPr lang="en-US" b="1" dirty="0" err="1" smtClean="0">
                <a:solidFill>
                  <a:srgbClr val="F12621"/>
                </a:solidFill>
              </a:rPr>
              <a:t>Kegelapan</a:t>
            </a:r>
            <a:endParaRPr lang="en-US" b="1" dirty="0" smtClean="0">
              <a:solidFill>
                <a:srgbClr val="F12621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b="1" dirty="0" err="1" smtClean="0">
                <a:solidFill>
                  <a:schemeClr val="tx1"/>
                </a:solidFill>
              </a:rPr>
              <a:t>Muncul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Piagam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Besar</a:t>
            </a:r>
            <a:r>
              <a:rPr lang="en-US" b="1" dirty="0" smtClean="0">
                <a:solidFill>
                  <a:schemeClr val="tx1"/>
                </a:solidFill>
              </a:rPr>
              <a:t> (Magna Charta)</a:t>
            </a:r>
          </a:p>
          <a:p>
            <a:pPr marL="285750" indent="-285750">
              <a:buFont typeface="Wingdings"/>
              <a:buChar char="Ø"/>
            </a:pPr>
            <a:endParaRPr lang="en-US" b="1" dirty="0" smtClean="0">
              <a:solidFill>
                <a:srgbClr val="F126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3886200" cy="533400"/>
          </a:xfrm>
          <a:solidFill>
            <a:srgbClr val="CCFF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err="1" smtClean="0"/>
              <a:t>Masa</a:t>
            </a:r>
            <a:r>
              <a:rPr lang="en-US" b="1" dirty="0" smtClean="0"/>
              <a:t> </a:t>
            </a:r>
            <a:r>
              <a:rPr lang="en-US" b="1" dirty="0" err="1" smtClean="0"/>
              <a:t>Renaisance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305800" cy="556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 err="1" smtClean="0"/>
              <a:t>Berkembang</a:t>
            </a:r>
            <a:r>
              <a:rPr lang="en-US" sz="2000" dirty="0" smtClean="0"/>
              <a:t> Di </a:t>
            </a:r>
            <a:r>
              <a:rPr lang="en-US" sz="2000" dirty="0" err="1" smtClean="0"/>
              <a:t>negara</a:t>
            </a:r>
            <a:r>
              <a:rPr lang="en-US" sz="2000" dirty="0" smtClean="0"/>
              <a:t> </a:t>
            </a:r>
            <a:r>
              <a:rPr lang="en-US" sz="2000" dirty="0" err="1" smtClean="0"/>
              <a:t>Eropa</a:t>
            </a:r>
            <a:r>
              <a:rPr lang="en-US" sz="2000" dirty="0" smtClean="0"/>
              <a:t> Selatan (</a:t>
            </a:r>
            <a:r>
              <a:rPr lang="en-US" sz="2000" dirty="0" err="1" smtClean="0"/>
              <a:t>italia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Memuja</a:t>
            </a:r>
            <a:r>
              <a:rPr lang="en-US" sz="2000" dirty="0" smtClean="0"/>
              <a:t> </a:t>
            </a:r>
            <a:r>
              <a:rPr lang="en-US" sz="2000" dirty="0" err="1" smtClean="0"/>
              <a:t>Masa</a:t>
            </a:r>
            <a:r>
              <a:rPr lang="en-US" sz="2000" dirty="0" smtClean="0"/>
              <a:t> </a:t>
            </a:r>
            <a:r>
              <a:rPr lang="en-US" sz="2000" dirty="0" err="1" smtClean="0"/>
              <a:t>kejayaan</a:t>
            </a:r>
            <a:r>
              <a:rPr lang="en-US" sz="2000" dirty="0" smtClean="0"/>
              <a:t> </a:t>
            </a:r>
            <a:r>
              <a:rPr lang="en-US" sz="2000" dirty="0" err="1" smtClean="0"/>
              <a:t>Yunani</a:t>
            </a:r>
            <a:endParaRPr lang="en-US" sz="2000" dirty="0" smtClean="0"/>
          </a:p>
          <a:p>
            <a:r>
              <a:rPr lang="en-US" sz="2000" dirty="0" err="1" smtClean="0"/>
              <a:t>Membelokkkan</a:t>
            </a:r>
            <a:r>
              <a:rPr lang="en-US" sz="2000" dirty="0" smtClean="0"/>
              <a:t> </a:t>
            </a:r>
            <a:r>
              <a:rPr lang="en-US" sz="2000" dirty="0" err="1" smtClean="0"/>
              <a:t>Perhatian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</a:t>
            </a:r>
            <a:r>
              <a:rPr lang="en-US" sz="2000" dirty="0" err="1" smtClean="0"/>
              <a:t>keagamaan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soal</a:t>
            </a:r>
            <a:r>
              <a:rPr lang="en-US" sz="2000" dirty="0" smtClean="0"/>
              <a:t> </a:t>
            </a:r>
            <a:r>
              <a:rPr lang="en-US" sz="2000" dirty="0" err="1" smtClean="0"/>
              <a:t>keduniawian</a:t>
            </a:r>
            <a:r>
              <a:rPr lang="en-US" sz="2000" dirty="0" smtClean="0"/>
              <a:t> </a:t>
            </a:r>
            <a:r>
              <a:rPr lang="en-US" sz="2000" dirty="0" err="1" smtClean="0"/>
              <a:t>sehinnga</a:t>
            </a:r>
            <a:r>
              <a:rPr lang="en-US" sz="2000" dirty="0" smtClean="0"/>
              <a:t> </a:t>
            </a:r>
            <a:r>
              <a:rPr lang="en-US" sz="2000" dirty="0" err="1" smtClean="0"/>
              <a:t>dianggap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Hilang</a:t>
            </a:r>
            <a:r>
              <a:rPr lang="en-US" sz="2000" dirty="0" smtClean="0"/>
              <a:t> </a:t>
            </a:r>
            <a:r>
              <a:rPr lang="en-US" sz="2000" dirty="0" err="1" smtClean="0"/>
              <a:t>peran</a:t>
            </a:r>
            <a:r>
              <a:rPr lang="en-US" sz="2000" dirty="0" smtClean="0"/>
              <a:t> </a:t>
            </a:r>
            <a:r>
              <a:rPr lang="en-US" sz="2000" dirty="0" err="1" smtClean="0"/>
              <a:t>gagasan</a:t>
            </a:r>
            <a:r>
              <a:rPr lang="en-US" sz="2000" dirty="0" smtClean="0"/>
              <a:t> </a:t>
            </a:r>
            <a:r>
              <a:rPr lang="en-US" sz="2000" dirty="0" err="1" smtClean="0"/>
              <a:t>Absolutisme</a:t>
            </a:r>
            <a:endParaRPr lang="en-US" sz="2000" dirty="0" smtClean="0"/>
          </a:p>
          <a:p>
            <a:r>
              <a:rPr lang="en-US" sz="2000" dirty="0" err="1" smtClean="0"/>
              <a:t>Muncul</a:t>
            </a:r>
            <a:r>
              <a:rPr lang="en-US" sz="2000" dirty="0" smtClean="0"/>
              <a:t> </a:t>
            </a:r>
            <a:r>
              <a:rPr lang="en-US" sz="2000" dirty="0" err="1" smtClean="0"/>
              <a:t>Kontrak</a:t>
            </a:r>
            <a:r>
              <a:rPr lang="en-US" sz="2000" dirty="0" smtClean="0"/>
              <a:t> </a:t>
            </a:r>
            <a:r>
              <a:rPr lang="en-US" sz="2000" dirty="0" err="1" smtClean="0"/>
              <a:t>Sosial</a:t>
            </a:r>
            <a:r>
              <a:rPr lang="en-US" sz="2000" dirty="0" smtClean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err="1" smtClean="0"/>
              <a:t>Hukum</a:t>
            </a:r>
            <a:r>
              <a:rPr lang="en-US" sz="2000" dirty="0" smtClean="0"/>
              <a:t> </a:t>
            </a:r>
            <a:r>
              <a:rPr lang="en-US" sz="2000" dirty="0" err="1" smtClean="0"/>
              <a:t>Alam</a:t>
            </a:r>
            <a:endParaRPr lang="en-US" sz="2000" dirty="0" smtClean="0"/>
          </a:p>
          <a:p>
            <a:pPr lvl="2">
              <a:buFont typeface="Wingdings" pitchFamily="2" charset="2"/>
              <a:buChar char="ü"/>
            </a:pPr>
            <a:r>
              <a:rPr lang="en-US" sz="2000" dirty="0" err="1" smtClean="0"/>
              <a:t>Hukum</a:t>
            </a:r>
            <a:r>
              <a:rPr lang="en-US" sz="2000" dirty="0" smtClean="0"/>
              <a:t> </a:t>
            </a:r>
            <a:r>
              <a:rPr lang="en-US" sz="2000" dirty="0" err="1" smtClean="0"/>
              <a:t>timbul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alam</a:t>
            </a:r>
            <a:r>
              <a:rPr lang="en-US" sz="2000" dirty="0" smtClean="0"/>
              <a:t> </a:t>
            </a:r>
            <a:r>
              <a:rPr lang="en-US" sz="2000" dirty="0" err="1" smtClean="0"/>
              <a:t>semesta</a:t>
            </a:r>
            <a:r>
              <a:rPr lang="en-US" sz="2000" dirty="0" smtClean="0"/>
              <a:t> 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err="1" smtClean="0"/>
              <a:t>Mengandung</a:t>
            </a:r>
            <a:r>
              <a:rPr lang="en-US" sz="2000" dirty="0" smtClean="0"/>
              <a:t> </a:t>
            </a:r>
            <a:r>
              <a:rPr lang="en-US" sz="2000" dirty="0" err="1" smtClean="0"/>
              <a:t>prinsip</a:t>
            </a:r>
            <a:r>
              <a:rPr lang="en-US" sz="2000" dirty="0" smtClean="0"/>
              <a:t> </a:t>
            </a:r>
            <a:r>
              <a:rPr lang="en-US" sz="2000" dirty="0" err="1" smtClean="0"/>
              <a:t>keadilan</a:t>
            </a:r>
            <a:endParaRPr lang="en-US" sz="2000" dirty="0" smtClean="0"/>
          </a:p>
          <a:p>
            <a:pPr lvl="2">
              <a:buFont typeface="Wingdings" pitchFamily="2" charset="2"/>
              <a:buChar char="ü"/>
            </a:pPr>
            <a:r>
              <a:rPr lang="en-US" sz="2000" dirty="0" err="1" smtClean="0"/>
              <a:t>Berlaku</a:t>
            </a:r>
            <a:r>
              <a:rPr lang="en-US" sz="2000" dirty="0" smtClean="0"/>
              <a:t> universal  (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memandang</a:t>
            </a:r>
            <a:r>
              <a:rPr lang="en-US" sz="2000" dirty="0" smtClean="0"/>
              <a:t> </a:t>
            </a:r>
            <a:r>
              <a:rPr lang="en-US" sz="2000" dirty="0" err="1" smtClean="0"/>
              <a:t>kedudukan</a:t>
            </a:r>
            <a:r>
              <a:rPr lang="en-US" sz="2000" dirty="0" smtClean="0"/>
              <a:t>)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err="1" smtClean="0"/>
              <a:t>Filsuf</a:t>
            </a:r>
            <a:r>
              <a:rPr lang="en-US" sz="2000" dirty="0" smtClean="0"/>
              <a:t> : John Locke, Thomas Hobbes, Montesquieu, J.J Rouse</a:t>
            </a:r>
          </a:p>
          <a:p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macam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	</a:t>
            </a:r>
            <a:r>
              <a:rPr lang="en-US" sz="2000" dirty="0" err="1" smtClean="0"/>
              <a:t>memajuakan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politik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ilmu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endParaRPr lang="en-US" sz="2000" dirty="0" smtClean="0"/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err="1" smtClean="0"/>
              <a:t>Kebebasan</a:t>
            </a:r>
            <a:r>
              <a:rPr lang="en-US" sz="2000" dirty="0" smtClean="0"/>
              <a:t> </a:t>
            </a:r>
            <a:r>
              <a:rPr lang="en-US" sz="2000" dirty="0" err="1" smtClean="0"/>
              <a:t>berfikir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berekspresi</a:t>
            </a:r>
            <a:r>
              <a:rPr lang="en-US" sz="2000" dirty="0" smtClean="0"/>
              <a:t> 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	 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9408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019800" cy="960438"/>
          </a:xfrm>
          <a:solidFill>
            <a:srgbClr val="009999"/>
          </a:solidFill>
        </p:spPr>
        <p:txBody>
          <a:bodyPr/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Jenis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Jenis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Demokrasi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3810000" cy="381000"/>
          </a:xfr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Berdasarkan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Cara 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Penyampaiannya</a:t>
            </a:r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8229600" cy="3733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/>
              <a:t>Demokrasi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Tidak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Langsung</a:t>
            </a:r>
            <a:endParaRPr lang="en-US" sz="1600" b="1" dirty="0" smtClean="0"/>
          </a:p>
          <a:p>
            <a:pPr marL="742950" lvl="5" indent="-285750">
              <a:buFont typeface="Wingdings" pitchFamily="2" charset="2"/>
              <a:buChar char="ü"/>
            </a:pPr>
            <a:r>
              <a:rPr lang="en-US" sz="1600" b="1" dirty="0"/>
              <a:t>	</a:t>
            </a:r>
            <a:r>
              <a:rPr lang="en-US" sz="1600" b="1" dirty="0" err="1" smtClean="0"/>
              <a:t>Demokrasi</a:t>
            </a:r>
            <a:r>
              <a:rPr lang="en-US" sz="1600" b="1" dirty="0" smtClean="0"/>
              <a:t> </a:t>
            </a:r>
            <a:r>
              <a:rPr lang="en-US" sz="1600" b="1" dirty="0" err="1"/>
              <a:t>spirasi</a:t>
            </a:r>
            <a:r>
              <a:rPr lang="en-US" sz="1600" b="1" dirty="0"/>
              <a:t> </a:t>
            </a:r>
            <a:r>
              <a:rPr lang="en-US" sz="1600" b="1" dirty="0" err="1"/>
              <a:t>masyarakat</a:t>
            </a:r>
            <a:r>
              <a:rPr lang="en-US" sz="1600" b="1" dirty="0"/>
              <a:t> </a:t>
            </a:r>
            <a:r>
              <a:rPr lang="en-US" sz="1600" b="1" dirty="0" err="1"/>
              <a:t>tertuang</a:t>
            </a:r>
            <a:r>
              <a:rPr lang="en-US" sz="1600" b="1" dirty="0"/>
              <a:t> 	</a:t>
            </a:r>
            <a:r>
              <a:rPr lang="en-US" sz="1600" b="1" dirty="0" err="1"/>
              <a:t>terlebih</a:t>
            </a:r>
            <a:r>
              <a:rPr lang="en-US" sz="1600" b="1" dirty="0"/>
              <a:t> 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dahulu</a:t>
            </a:r>
            <a:r>
              <a:rPr lang="en-US" sz="1600" b="1" dirty="0" smtClean="0"/>
              <a:t> </a:t>
            </a:r>
            <a:r>
              <a:rPr lang="en-US" sz="1600" b="1" dirty="0" err="1"/>
              <a:t>ke</a:t>
            </a:r>
            <a:r>
              <a:rPr lang="en-US" sz="1600" b="1" dirty="0"/>
              <a:t> </a:t>
            </a:r>
            <a:r>
              <a:rPr lang="en-US" sz="1600" b="1" dirty="0" err="1"/>
              <a:t>wakil-wakil</a:t>
            </a:r>
            <a:r>
              <a:rPr lang="en-US" sz="1600" b="1" dirty="0"/>
              <a:t> </a:t>
            </a:r>
            <a:r>
              <a:rPr lang="en-US" sz="1600" b="1" dirty="0" err="1"/>
              <a:t>rakyat</a:t>
            </a:r>
            <a:r>
              <a:rPr lang="en-US" sz="1600" b="1" dirty="0"/>
              <a:t> 	</a:t>
            </a:r>
            <a:r>
              <a:rPr lang="en-US" sz="1600" b="1" dirty="0" err="1"/>
              <a:t>terpilih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kemudian</a:t>
            </a:r>
            <a:r>
              <a:rPr lang="en-US" sz="1600" b="1" dirty="0" smtClean="0"/>
              <a:t> </a:t>
            </a:r>
            <a:r>
              <a:rPr lang="en-US" sz="1600" b="1" dirty="0" err="1"/>
              <a:t>disampaikan</a:t>
            </a:r>
            <a:r>
              <a:rPr lang="en-US" sz="1600" b="1" dirty="0"/>
              <a:t> </a:t>
            </a:r>
            <a:r>
              <a:rPr lang="en-US" sz="1600" b="1" dirty="0" err="1"/>
              <a:t>ke</a:t>
            </a:r>
            <a:r>
              <a:rPr lang="en-US" sz="1600" b="1" dirty="0"/>
              <a:t> </a:t>
            </a:r>
            <a:r>
              <a:rPr lang="en-US" sz="1600" b="1" dirty="0" err="1" smtClean="0"/>
              <a:t>dalam</a:t>
            </a:r>
            <a:r>
              <a:rPr lang="en-US" sz="1600" b="1" dirty="0" smtClean="0"/>
              <a:t> </a:t>
            </a:r>
            <a:r>
              <a:rPr lang="en-US" sz="1600" b="1" dirty="0" err="1"/>
              <a:t>dewan</a:t>
            </a:r>
            <a:r>
              <a:rPr lang="en-US" sz="1600" b="1" dirty="0"/>
              <a:t>. </a:t>
            </a:r>
            <a:endParaRPr lang="en-US" sz="16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/>
              <a:t>Demokrasi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Langsung</a:t>
            </a:r>
            <a:endParaRPr lang="en-US" sz="1600" b="1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b="1" dirty="0"/>
              <a:t>	</a:t>
            </a:r>
            <a:r>
              <a:rPr lang="en-US" sz="1600" b="1" dirty="0" err="1"/>
              <a:t>berhadapan</a:t>
            </a:r>
            <a:r>
              <a:rPr lang="en-US" sz="1600" b="1" dirty="0"/>
              <a:t> </a:t>
            </a:r>
            <a:r>
              <a:rPr lang="en-US" sz="1600" b="1" dirty="0" err="1"/>
              <a:t>langsung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masyarakat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smtClean="0"/>
              <a:t>	</a:t>
            </a:r>
            <a:r>
              <a:rPr lang="en-US" sz="1600" b="1" dirty="0" err="1" smtClean="0"/>
              <a:t>membicarakan</a:t>
            </a:r>
            <a:r>
              <a:rPr lang="en-US" sz="1600" b="1" dirty="0" smtClean="0"/>
              <a:t> </a:t>
            </a:r>
            <a:r>
              <a:rPr lang="en-US" sz="1600" b="1" dirty="0" err="1"/>
              <a:t>suatu</a:t>
            </a:r>
            <a:r>
              <a:rPr lang="en-US" sz="1600" b="1" dirty="0"/>
              <a:t> </a:t>
            </a:r>
            <a:r>
              <a:rPr lang="en-US" sz="1600" b="1" dirty="0" err="1"/>
              <a:t>masalah</a:t>
            </a:r>
            <a:endParaRPr lang="en-US" sz="16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err="1" smtClean="0"/>
              <a:t>Demokrasi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Perwakilan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Sistem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Pengawasan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langsung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rakyat</a:t>
            </a:r>
            <a:endParaRPr lang="en-US" sz="1600" b="1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b="1" dirty="0" err="1"/>
              <a:t>gabungan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dua</a:t>
            </a:r>
            <a:r>
              <a:rPr lang="en-US" sz="1600" b="1" dirty="0"/>
              <a:t> </a:t>
            </a:r>
            <a:r>
              <a:rPr lang="en-US" sz="1600" b="1" dirty="0" err="1"/>
              <a:t>jenis</a:t>
            </a:r>
            <a:r>
              <a:rPr lang="en-US" sz="1600" b="1" dirty="0"/>
              <a:t> </a:t>
            </a:r>
            <a:r>
              <a:rPr lang="en-US" sz="1600" b="1" dirty="0" err="1"/>
              <a:t>lainnya</a:t>
            </a:r>
            <a:r>
              <a:rPr lang="en-US" sz="1600" b="1" dirty="0"/>
              <a:t> </a:t>
            </a:r>
            <a:r>
              <a:rPr lang="en-US" sz="1600" b="1" dirty="0" err="1"/>
              <a:t>lainya</a:t>
            </a:r>
            <a:r>
              <a:rPr lang="en-US" sz="1600" b="1" dirty="0" smtClean="0"/>
              <a:t>,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b="1" dirty="0"/>
              <a:t>yang </a:t>
            </a:r>
            <a:r>
              <a:rPr lang="en-US" sz="1600" b="1" dirty="0" err="1"/>
              <a:t>mana</a:t>
            </a:r>
            <a:r>
              <a:rPr lang="en-US" sz="1600" b="1" dirty="0"/>
              <a:t> </a:t>
            </a:r>
            <a:r>
              <a:rPr lang="en-US" sz="1600" b="1" dirty="0" err="1"/>
              <a:t>sebuah</a:t>
            </a:r>
            <a:r>
              <a:rPr lang="en-US" sz="1600" b="1" dirty="0"/>
              <a:t> </a:t>
            </a:r>
            <a:r>
              <a:rPr lang="en-US" sz="1600" b="1" dirty="0" err="1"/>
              <a:t>negara</a:t>
            </a:r>
            <a:r>
              <a:rPr lang="en-US" sz="1600" b="1" dirty="0"/>
              <a:t> </a:t>
            </a:r>
            <a:r>
              <a:rPr lang="en-US" sz="1600" b="1" dirty="0" err="1"/>
              <a:t>masih</a:t>
            </a:r>
            <a:r>
              <a:rPr lang="en-US" sz="1600" b="1" dirty="0"/>
              <a:t> </a:t>
            </a:r>
            <a:r>
              <a:rPr lang="en-US" sz="1600" b="1" dirty="0" err="1"/>
              <a:t>bisa</a:t>
            </a:r>
            <a:r>
              <a:rPr lang="en-US" sz="1600" b="1" dirty="0"/>
              <a:t> </a:t>
            </a:r>
            <a:r>
              <a:rPr lang="en-US" sz="1600" b="1" dirty="0" err="1"/>
              <a:t>memiliki</a:t>
            </a:r>
            <a:r>
              <a:rPr lang="en-US" sz="1600" b="1" dirty="0"/>
              <a:t> </a:t>
            </a:r>
            <a:r>
              <a:rPr lang="en-US" sz="1600" b="1" dirty="0" err="1"/>
              <a:t>badan</a:t>
            </a:r>
            <a:r>
              <a:rPr lang="en-US" sz="1600" b="1" dirty="0"/>
              <a:t> </a:t>
            </a:r>
            <a:r>
              <a:rPr lang="en-US" sz="1600" b="1" dirty="0" err="1"/>
              <a:t>eksekutif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 smtClean="0"/>
              <a:t>legislatif</a:t>
            </a:r>
            <a:r>
              <a:rPr lang="en-US" sz="1600" b="1" dirty="0"/>
              <a:t>	</a:t>
            </a:r>
            <a:endParaRPr lang="en-US" sz="1600" b="1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600" b="1" dirty="0" err="1" smtClean="0"/>
              <a:t>Adanya</a:t>
            </a:r>
            <a:r>
              <a:rPr lang="en-US" sz="1600" b="1" dirty="0" smtClean="0"/>
              <a:t> Referendum (</a:t>
            </a:r>
            <a:r>
              <a:rPr lang="en-US" sz="1600" b="1" dirty="0" err="1" smtClean="0"/>
              <a:t>Pemungutan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suara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untuk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mengetahui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kehendak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rakyat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secara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langsung</a:t>
            </a:r>
            <a:r>
              <a:rPr lang="en-US" sz="1600" b="1" dirty="0" smtClean="0"/>
              <a:t>)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1600" b="1" dirty="0" smtClean="0"/>
              <a:t>Referendum </a:t>
            </a:r>
            <a:r>
              <a:rPr lang="en-US" sz="1600" b="1" dirty="0" err="1" smtClean="0"/>
              <a:t>wajib</a:t>
            </a:r>
            <a:r>
              <a:rPr lang="en-US" sz="1600" b="1" dirty="0" smtClean="0"/>
              <a:t> (UUD </a:t>
            </a:r>
            <a:r>
              <a:rPr lang="en-US" sz="1600" b="1" dirty="0" err="1" smtClean="0"/>
              <a:t>atau</a:t>
            </a:r>
            <a:r>
              <a:rPr lang="en-US" sz="1600" b="1" dirty="0" smtClean="0"/>
              <a:t> UU)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1600" b="1" dirty="0" smtClean="0"/>
              <a:t>Referendum </a:t>
            </a:r>
            <a:r>
              <a:rPr lang="en-US" sz="1600" b="1" dirty="0" err="1" smtClean="0"/>
              <a:t>Tidak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Wajib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waktu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tertentu</a:t>
            </a:r>
            <a:r>
              <a:rPr lang="en-US" sz="1600" b="1" dirty="0" smtClean="0"/>
              <a:t>)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1600" b="1" dirty="0" err="1" smtClean="0"/>
              <a:t>Referndum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Konsultatif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Minta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persetujuan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saja</a:t>
            </a:r>
            <a:r>
              <a:rPr lang="en-US" sz="16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299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5105400" cy="533400"/>
          </a:xfrm>
          <a:solidFill>
            <a:srgbClr val="9999FF"/>
          </a:solidFill>
        </p:spPr>
        <p:txBody>
          <a:bodyPr>
            <a:normAutofit/>
          </a:bodyPr>
          <a:lstStyle/>
          <a:p>
            <a:pPr algn="l"/>
            <a:r>
              <a:rPr lang="en-US" sz="1800" b="1" dirty="0" err="1" smtClean="0"/>
              <a:t>Berdasarkan</a:t>
            </a:r>
            <a:r>
              <a:rPr lang="en-US" sz="1800" b="1" dirty="0" smtClean="0"/>
              <a:t> </a:t>
            </a:r>
            <a:r>
              <a:rPr lang="en-US" sz="1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Titik</a:t>
            </a:r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Perhatian</a:t>
            </a:r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atau</a:t>
            </a:r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Prioritasnya</a:t>
            </a:r>
            <a:endParaRPr lang="en-US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6477000" cy="2438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Demokrasi</a:t>
            </a:r>
            <a:r>
              <a:rPr lang="en-US" b="1" dirty="0" smtClean="0">
                <a:solidFill>
                  <a:schemeClr val="tx1"/>
                </a:solidFill>
              </a:rPr>
              <a:t> Formal 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7030A0"/>
                </a:solidFill>
              </a:rPr>
              <a:t>Menempatkan</a:t>
            </a:r>
            <a:r>
              <a:rPr lang="en-US" b="1" dirty="0" smtClean="0">
                <a:solidFill>
                  <a:srgbClr val="7030A0"/>
                </a:solidFill>
              </a:rPr>
              <a:t> orang </a:t>
            </a:r>
            <a:r>
              <a:rPr lang="en-US" b="1" dirty="0" err="1" smtClean="0">
                <a:solidFill>
                  <a:srgbClr val="7030A0"/>
                </a:solidFill>
              </a:rPr>
              <a:t>pada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kedudukan</a:t>
            </a:r>
            <a:r>
              <a:rPr lang="en-US" b="1" dirty="0" smtClean="0">
                <a:solidFill>
                  <a:srgbClr val="7030A0"/>
                </a:solidFill>
              </a:rPr>
              <a:t> yang </a:t>
            </a:r>
            <a:r>
              <a:rPr lang="en-US" b="1" dirty="0" err="1" smtClean="0">
                <a:solidFill>
                  <a:srgbClr val="7030A0"/>
                </a:solidFill>
              </a:rPr>
              <a:t>sama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Demokrasi</a:t>
            </a:r>
            <a:r>
              <a:rPr lang="en-US" b="1" dirty="0" smtClean="0">
                <a:solidFill>
                  <a:schemeClr val="tx1"/>
                </a:solidFill>
              </a:rPr>
              <a:t> Material</a:t>
            </a: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7030A0"/>
                </a:solidFill>
              </a:rPr>
              <a:t>Persamaan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Bidang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Politik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lebih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prioritas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Demokrasi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Campuran</a:t>
            </a:r>
            <a:endParaRPr lang="en-US" b="1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7030A0"/>
                </a:solidFill>
              </a:rPr>
              <a:t>Menciptakan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kesejahteraan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seluruh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rakyat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dengan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menempatkan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persaaan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sederajat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setap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hak</a:t>
            </a:r>
            <a:r>
              <a:rPr lang="en-US" b="1" dirty="0" smtClean="0">
                <a:solidFill>
                  <a:srgbClr val="7030A0"/>
                </a:solidFill>
              </a:rPr>
              <a:t> orang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038600"/>
            <a:ext cx="51054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Prinsip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Ideologi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Demokrasi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4495800"/>
            <a:ext cx="5181600" cy="191666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Demokrasi</a:t>
            </a:r>
            <a:r>
              <a:rPr lang="en-US" b="1" dirty="0" smtClean="0">
                <a:solidFill>
                  <a:schemeClr val="tx1"/>
                </a:solidFill>
              </a:rPr>
              <a:t> Liberal</a:t>
            </a:r>
          </a:p>
          <a:p>
            <a:pPr marL="742950" lvl="2" indent="-285750">
              <a:buFont typeface="Wingdings" pitchFamily="2" charset="2"/>
              <a:buChar char="q"/>
            </a:pPr>
            <a:r>
              <a:rPr lang="en-US" dirty="0">
                <a:solidFill>
                  <a:srgbClr val="00CC00"/>
                </a:solidFill>
              </a:rPr>
              <a:t>	</a:t>
            </a:r>
            <a:r>
              <a:rPr lang="en-US" b="1" dirty="0" err="1">
                <a:solidFill>
                  <a:srgbClr val="00CC00"/>
                </a:solidFill>
              </a:rPr>
              <a:t>Memberikan</a:t>
            </a:r>
            <a:r>
              <a:rPr lang="en-US" b="1" dirty="0">
                <a:solidFill>
                  <a:srgbClr val="00CC00"/>
                </a:solidFill>
              </a:rPr>
              <a:t> </a:t>
            </a:r>
            <a:r>
              <a:rPr lang="en-US" b="1" dirty="0" err="1">
                <a:solidFill>
                  <a:srgbClr val="00CC00"/>
                </a:solidFill>
              </a:rPr>
              <a:t>kebebsan</a:t>
            </a:r>
            <a:r>
              <a:rPr lang="en-US" b="1" dirty="0">
                <a:solidFill>
                  <a:srgbClr val="00CC00"/>
                </a:solidFill>
              </a:rPr>
              <a:t> yang </a:t>
            </a:r>
            <a:r>
              <a:rPr lang="en-US" b="1" dirty="0" err="1">
                <a:solidFill>
                  <a:srgbClr val="00CC00"/>
                </a:solidFill>
              </a:rPr>
              <a:t>luas</a:t>
            </a:r>
            <a:r>
              <a:rPr lang="en-US" b="1" dirty="0">
                <a:solidFill>
                  <a:srgbClr val="00CC00"/>
                </a:solidFill>
              </a:rPr>
              <a:t> </a:t>
            </a:r>
            <a:r>
              <a:rPr lang="en-US" b="1" dirty="0" err="1">
                <a:solidFill>
                  <a:srgbClr val="00CC00"/>
                </a:solidFill>
              </a:rPr>
              <a:t>pada</a:t>
            </a:r>
            <a:r>
              <a:rPr lang="en-US" b="1" dirty="0">
                <a:solidFill>
                  <a:srgbClr val="00CC00"/>
                </a:solidFill>
              </a:rPr>
              <a:t> </a:t>
            </a:r>
            <a:r>
              <a:rPr lang="en-US" b="1" dirty="0" smtClean="0">
                <a:solidFill>
                  <a:srgbClr val="00CC00"/>
                </a:solidFill>
              </a:rPr>
              <a:t>	</a:t>
            </a:r>
            <a:r>
              <a:rPr lang="en-US" b="1" dirty="0" err="1" smtClean="0">
                <a:solidFill>
                  <a:srgbClr val="00CC00"/>
                </a:solidFill>
              </a:rPr>
              <a:t>individu</a:t>
            </a:r>
            <a:endParaRPr lang="en-US" b="1" dirty="0" smtClean="0">
              <a:solidFill>
                <a:srgbClr val="00CC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Demokrasi</a:t>
            </a:r>
            <a:r>
              <a:rPr lang="en-US" b="1" dirty="0" smtClean="0">
                <a:solidFill>
                  <a:schemeClr val="tx1"/>
                </a:solidFill>
              </a:rPr>
              <a:t> Rakyat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00CC00"/>
                </a:solidFill>
              </a:rPr>
              <a:t>Bertujuan</a:t>
            </a:r>
            <a:r>
              <a:rPr lang="en-US" b="1" dirty="0" smtClean="0">
                <a:solidFill>
                  <a:srgbClr val="00CC00"/>
                </a:solidFill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</a:rPr>
              <a:t>mensejahterakan</a:t>
            </a:r>
            <a:r>
              <a:rPr lang="en-US" b="1" dirty="0" smtClean="0">
                <a:solidFill>
                  <a:srgbClr val="00CC00"/>
                </a:solidFill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</a:rPr>
              <a:t>rakyat</a:t>
            </a:r>
            <a:r>
              <a:rPr lang="en-US" b="1" dirty="0" smtClean="0">
                <a:solidFill>
                  <a:srgbClr val="00CC00"/>
                </a:solidFill>
              </a:rPr>
              <a:t>\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00CC00"/>
                </a:solidFill>
              </a:rPr>
              <a:t>Tidak</a:t>
            </a:r>
            <a:r>
              <a:rPr lang="en-US" b="1" dirty="0" smtClean="0">
                <a:solidFill>
                  <a:srgbClr val="00CC00"/>
                </a:solidFill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</a:rPr>
              <a:t>mengenal</a:t>
            </a:r>
            <a:r>
              <a:rPr lang="en-US" b="1" dirty="0" smtClean="0">
                <a:solidFill>
                  <a:srgbClr val="00CC00"/>
                </a:solidFill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</a:rPr>
              <a:t>perbedaan</a:t>
            </a:r>
            <a:r>
              <a:rPr lang="en-US" b="1" dirty="0" smtClean="0">
                <a:solidFill>
                  <a:srgbClr val="00CC00"/>
                </a:solidFill>
              </a:rPr>
              <a:t> </a:t>
            </a:r>
            <a:r>
              <a:rPr lang="en-US" b="1" dirty="0" err="1" smtClean="0">
                <a:solidFill>
                  <a:srgbClr val="00CC00"/>
                </a:solidFill>
              </a:rPr>
              <a:t>kelas</a:t>
            </a:r>
            <a:endParaRPr lang="en-US" b="1" dirty="0" smtClean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371600"/>
          </a:xfrm>
          <a:solidFill>
            <a:srgbClr val="FF66FF"/>
          </a:solidFill>
          <a:ln>
            <a:solidFill>
              <a:srgbClr val="CC990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Berdasarkan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Wewenang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Hubungan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Alat-Alat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Kelengkapan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Negara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752600"/>
            <a:ext cx="4038600" cy="3124200"/>
          </a:xfrm>
          <a:ln>
            <a:solidFill>
              <a:srgbClr val="FF66FF"/>
            </a:solidFill>
          </a:ln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Demokrasi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Parlementer</a:t>
            </a:r>
            <a:endParaRPr lang="en-US" dirty="0" smtClean="0"/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CC0099"/>
                </a:solidFill>
              </a:rPr>
              <a:t>dikelola</a:t>
            </a:r>
            <a:r>
              <a:rPr lang="en-US" dirty="0" smtClean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oleh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parlemen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sehingga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Presiden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sebagai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kepala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negara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hanya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bertindak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sebagai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pengawas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kinerja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 smtClean="0">
                <a:solidFill>
                  <a:srgbClr val="CC0099"/>
                </a:solidFill>
              </a:rPr>
              <a:t>parlemen</a:t>
            </a:r>
            <a:endParaRPr lang="en-US" dirty="0" smtClean="0">
              <a:solidFill>
                <a:srgbClr val="CC0099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 err="1">
                <a:solidFill>
                  <a:srgbClr val="CC0099"/>
                </a:solidFill>
              </a:rPr>
              <a:t>Presiden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Sebagai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Kepala</a:t>
            </a:r>
            <a:r>
              <a:rPr lang="en-US" dirty="0">
                <a:solidFill>
                  <a:srgbClr val="CC0099"/>
                </a:solidFill>
              </a:rPr>
              <a:t> Negara, </a:t>
            </a:r>
            <a:r>
              <a:rPr lang="en-US" dirty="0" err="1">
                <a:solidFill>
                  <a:srgbClr val="CC0099"/>
                </a:solidFill>
              </a:rPr>
              <a:t>Perdana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Menteri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sebagai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Kepala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 smtClean="0">
                <a:solidFill>
                  <a:srgbClr val="CC0099"/>
                </a:solidFill>
              </a:rPr>
              <a:t>Pemerintahan</a:t>
            </a:r>
            <a:endParaRPr lang="en-US" dirty="0" smtClean="0">
              <a:solidFill>
                <a:srgbClr val="CC0099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>
                <a:solidFill>
                  <a:srgbClr val="CC0099"/>
                </a:solidFill>
              </a:rPr>
              <a:t> </a:t>
            </a:r>
            <a:r>
              <a:rPr lang="en-US" dirty="0" err="1">
                <a:solidFill>
                  <a:srgbClr val="CC0099"/>
                </a:solidFill>
              </a:rPr>
              <a:t>Eksekutif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Bertanggung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jawab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pada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 smtClean="0">
                <a:solidFill>
                  <a:srgbClr val="CC0099"/>
                </a:solidFill>
              </a:rPr>
              <a:t>Legislatif</a:t>
            </a:r>
            <a:endParaRPr lang="en-US" dirty="0" smtClean="0">
              <a:solidFill>
                <a:srgbClr val="CC0099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>
                <a:solidFill>
                  <a:srgbClr val="CC0099"/>
                </a:solidFill>
              </a:rPr>
              <a:t> </a:t>
            </a:r>
            <a:r>
              <a:rPr lang="en-US" dirty="0" err="1">
                <a:solidFill>
                  <a:srgbClr val="CC0099"/>
                </a:solidFill>
              </a:rPr>
              <a:t>Menteri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Bertanggungjawab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pada</a:t>
            </a:r>
            <a:r>
              <a:rPr lang="en-US" dirty="0">
                <a:solidFill>
                  <a:srgbClr val="CC0099"/>
                </a:solidFill>
              </a:rPr>
              <a:t> </a:t>
            </a:r>
            <a:r>
              <a:rPr lang="en-US" dirty="0" err="1">
                <a:solidFill>
                  <a:srgbClr val="CC0099"/>
                </a:solidFill>
              </a:rPr>
              <a:t>Legislatif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86200" cy="2133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Kelebihan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tertera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parlemen</a:t>
            </a:r>
            <a:r>
              <a:rPr lang="en-US" dirty="0"/>
              <a:t> yang </a:t>
            </a:r>
            <a:r>
              <a:rPr lang="en-US" dirty="0" err="1"/>
              <a:t>notabene</a:t>
            </a:r>
            <a:r>
              <a:rPr lang="en-US" dirty="0"/>
              <a:t> </a:t>
            </a:r>
            <a:r>
              <a:rPr lang="en-US" dirty="0" err="1"/>
              <a:t>ber-anggota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pPr marL="1257300" lvl="2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733800"/>
            <a:ext cx="4419600" cy="2971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b="1" dirty="0" err="1" smtClean="0"/>
              <a:t>Kekurangan</a:t>
            </a:r>
            <a:r>
              <a:rPr lang="en-US" sz="1600" b="1" dirty="0" smtClean="0"/>
              <a:t>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err="1"/>
              <a:t>Kedudukan</a:t>
            </a:r>
            <a:r>
              <a:rPr lang="en-US" sz="1600" dirty="0"/>
              <a:t> </a:t>
            </a:r>
            <a:r>
              <a:rPr lang="en-US" sz="1600" dirty="0" err="1"/>
              <a:t>badan</a:t>
            </a:r>
            <a:r>
              <a:rPr lang="en-US" sz="1600" dirty="0"/>
              <a:t> </a:t>
            </a:r>
            <a:r>
              <a:rPr lang="en-US" sz="1600" dirty="0" err="1"/>
              <a:t>eksekutif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 </a:t>
            </a:r>
            <a:r>
              <a:rPr lang="en-US" sz="1600" dirty="0" err="1"/>
              <a:t>masa</a:t>
            </a:r>
            <a:r>
              <a:rPr lang="en-US" sz="1600" dirty="0"/>
              <a:t> </a:t>
            </a:r>
            <a:r>
              <a:rPr lang="en-US" sz="1600" dirty="0" err="1"/>
              <a:t>jabatannya</a:t>
            </a:r>
            <a:r>
              <a:rPr lang="en-US" sz="1600" dirty="0"/>
              <a:t>. Hal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dikarenakan</a:t>
            </a:r>
            <a:r>
              <a:rPr lang="en-US" sz="1600" dirty="0"/>
              <a:t> </a:t>
            </a:r>
            <a:r>
              <a:rPr lang="en-US" sz="1600" dirty="0" err="1"/>
              <a:t>kabinet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bubar</a:t>
            </a:r>
            <a:r>
              <a:rPr lang="en-US" sz="1600" dirty="0"/>
              <a:t> </a:t>
            </a:r>
            <a:r>
              <a:rPr lang="en-US" sz="1600" dirty="0" err="1"/>
              <a:t>sewaktu</a:t>
            </a:r>
            <a:r>
              <a:rPr lang="en-US" sz="1600" dirty="0"/>
              <a:t>-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parlemen</a:t>
            </a:r>
            <a:r>
              <a:rPr lang="en-US" sz="16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 err="1"/>
              <a:t>Badan</a:t>
            </a:r>
            <a:r>
              <a:rPr lang="en-US" sz="1600" dirty="0"/>
              <a:t> </a:t>
            </a:r>
            <a:r>
              <a:rPr lang="en-US" sz="1600" dirty="0" err="1"/>
              <a:t>eksekutif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kabinet</a:t>
            </a:r>
            <a:r>
              <a:rPr lang="en-US" sz="1600" dirty="0"/>
              <a:t> </a:t>
            </a:r>
            <a:r>
              <a:rPr lang="en-US" sz="1600" dirty="0" err="1"/>
              <a:t>bergantung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dukungan</a:t>
            </a:r>
            <a:r>
              <a:rPr lang="en-US" sz="1600" dirty="0"/>
              <a:t> </a:t>
            </a:r>
            <a:r>
              <a:rPr lang="en-US" sz="1600" dirty="0" err="1"/>
              <a:t>terbanyak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parlemen</a:t>
            </a:r>
            <a:r>
              <a:rPr lang="en-US" sz="1600" dirty="0"/>
              <a:t>.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sewaktu</a:t>
            </a:r>
            <a:r>
              <a:rPr lang="en-US" sz="1600" dirty="0"/>
              <a:t>-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kabinet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</a:t>
            </a:r>
            <a:r>
              <a:rPr lang="en-US" sz="1600" dirty="0" err="1"/>
              <a:t>dijatuhkan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parlemen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828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685800"/>
            <a:ext cx="4572000" cy="685800"/>
          </a:xfr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Demokrasi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Presidensial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082374" cy="4447162"/>
          </a:xfrm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d-ID" b="1" dirty="0">
                <a:solidFill>
                  <a:srgbClr val="CC0000"/>
                </a:solidFill>
              </a:rPr>
              <a:t>merupakan</a:t>
            </a:r>
            <a:r>
              <a:rPr lang="id-ID" b="1" dirty="0">
                <a:solidFill>
                  <a:srgbClr val="CC0000"/>
                </a:solidFill>
                <a:hlinkClick r:id="rId2" tooltip="Sistem pemerintahan"/>
              </a:rPr>
              <a:t>sistem pemerintahan</a:t>
            </a:r>
            <a:r>
              <a:rPr lang="id-ID" b="1" dirty="0">
                <a:solidFill>
                  <a:srgbClr val="CC0000"/>
                </a:solidFill>
              </a:rPr>
              <a:t> negara </a:t>
            </a:r>
            <a:r>
              <a:rPr lang="id-ID" b="1" dirty="0">
                <a:solidFill>
                  <a:srgbClr val="CC0000"/>
                </a:solidFill>
                <a:hlinkClick r:id="rId3" tooltip="Republik"/>
              </a:rPr>
              <a:t>republik</a:t>
            </a:r>
            <a:r>
              <a:rPr lang="id-ID" b="1" dirty="0">
                <a:solidFill>
                  <a:srgbClr val="CC0000"/>
                </a:solidFill>
              </a:rPr>
              <a:t> di mana kekuasan </a:t>
            </a:r>
            <a:r>
              <a:rPr lang="id-ID" b="1" dirty="0">
                <a:solidFill>
                  <a:srgbClr val="CC0000"/>
                </a:solidFill>
                <a:hlinkClick r:id="rId4" tooltip="Eksekutif"/>
              </a:rPr>
              <a:t>eksekutif</a:t>
            </a:r>
            <a:r>
              <a:rPr lang="id-ID" b="1" dirty="0">
                <a:solidFill>
                  <a:srgbClr val="CC0000"/>
                </a:solidFill>
              </a:rPr>
              <a:t> dipilih melalui </a:t>
            </a:r>
            <a:r>
              <a:rPr lang="id-ID" b="1" dirty="0">
                <a:solidFill>
                  <a:srgbClr val="CC0000"/>
                </a:solidFill>
                <a:hlinkClick r:id="rId5" tooltip="Pemilu"/>
              </a:rPr>
              <a:t>pemilu</a:t>
            </a:r>
            <a:r>
              <a:rPr lang="id-ID" b="1" dirty="0">
                <a:solidFill>
                  <a:srgbClr val="CC0000"/>
                </a:solidFill>
              </a:rPr>
              <a:t> dan terpisah dengan kekuasan </a:t>
            </a:r>
            <a:r>
              <a:rPr lang="id-ID" b="1" dirty="0">
                <a:solidFill>
                  <a:srgbClr val="CC0000"/>
                </a:solidFill>
                <a:hlinkClick r:id="rId6" tooltip="Legislatif"/>
              </a:rPr>
              <a:t>legislatif</a:t>
            </a:r>
            <a:r>
              <a:rPr lang="id-ID" b="1" dirty="0" smtClean="0">
                <a:solidFill>
                  <a:srgbClr val="CC0000"/>
                </a:solidFill>
              </a:rPr>
              <a:t>.</a:t>
            </a:r>
            <a:endParaRPr lang="en-US" b="1" dirty="0" smtClean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err="1">
                <a:solidFill>
                  <a:srgbClr val="CC0000"/>
                </a:solidFill>
              </a:rPr>
              <a:t>Dikepalai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oleh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seorang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presiden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sebagai</a:t>
            </a:r>
            <a:r>
              <a:rPr lang="en-US" b="1" dirty="0">
                <a:solidFill>
                  <a:srgbClr val="CC0000"/>
                </a:solidFill>
              </a:rPr>
              <a:t> </a:t>
            </a:r>
            <a:r>
              <a:rPr lang="en-US" b="1" dirty="0" err="1">
                <a:solidFill>
                  <a:srgbClr val="CC0000"/>
                </a:solidFill>
                <a:hlinkClick r:id="rId7" tooltip="Kepala pemerintahan"/>
              </a:rPr>
              <a:t>kepala</a:t>
            </a:r>
            <a:r>
              <a:rPr lang="en-US" b="1" dirty="0">
                <a:solidFill>
                  <a:srgbClr val="CC0000"/>
                </a:solidFill>
                <a:hlinkClick r:id="rId7" tooltip="Kepala pemerintahan"/>
              </a:rPr>
              <a:t> </a:t>
            </a:r>
            <a:r>
              <a:rPr lang="en-US" b="1" dirty="0" err="1">
                <a:solidFill>
                  <a:srgbClr val="CC0000"/>
                </a:solidFill>
                <a:hlinkClick r:id="rId7" tooltip="Kepala pemerintahan"/>
              </a:rPr>
              <a:t>pemerintahan</a:t>
            </a:r>
            <a:r>
              <a:rPr lang="en-US" b="1" dirty="0">
                <a:solidFill>
                  <a:srgbClr val="CC0000"/>
                </a:solidFill>
              </a:rPr>
              <a:t> </a:t>
            </a:r>
            <a:r>
              <a:rPr lang="en-US" b="1" dirty="0" err="1">
                <a:solidFill>
                  <a:srgbClr val="CC0000"/>
                </a:solidFill>
              </a:rPr>
              <a:t>sekaligus</a:t>
            </a:r>
            <a:r>
              <a:rPr lang="en-US" b="1" dirty="0">
                <a:solidFill>
                  <a:srgbClr val="CC0000"/>
                </a:solidFill>
              </a:rPr>
              <a:t> </a:t>
            </a:r>
            <a:r>
              <a:rPr lang="en-US" b="1" dirty="0" err="1">
                <a:solidFill>
                  <a:srgbClr val="CC0000"/>
                </a:solidFill>
                <a:hlinkClick r:id="rId8" tooltip="Kepala negara"/>
              </a:rPr>
              <a:t>kepala</a:t>
            </a:r>
            <a:r>
              <a:rPr lang="en-US" b="1" dirty="0">
                <a:solidFill>
                  <a:srgbClr val="CC0000"/>
                </a:solidFill>
                <a:hlinkClick r:id="rId8" tooltip="Kepala negara"/>
              </a:rPr>
              <a:t> </a:t>
            </a:r>
            <a:r>
              <a:rPr lang="en-US" b="1" dirty="0" err="1">
                <a:solidFill>
                  <a:srgbClr val="CC0000"/>
                </a:solidFill>
                <a:hlinkClick r:id="rId8" tooltip="Kepala negara"/>
              </a:rPr>
              <a:t>negara</a:t>
            </a:r>
            <a:r>
              <a:rPr lang="en-US" b="1" dirty="0">
                <a:solidFill>
                  <a:srgbClr val="CC0000"/>
                </a:solidFill>
              </a:rPr>
              <a:t>.</a:t>
            </a:r>
          </a:p>
          <a:p>
            <a:pPr fontAlgn="base">
              <a:buFont typeface="Wingdings" pitchFamily="2" charset="2"/>
              <a:buChar char="q"/>
            </a:pPr>
            <a:r>
              <a:rPr lang="en-US" b="1" dirty="0" err="1">
                <a:solidFill>
                  <a:srgbClr val="CC0000"/>
                </a:solidFill>
              </a:rPr>
              <a:t>Kekuasaan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eksekutif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tidak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bertanggung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jawab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kepada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kekuasaan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legislatif</a:t>
            </a:r>
            <a:r>
              <a:rPr lang="en-US" b="1" dirty="0">
                <a:solidFill>
                  <a:srgbClr val="CC0000"/>
                </a:solidFill>
              </a:rPr>
              <a:t>.</a:t>
            </a:r>
          </a:p>
          <a:p>
            <a:pPr fontAlgn="base">
              <a:buFont typeface="Wingdings" pitchFamily="2" charset="2"/>
              <a:buChar char="q"/>
            </a:pPr>
            <a:r>
              <a:rPr lang="en-US" b="1" dirty="0" err="1">
                <a:solidFill>
                  <a:srgbClr val="CC0000"/>
                </a:solidFill>
              </a:rPr>
              <a:t>Kekuasaan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eksekutif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tidak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dapat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dijatuhkan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oleh</a:t>
            </a:r>
            <a:r>
              <a:rPr lang="en-US" b="1" dirty="0">
                <a:solidFill>
                  <a:srgbClr val="CC0000"/>
                </a:solidFill>
              </a:rPr>
              <a:t> </a:t>
            </a:r>
            <a:r>
              <a:rPr lang="en-US" b="1" dirty="0" err="1">
                <a:solidFill>
                  <a:srgbClr val="CC0000"/>
                </a:solidFill>
              </a:rPr>
              <a:t>legislatif</a:t>
            </a:r>
            <a:r>
              <a:rPr lang="en-US" b="1" dirty="0">
                <a:solidFill>
                  <a:srgbClr val="CC0000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257800" y="1066800"/>
            <a:ext cx="3657600" cy="2743199"/>
          </a:xfrm>
          <a:solidFill>
            <a:srgbClr val="FFFF00"/>
          </a:solidFill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>
                <a:solidFill>
                  <a:srgbClr val="CC0000"/>
                </a:solidFill>
              </a:rPr>
              <a:t>Kelebihan</a:t>
            </a:r>
            <a:endParaRPr lang="en-US" b="1" dirty="0" smtClean="0">
              <a:solidFill>
                <a:srgbClr val="CC0000"/>
              </a:solidFill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s-AR" dirty="0" err="1"/>
              <a:t>Badan</a:t>
            </a:r>
            <a:r>
              <a:rPr lang="es-AR" dirty="0"/>
              <a:t> </a:t>
            </a:r>
            <a:r>
              <a:rPr lang="es-AR" dirty="0" err="1"/>
              <a:t>eksekutif</a:t>
            </a:r>
            <a:r>
              <a:rPr lang="es-AR" dirty="0"/>
              <a:t> </a:t>
            </a:r>
            <a:r>
              <a:rPr lang="es-AR" dirty="0" err="1"/>
              <a:t>lebih</a:t>
            </a:r>
            <a:r>
              <a:rPr lang="es-AR" dirty="0"/>
              <a:t> </a:t>
            </a:r>
            <a:r>
              <a:rPr lang="es-AR" dirty="0" err="1"/>
              <a:t>stabil</a:t>
            </a:r>
            <a:r>
              <a:rPr lang="es-AR" dirty="0"/>
              <a:t> </a:t>
            </a:r>
            <a:r>
              <a:rPr lang="es-AR" dirty="0" err="1"/>
              <a:t>kedudukannya</a:t>
            </a:r>
            <a:r>
              <a:rPr lang="es-AR" dirty="0"/>
              <a:t> </a:t>
            </a:r>
            <a:r>
              <a:rPr lang="es-AR" dirty="0" err="1"/>
              <a:t>karena</a:t>
            </a:r>
            <a:r>
              <a:rPr lang="es-AR" dirty="0"/>
              <a:t> </a:t>
            </a:r>
            <a:r>
              <a:rPr lang="es-AR" dirty="0" err="1"/>
              <a:t>tidak</a:t>
            </a:r>
            <a:r>
              <a:rPr lang="es-AR" dirty="0"/>
              <a:t> </a:t>
            </a:r>
            <a:r>
              <a:rPr lang="es-AR" dirty="0" err="1"/>
              <a:t>tergantung</a:t>
            </a:r>
            <a:r>
              <a:rPr lang="es-AR" dirty="0"/>
              <a:t> pada </a:t>
            </a:r>
            <a:r>
              <a:rPr lang="es-AR" dirty="0" err="1"/>
              <a:t>parlemen</a:t>
            </a:r>
            <a:r>
              <a:rPr lang="es-AR" dirty="0"/>
              <a:t>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s-AR" dirty="0"/>
              <a:t>Masa </a:t>
            </a:r>
            <a:r>
              <a:rPr lang="es-AR" dirty="0" err="1"/>
              <a:t>jabatan</a:t>
            </a:r>
            <a:r>
              <a:rPr lang="es-AR" dirty="0"/>
              <a:t> </a:t>
            </a:r>
            <a:r>
              <a:rPr lang="es-AR" dirty="0" err="1"/>
              <a:t>badan</a:t>
            </a:r>
            <a:r>
              <a:rPr lang="es-AR" dirty="0"/>
              <a:t> </a:t>
            </a:r>
            <a:r>
              <a:rPr lang="es-AR" dirty="0" err="1"/>
              <a:t>eksekutif</a:t>
            </a:r>
            <a:r>
              <a:rPr lang="es-AR" dirty="0"/>
              <a:t> </a:t>
            </a:r>
            <a:r>
              <a:rPr lang="es-AR" dirty="0" err="1"/>
              <a:t>lebih</a:t>
            </a:r>
            <a:r>
              <a:rPr lang="es-AR" dirty="0"/>
              <a:t> </a:t>
            </a:r>
            <a:r>
              <a:rPr lang="es-AR" dirty="0" err="1"/>
              <a:t>jelas</a:t>
            </a:r>
            <a:r>
              <a:rPr lang="es-AR" dirty="0"/>
              <a:t> </a:t>
            </a:r>
            <a:r>
              <a:rPr lang="es-AR" dirty="0" err="1"/>
              <a:t>dengan</a:t>
            </a:r>
            <a:r>
              <a:rPr lang="es-AR" dirty="0"/>
              <a:t> </a:t>
            </a:r>
            <a:r>
              <a:rPr lang="es-AR" dirty="0" err="1"/>
              <a:t>jangka</a:t>
            </a:r>
            <a:r>
              <a:rPr lang="es-AR" dirty="0"/>
              <a:t> </a:t>
            </a:r>
            <a:r>
              <a:rPr lang="es-AR" dirty="0" err="1"/>
              <a:t>waktu</a:t>
            </a:r>
            <a:r>
              <a:rPr lang="es-AR" dirty="0"/>
              <a:t> </a:t>
            </a:r>
            <a:r>
              <a:rPr lang="es-AR" dirty="0" err="1" smtClean="0"/>
              <a:t>tertentu</a:t>
            </a:r>
            <a:endParaRPr lang="es-AR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s-AR" dirty="0" err="1"/>
              <a:t>Penyusun</a:t>
            </a:r>
            <a:r>
              <a:rPr lang="es-AR" dirty="0"/>
              <a:t> </a:t>
            </a:r>
            <a:r>
              <a:rPr lang="es-AR" dirty="0" err="1"/>
              <a:t>program</a:t>
            </a:r>
            <a:r>
              <a:rPr lang="es-AR" dirty="0"/>
              <a:t> </a:t>
            </a:r>
            <a:r>
              <a:rPr lang="es-AR" dirty="0" err="1"/>
              <a:t>kerja</a:t>
            </a:r>
            <a:r>
              <a:rPr lang="es-AR" dirty="0"/>
              <a:t> </a:t>
            </a:r>
            <a:r>
              <a:rPr lang="es-AR" dirty="0" err="1"/>
              <a:t>kabinet</a:t>
            </a:r>
            <a:r>
              <a:rPr lang="es-AR" dirty="0"/>
              <a:t> </a:t>
            </a:r>
            <a:r>
              <a:rPr lang="es-AR" dirty="0" err="1"/>
              <a:t>mudah</a:t>
            </a:r>
            <a:r>
              <a:rPr lang="es-AR" dirty="0"/>
              <a:t> </a:t>
            </a:r>
            <a:r>
              <a:rPr lang="es-AR" dirty="0" err="1"/>
              <a:t>disesuaikan</a:t>
            </a:r>
            <a:r>
              <a:rPr lang="es-AR" dirty="0"/>
              <a:t> </a:t>
            </a:r>
            <a:r>
              <a:rPr lang="es-AR" dirty="0" err="1"/>
              <a:t>dengan</a:t>
            </a:r>
            <a:r>
              <a:rPr lang="es-AR" dirty="0"/>
              <a:t> </a:t>
            </a:r>
            <a:r>
              <a:rPr lang="es-AR" dirty="0" err="1"/>
              <a:t>jangka</a:t>
            </a:r>
            <a:r>
              <a:rPr lang="es-AR" dirty="0"/>
              <a:t> </a:t>
            </a:r>
            <a:r>
              <a:rPr lang="es-AR" dirty="0" err="1"/>
              <a:t>waktu</a:t>
            </a:r>
            <a:r>
              <a:rPr lang="es-AR" dirty="0"/>
              <a:t> masa </a:t>
            </a:r>
            <a:r>
              <a:rPr lang="es-AR" dirty="0" err="1"/>
              <a:t>jabatannya</a:t>
            </a:r>
            <a:r>
              <a:rPr lang="es-AR" dirty="0"/>
              <a:t>.</a:t>
            </a:r>
          </a:p>
          <a:p>
            <a:pPr marL="457200" lvl="1" indent="0" fontAlgn="base">
              <a:buNone/>
            </a:pPr>
            <a:endParaRPr lang="es-AR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4648200" y="3962400"/>
            <a:ext cx="3657600" cy="274319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CC0000"/>
                </a:solidFill>
              </a:rPr>
              <a:t>Kekurangan</a:t>
            </a:r>
            <a:endParaRPr lang="en-US" b="1" dirty="0" smtClean="0">
              <a:solidFill>
                <a:srgbClr val="CC0000"/>
              </a:solidFill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legislatif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mutlak</a:t>
            </a:r>
            <a:r>
              <a:rPr lang="en-US" dirty="0"/>
              <a:t>.</a:t>
            </a:r>
            <a:endParaRPr lang="en-US" sz="5000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smtClean="0"/>
              <a:t>lama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pertanggungjawaban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598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447</Words>
  <Application>Microsoft Office PowerPoint</Application>
  <PresentationFormat>On-screen Show (4:3)</PresentationFormat>
  <Paragraphs>100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Sejarah Perkembangan Demokrasi</vt:lpstr>
      <vt:lpstr>Direct Demokrasi</vt:lpstr>
      <vt:lpstr>Masa Renaisance</vt:lpstr>
      <vt:lpstr>Jenis Jenis Demokrasi</vt:lpstr>
      <vt:lpstr>Berdasarkan Titik Perhatian atau Prioritasnya</vt:lpstr>
      <vt:lpstr>Berdasarkan Wewenang, dan Hubungan Alat-Alat Kelengkapan Negara</vt:lpstr>
      <vt:lpstr>Demokrasi Presidensial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Perkembangan Demokrasi</dc:title>
  <dc:creator>USER</dc:creator>
  <cp:lastModifiedBy>USER</cp:lastModifiedBy>
  <cp:revision>16</cp:revision>
  <dcterms:created xsi:type="dcterms:W3CDTF">2019-04-17T10:52:04Z</dcterms:created>
  <dcterms:modified xsi:type="dcterms:W3CDTF">2019-04-18T15:59:09Z</dcterms:modified>
</cp:coreProperties>
</file>