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8" r:id="rId3"/>
    <p:sldId id="360" r:id="rId4"/>
    <p:sldId id="310" r:id="rId5"/>
    <p:sldId id="312" r:id="rId6"/>
    <p:sldId id="314" r:id="rId7"/>
    <p:sldId id="333" r:id="rId8"/>
    <p:sldId id="336" r:id="rId9"/>
    <p:sldId id="311" r:id="rId10"/>
    <p:sldId id="335" r:id="rId11"/>
    <p:sldId id="343" r:id="rId12"/>
    <p:sldId id="316" r:id="rId13"/>
    <p:sldId id="344" r:id="rId14"/>
    <p:sldId id="315" r:id="rId15"/>
    <p:sldId id="319" r:id="rId16"/>
    <p:sldId id="320" r:id="rId17"/>
    <p:sldId id="332" r:id="rId18"/>
    <p:sldId id="317" r:id="rId19"/>
    <p:sldId id="321" r:id="rId20"/>
    <p:sldId id="324" r:id="rId21"/>
    <p:sldId id="325" r:id="rId22"/>
    <p:sldId id="331" r:id="rId23"/>
    <p:sldId id="345" r:id="rId24"/>
    <p:sldId id="347" r:id="rId25"/>
    <p:sldId id="348" r:id="rId26"/>
    <p:sldId id="323" r:id="rId27"/>
    <p:sldId id="346" r:id="rId28"/>
    <p:sldId id="327" r:id="rId29"/>
    <p:sldId id="349" r:id="rId30"/>
    <p:sldId id="340" r:id="rId31"/>
    <p:sldId id="341" r:id="rId32"/>
    <p:sldId id="342" r:id="rId33"/>
    <p:sldId id="350" r:id="rId34"/>
    <p:sldId id="351" r:id="rId35"/>
    <p:sldId id="322" r:id="rId36"/>
    <p:sldId id="355" r:id="rId37"/>
    <p:sldId id="356" r:id="rId38"/>
    <p:sldId id="357" r:id="rId39"/>
    <p:sldId id="352" r:id="rId40"/>
    <p:sldId id="353" r:id="rId41"/>
    <p:sldId id="354" r:id="rId42"/>
    <p:sldId id="334" r:id="rId43"/>
    <p:sldId id="361" r:id="rId44"/>
    <p:sldId id="359" r:id="rId45"/>
    <p:sldId id="358" r:id="rId4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4660"/>
  </p:normalViewPr>
  <p:slideViewPr>
    <p:cSldViewPr>
      <p:cViewPr>
        <p:scale>
          <a:sx n="60" d="100"/>
          <a:sy n="60" d="100"/>
        </p:scale>
        <p:origin x="-780" y="-9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13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22358-C202-4259-B46F-664709560B53}" type="datetimeFigureOut">
              <a:rPr lang="id-ID" smtClean="0"/>
              <a:pPr/>
              <a:t>27/10/2018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AC6D1-AA68-4416-A3B9-7D0392D55FE1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AC6D1-AA68-4416-A3B9-7D0392D55FE1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AC6D1-AA68-4416-A3B9-7D0392D55FE1}" type="slidenum">
              <a:rPr lang="id-ID" smtClean="0"/>
              <a:pPr/>
              <a:t>11</a:t>
            </a:fld>
            <a:endParaRPr lang="id-ID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AC6D1-AA68-4416-A3B9-7D0392D55FE1}" type="slidenum">
              <a:rPr lang="id-ID" smtClean="0"/>
              <a:pPr/>
              <a:t>12</a:t>
            </a:fld>
            <a:endParaRPr lang="id-ID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AC6D1-AA68-4416-A3B9-7D0392D55FE1}" type="slidenum">
              <a:rPr lang="id-ID" smtClean="0"/>
              <a:pPr/>
              <a:t>13</a:t>
            </a:fld>
            <a:endParaRPr lang="id-ID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AC6D1-AA68-4416-A3B9-7D0392D55FE1}" type="slidenum">
              <a:rPr lang="id-ID" smtClean="0"/>
              <a:pPr/>
              <a:t>14</a:t>
            </a:fld>
            <a:endParaRPr lang="id-ID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AC6D1-AA68-4416-A3B9-7D0392D55FE1}" type="slidenum">
              <a:rPr lang="id-ID" smtClean="0"/>
              <a:pPr/>
              <a:t>15</a:t>
            </a:fld>
            <a:endParaRPr lang="id-ID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AC6D1-AA68-4416-A3B9-7D0392D55FE1}" type="slidenum">
              <a:rPr lang="id-ID" smtClean="0"/>
              <a:pPr/>
              <a:t>16</a:t>
            </a:fld>
            <a:endParaRPr lang="id-ID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AC6D1-AA68-4416-A3B9-7D0392D55FE1}" type="slidenum">
              <a:rPr lang="id-ID" smtClean="0"/>
              <a:pPr/>
              <a:t>17</a:t>
            </a:fld>
            <a:endParaRPr lang="id-ID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AC6D1-AA68-4416-A3B9-7D0392D55FE1}" type="slidenum">
              <a:rPr lang="id-ID" smtClean="0"/>
              <a:pPr/>
              <a:t>18</a:t>
            </a:fld>
            <a:endParaRPr lang="id-ID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AC6D1-AA68-4416-A3B9-7D0392D55FE1}" type="slidenum">
              <a:rPr lang="id-ID" smtClean="0"/>
              <a:pPr/>
              <a:t>19</a:t>
            </a:fld>
            <a:endParaRPr lang="id-ID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AC6D1-AA68-4416-A3B9-7D0392D55FE1}" type="slidenum">
              <a:rPr lang="id-ID" smtClean="0"/>
              <a:pPr/>
              <a:t>20</a:t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AC6D1-AA68-4416-A3B9-7D0392D55FE1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AC6D1-AA68-4416-A3B9-7D0392D55FE1}" type="slidenum">
              <a:rPr lang="id-ID" smtClean="0"/>
              <a:pPr/>
              <a:t>21</a:t>
            </a:fld>
            <a:endParaRPr lang="id-ID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AC6D1-AA68-4416-A3B9-7D0392D55FE1}" type="slidenum">
              <a:rPr lang="id-ID" smtClean="0"/>
              <a:pPr/>
              <a:t>22</a:t>
            </a:fld>
            <a:endParaRPr lang="id-ID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AC6D1-AA68-4416-A3B9-7D0392D55FE1}" type="slidenum">
              <a:rPr lang="id-ID" smtClean="0"/>
              <a:pPr/>
              <a:t>23</a:t>
            </a:fld>
            <a:endParaRPr lang="id-ID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AC6D1-AA68-4416-A3B9-7D0392D55FE1}" type="slidenum">
              <a:rPr lang="id-ID" smtClean="0"/>
              <a:pPr/>
              <a:t>24</a:t>
            </a:fld>
            <a:endParaRPr lang="id-ID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AC6D1-AA68-4416-A3B9-7D0392D55FE1}" type="slidenum">
              <a:rPr lang="id-ID" smtClean="0"/>
              <a:pPr/>
              <a:t>25</a:t>
            </a:fld>
            <a:endParaRPr lang="id-ID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AC6D1-AA68-4416-A3B9-7D0392D55FE1}" type="slidenum">
              <a:rPr lang="id-ID" smtClean="0"/>
              <a:pPr/>
              <a:t>26</a:t>
            </a:fld>
            <a:endParaRPr lang="id-ID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AC6D1-AA68-4416-A3B9-7D0392D55FE1}" type="slidenum">
              <a:rPr lang="id-ID" smtClean="0"/>
              <a:pPr/>
              <a:t>27</a:t>
            </a:fld>
            <a:endParaRPr lang="id-ID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AC6D1-AA68-4416-A3B9-7D0392D55FE1}" type="slidenum">
              <a:rPr lang="id-ID" smtClean="0"/>
              <a:pPr/>
              <a:t>28</a:t>
            </a:fld>
            <a:endParaRPr lang="id-ID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AC6D1-AA68-4416-A3B9-7D0392D55FE1}" type="slidenum">
              <a:rPr lang="id-ID" smtClean="0"/>
              <a:pPr/>
              <a:t>29</a:t>
            </a:fld>
            <a:endParaRPr lang="id-ID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AC6D1-AA68-4416-A3B9-7D0392D55FE1}" type="slidenum">
              <a:rPr lang="id-ID" smtClean="0"/>
              <a:pPr/>
              <a:t>30</a:t>
            </a:fld>
            <a:endParaRPr lang="id-ID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AC6D1-AA68-4416-A3B9-7D0392D55FE1}" type="slidenum">
              <a:rPr lang="id-ID" smtClean="0"/>
              <a:pPr/>
              <a:t>4</a:t>
            </a:fld>
            <a:endParaRPr lang="id-ID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AC6D1-AA68-4416-A3B9-7D0392D55FE1}" type="slidenum">
              <a:rPr lang="id-ID" smtClean="0"/>
              <a:pPr/>
              <a:t>31</a:t>
            </a:fld>
            <a:endParaRPr lang="id-ID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AC6D1-AA68-4416-A3B9-7D0392D55FE1}" type="slidenum">
              <a:rPr lang="id-ID" smtClean="0"/>
              <a:pPr/>
              <a:t>32</a:t>
            </a:fld>
            <a:endParaRPr lang="id-ID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AC6D1-AA68-4416-A3B9-7D0392D55FE1}" type="slidenum">
              <a:rPr lang="id-ID" smtClean="0"/>
              <a:pPr/>
              <a:t>33</a:t>
            </a:fld>
            <a:endParaRPr lang="id-ID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AC6D1-AA68-4416-A3B9-7D0392D55FE1}" type="slidenum">
              <a:rPr lang="id-ID" smtClean="0"/>
              <a:pPr/>
              <a:t>34</a:t>
            </a:fld>
            <a:endParaRPr lang="id-ID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AC6D1-AA68-4416-A3B9-7D0392D55FE1}" type="slidenum">
              <a:rPr lang="id-ID" smtClean="0"/>
              <a:pPr/>
              <a:t>35</a:t>
            </a:fld>
            <a:endParaRPr lang="id-ID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AC6D1-AA68-4416-A3B9-7D0392D55FE1}" type="slidenum">
              <a:rPr lang="id-ID" smtClean="0"/>
              <a:pPr/>
              <a:t>36</a:t>
            </a:fld>
            <a:endParaRPr lang="id-ID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AC6D1-AA68-4416-A3B9-7D0392D55FE1}" type="slidenum">
              <a:rPr lang="id-ID" smtClean="0"/>
              <a:pPr/>
              <a:t>37</a:t>
            </a:fld>
            <a:endParaRPr lang="id-ID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AC6D1-AA68-4416-A3B9-7D0392D55FE1}" type="slidenum">
              <a:rPr lang="id-ID" smtClean="0"/>
              <a:pPr/>
              <a:t>38</a:t>
            </a:fld>
            <a:endParaRPr lang="id-ID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AC6D1-AA68-4416-A3B9-7D0392D55FE1}" type="slidenum">
              <a:rPr lang="id-ID" smtClean="0"/>
              <a:pPr/>
              <a:t>39</a:t>
            </a:fld>
            <a:endParaRPr lang="id-ID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AC6D1-AA68-4416-A3B9-7D0392D55FE1}" type="slidenum">
              <a:rPr lang="id-ID" smtClean="0"/>
              <a:pPr/>
              <a:t>40</a:t>
            </a:fld>
            <a:endParaRPr 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AC6D1-AA68-4416-A3B9-7D0392D55FE1}" type="slidenum">
              <a:rPr lang="id-ID" smtClean="0"/>
              <a:pPr/>
              <a:t>5</a:t>
            </a:fld>
            <a:endParaRPr lang="id-ID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AC6D1-AA68-4416-A3B9-7D0392D55FE1}" type="slidenum">
              <a:rPr lang="id-ID" smtClean="0"/>
              <a:pPr/>
              <a:t>41</a:t>
            </a:fld>
            <a:endParaRPr lang="id-ID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B8BAD-51E8-46C5-89D2-CA07C11640C4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AC6D1-AA68-4416-A3B9-7D0392D55FE1}" type="slidenum">
              <a:rPr lang="id-ID" smtClean="0"/>
              <a:pPr/>
              <a:t>6</a:t>
            </a:fld>
            <a:endParaRPr lang="id-ID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AC6D1-AA68-4416-A3B9-7D0392D55FE1}" type="slidenum">
              <a:rPr lang="id-ID" smtClean="0"/>
              <a:pPr/>
              <a:t>7</a:t>
            </a:fld>
            <a:endParaRPr lang="id-ID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AC6D1-AA68-4416-A3B9-7D0392D55FE1}" type="slidenum">
              <a:rPr lang="id-ID" smtClean="0"/>
              <a:pPr/>
              <a:t>8</a:t>
            </a:fld>
            <a:endParaRPr lang="id-ID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AC6D1-AA68-4416-A3B9-7D0392D55FE1}" type="slidenum">
              <a:rPr lang="id-ID" smtClean="0"/>
              <a:pPr/>
              <a:t>9</a:t>
            </a:fld>
            <a:endParaRPr lang="id-ID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AC6D1-AA68-4416-A3B9-7D0392D55FE1}" type="slidenum">
              <a:rPr lang="id-ID" smtClean="0"/>
              <a:pPr/>
              <a:t>10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CE39-42E4-4405-8C33-35BB13C02460}" type="datetimeFigureOut">
              <a:rPr lang="id-ID" smtClean="0"/>
              <a:pPr/>
              <a:t>27/10/2018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F9E-8813-410A-8001-D2D9E1672D5E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0651" y="428599"/>
            <a:ext cx="3245861" cy="11293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CE39-42E4-4405-8C33-35BB13C02460}" type="datetimeFigureOut">
              <a:rPr lang="id-ID" smtClean="0"/>
              <a:pPr/>
              <a:t>27/10/2018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F9E-8813-410A-8001-D2D9E1672D5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CE39-42E4-4405-8C33-35BB13C02460}" type="datetimeFigureOut">
              <a:rPr lang="id-ID" smtClean="0"/>
              <a:pPr/>
              <a:t>27/10/2018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F9E-8813-410A-8001-D2D9E1672D5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CE39-42E4-4405-8C33-35BB13C02460}" type="datetimeFigureOut">
              <a:rPr lang="id-ID" smtClean="0"/>
              <a:pPr/>
              <a:t>27/10/2018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F9E-8813-410A-8001-D2D9E1672D5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CE39-42E4-4405-8C33-35BB13C02460}" type="datetimeFigureOut">
              <a:rPr lang="id-ID" smtClean="0"/>
              <a:pPr/>
              <a:t>27/10/2018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F9E-8813-410A-8001-D2D9E1672D5E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chemeClr val="accent1"/>
          </a:solidFill>
          <a:effectLst>
            <a:outerShdw blurRad="50800" dist="50800" dir="5400000" algn="ctr" rotWithShape="0">
              <a:schemeClr val="tx2"/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6801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3036" y="23"/>
            <a:ext cx="1131570" cy="481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CE39-42E4-4405-8C33-35BB13C02460}" type="datetimeFigureOut">
              <a:rPr lang="id-ID" smtClean="0"/>
              <a:pPr/>
              <a:t>27/10/2018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F9E-8813-410A-8001-D2D9E1672D5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CE39-42E4-4405-8C33-35BB13C02460}" type="datetimeFigureOut">
              <a:rPr lang="id-ID" smtClean="0"/>
              <a:pPr/>
              <a:t>27/10/2018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F9E-8813-410A-8001-D2D9E1672D5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CE39-42E4-4405-8C33-35BB13C02460}" type="datetimeFigureOut">
              <a:rPr lang="id-ID" smtClean="0"/>
              <a:pPr/>
              <a:t>27/10/2018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F9E-8813-410A-8001-D2D9E1672D5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CE39-42E4-4405-8C33-35BB13C02460}" type="datetimeFigureOut">
              <a:rPr lang="id-ID" smtClean="0"/>
              <a:pPr/>
              <a:t>27/10/2018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F9E-8813-410A-8001-D2D9E1672D5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CE39-42E4-4405-8C33-35BB13C02460}" type="datetimeFigureOut">
              <a:rPr lang="id-ID" smtClean="0"/>
              <a:pPr/>
              <a:t>27/10/2018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F9E-8813-410A-8001-D2D9E1672D5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CE39-42E4-4405-8C33-35BB13C02460}" type="datetimeFigureOut">
              <a:rPr lang="id-ID" smtClean="0"/>
              <a:pPr/>
              <a:t>27/10/2018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F9E-8813-410A-8001-D2D9E1672D5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CE39-42E4-4405-8C33-35BB13C02460}" type="datetimeFigureOut">
              <a:rPr lang="id-ID" smtClean="0"/>
              <a:pPr/>
              <a:t>27/10/2018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F9E-8813-410A-8001-D2D9E1672D5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0CE39-42E4-4405-8C33-35BB13C02460}" type="datetimeFigureOut">
              <a:rPr lang="id-ID" smtClean="0"/>
              <a:pPr/>
              <a:t>27/10/2018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2F9E-8813-410A-8001-D2D9E1672D5E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viantara@rocket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png"/><Relationship Id="rId4" Type="http://schemas.openxmlformats.org/officeDocument/2006/relationships/image" Target="../media/image19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3.png"/><Relationship Id="rId9" Type="http://schemas.openxmlformats.org/officeDocument/2006/relationships/oleObject" Target="../embeddings/oleObject15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.png"/><Relationship Id="rId4" Type="http://schemas.openxmlformats.org/officeDocument/2006/relationships/image" Target="../media/image19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slide" Target="slide44.xml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9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55765"/>
          </a:xfrm>
        </p:spPr>
        <p:txBody>
          <a:bodyPr>
            <a:normAutofit fontScale="90000"/>
          </a:bodyPr>
          <a:lstStyle/>
          <a:p>
            <a:r>
              <a:rPr lang="en-US" sz="6600" dirty="0" smtClean="0">
                <a:latin typeface="Algerian" pitchFamily="82" charset="0"/>
              </a:rPr>
              <a:t>KIMIA DASAR 1A</a:t>
            </a:r>
            <a:br>
              <a:rPr lang="en-US" sz="6600" dirty="0" smtClean="0">
                <a:latin typeface="Algerian" pitchFamily="82" charset="0"/>
              </a:rPr>
            </a:br>
            <a:r>
              <a:rPr lang="en-US" sz="3100" dirty="0" err="1" smtClean="0">
                <a:latin typeface="Algerian" pitchFamily="82" charset="0"/>
              </a:rPr>
              <a:t>Prodi</a:t>
            </a:r>
            <a:r>
              <a:rPr lang="en-US" sz="3100" dirty="0" smtClean="0">
                <a:latin typeface="Algerian" pitchFamily="82" charset="0"/>
              </a:rPr>
              <a:t>: </a:t>
            </a:r>
            <a:r>
              <a:rPr lang="en-US" sz="3100" dirty="0" err="1" smtClean="0">
                <a:latin typeface="Algerian" pitchFamily="82" charset="0"/>
              </a:rPr>
              <a:t>informatika</a:t>
            </a:r>
            <a:r>
              <a:rPr lang="en-US" sz="3100" dirty="0" smtClean="0">
                <a:latin typeface="Algerian" pitchFamily="82" charset="0"/>
              </a:rPr>
              <a:t/>
            </a:r>
            <a:br>
              <a:rPr lang="en-US" sz="3100" dirty="0" smtClean="0">
                <a:latin typeface="Algerian" pitchFamily="82" charset="0"/>
              </a:rPr>
            </a:br>
            <a:r>
              <a:rPr lang="en-US" sz="2700" i="1" dirty="0" err="1" smtClean="0">
                <a:latin typeface="Algerian" pitchFamily="82" charset="0"/>
              </a:rPr>
              <a:t>Topik</a:t>
            </a:r>
            <a:r>
              <a:rPr lang="en-US" sz="2700" i="1" dirty="0" smtClean="0">
                <a:latin typeface="Algerian" pitchFamily="82" charset="0"/>
              </a:rPr>
              <a:t>: </a:t>
            </a:r>
            <a:r>
              <a:rPr lang="en-US" sz="2700" i="1" dirty="0" err="1" smtClean="0">
                <a:latin typeface="Algerian" pitchFamily="82" charset="0"/>
              </a:rPr>
              <a:t>pengukuran</a:t>
            </a:r>
            <a:r>
              <a:rPr lang="en-US" sz="2700" i="1" dirty="0" smtClean="0">
                <a:latin typeface="Algerian" pitchFamily="82" charset="0"/>
              </a:rPr>
              <a:t> </a:t>
            </a:r>
            <a:r>
              <a:rPr lang="en-US" sz="2700" i="1" dirty="0" err="1" smtClean="0">
                <a:latin typeface="Algerian" pitchFamily="82" charset="0"/>
              </a:rPr>
              <a:t>dan</a:t>
            </a:r>
            <a:r>
              <a:rPr lang="en-US" sz="2700" i="1" dirty="0" smtClean="0">
                <a:latin typeface="Algerian" pitchFamily="82" charset="0"/>
              </a:rPr>
              <a:t> </a:t>
            </a:r>
            <a:r>
              <a:rPr lang="en-US" sz="2700" i="1" dirty="0" err="1" smtClean="0">
                <a:latin typeface="Algerian" pitchFamily="82" charset="0"/>
              </a:rPr>
              <a:t>perhitungan</a:t>
            </a:r>
            <a:r>
              <a:rPr lang="en-US" sz="2700" i="1" dirty="0" smtClean="0">
                <a:latin typeface="Algerian" pitchFamily="82" charset="0"/>
              </a:rPr>
              <a:t> (2</a:t>
            </a:r>
            <a:r>
              <a:rPr lang="en-US" sz="2700" i="1" baseline="30000" dirty="0" smtClean="0">
                <a:latin typeface="Algerian" pitchFamily="82" charset="0"/>
              </a:rPr>
              <a:t>nd</a:t>
            </a:r>
            <a:r>
              <a:rPr lang="en-US" sz="2700" i="1" dirty="0" smtClean="0">
                <a:latin typeface="Algerian" pitchFamily="82" charset="0"/>
              </a:rPr>
              <a:t> week)</a:t>
            </a:r>
            <a:endParaRPr lang="id-ID" sz="6600" i="1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48168"/>
            <a:ext cx="6400800" cy="2038352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Pengampu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Matakuliah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: </a:t>
            </a:r>
          </a:p>
          <a:p>
            <a:r>
              <a:rPr lang="en-US" sz="2800" i="1" dirty="0" err="1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Dwindrata</a:t>
            </a:r>
            <a:r>
              <a:rPr lang="en-US" sz="2800" i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 B. </a:t>
            </a:r>
            <a:r>
              <a:rPr lang="en-US" sz="2800" i="1" dirty="0" err="1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Aviantara</a:t>
            </a:r>
            <a:r>
              <a:rPr lang="en-US" sz="2800" i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, M.S.M.C</a:t>
            </a:r>
          </a:p>
          <a:p>
            <a:r>
              <a:rPr lang="en-US" sz="2800" i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(</a:t>
            </a:r>
            <a:r>
              <a:rPr lang="en-US" sz="2800" i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  <a:hlinkClick r:id="rId2"/>
              </a:rPr>
              <a:t>aviantara@rocketmail.com</a:t>
            </a:r>
            <a:r>
              <a:rPr lang="en-US" sz="2800" i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)</a:t>
            </a:r>
          </a:p>
          <a:p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© </a:t>
            </a:r>
            <a:r>
              <a:rPr lang="en-US" sz="2000" i="1" dirty="0" err="1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Gasal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 2018</a:t>
            </a:r>
          </a:p>
          <a:p>
            <a:endParaRPr lang="id-ID" sz="2800" i="1" dirty="0">
              <a:solidFill>
                <a:schemeClr val="accent2">
                  <a:lumMod val="75000"/>
                </a:schemeClr>
              </a:solidFill>
              <a:latin typeface="Bell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86625" cy="81915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50" indent="-6350">
              <a:buNone/>
            </a:pP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cairan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volumenya</a:t>
            </a:r>
            <a:r>
              <a:rPr lang="en-US" sz="2400" dirty="0" smtClean="0"/>
              <a:t> 20 </a:t>
            </a:r>
            <a:r>
              <a:rPr lang="en-US" sz="2400" dirty="0" err="1" smtClean="0"/>
              <a:t>mL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massa</a:t>
            </a:r>
            <a:r>
              <a:rPr lang="en-US" sz="2400" dirty="0" smtClean="0"/>
              <a:t> 70 g. </a:t>
            </a:r>
            <a:r>
              <a:rPr lang="en-US" sz="2400" dirty="0" err="1" smtClean="0"/>
              <a:t>Hitung</a:t>
            </a:r>
            <a:r>
              <a:rPr lang="en-US" sz="2400" dirty="0" smtClean="0"/>
              <a:t> </a:t>
            </a:r>
            <a:r>
              <a:rPr lang="en-US" sz="2400" dirty="0" err="1" smtClean="0"/>
              <a:t>bobot</a:t>
            </a:r>
            <a:r>
              <a:rPr lang="en-US" sz="2400" dirty="0" smtClean="0"/>
              <a:t> </a:t>
            </a:r>
            <a:r>
              <a:rPr lang="en-US" sz="2400" dirty="0" err="1" smtClean="0"/>
              <a:t>jenis</a:t>
            </a:r>
            <a:r>
              <a:rPr lang="en-US" sz="2400" dirty="0" smtClean="0"/>
              <a:t> </a:t>
            </a:r>
            <a:r>
              <a:rPr lang="en-US" sz="2400" dirty="0" err="1" smtClean="0"/>
              <a:t>cairan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satuan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MKS.</a:t>
            </a:r>
          </a:p>
          <a:p>
            <a:pPr marL="6350" indent="-6350">
              <a:buNone/>
            </a:pPr>
            <a:endParaRPr lang="en-US" sz="2400" dirty="0" smtClean="0"/>
          </a:p>
          <a:p>
            <a:pPr marL="6350" indent="-6350">
              <a:buNone/>
            </a:pPr>
            <a:r>
              <a:rPr lang="en-US" sz="2400" dirty="0" err="1" smtClean="0"/>
              <a:t>Jawab</a:t>
            </a:r>
            <a:endParaRPr lang="en-US" sz="2400" dirty="0" smtClean="0"/>
          </a:p>
          <a:p>
            <a:pPr marL="6350" indent="-6350">
              <a:buNone/>
            </a:pPr>
            <a:endParaRPr lang="en-US" sz="2400" dirty="0" smtClean="0"/>
          </a:p>
          <a:p>
            <a:pPr marL="6350" indent="-6350">
              <a:buNone/>
            </a:pPr>
            <a:r>
              <a:rPr lang="en-US" sz="2400" dirty="0" smtClean="0"/>
              <a:t>V = (20 </a:t>
            </a:r>
            <a:r>
              <a:rPr lang="en-US" sz="2400" dirty="0" err="1" smtClean="0"/>
              <a:t>mL</a:t>
            </a:r>
            <a:r>
              <a:rPr lang="en-US" sz="2400" dirty="0" smtClean="0"/>
              <a:t>)(		)(	         )(		       ) = 2,0 x 10</a:t>
            </a:r>
            <a:r>
              <a:rPr lang="en-US" sz="2400" baseline="30000" dirty="0" smtClean="0"/>
              <a:t>-5</a:t>
            </a:r>
            <a:r>
              <a:rPr lang="en-US" sz="2400" dirty="0" smtClean="0"/>
              <a:t> m</a:t>
            </a:r>
            <a:r>
              <a:rPr lang="en-US" sz="2400" baseline="30000" dirty="0" smtClean="0"/>
              <a:t>3</a:t>
            </a:r>
            <a:endParaRPr lang="en-US" sz="2400" dirty="0" smtClean="0"/>
          </a:p>
          <a:p>
            <a:pPr marL="6350" indent="-6350">
              <a:buNone/>
            </a:pPr>
            <a:endParaRPr lang="en-US" sz="2400" dirty="0" smtClean="0"/>
          </a:p>
          <a:p>
            <a:pPr marL="6350" indent="-6350">
              <a:buNone/>
            </a:pPr>
            <a:r>
              <a:rPr lang="en-US" sz="2400" dirty="0" smtClean="0"/>
              <a:t>m = (70 g)(	            ) = 7,0 x 10</a:t>
            </a:r>
            <a:r>
              <a:rPr lang="en-US" sz="2400" baseline="30000" dirty="0" smtClean="0"/>
              <a:t>-2</a:t>
            </a:r>
            <a:r>
              <a:rPr lang="en-US" sz="2400" dirty="0" smtClean="0"/>
              <a:t> kg</a:t>
            </a:r>
          </a:p>
          <a:p>
            <a:pPr marL="6350" indent="-6350">
              <a:buNone/>
            </a:pPr>
            <a:endParaRPr lang="en-US" sz="2400" dirty="0" smtClean="0"/>
          </a:p>
          <a:p>
            <a:pPr marL="6350" indent="-6350">
              <a:buNone/>
            </a:pPr>
            <a:r>
              <a:rPr lang="en-US" sz="2400" dirty="0" err="1" smtClean="0"/>
              <a:t>bobot</a:t>
            </a:r>
            <a:r>
              <a:rPr lang="en-US" sz="2400" dirty="0" smtClean="0"/>
              <a:t> </a:t>
            </a:r>
            <a:r>
              <a:rPr lang="en-US" sz="2400" dirty="0" err="1" smtClean="0"/>
              <a:t>jenis</a:t>
            </a:r>
            <a:r>
              <a:rPr lang="en-US" sz="2400" dirty="0" smtClean="0"/>
              <a:t>  = 	          =			      =  3500 kg m</a:t>
            </a:r>
            <a:r>
              <a:rPr lang="en-US" sz="2400" baseline="30000" dirty="0" smtClean="0"/>
              <a:t>-3</a:t>
            </a:r>
            <a:endParaRPr lang="en-US" sz="24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49053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/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KONVERSI ANTAR SATUAN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1114" y="863726"/>
            <a:ext cx="108234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Soal</a:t>
            </a:r>
            <a:endParaRPr lang="en-US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2000232" y="3500438"/>
            <a:ext cx="1285884" cy="928694"/>
            <a:chOff x="3786182" y="3571876"/>
            <a:chExt cx="1285884" cy="928694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3786182" y="3571876"/>
              <a:ext cx="1285884" cy="92869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6350" marR="0" lvl="0" indent="-635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2400" dirty="0" smtClean="0"/>
                <a:t>1 L</a:t>
              </a:r>
            </a:p>
            <a:p>
              <a:pPr marL="6350" marR="0" lvl="0" indent="-635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1000 </a:t>
              </a:r>
              <a:r>
                <a:rPr kumimoji="0" lang="en-US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mL</a:t>
              </a: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0" name="Straight Connector 9"/>
            <p:cNvCxnSpPr>
              <a:stCxn id="8" idx="1"/>
              <a:endCxn id="8" idx="3"/>
            </p:cNvCxnSpPr>
            <p:nvPr/>
          </p:nvCxnSpPr>
          <p:spPr>
            <a:xfrm rot="10800000" flipH="1">
              <a:off x="3786182" y="4036223"/>
              <a:ext cx="1285884" cy="1588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1"/>
          <p:cNvGrpSpPr/>
          <p:nvPr/>
        </p:nvGrpSpPr>
        <p:grpSpPr>
          <a:xfrm>
            <a:off x="3500430" y="3500438"/>
            <a:ext cx="1285884" cy="928694"/>
            <a:chOff x="3786182" y="3571876"/>
            <a:chExt cx="1285884" cy="928694"/>
          </a:xfrm>
        </p:grpSpPr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3786182" y="3571876"/>
              <a:ext cx="1285884" cy="92869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6350" marR="0" lvl="0" indent="-635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2400" dirty="0" smtClean="0"/>
                <a:t>1 dm</a:t>
              </a:r>
              <a:r>
                <a:rPr lang="en-US" sz="2400" baseline="30000" dirty="0" smtClean="0"/>
                <a:t>3</a:t>
              </a:r>
              <a:endParaRPr lang="en-US" sz="2400" dirty="0" smtClean="0"/>
            </a:p>
            <a:p>
              <a:pPr marL="6350" marR="0" lvl="0" indent="-635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</a:t>
              </a:r>
              <a:r>
                <a:rPr kumimoji="0" lang="en-US" sz="24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</a:t>
              </a:r>
            </a:p>
          </p:txBody>
        </p:sp>
        <p:cxnSp>
          <p:nvCxnSpPr>
            <p:cNvPr id="14" name="Straight Connector 13"/>
            <p:cNvCxnSpPr>
              <a:stCxn id="13" idx="1"/>
              <a:endCxn id="13" idx="3"/>
            </p:cNvCxnSpPr>
            <p:nvPr/>
          </p:nvCxnSpPr>
          <p:spPr>
            <a:xfrm rot="10800000" flipH="1">
              <a:off x="3786182" y="4036223"/>
              <a:ext cx="1285884" cy="1588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4"/>
          <p:cNvGrpSpPr/>
          <p:nvPr/>
        </p:nvGrpSpPr>
        <p:grpSpPr>
          <a:xfrm>
            <a:off x="5000628" y="3500438"/>
            <a:ext cx="1500198" cy="928694"/>
            <a:chOff x="3786182" y="3571876"/>
            <a:chExt cx="1285884" cy="928694"/>
          </a:xfrm>
        </p:grpSpPr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3786182" y="3571876"/>
              <a:ext cx="1285884" cy="9286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6350" marR="0" lvl="0" indent="-635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2400" dirty="0" smtClean="0"/>
                <a:t>1 m</a:t>
              </a:r>
              <a:r>
                <a:rPr lang="en-US" sz="2400" baseline="30000" dirty="0" smtClean="0"/>
                <a:t>3</a:t>
              </a:r>
              <a:endParaRPr lang="en-US" sz="2400" dirty="0" smtClean="0"/>
            </a:p>
            <a:p>
              <a:pPr marL="6350" marR="0" lvl="0" indent="-635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1000 dm</a:t>
              </a:r>
              <a:r>
                <a:rPr kumimoji="0" lang="en-US" sz="2400" b="0" i="0" u="none" strike="noStrike" kern="1200" cap="none" spc="0" normalizeH="0" baseline="3000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</a:t>
              </a: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7" name="Straight Connector 16"/>
            <p:cNvCxnSpPr>
              <a:stCxn id="16" idx="1"/>
              <a:endCxn id="16" idx="3"/>
            </p:cNvCxnSpPr>
            <p:nvPr/>
          </p:nvCxnSpPr>
          <p:spPr>
            <a:xfrm rot="10800000" flipH="1">
              <a:off x="3786182" y="4036223"/>
              <a:ext cx="1285884" cy="1588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7"/>
          <p:cNvGrpSpPr/>
          <p:nvPr/>
        </p:nvGrpSpPr>
        <p:grpSpPr>
          <a:xfrm>
            <a:off x="1857356" y="4357694"/>
            <a:ext cx="1285884" cy="928694"/>
            <a:chOff x="3786182" y="3571876"/>
            <a:chExt cx="1285884" cy="928694"/>
          </a:xfrm>
        </p:grpSpPr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3786182" y="3571876"/>
              <a:ext cx="1285884" cy="92869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6350" marR="0" lvl="0" indent="-635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2400" dirty="0" smtClean="0"/>
                <a:t>1 kg</a:t>
              </a:r>
            </a:p>
            <a:p>
              <a:pPr marL="6350" marR="0" lvl="0" indent="-635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1000 g</a:t>
              </a:r>
            </a:p>
          </p:txBody>
        </p:sp>
        <p:cxnSp>
          <p:nvCxnSpPr>
            <p:cNvPr id="20" name="Straight Connector 19"/>
            <p:cNvCxnSpPr>
              <a:stCxn id="19" idx="1"/>
              <a:endCxn id="19" idx="3"/>
            </p:cNvCxnSpPr>
            <p:nvPr/>
          </p:nvCxnSpPr>
          <p:spPr>
            <a:xfrm rot="10800000" flipH="1">
              <a:off x="3786182" y="4036223"/>
              <a:ext cx="1285884" cy="1588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20"/>
          <p:cNvGrpSpPr/>
          <p:nvPr/>
        </p:nvGrpSpPr>
        <p:grpSpPr>
          <a:xfrm>
            <a:off x="2357422" y="5286388"/>
            <a:ext cx="500066" cy="928694"/>
            <a:chOff x="3786182" y="3571876"/>
            <a:chExt cx="1285884" cy="928694"/>
          </a:xfrm>
        </p:grpSpPr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3786182" y="3571876"/>
              <a:ext cx="1285884" cy="92869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6350" marR="0" lvl="0" indent="-635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2400" dirty="0" smtClean="0"/>
                <a:t>m</a:t>
              </a:r>
            </a:p>
            <a:p>
              <a:pPr marL="6350" marR="0" lvl="0" indent="-635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2400" dirty="0" smtClean="0"/>
                <a:t>V</a:t>
              </a: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23" name="Straight Connector 22"/>
            <p:cNvCxnSpPr>
              <a:stCxn id="22" idx="1"/>
              <a:endCxn id="22" idx="3"/>
            </p:cNvCxnSpPr>
            <p:nvPr/>
          </p:nvCxnSpPr>
          <p:spPr>
            <a:xfrm rot="10800000" flipH="1">
              <a:off x="3786182" y="4036223"/>
              <a:ext cx="1285884" cy="1588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3"/>
          <p:cNvGrpSpPr/>
          <p:nvPr/>
        </p:nvGrpSpPr>
        <p:grpSpPr>
          <a:xfrm>
            <a:off x="3357554" y="5286388"/>
            <a:ext cx="2000264" cy="928694"/>
            <a:chOff x="3786182" y="3571876"/>
            <a:chExt cx="1285884" cy="928694"/>
          </a:xfrm>
        </p:grpSpPr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3786182" y="3571876"/>
              <a:ext cx="1285884" cy="9286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6350" marR="0" lvl="0" indent="-635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2400" dirty="0" smtClean="0"/>
                <a:t>7,0 x 10</a:t>
              </a:r>
              <a:r>
                <a:rPr lang="en-US" sz="2400" baseline="30000" dirty="0" smtClean="0"/>
                <a:t>-2</a:t>
              </a:r>
              <a:r>
                <a:rPr lang="en-US" sz="2400" dirty="0" smtClean="0"/>
                <a:t> kg</a:t>
              </a:r>
            </a:p>
            <a:p>
              <a:pPr marL="6350" marR="0" lvl="0" indent="-635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2400" dirty="0" smtClean="0"/>
                <a:t>2,0 x 10</a:t>
              </a:r>
              <a:r>
                <a:rPr lang="en-US" sz="2400" baseline="30000" dirty="0" smtClean="0"/>
                <a:t>-5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m</a:t>
              </a:r>
              <a:r>
                <a:rPr kumimoji="0" lang="en-US" sz="2400" b="0" i="0" u="none" strike="noStrike" kern="1200" cap="none" spc="0" normalizeH="0" baseline="3000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</a:t>
              </a: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26" name="Straight Connector 25"/>
            <p:cNvCxnSpPr>
              <a:stCxn id="25" idx="1"/>
              <a:endCxn id="25" idx="3"/>
            </p:cNvCxnSpPr>
            <p:nvPr/>
          </p:nvCxnSpPr>
          <p:spPr>
            <a:xfrm rot="10800000" flipH="1">
              <a:off x="3786182" y="4036223"/>
              <a:ext cx="1285884" cy="1588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86625" cy="81915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err="1" smtClean="0"/>
              <a:t>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panjang</a:t>
            </a:r>
            <a:r>
              <a:rPr lang="en-US" sz="2400" dirty="0" smtClean="0"/>
              <a:t> 1 feet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satuan</a:t>
            </a:r>
            <a:r>
              <a:rPr lang="en-US" sz="2400" dirty="0" smtClean="0"/>
              <a:t> centimeter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diberikan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faktor</a:t>
            </a:r>
            <a:r>
              <a:rPr lang="en-US" sz="2400" dirty="0" smtClean="0"/>
              <a:t> </a:t>
            </a:r>
            <a:r>
              <a:rPr lang="en-US" sz="2400" dirty="0" err="1" smtClean="0"/>
              <a:t>konversi</a:t>
            </a:r>
            <a:r>
              <a:rPr lang="en-US" sz="2400" dirty="0" smtClean="0"/>
              <a:t> 1 feet = 12 in, </a:t>
            </a:r>
            <a:r>
              <a:rPr lang="en-US" sz="2400" dirty="0" err="1" smtClean="0"/>
              <a:t>dan</a:t>
            </a:r>
            <a:r>
              <a:rPr lang="en-US" sz="2400" dirty="0" smtClean="0"/>
              <a:t> 1 in = 2,54 cm</a:t>
            </a:r>
          </a:p>
          <a:p>
            <a:pPr marL="457200" indent="-457200" algn="r">
              <a:buNone/>
            </a:pPr>
            <a:r>
              <a:rPr lang="en-US" sz="2400" dirty="0" smtClean="0"/>
              <a:t>	(</a:t>
            </a:r>
            <a:r>
              <a:rPr lang="en-US" sz="2400" i="1" dirty="0" err="1" smtClean="0"/>
              <a:t>Jawab</a:t>
            </a:r>
            <a:r>
              <a:rPr lang="en-US" sz="2400" i="1" dirty="0" smtClean="0"/>
              <a:t>: 30,48 cm)</a:t>
            </a:r>
            <a:endParaRPr lang="en-US" sz="24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kelajuan</a:t>
            </a:r>
            <a:r>
              <a:rPr lang="en-US" sz="2400" dirty="0" smtClean="0"/>
              <a:t> </a:t>
            </a:r>
            <a:r>
              <a:rPr lang="en-US" sz="2400" dirty="0" err="1" smtClean="0"/>
              <a:t>cahaya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ruang</a:t>
            </a:r>
            <a:r>
              <a:rPr lang="en-US" sz="2400" dirty="0" smtClean="0"/>
              <a:t> </a:t>
            </a:r>
            <a:r>
              <a:rPr lang="en-US" sz="2400" dirty="0" err="1" smtClean="0"/>
              <a:t>hampa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2,998 x 10</a:t>
            </a:r>
            <a:r>
              <a:rPr lang="en-US" sz="2400" baseline="30000" dirty="0" smtClean="0"/>
              <a:t>10</a:t>
            </a:r>
            <a:r>
              <a:rPr lang="en-US" sz="2400" dirty="0" smtClean="0"/>
              <a:t> cm s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</a:t>
            </a:r>
            <a:r>
              <a:rPr lang="en-US" sz="2400" dirty="0" err="1" smtClean="0"/>
              <a:t>berapakah</a:t>
            </a:r>
            <a:r>
              <a:rPr lang="en-US" sz="2400" dirty="0" smtClean="0"/>
              <a:t> </a:t>
            </a:r>
            <a:r>
              <a:rPr lang="en-US" sz="2400" dirty="0" err="1" smtClean="0"/>
              <a:t>kelajuannya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dinyatakan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satuan</a:t>
            </a:r>
            <a:r>
              <a:rPr lang="en-US" sz="2400" dirty="0" smtClean="0"/>
              <a:t> km/h?</a:t>
            </a:r>
          </a:p>
          <a:p>
            <a:pPr marL="457200" indent="-457200" algn="r">
              <a:buNone/>
            </a:pPr>
            <a:r>
              <a:rPr lang="en-US" sz="2400" dirty="0" smtClean="0"/>
              <a:t>	(</a:t>
            </a:r>
            <a:r>
              <a:rPr lang="en-US" sz="2400" i="1" dirty="0" err="1" smtClean="0"/>
              <a:t>Jawab</a:t>
            </a:r>
            <a:r>
              <a:rPr lang="en-US" sz="2400" i="1" dirty="0" smtClean="0"/>
              <a:t>: 1,079 x 10</a:t>
            </a:r>
            <a:r>
              <a:rPr lang="en-US" sz="2400" i="1" baseline="30000" dirty="0" smtClean="0"/>
              <a:t>9</a:t>
            </a:r>
            <a:r>
              <a:rPr lang="en-US" sz="2400" i="1" dirty="0" smtClean="0"/>
              <a:t> km h</a:t>
            </a:r>
            <a:r>
              <a:rPr lang="en-US" sz="2400" i="1" baseline="30000" dirty="0" smtClean="0"/>
              <a:t>-1</a:t>
            </a:r>
            <a:r>
              <a:rPr lang="en-US" sz="2400" i="1" dirty="0" smtClean="0"/>
              <a:t>)</a:t>
            </a:r>
            <a:endParaRPr lang="en-US" sz="2400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roket</a:t>
            </a:r>
            <a:r>
              <a:rPr lang="en-US" sz="2400" dirty="0" smtClean="0"/>
              <a:t>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kapasitas</a:t>
            </a:r>
            <a:r>
              <a:rPr lang="en-US" sz="2400" dirty="0" smtClean="0"/>
              <a:t> </a:t>
            </a:r>
            <a:r>
              <a:rPr lang="en-US" sz="2400" dirty="0" err="1" smtClean="0"/>
              <a:t>bahan</a:t>
            </a:r>
            <a:r>
              <a:rPr lang="en-US" sz="2400" dirty="0" smtClean="0"/>
              <a:t> </a:t>
            </a:r>
            <a:r>
              <a:rPr lang="en-US" sz="2400" dirty="0" err="1" smtClean="0"/>
              <a:t>bakar</a:t>
            </a:r>
            <a:r>
              <a:rPr lang="en-US" sz="2400" dirty="0" smtClean="0"/>
              <a:t> </a:t>
            </a:r>
            <a:r>
              <a:rPr lang="en-US" sz="2400" dirty="0" err="1" smtClean="0"/>
              <a:t>sebesar</a:t>
            </a:r>
            <a:r>
              <a:rPr lang="en-US" sz="2400" dirty="0" smtClean="0"/>
              <a:t> 3.666.500 m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. </a:t>
            </a:r>
            <a:r>
              <a:rPr lang="en-US" sz="2400" dirty="0" err="1" smtClean="0"/>
              <a:t>Berapakah</a:t>
            </a:r>
            <a:r>
              <a:rPr lang="en-US" sz="2400" dirty="0" smtClean="0"/>
              <a:t> </a:t>
            </a:r>
            <a:r>
              <a:rPr lang="en-US" sz="2400" dirty="0" err="1" smtClean="0"/>
              <a:t>kapasitasnya</a:t>
            </a:r>
            <a:r>
              <a:rPr lang="en-US" sz="2400" dirty="0" smtClean="0"/>
              <a:t> </a:t>
            </a:r>
            <a:r>
              <a:rPr lang="en-US" sz="2400" dirty="0" err="1" smtClean="0"/>
              <a:t>bila</a:t>
            </a:r>
            <a:r>
              <a:rPr lang="en-US" sz="2400" dirty="0" smtClean="0"/>
              <a:t> </a:t>
            </a:r>
            <a:r>
              <a:rPr lang="en-US" sz="2400" dirty="0" err="1" smtClean="0"/>
              <a:t>dinyatakan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satuan</a:t>
            </a:r>
            <a:r>
              <a:rPr lang="en-US" sz="2400" dirty="0" smtClean="0"/>
              <a:t> liter?</a:t>
            </a:r>
          </a:p>
          <a:p>
            <a:pPr marL="457200" indent="-457200" algn="r">
              <a:buNone/>
            </a:pPr>
            <a:r>
              <a:rPr lang="en-US" sz="2400" dirty="0" smtClean="0"/>
              <a:t>	(</a:t>
            </a:r>
            <a:r>
              <a:rPr lang="en-US" sz="2400" i="1" dirty="0" err="1" smtClean="0"/>
              <a:t>Jawab</a:t>
            </a:r>
            <a:r>
              <a:rPr lang="en-US" sz="2400" i="1" dirty="0" smtClean="0"/>
              <a:t>: 3,665 x 10</a:t>
            </a:r>
            <a:r>
              <a:rPr lang="en-US" sz="2400" i="1" baseline="30000" dirty="0" smtClean="0"/>
              <a:t>9</a:t>
            </a:r>
            <a:r>
              <a:rPr lang="en-US" sz="2400" i="1" dirty="0" smtClean="0"/>
              <a:t> L)</a:t>
            </a:r>
            <a:endParaRPr lang="en-US" sz="2400" dirty="0" smtClean="0"/>
          </a:p>
          <a:p>
            <a:pPr marL="6350" indent="-6350">
              <a:buNone/>
            </a:pPr>
            <a:endParaRPr lang="en-US" sz="24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49053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/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KONVERSI ANTAR SATUAN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1114" y="863726"/>
            <a:ext cx="175887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Latihan</a:t>
            </a:r>
            <a:endParaRPr lang="en-US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500726"/>
          </a:xfrm>
        </p:spPr>
        <p:txBody>
          <a:bodyPr>
            <a:normAutofit/>
          </a:bodyPr>
          <a:lstStyle/>
          <a:p>
            <a:pPr marL="6350" indent="-6350">
              <a:buNone/>
            </a:pPr>
            <a:r>
              <a:rPr lang="en-US" sz="2400" dirty="0" smtClean="0"/>
              <a:t>PANJANG:</a:t>
            </a:r>
          </a:p>
          <a:p>
            <a:pPr marL="6350" indent="-6350">
              <a:buNone/>
            </a:pPr>
            <a:endParaRPr lang="en-US" sz="2400" dirty="0" smtClean="0"/>
          </a:p>
          <a:p>
            <a:pPr marL="6350" indent="-6350">
              <a:buNone/>
            </a:pPr>
            <a:endParaRPr lang="en-US" sz="2400" dirty="0" smtClean="0"/>
          </a:p>
          <a:p>
            <a:pPr marL="6350" indent="-6350">
              <a:buNone/>
            </a:pPr>
            <a:endParaRPr lang="en-US" sz="2400" dirty="0" smtClean="0"/>
          </a:p>
          <a:p>
            <a:pPr marL="6350" indent="-6350">
              <a:buNone/>
            </a:pPr>
            <a:endParaRPr lang="en-US" sz="2400" dirty="0" smtClean="0"/>
          </a:p>
          <a:p>
            <a:pPr marL="6350" indent="-6350">
              <a:buNone/>
            </a:pPr>
            <a:endParaRPr lang="en-US" sz="2400" dirty="0" smtClean="0"/>
          </a:p>
          <a:p>
            <a:pPr marL="6350" indent="-6350">
              <a:buNone/>
            </a:pPr>
            <a:endParaRPr lang="en-US" sz="2400" dirty="0" smtClean="0"/>
          </a:p>
          <a:p>
            <a:pPr marL="6350" indent="-6350">
              <a:buNone/>
            </a:pPr>
            <a:endParaRPr lang="en-US" sz="2400" dirty="0" smtClean="0"/>
          </a:p>
          <a:p>
            <a:pPr marL="6350" indent="-6350">
              <a:buNone/>
            </a:pPr>
            <a:endParaRPr lang="en-US" sz="2400" dirty="0" smtClean="0"/>
          </a:p>
          <a:p>
            <a:pPr>
              <a:spcBef>
                <a:spcPct val="35000"/>
              </a:spcBef>
            </a:pPr>
            <a:r>
              <a:rPr lang="en-US" sz="2400" dirty="0" err="1" smtClean="0"/>
              <a:t>Penggaris</a:t>
            </a:r>
            <a:r>
              <a:rPr lang="en-US" sz="2400" dirty="0" smtClean="0"/>
              <a:t> A: 4.2 ± 0.1 cm; </a:t>
            </a:r>
            <a:r>
              <a:rPr lang="en-US" sz="2400" dirty="0" err="1" smtClean="0"/>
              <a:t>Penggaris</a:t>
            </a:r>
            <a:r>
              <a:rPr lang="en-US" sz="2400" dirty="0" smtClean="0"/>
              <a:t> B: 4.25 ± 0.05 cm.</a:t>
            </a:r>
          </a:p>
          <a:p>
            <a:pPr>
              <a:spcBef>
                <a:spcPct val="35000"/>
              </a:spcBef>
            </a:pPr>
            <a:r>
              <a:rPr lang="en-US" sz="2400" dirty="0" err="1" smtClean="0"/>
              <a:t>Penggaris</a:t>
            </a:r>
            <a:r>
              <a:rPr lang="en-US" sz="2400" dirty="0" smtClean="0"/>
              <a:t> A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ketidakpastian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</a:t>
            </a:r>
            <a:r>
              <a:rPr lang="en-US" sz="2400" dirty="0" err="1" smtClean="0"/>
              <a:t>daripada</a:t>
            </a:r>
            <a:r>
              <a:rPr lang="en-US" sz="2400" dirty="0" smtClean="0"/>
              <a:t> B.</a:t>
            </a:r>
          </a:p>
          <a:p>
            <a:pPr>
              <a:spcBef>
                <a:spcPct val="35000"/>
              </a:spcBef>
            </a:pPr>
            <a:r>
              <a:rPr lang="en-US" sz="2400" dirty="0" err="1" smtClean="0"/>
              <a:t>Penggaris</a:t>
            </a:r>
            <a:r>
              <a:rPr lang="en-US" sz="2400" dirty="0" smtClean="0"/>
              <a:t> B </a:t>
            </a:r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pengukuran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tepat</a:t>
            </a:r>
            <a:r>
              <a:rPr lang="en-US" sz="2400" dirty="0" smtClean="0"/>
              <a:t>.</a:t>
            </a:r>
          </a:p>
        </p:txBody>
      </p:sp>
      <p:pic>
        <p:nvPicPr>
          <p:cNvPr id="4" name="Picture 4" descr="t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86625" cy="81915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49053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/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PENGUKURAN KETIDAKPASTIAN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4" descr="fg02_02"/>
          <p:cNvPicPr>
            <a:picLocks noChangeAspect="1" noChangeArrowheads="1"/>
          </p:cNvPicPr>
          <p:nvPr/>
        </p:nvPicPr>
        <p:blipFill>
          <a:blip r:embed="rId4" cstate="print"/>
          <a:srcRect b="37086"/>
          <a:stretch>
            <a:fillRect/>
          </a:stretch>
        </p:blipFill>
        <p:spPr bwMode="auto">
          <a:xfrm>
            <a:off x="500034" y="1571612"/>
            <a:ext cx="7342187" cy="31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/>
        </p:nvSpPr>
        <p:spPr>
          <a:xfrm>
            <a:off x="214282" y="3174780"/>
            <a:ext cx="8429684" cy="157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143536"/>
          </a:xfrm>
        </p:spPr>
        <p:txBody>
          <a:bodyPr>
            <a:normAutofit/>
          </a:bodyPr>
          <a:lstStyle/>
          <a:p>
            <a:pPr marL="6350" indent="-6350">
              <a:buNone/>
            </a:pPr>
            <a:r>
              <a:rPr lang="en-US" sz="2400" dirty="0" smtClean="0"/>
              <a:t>MASSA</a:t>
            </a:r>
          </a:p>
        </p:txBody>
      </p:sp>
      <p:pic>
        <p:nvPicPr>
          <p:cNvPr id="4" name="Picture 4" descr="t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86625" cy="81915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49053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/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PENGUKURAN KETIDAKPASTIAN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4" descr="01_11-04U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92263" y="1748195"/>
            <a:ext cx="6248400" cy="3597275"/>
          </a:xfrm>
          <a:prstGeom prst="rect">
            <a:avLst/>
          </a:prstGeom>
          <a:noFill/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07975" y="5413733"/>
            <a:ext cx="78374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 dirty="0">
                <a:ea typeface="新細明體" charset="-120"/>
              </a:rPr>
              <a:t>Reproducibility</a:t>
            </a:r>
            <a:r>
              <a:rPr lang="en-US" altLang="zh-TW" sz="2400" dirty="0">
                <a:ea typeface="新細明體" charset="-120"/>
              </a:rPr>
              <a:t>    </a:t>
            </a:r>
            <a:r>
              <a:rPr lang="en-US" altLang="zh-TW" sz="2400" dirty="0">
                <a:ea typeface="新細明體" charset="-120"/>
                <a:sym typeface="Symbol" pitchFamily="16" charset="2"/>
              </a:rPr>
              <a:t> 0.1 g                                0.0001 g</a:t>
            </a:r>
          </a:p>
          <a:p>
            <a:pPr>
              <a:spcBef>
                <a:spcPct val="50000"/>
              </a:spcBef>
            </a:pPr>
            <a:r>
              <a:rPr lang="en-US" altLang="zh-TW" sz="2400" i="1" dirty="0">
                <a:ea typeface="新細明體" charset="-120"/>
              </a:rPr>
              <a:t>Precision</a:t>
            </a:r>
            <a:r>
              <a:rPr lang="en-US" altLang="zh-TW" sz="2400" dirty="0">
                <a:ea typeface="新細明體" charset="-120"/>
              </a:rPr>
              <a:t>     </a:t>
            </a:r>
            <a:r>
              <a:rPr lang="en-US" altLang="zh-TW" sz="2400" dirty="0">
                <a:ea typeface="新細明體" charset="-120"/>
                <a:sym typeface="Symbol" pitchFamily="16" charset="2"/>
              </a:rPr>
              <a:t>          </a:t>
            </a:r>
            <a:r>
              <a:rPr lang="en-US" altLang="zh-TW" sz="2400" dirty="0" err="1" smtClean="0">
                <a:ea typeface="新細明體" charset="-120"/>
                <a:sym typeface="Symbol" pitchFamily="16" charset="2"/>
              </a:rPr>
              <a:t>rendah</a:t>
            </a:r>
            <a:r>
              <a:rPr lang="en-US" altLang="zh-TW" sz="2400" dirty="0" smtClean="0">
                <a:ea typeface="新細明體" charset="-120"/>
                <a:sym typeface="Symbol" pitchFamily="16" charset="2"/>
              </a:rPr>
              <a:t>                                       </a:t>
            </a:r>
            <a:r>
              <a:rPr lang="en-US" altLang="zh-TW" sz="2400" dirty="0" err="1" smtClean="0">
                <a:ea typeface="新細明體" charset="-120"/>
                <a:sym typeface="Symbol" pitchFamily="16" charset="2"/>
              </a:rPr>
              <a:t>tinggi</a:t>
            </a:r>
            <a:endParaRPr lang="en-US" altLang="zh-TW" sz="2400" dirty="0">
              <a:ea typeface="新細明體" charset="-120"/>
              <a:sym typeface="Symbol" pitchFamily="16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86625" cy="819150"/>
          </a:xfrm>
          <a:prstGeom prst="rect">
            <a:avLst/>
          </a:prstGeom>
          <a:noFill/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5800" y="762000"/>
            <a:ext cx="7772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dirty="0" err="1">
                <a:solidFill>
                  <a:schemeClr val="folHlink"/>
                </a:solidFill>
              </a:rPr>
              <a:t>Ketepatan</a:t>
            </a:r>
            <a:r>
              <a:rPr lang="en-US" sz="3600" dirty="0">
                <a:solidFill>
                  <a:schemeClr val="folHlink"/>
                </a:solidFill>
              </a:rPr>
              <a:t> </a:t>
            </a:r>
            <a:r>
              <a:rPr lang="en-US" sz="3600" dirty="0" err="1">
                <a:solidFill>
                  <a:schemeClr val="folHlink"/>
                </a:solidFill>
              </a:rPr>
              <a:t>dan</a:t>
            </a:r>
            <a:r>
              <a:rPr lang="en-US" sz="3600" dirty="0">
                <a:solidFill>
                  <a:schemeClr val="folHlink"/>
                </a:solidFill>
              </a:rPr>
              <a:t> </a:t>
            </a:r>
            <a:r>
              <a:rPr lang="en-US" sz="3600" dirty="0" err="1">
                <a:solidFill>
                  <a:schemeClr val="folHlink"/>
                </a:solidFill>
              </a:rPr>
              <a:t>Ketelitian</a:t>
            </a:r>
            <a:endParaRPr lang="en-GB" sz="3600" dirty="0">
              <a:solidFill>
                <a:schemeClr val="folHlink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81000" y="1752600"/>
            <a:ext cx="3581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err="1" smtClean="0">
                <a:solidFill>
                  <a:schemeClr val="folHlink"/>
                </a:solidFill>
              </a:rPr>
              <a:t>Definisi</a:t>
            </a:r>
            <a:r>
              <a:rPr lang="en-US" sz="3200" dirty="0" smtClean="0">
                <a:solidFill>
                  <a:schemeClr val="folHlink"/>
                </a:solidFill>
              </a:rPr>
              <a:t>:</a:t>
            </a:r>
            <a:endParaRPr lang="en-GB" sz="3200" dirty="0">
              <a:solidFill>
                <a:schemeClr val="folHlink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81000" y="2514600"/>
            <a:ext cx="8763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 err="1" smtClean="0">
                <a:solidFill>
                  <a:schemeClr val="folHlink"/>
                </a:solidFill>
              </a:rPr>
              <a:t>Ketepatan</a:t>
            </a:r>
            <a:r>
              <a:rPr lang="en-US" sz="2800" dirty="0" smtClean="0">
                <a:solidFill>
                  <a:schemeClr val="folHlink"/>
                </a:solidFill>
              </a:rPr>
              <a:t> </a:t>
            </a:r>
            <a:r>
              <a:rPr lang="en-US" sz="2800" dirty="0">
                <a:solidFill>
                  <a:schemeClr val="folHlink"/>
                </a:solidFill>
              </a:rPr>
              <a:t>(</a:t>
            </a:r>
            <a:r>
              <a:rPr lang="en-US" sz="2800" i="1" dirty="0">
                <a:solidFill>
                  <a:schemeClr val="folHlink"/>
                </a:solidFill>
              </a:rPr>
              <a:t>Precision</a:t>
            </a:r>
            <a:r>
              <a:rPr lang="en-US" sz="2800" dirty="0">
                <a:solidFill>
                  <a:schemeClr val="folHlink"/>
                </a:solidFill>
              </a:rPr>
              <a:t>) </a:t>
            </a:r>
          </a:p>
          <a:p>
            <a:r>
              <a:rPr lang="en-US" sz="2800" dirty="0" smtClean="0">
                <a:solidFill>
                  <a:schemeClr val="hlink"/>
                </a:solidFill>
              </a:rPr>
              <a:t>    =&gt;  	</a:t>
            </a:r>
            <a:r>
              <a:rPr lang="en-US" sz="2800" i="1" dirty="0" err="1" smtClean="0"/>
              <a:t>Keserupaan</a:t>
            </a:r>
            <a:r>
              <a:rPr lang="en-US" sz="2800" i="1" dirty="0" smtClean="0"/>
              <a:t> </a:t>
            </a:r>
            <a:r>
              <a:rPr lang="en-US" sz="2800" i="1" dirty="0"/>
              <a:t>data </a:t>
            </a:r>
            <a:r>
              <a:rPr lang="en-US" sz="2800" i="1" dirty="0" err="1"/>
              <a:t>antar</a:t>
            </a:r>
            <a:r>
              <a:rPr lang="en-US" sz="2800" i="1" dirty="0"/>
              <a:t>  </a:t>
            </a:r>
            <a:r>
              <a:rPr lang="en-US" sz="2800" i="1" dirty="0" err="1"/>
              <a:t>pengulangan</a:t>
            </a:r>
            <a:r>
              <a:rPr lang="en-US" sz="2800" i="1" dirty="0"/>
              <a:t> </a:t>
            </a:r>
            <a:r>
              <a:rPr lang="en-US" sz="2800" i="1" dirty="0" err="1" smtClean="0"/>
              <a:t>pengukuran</a:t>
            </a:r>
            <a:r>
              <a:rPr lang="en-US" sz="2800" i="1" dirty="0" smtClean="0"/>
              <a:t>  </a:t>
            </a:r>
            <a:endParaRPr lang="en-GB" sz="2800" i="1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81000" y="3714752"/>
            <a:ext cx="8763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 err="1" smtClean="0">
                <a:solidFill>
                  <a:schemeClr val="folHlink"/>
                </a:solidFill>
              </a:rPr>
              <a:t>Ketelitian</a:t>
            </a:r>
            <a:r>
              <a:rPr lang="en-US" sz="2800" dirty="0" smtClean="0">
                <a:solidFill>
                  <a:schemeClr val="folHlink"/>
                </a:solidFill>
              </a:rPr>
              <a:t> </a:t>
            </a:r>
            <a:r>
              <a:rPr lang="en-US" sz="2800" dirty="0">
                <a:solidFill>
                  <a:schemeClr val="folHlink"/>
                </a:solidFill>
              </a:rPr>
              <a:t>(</a:t>
            </a:r>
            <a:r>
              <a:rPr lang="en-US" sz="2800" i="1" dirty="0">
                <a:solidFill>
                  <a:schemeClr val="folHlink"/>
                </a:solidFill>
              </a:rPr>
              <a:t>Accuracy</a:t>
            </a:r>
            <a:r>
              <a:rPr lang="en-US" sz="2800" dirty="0">
                <a:solidFill>
                  <a:schemeClr val="folHlink"/>
                </a:solidFill>
              </a:rPr>
              <a:t>)   </a:t>
            </a:r>
          </a:p>
          <a:p>
            <a:r>
              <a:rPr lang="en-US" sz="2800" dirty="0" smtClean="0">
                <a:solidFill>
                  <a:schemeClr val="hlink"/>
                </a:solidFill>
              </a:rPr>
              <a:t>    =&gt;</a:t>
            </a:r>
            <a:r>
              <a:rPr lang="en-US" sz="2800" dirty="0" smtClean="0">
                <a:solidFill>
                  <a:schemeClr val="folHlink"/>
                </a:solidFill>
              </a:rPr>
              <a:t>   </a:t>
            </a:r>
            <a:r>
              <a:rPr lang="en-US" sz="2800" i="1" dirty="0" err="1" smtClean="0"/>
              <a:t>Kesesuaian</a:t>
            </a:r>
            <a:r>
              <a:rPr lang="en-US" sz="2800" i="1" dirty="0" smtClean="0"/>
              <a:t> </a:t>
            </a:r>
            <a:r>
              <a:rPr lang="en-US" sz="2800" i="1" dirty="0"/>
              <a:t>data </a:t>
            </a:r>
            <a:r>
              <a:rPr lang="en-US" sz="2800" i="1" dirty="0" err="1"/>
              <a:t>pengukuran</a:t>
            </a:r>
            <a:r>
              <a:rPr lang="en-US" sz="2800" i="1" dirty="0"/>
              <a:t> </a:t>
            </a:r>
            <a:r>
              <a:rPr lang="en-US" sz="2800" i="1" dirty="0" err="1"/>
              <a:t>dengan</a:t>
            </a:r>
            <a:r>
              <a:rPr lang="en-US" sz="2800" i="1" dirty="0"/>
              <a:t> </a:t>
            </a:r>
            <a:r>
              <a:rPr lang="en-US" sz="2800" i="1" dirty="0" err="1"/>
              <a:t>nilai</a:t>
            </a:r>
            <a:r>
              <a:rPr lang="en-US" sz="2800" i="1" dirty="0"/>
              <a:t> </a:t>
            </a:r>
            <a:r>
              <a:rPr lang="en-US" sz="2800" i="1" dirty="0" smtClean="0"/>
              <a:t>yang</a:t>
            </a:r>
            <a:r>
              <a:rPr lang="en-US" sz="2800" i="1" dirty="0"/>
              <a:t> </a:t>
            </a:r>
            <a:r>
              <a:rPr lang="en-US" sz="2800" i="1" dirty="0" smtClean="0"/>
              <a:t>	</a:t>
            </a:r>
            <a:r>
              <a:rPr lang="en-US" sz="2800" i="1" dirty="0" err="1" smtClean="0"/>
              <a:t>sebenarnya</a:t>
            </a:r>
            <a:r>
              <a:rPr lang="en-US" sz="2800" i="1" dirty="0" smtClean="0"/>
              <a:t> </a:t>
            </a:r>
            <a:endParaRPr lang="en-GB" sz="2800" i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9144000" cy="49053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/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PENGUKURAN KETIDAKPASTIAN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86625" cy="81915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49053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/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TERMINOLOGI PENTING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5800" y="762000"/>
            <a:ext cx="7772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dirty="0" err="1" smtClean="0">
                <a:solidFill>
                  <a:schemeClr val="folHlink"/>
                </a:solidFill>
              </a:rPr>
              <a:t>Keterulangan</a:t>
            </a:r>
            <a:r>
              <a:rPr lang="en-US" sz="3600" dirty="0" smtClean="0">
                <a:solidFill>
                  <a:schemeClr val="folHlink"/>
                </a:solidFill>
              </a:rPr>
              <a:t> </a:t>
            </a:r>
            <a:r>
              <a:rPr lang="en-US" sz="3600" dirty="0" err="1" smtClean="0">
                <a:solidFill>
                  <a:schemeClr val="folHlink"/>
                </a:solidFill>
              </a:rPr>
              <a:t>dan</a:t>
            </a:r>
            <a:r>
              <a:rPr lang="en-US" sz="3600" dirty="0" smtClean="0">
                <a:solidFill>
                  <a:schemeClr val="folHlink"/>
                </a:solidFill>
              </a:rPr>
              <a:t> </a:t>
            </a:r>
            <a:r>
              <a:rPr lang="en-US" sz="3600" dirty="0" err="1" smtClean="0">
                <a:solidFill>
                  <a:schemeClr val="folHlink"/>
                </a:solidFill>
              </a:rPr>
              <a:t>Ketertiruan</a:t>
            </a:r>
            <a:endParaRPr lang="en-GB" sz="3600" dirty="0">
              <a:solidFill>
                <a:schemeClr val="folHlink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81000" y="1752600"/>
            <a:ext cx="3581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err="1" smtClean="0">
                <a:solidFill>
                  <a:schemeClr val="folHlink"/>
                </a:solidFill>
              </a:rPr>
              <a:t>Definisi</a:t>
            </a:r>
            <a:r>
              <a:rPr lang="en-US" sz="3200" dirty="0" smtClean="0">
                <a:solidFill>
                  <a:schemeClr val="folHlink"/>
                </a:solidFill>
              </a:rPr>
              <a:t>:</a:t>
            </a:r>
            <a:endParaRPr lang="en-GB" sz="3200" dirty="0">
              <a:solidFill>
                <a:schemeClr val="folHlink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81000" y="2514600"/>
            <a:ext cx="8763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 err="1" smtClean="0">
                <a:solidFill>
                  <a:schemeClr val="folHlink"/>
                </a:solidFill>
              </a:rPr>
              <a:t>Keterulangan</a:t>
            </a:r>
            <a:r>
              <a:rPr lang="en-US" sz="2800" dirty="0" smtClean="0">
                <a:solidFill>
                  <a:schemeClr val="folHlink"/>
                </a:solidFill>
              </a:rPr>
              <a:t> (</a:t>
            </a:r>
            <a:r>
              <a:rPr lang="en-US" sz="2800" i="1" dirty="0" smtClean="0">
                <a:solidFill>
                  <a:schemeClr val="folHlink"/>
                </a:solidFill>
              </a:rPr>
              <a:t>Repeatability</a:t>
            </a:r>
            <a:r>
              <a:rPr lang="en-US" sz="2800" dirty="0" smtClean="0">
                <a:solidFill>
                  <a:schemeClr val="folHlink"/>
                </a:solidFill>
              </a:rPr>
              <a:t>) </a:t>
            </a:r>
            <a:endParaRPr lang="en-US" sz="2800" dirty="0">
              <a:solidFill>
                <a:schemeClr val="folHlink"/>
              </a:solidFill>
            </a:endParaRPr>
          </a:p>
          <a:p>
            <a:r>
              <a:rPr lang="en-US" sz="2800" dirty="0" smtClean="0">
                <a:solidFill>
                  <a:schemeClr val="hlink"/>
                </a:solidFill>
              </a:rPr>
              <a:t>    =&gt;  	</a:t>
            </a:r>
            <a:r>
              <a:rPr lang="en-US" sz="2800" i="1" dirty="0" err="1" smtClean="0"/>
              <a:t>Keserupaan</a:t>
            </a:r>
            <a:r>
              <a:rPr lang="en-US" sz="2800" i="1" dirty="0" smtClean="0"/>
              <a:t> data </a:t>
            </a:r>
            <a:r>
              <a:rPr lang="en-US" sz="2800" i="1" dirty="0" err="1" smtClean="0"/>
              <a:t>antar</a:t>
            </a:r>
            <a:r>
              <a:rPr lang="en-US" sz="2800" i="1" dirty="0" smtClean="0"/>
              <a:t>  </a:t>
            </a:r>
            <a:r>
              <a:rPr lang="en-US" sz="2800" i="1" dirty="0" err="1" smtClean="0"/>
              <a:t>pengulangan</a:t>
            </a:r>
            <a:r>
              <a:rPr lang="en-US" sz="2800" i="1" dirty="0" smtClean="0"/>
              <a:t> 	</a:t>
            </a:r>
            <a:r>
              <a:rPr lang="en-US" sz="2800" i="1" dirty="0" err="1" smtClean="0"/>
              <a:t>pengukuran</a:t>
            </a:r>
            <a:r>
              <a:rPr lang="en-US" sz="2800" i="1" dirty="0" smtClean="0"/>
              <a:t> 	yang </a:t>
            </a:r>
            <a:r>
              <a:rPr lang="en-US" sz="2800" i="1" dirty="0" err="1" smtClean="0"/>
              <a:t>dilakukan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oleh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orang</a:t>
            </a:r>
            <a:r>
              <a:rPr lang="en-US" sz="2800" i="1" dirty="0" smtClean="0"/>
              <a:t> yang </a:t>
            </a:r>
            <a:r>
              <a:rPr lang="en-US" sz="2800" i="1" dirty="0" err="1" smtClean="0"/>
              <a:t>sama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dengan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alat</a:t>
            </a:r>
            <a:r>
              <a:rPr lang="en-US" sz="2800" i="1" dirty="0" smtClean="0"/>
              <a:t> 	yang </a:t>
            </a:r>
            <a:r>
              <a:rPr lang="en-US" sz="2800" i="1" dirty="0" err="1" smtClean="0"/>
              <a:t>sama</a:t>
            </a:r>
            <a:r>
              <a:rPr lang="en-US" sz="2800" i="1" dirty="0" smtClean="0"/>
              <a:t>  </a:t>
            </a:r>
            <a:endParaRPr lang="en-GB" sz="2800" i="1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81000" y="4330021"/>
            <a:ext cx="8763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 err="1" smtClean="0">
                <a:solidFill>
                  <a:schemeClr val="folHlink"/>
                </a:solidFill>
              </a:rPr>
              <a:t>Ketertiruan</a:t>
            </a:r>
            <a:r>
              <a:rPr lang="en-US" sz="2800" dirty="0" smtClean="0">
                <a:solidFill>
                  <a:schemeClr val="folHlink"/>
                </a:solidFill>
              </a:rPr>
              <a:t> (</a:t>
            </a:r>
            <a:r>
              <a:rPr lang="en-US" sz="2800" i="1" dirty="0" smtClean="0">
                <a:solidFill>
                  <a:schemeClr val="folHlink"/>
                </a:solidFill>
              </a:rPr>
              <a:t>Reproducibility</a:t>
            </a:r>
            <a:r>
              <a:rPr lang="en-US" sz="2800" dirty="0" smtClean="0">
                <a:solidFill>
                  <a:schemeClr val="folHlink"/>
                </a:solidFill>
              </a:rPr>
              <a:t>)   </a:t>
            </a:r>
            <a:endParaRPr lang="en-US" sz="2800" dirty="0">
              <a:solidFill>
                <a:schemeClr val="folHlink"/>
              </a:solidFill>
            </a:endParaRPr>
          </a:p>
          <a:p>
            <a:r>
              <a:rPr lang="en-US" sz="2800" dirty="0" smtClean="0">
                <a:solidFill>
                  <a:schemeClr val="hlink"/>
                </a:solidFill>
              </a:rPr>
              <a:t>    =&gt;</a:t>
            </a:r>
            <a:r>
              <a:rPr lang="en-US" sz="2800" dirty="0" smtClean="0">
                <a:solidFill>
                  <a:schemeClr val="folHlink"/>
                </a:solidFill>
              </a:rPr>
              <a:t>  	</a:t>
            </a:r>
            <a:r>
              <a:rPr lang="en-US" sz="2800" i="1" dirty="0" err="1" smtClean="0"/>
              <a:t>Keserupaan</a:t>
            </a:r>
            <a:r>
              <a:rPr lang="en-US" sz="2800" i="1" dirty="0" smtClean="0"/>
              <a:t> data </a:t>
            </a:r>
            <a:r>
              <a:rPr lang="en-US" sz="2800" i="1" dirty="0" err="1" smtClean="0"/>
              <a:t>hasil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pengukuran</a:t>
            </a:r>
            <a:r>
              <a:rPr lang="en-US" sz="2800" i="1" dirty="0" smtClean="0"/>
              <a:t> yang </a:t>
            </a:r>
            <a:r>
              <a:rPr lang="en-US" sz="2800" i="1" dirty="0" err="1" smtClean="0"/>
              <a:t>dilakukan</a:t>
            </a:r>
            <a:r>
              <a:rPr lang="en-US" sz="2800" i="1" dirty="0" smtClean="0"/>
              <a:t> 	</a:t>
            </a:r>
            <a:r>
              <a:rPr lang="en-US" sz="2800" i="1" dirty="0" err="1" smtClean="0"/>
              <a:t>oleh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orang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atau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dengan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alat</a:t>
            </a:r>
            <a:r>
              <a:rPr lang="en-US" sz="2800" i="1" dirty="0" smtClean="0"/>
              <a:t> yang </a:t>
            </a:r>
            <a:r>
              <a:rPr lang="en-US" sz="2800" i="1" dirty="0" err="1" smtClean="0"/>
              <a:t>berbeda</a:t>
            </a:r>
            <a:endParaRPr lang="en-GB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86625" cy="81915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49053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/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PENGUKURAN KETIDAKPASTIAN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066800" y="1752600"/>
            <a:ext cx="716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572000" y="1143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3886200" y="1524000"/>
            <a:ext cx="381000" cy="381000"/>
          </a:xfrm>
          <a:prstGeom prst="ellipse">
            <a:avLst/>
          </a:prstGeom>
          <a:gradFill flip="none" rotWithShape="1">
            <a:gsLst>
              <a:gs pos="0">
                <a:srgbClr val="92D050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4343400" y="1524000"/>
            <a:ext cx="381000" cy="381000"/>
          </a:xfrm>
          <a:prstGeom prst="ellipse">
            <a:avLst/>
          </a:prstGeom>
          <a:gradFill flip="none" rotWithShape="1">
            <a:gsLst>
              <a:gs pos="0">
                <a:srgbClr val="92D050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4953000" y="1524000"/>
            <a:ext cx="381000" cy="381000"/>
          </a:xfrm>
          <a:prstGeom prst="ellipse">
            <a:avLst/>
          </a:prstGeom>
          <a:gradFill flip="none" rotWithShape="1">
            <a:gsLst>
              <a:gs pos="0">
                <a:srgbClr val="92D050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4038600" y="1524000"/>
            <a:ext cx="381000" cy="381000"/>
          </a:xfrm>
          <a:prstGeom prst="ellipse">
            <a:avLst/>
          </a:prstGeom>
          <a:gradFill flip="none" rotWithShape="1">
            <a:gsLst>
              <a:gs pos="0">
                <a:srgbClr val="92D050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4572000" y="1524000"/>
            <a:ext cx="381000" cy="381000"/>
          </a:xfrm>
          <a:prstGeom prst="ellipse">
            <a:avLst/>
          </a:prstGeom>
          <a:gradFill flip="none" rotWithShape="1">
            <a:gsLst>
              <a:gs pos="0">
                <a:srgbClr val="92D050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1066800" y="3124200"/>
            <a:ext cx="716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572000" y="25146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1066800" y="4495800"/>
            <a:ext cx="716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4572000" y="3886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066800" y="5867400"/>
            <a:ext cx="716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4572000" y="52578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0" name="Oval 17"/>
          <p:cNvSpPr>
            <a:spLocks noChangeArrowheads="1"/>
          </p:cNvSpPr>
          <p:nvPr/>
        </p:nvSpPr>
        <p:spPr bwMode="auto">
          <a:xfrm>
            <a:off x="4419600" y="2895600"/>
            <a:ext cx="381000" cy="381000"/>
          </a:xfrm>
          <a:prstGeom prst="ellipse">
            <a:avLst/>
          </a:prstGeom>
          <a:gradFill flip="none" rotWithShape="1">
            <a:gsLst>
              <a:gs pos="0">
                <a:srgbClr val="92D050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8"/>
          <p:cNvSpPr>
            <a:spLocks noChangeArrowheads="1"/>
          </p:cNvSpPr>
          <p:nvPr/>
        </p:nvSpPr>
        <p:spPr bwMode="auto">
          <a:xfrm>
            <a:off x="3657600" y="2895600"/>
            <a:ext cx="381000" cy="381000"/>
          </a:xfrm>
          <a:prstGeom prst="ellipse">
            <a:avLst/>
          </a:prstGeom>
          <a:gradFill flip="none" rotWithShape="1">
            <a:gsLst>
              <a:gs pos="0">
                <a:srgbClr val="92D050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5334000" y="2895600"/>
            <a:ext cx="381000" cy="381000"/>
          </a:xfrm>
          <a:prstGeom prst="ellipse">
            <a:avLst/>
          </a:prstGeom>
          <a:gradFill flip="none" rotWithShape="1">
            <a:gsLst>
              <a:gs pos="0">
                <a:srgbClr val="92D050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20"/>
          <p:cNvSpPr>
            <a:spLocks noChangeArrowheads="1"/>
          </p:cNvSpPr>
          <p:nvPr/>
        </p:nvSpPr>
        <p:spPr bwMode="auto">
          <a:xfrm>
            <a:off x="7848600" y="2895600"/>
            <a:ext cx="381000" cy="381000"/>
          </a:xfrm>
          <a:prstGeom prst="ellipse">
            <a:avLst/>
          </a:prstGeom>
          <a:gradFill flip="none" rotWithShape="1">
            <a:gsLst>
              <a:gs pos="0">
                <a:srgbClr val="92D050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1828800" y="2895600"/>
            <a:ext cx="381000" cy="381000"/>
          </a:xfrm>
          <a:prstGeom prst="ellipse">
            <a:avLst/>
          </a:prstGeom>
          <a:gradFill flip="none" rotWithShape="1">
            <a:gsLst>
              <a:gs pos="0">
                <a:srgbClr val="92D050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6248400" y="4267200"/>
            <a:ext cx="381000" cy="381000"/>
          </a:xfrm>
          <a:prstGeom prst="ellipse">
            <a:avLst/>
          </a:prstGeom>
          <a:gradFill flip="none" rotWithShape="1">
            <a:gsLst>
              <a:gs pos="0">
                <a:srgbClr val="92D050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auto">
          <a:xfrm>
            <a:off x="6477000" y="4267200"/>
            <a:ext cx="381000" cy="381000"/>
          </a:xfrm>
          <a:prstGeom prst="ellipse">
            <a:avLst/>
          </a:prstGeom>
          <a:gradFill flip="none" rotWithShape="1">
            <a:gsLst>
              <a:gs pos="0">
                <a:srgbClr val="92D050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4"/>
          <p:cNvSpPr>
            <a:spLocks noChangeArrowheads="1"/>
          </p:cNvSpPr>
          <p:nvPr/>
        </p:nvSpPr>
        <p:spPr bwMode="auto">
          <a:xfrm>
            <a:off x="6705600" y="4267200"/>
            <a:ext cx="381000" cy="381000"/>
          </a:xfrm>
          <a:prstGeom prst="ellipse">
            <a:avLst/>
          </a:prstGeom>
          <a:gradFill flip="none" rotWithShape="1">
            <a:gsLst>
              <a:gs pos="0">
                <a:srgbClr val="92D050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25"/>
          <p:cNvSpPr>
            <a:spLocks noChangeArrowheads="1"/>
          </p:cNvSpPr>
          <p:nvPr/>
        </p:nvSpPr>
        <p:spPr bwMode="auto">
          <a:xfrm>
            <a:off x="6934200" y="4267200"/>
            <a:ext cx="381000" cy="381000"/>
          </a:xfrm>
          <a:prstGeom prst="ellipse">
            <a:avLst/>
          </a:prstGeom>
          <a:gradFill flip="none" rotWithShape="1">
            <a:gsLst>
              <a:gs pos="0">
                <a:srgbClr val="92D050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auto">
          <a:xfrm>
            <a:off x="7162800" y="4267200"/>
            <a:ext cx="381000" cy="381000"/>
          </a:xfrm>
          <a:prstGeom prst="ellipse">
            <a:avLst/>
          </a:prstGeom>
          <a:gradFill flip="none" rotWithShape="1">
            <a:gsLst>
              <a:gs pos="0">
                <a:srgbClr val="92D050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27"/>
          <p:cNvSpPr>
            <a:spLocks noChangeArrowheads="1"/>
          </p:cNvSpPr>
          <p:nvPr/>
        </p:nvSpPr>
        <p:spPr bwMode="auto">
          <a:xfrm>
            <a:off x="2209800" y="5638800"/>
            <a:ext cx="381000" cy="381000"/>
          </a:xfrm>
          <a:prstGeom prst="ellipse">
            <a:avLst/>
          </a:prstGeom>
          <a:gradFill flip="none" rotWithShape="1">
            <a:gsLst>
              <a:gs pos="0">
                <a:srgbClr val="92D050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28"/>
          <p:cNvSpPr>
            <a:spLocks noChangeArrowheads="1"/>
          </p:cNvSpPr>
          <p:nvPr/>
        </p:nvSpPr>
        <p:spPr bwMode="auto">
          <a:xfrm>
            <a:off x="5867400" y="5638800"/>
            <a:ext cx="381000" cy="381000"/>
          </a:xfrm>
          <a:prstGeom prst="ellipse">
            <a:avLst/>
          </a:prstGeom>
          <a:gradFill flip="none" rotWithShape="1">
            <a:gsLst>
              <a:gs pos="0">
                <a:srgbClr val="92D050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6934200" y="5638800"/>
            <a:ext cx="381000" cy="381000"/>
          </a:xfrm>
          <a:prstGeom prst="ellipse">
            <a:avLst/>
          </a:prstGeom>
          <a:gradFill flip="none" rotWithShape="1">
            <a:gsLst>
              <a:gs pos="0">
                <a:srgbClr val="92D050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990600" y="5638800"/>
            <a:ext cx="381000" cy="381000"/>
          </a:xfrm>
          <a:prstGeom prst="ellipse">
            <a:avLst/>
          </a:prstGeom>
          <a:gradFill flip="none" rotWithShape="1">
            <a:gsLst>
              <a:gs pos="0">
                <a:srgbClr val="92D050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31"/>
          <p:cNvSpPr>
            <a:spLocks noChangeArrowheads="1"/>
          </p:cNvSpPr>
          <p:nvPr/>
        </p:nvSpPr>
        <p:spPr bwMode="auto">
          <a:xfrm>
            <a:off x="3352800" y="5638800"/>
            <a:ext cx="381000" cy="381000"/>
          </a:xfrm>
          <a:prstGeom prst="ellipse">
            <a:avLst/>
          </a:prstGeom>
          <a:gradFill flip="none" rotWithShape="1">
            <a:gsLst>
              <a:gs pos="0">
                <a:srgbClr val="92D050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81000" y="882650"/>
            <a:ext cx="2438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i="1" dirty="0" err="1" smtClean="0">
                <a:solidFill>
                  <a:schemeClr val="folHlink"/>
                </a:solidFill>
              </a:rPr>
              <a:t>Mahasiswa</a:t>
            </a:r>
            <a:r>
              <a:rPr lang="en-US" sz="2800" i="1" dirty="0" smtClean="0">
                <a:solidFill>
                  <a:schemeClr val="folHlink"/>
                </a:solidFill>
              </a:rPr>
              <a:t> </a:t>
            </a:r>
            <a:r>
              <a:rPr lang="en-US" sz="2800" i="1" dirty="0">
                <a:solidFill>
                  <a:schemeClr val="folHlink"/>
                </a:solidFill>
              </a:rPr>
              <a:t>A</a:t>
            </a:r>
            <a:endParaRPr lang="en-GB" sz="2800" i="1" dirty="0">
              <a:solidFill>
                <a:schemeClr val="folHlink"/>
              </a:solidFill>
            </a:endParaRP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381000" y="2178050"/>
            <a:ext cx="2438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i="1" dirty="0" err="1" smtClean="0">
                <a:solidFill>
                  <a:schemeClr val="folHlink"/>
                </a:solidFill>
              </a:rPr>
              <a:t>Mahasiswa</a:t>
            </a:r>
            <a:r>
              <a:rPr lang="en-US" sz="2800" i="1" dirty="0" smtClean="0">
                <a:solidFill>
                  <a:schemeClr val="folHlink"/>
                </a:solidFill>
              </a:rPr>
              <a:t> </a:t>
            </a:r>
            <a:r>
              <a:rPr lang="en-US" sz="2800" i="1" dirty="0">
                <a:solidFill>
                  <a:schemeClr val="folHlink"/>
                </a:solidFill>
              </a:rPr>
              <a:t>B</a:t>
            </a:r>
            <a:endParaRPr lang="en-GB" sz="2800" i="1" dirty="0">
              <a:solidFill>
                <a:schemeClr val="folHlink"/>
              </a:solidFill>
            </a:endParaRP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381000" y="3549650"/>
            <a:ext cx="2438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i="1" dirty="0" err="1" smtClean="0">
                <a:solidFill>
                  <a:schemeClr val="folHlink"/>
                </a:solidFill>
              </a:rPr>
              <a:t>Mahasiwa</a:t>
            </a:r>
            <a:r>
              <a:rPr lang="en-US" sz="2800" i="1" dirty="0" smtClean="0">
                <a:solidFill>
                  <a:schemeClr val="folHlink"/>
                </a:solidFill>
              </a:rPr>
              <a:t> </a:t>
            </a:r>
            <a:r>
              <a:rPr lang="en-US" sz="2800" i="1" dirty="0">
                <a:solidFill>
                  <a:schemeClr val="folHlink"/>
                </a:solidFill>
              </a:rPr>
              <a:t>C</a:t>
            </a:r>
            <a:endParaRPr lang="en-GB" sz="2800" i="1" dirty="0">
              <a:solidFill>
                <a:schemeClr val="folHlink"/>
              </a:solidFill>
            </a:endParaRPr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381000" y="4845050"/>
            <a:ext cx="2438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i="1" dirty="0" err="1" smtClean="0">
                <a:solidFill>
                  <a:schemeClr val="folHlink"/>
                </a:solidFill>
              </a:rPr>
              <a:t>Mahasiwa</a:t>
            </a:r>
            <a:r>
              <a:rPr lang="en-US" sz="2800" i="1" dirty="0" smtClean="0">
                <a:solidFill>
                  <a:schemeClr val="folHlink"/>
                </a:solidFill>
              </a:rPr>
              <a:t> </a:t>
            </a:r>
            <a:r>
              <a:rPr lang="en-US" sz="2800" i="1" dirty="0">
                <a:solidFill>
                  <a:schemeClr val="folHlink"/>
                </a:solidFill>
              </a:rPr>
              <a:t>D</a:t>
            </a:r>
            <a:endParaRPr lang="en-GB" sz="2800" i="1" dirty="0">
              <a:solidFill>
                <a:schemeClr val="folHlink"/>
              </a:solidFill>
            </a:endParaRP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4572000" y="785794"/>
            <a:ext cx="2438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 smtClean="0"/>
              <a:t>True value</a:t>
            </a:r>
            <a:endParaRPr lang="en-GB" sz="2000" i="1" dirty="0"/>
          </a:p>
        </p:txBody>
      </p:sp>
      <p:cxnSp>
        <p:nvCxnSpPr>
          <p:cNvPr id="41" name="Straight Arrow Connector 40"/>
          <p:cNvCxnSpPr/>
          <p:nvPr/>
        </p:nvCxnSpPr>
        <p:spPr>
          <a:xfrm rot="10800000" flipV="1">
            <a:off x="4643438" y="1000108"/>
            <a:ext cx="571504" cy="1428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86625" cy="81915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49053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/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PENGUKURAN KETIDAKPASTIAN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neith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1905939"/>
            <a:ext cx="2657475" cy="2257425"/>
          </a:xfrm>
          <a:prstGeom prst="rect">
            <a:avLst/>
          </a:prstGeom>
          <a:noFill/>
        </p:spPr>
      </p:pic>
      <p:pic>
        <p:nvPicPr>
          <p:cNvPr id="8" name="Picture 7" descr="precis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76605" y="1905939"/>
            <a:ext cx="2757488" cy="2243138"/>
          </a:xfrm>
          <a:prstGeom prst="rect">
            <a:avLst/>
          </a:prstGeom>
          <a:noFill/>
        </p:spPr>
      </p:pic>
      <p:pic>
        <p:nvPicPr>
          <p:cNvPr id="9" name="Picture 8" descr="accurat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00760" y="1875459"/>
            <a:ext cx="2643188" cy="2271713"/>
          </a:xfrm>
          <a:prstGeom prst="rect">
            <a:avLst/>
          </a:prstGeom>
          <a:noFill/>
        </p:spPr>
      </p:pic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898525" y="4507064"/>
            <a:ext cx="2225675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 dirty="0" err="1" smtClean="0">
                <a:solidFill>
                  <a:srgbClr val="306238"/>
                </a:solidFill>
                <a:latin typeface="Arial Rounded MT Bold" pitchFamily="34" charset="0"/>
              </a:rPr>
              <a:t>Tidak</a:t>
            </a:r>
            <a:r>
              <a:rPr lang="en-US" sz="2000" dirty="0" smtClean="0">
                <a:solidFill>
                  <a:srgbClr val="306238"/>
                </a:solidFill>
                <a:latin typeface="Arial Rounded MT Bold" pitchFamily="34" charset="0"/>
              </a:rPr>
              <a:t> </a:t>
            </a:r>
            <a:r>
              <a:rPr lang="en-US" sz="2000" dirty="0" err="1" smtClean="0">
                <a:solidFill>
                  <a:srgbClr val="306238"/>
                </a:solidFill>
                <a:latin typeface="Arial Rounded MT Bold" pitchFamily="34" charset="0"/>
              </a:rPr>
              <a:t>tepat</a:t>
            </a:r>
            <a:r>
              <a:rPr lang="en-US" sz="2000" dirty="0" smtClean="0">
                <a:solidFill>
                  <a:srgbClr val="306238"/>
                </a:solidFill>
                <a:latin typeface="Arial Rounded MT Bold" pitchFamily="34" charset="0"/>
              </a:rPr>
              <a:t> </a:t>
            </a:r>
            <a:r>
              <a:rPr lang="en-US" sz="2000" dirty="0" err="1" smtClean="0">
                <a:solidFill>
                  <a:srgbClr val="306238"/>
                </a:solidFill>
                <a:latin typeface="Arial Rounded MT Bold" pitchFamily="34" charset="0"/>
              </a:rPr>
              <a:t>dan</a:t>
            </a:r>
            <a:r>
              <a:rPr lang="en-US" sz="2000" dirty="0" smtClean="0">
                <a:solidFill>
                  <a:srgbClr val="306238"/>
                </a:solidFill>
                <a:latin typeface="Arial Rounded MT Bold" pitchFamily="34" charset="0"/>
              </a:rPr>
              <a:t> </a:t>
            </a:r>
            <a:r>
              <a:rPr lang="en-US" sz="2000" dirty="0" err="1" smtClean="0">
                <a:solidFill>
                  <a:srgbClr val="306238"/>
                </a:solidFill>
                <a:latin typeface="Arial Rounded MT Bold" pitchFamily="34" charset="0"/>
              </a:rPr>
              <a:t>tidak</a:t>
            </a:r>
            <a:r>
              <a:rPr lang="en-US" sz="2000" dirty="0" smtClean="0">
                <a:solidFill>
                  <a:srgbClr val="306238"/>
                </a:solidFill>
                <a:latin typeface="Arial Rounded MT Bold" pitchFamily="34" charset="0"/>
              </a:rPr>
              <a:t> </a:t>
            </a:r>
            <a:r>
              <a:rPr lang="en-US" sz="2000" dirty="0" err="1" smtClean="0">
                <a:solidFill>
                  <a:srgbClr val="306238"/>
                </a:solidFill>
                <a:latin typeface="Arial Rounded MT Bold" pitchFamily="34" charset="0"/>
              </a:rPr>
              <a:t>teliti</a:t>
            </a:r>
            <a:endParaRPr lang="en-US" sz="2000" dirty="0">
              <a:solidFill>
                <a:srgbClr val="306238"/>
              </a:solidFill>
              <a:latin typeface="Arial Rounded MT Bold" pitchFamily="34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489325" y="4476901"/>
            <a:ext cx="2378075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 dirty="0" err="1" smtClean="0">
                <a:solidFill>
                  <a:srgbClr val="306238"/>
                </a:solidFill>
                <a:latin typeface="Arial Rounded MT Bold" pitchFamily="34" charset="0"/>
              </a:rPr>
              <a:t>Tepat</a:t>
            </a:r>
            <a:r>
              <a:rPr lang="en-US" sz="2000" dirty="0" smtClean="0">
                <a:solidFill>
                  <a:srgbClr val="306238"/>
                </a:solidFill>
                <a:latin typeface="Arial Rounded MT Bold" pitchFamily="34" charset="0"/>
              </a:rPr>
              <a:t> </a:t>
            </a:r>
            <a:r>
              <a:rPr lang="en-US" sz="2000" dirty="0" err="1" smtClean="0">
                <a:solidFill>
                  <a:srgbClr val="306238"/>
                </a:solidFill>
                <a:latin typeface="Arial Rounded MT Bold" pitchFamily="34" charset="0"/>
              </a:rPr>
              <a:t>tetapi</a:t>
            </a:r>
            <a:r>
              <a:rPr lang="en-US" sz="2000" dirty="0" smtClean="0">
                <a:solidFill>
                  <a:srgbClr val="306238"/>
                </a:solidFill>
                <a:latin typeface="Arial Rounded MT Bold" pitchFamily="34" charset="0"/>
              </a:rPr>
              <a:t> </a:t>
            </a:r>
            <a:r>
              <a:rPr lang="en-US" sz="2000" dirty="0" err="1" smtClean="0">
                <a:solidFill>
                  <a:srgbClr val="306238"/>
                </a:solidFill>
                <a:latin typeface="Arial Rounded MT Bold" pitchFamily="34" charset="0"/>
              </a:rPr>
              <a:t>tidak</a:t>
            </a:r>
            <a:r>
              <a:rPr lang="en-US" sz="2000" dirty="0" smtClean="0">
                <a:solidFill>
                  <a:srgbClr val="306238"/>
                </a:solidFill>
                <a:latin typeface="Arial Rounded MT Bold" pitchFamily="34" charset="0"/>
              </a:rPr>
              <a:t> </a:t>
            </a:r>
            <a:r>
              <a:rPr lang="en-US" sz="2000" dirty="0" err="1" smtClean="0">
                <a:solidFill>
                  <a:srgbClr val="306238"/>
                </a:solidFill>
                <a:latin typeface="Arial Rounded MT Bold" pitchFamily="34" charset="0"/>
              </a:rPr>
              <a:t>teliti</a:t>
            </a:r>
            <a:endParaRPr lang="en-US" sz="2000" dirty="0">
              <a:solidFill>
                <a:srgbClr val="306238"/>
              </a:solidFill>
              <a:latin typeface="Arial Rounded MT Bold" pitchFamily="34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232525" y="4500714"/>
            <a:ext cx="2149475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 dirty="0" err="1" smtClean="0">
                <a:solidFill>
                  <a:srgbClr val="306238"/>
                </a:solidFill>
                <a:latin typeface="Arial Rounded MT Bold" pitchFamily="34" charset="0"/>
              </a:rPr>
              <a:t>Tepat</a:t>
            </a:r>
            <a:r>
              <a:rPr lang="en-US" sz="2000" dirty="0" smtClean="0">
                <a:solidFill>
                  <a:srgbClr val="306238"/>
                </a:solidFill>
                <a:latin typeface="Arial Rounded MT Bold" pitchFamily="34" charset="0"/>
              </a:rPr>
              <a:t> DAN </a:t>
            </a:r>
            <a:r>
              <a:rPr lang="en-US" sz="2000" dirty="0" err="1" smtClean="0">
                <a:solidFill>
                  <a:srgbClr val="306238"/>
                </a:solidFill>
                <a:latin typeface="Arial Rounded MT Bold" pitchFamily="34" charset="0"/>
              </a:rPr>
              <a:t>Teliti</a:t>
            </a:r>
            <a:endParaRPr lang="en-US" sz="2000" dirty="0">
              <a:solidFill>
                <a:srgbClr val="306238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86625" cy="81915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49053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/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ANGKA</a:t>
            </a:r>
            <a:r>
              <a:rPr lang="en-US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BENA (BILANGAN PENTING)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 Box 1037"/>
          <p:cNvSpPr txBox="1">
            <a:spLocks noChangeArrowheads="1"/>
          </p:cNvSpPr>
          <p:nvPr/>
        </p:nvSpPr>
        <p:spPr bwMode="auto">
          <a:xfrm>
            <a:off x="2133600" y="3916363"/>
            <a:ext cx="1676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1">
                <a:solidFill>
                  <a:srgbClr val="7030A0"/>
                </a:solidFill>
              </a:rPr>
              <a:t>Ordinal</a:t>
            </a:r>
            <a:endParaRPr lang="en-GB" sz="3200" i="1">
              <a:solidFill>
                <a:srgbClr val="7030A0"/>
              </a:solidFill>
            </a:endParaRPr>
          </a:p>
        </p:txBody>
      </p:sp>
      <p:sp>
        <p:nvSpPr>
          <p:cNvPr id="8" name="Text Box 1041"/>
          <p:cNvSpPr txBox="1">
            <a:spLocks noChangeArrowheads="1"/>
          </p:cNvSpPr>
          <p:nvPr/>
        </p:nvSpPr>
        <p:spPr bwMode="auto">
          <a:xfrm>
            <a:off x="3200400" y="5149850"/>
            <a:ext cx="2286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err="1"/>
              <a:t>Farik</a:t>
            </a:r>
            <a:r>
              <a:rPr lang="en-US" sz="2800" dirty="0"/>
              <a:t>   (</a:t>
            </a:r>
            <a:r>
              <a:rPr lang="en-US" sz="2800" i="1" dirty="0"/>
              <a:t>Discrete</a:t>
            </a:r>
            <a:r>
              <a:rPr lang="en-US" sz="2800" dirty="0"/>
              <a:t>)</a:t>
            </a:r>
            <a:endParaRPr lang="en-GB" sz="2800" dirty="0"/>
          </a:p>
        </p:txBody>
      </p:sp>
      <p:sp>
        <p:nvSpPr>
          <p:cNvPr id="9" name="Text Box 1042"/>
          <p:cNvSpPr txBox="1">
            <a:spLocks noChangeArrowheads="1"/>
          </p:cNvSpPr>
          <p:nvPr/>
        </p:nvSpPr>
        <p:spPr bwMode="auto">
          <a:xfrm>
            <a:off x="5410200" y="5149850"/>
            <a:ext cx="2514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err="1"/>
              <a:t>Malar</a:t>
            </a:r>
            <a:r>
              <a:rPr lang="en-US" sz="2800" dirty="0"/>
              <a:t>   (</a:t>
            </a:r>
            <a:r>
              <a:rPr lang="en-US" sz="2800" i="1" dirty="0"/>
              <a:t>Continuous</a:t>
            </a:r>
            <a:r>
              <a:rPr lang="en-US" sz="2800" dirty="0"/>
              <a:t>)</a:t>
            </a:r>
            <a:endParaRPr lang="en-GB" sz="2800" dirty="0"/>
          </a:p>
        </p:txBody>
      </p:sp>
      <p:sp>
        <p:nvSpPr>
          <p:cNvPr id="10" name="Line 1048"/>
          <p:cNvSpPr>
            <a:spLocks noChangeShapeType="1"/>
          </p:cNvSpPr>
          <p:nvPr/>
        </p:nvSpPr>
        <p:spPr bwMode="auto">
          <a:xfrm>
            <a:off x="3733800" y="1905000"/>
            <a:ext cx="0" cy="533400"/>
          </a:xfrm>
          <a:prstGeom prst="line">
            <a:avLst/>
          </a:prstGeom>
          <a:noFill/>
          <a:ln w="76200">
            <a:solidFill>
              <a:srgbClr val="0070C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" name="Text Box 1049"/>
          <p:cNvSpPr txBox="1">
            <a:spLocks noChangeArrowheads="1"/>
          </p:cNvSpPr>
          <p:nvPr/>
        </p:nvSpPr>
        <p:spPr bwMode="auto">
          <a:xfrm>
            <a:off x="228600" y="3916363"/>
            <a:ext cx="190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1" dirty="0">
                <a:solidFill>
                  <a:srgbClr val="7030A0"/>
                </a:solidFill>
              </a:rPr>
              <a:t>Nominal</a:t>
            </a:r>
            <a:endParaRPr lang="en-GB" sz="3200" i="1" dirty="0">
              <a:solidFill>
                <a:srgbClr val="7030A0"/>
              </a:solidFill>
            </a:endParaRPr>
          </a:p>
        </p:txBody>
      </p:sp>
      <p:sp>
        <p:nvSpPr>
          <p:cNvPr id="12" name="Text Box 1050"/>
          <p:cNvSpPr txBox="1">
            <a:spLocks noChangeArrowheads="1"/>
          </p:cNvSpPr>
          <p:nvPr/>
        </p:nvSpPr>
        <p:spPr bwMode="auto">
          <a:xfrm>
            <a:off x="5562600" y="3916363"/>
            <a:ext cx="1600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1" dirty="0" err="1">
                <a:solidFill>
                  <a:srgbClr val="7030A0"/>
                </a:solidFill>
              </a:rPr>
              <a:t>Nisbah</a:t>
            </a:r>
            <a:endParaRPr lang="en-GB" sz="3200" i="1" dirty="0">
              <a:solidFill>
                <a:srgbClr val="7030A0"/>
              </a:solidFill>
            </a:endParaRPr>
          </a:p>
        </p:txBody>
      </p:sp>
      <p:sp>
        <p:nvSpPr>
          <p:cNvPr id="13" name="Text Box 1051"/>
          <p:cNvSpPr txBox="1">
            <a:spLocks noChangeArrowheads="1"/>
          </p:cNvSpPr>
          <p:nvPr/>
        </p:nvSpPr>
        <p:spPr bwMode="auto">
          <a:xfrm>
            <a:off x="3886200" y="3916363"/>
            <a:ext cx="1676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1">
                <a:solidFill>
                  <a:srgbClr val="7030A0"/>
                </a:solidFill>
              </a:rPr>
              <a:t>Selang</a:t>
            </a:r>
            <a:endParaRPr lang="en-GB" sz="3200" i="1">
              <a:solidFill>
                <a:srgbClr val="7030A0"/>
              </a:solidFill>
            </a:endParaRPr>
          </a:p>
        </p:txBody>
      </p:sp>
      <p:sp>
        <p:nvSpPr>
          <p:cNvPr id="14" name="AutoShape 1052"/>
          <p:cNvSpPr>
            <a:spLocks/>
          </p:cNvSpPr>
          <p:nvPr/>
        </p:nvSpPr>
        <p:spPr bwMode="auto">
          <a:xfrm rot="16200000">
            <a:off x="3505200" y="533400"/>
            <a:ext cx="533400" cy="6324600"/>
          </a:xfrm>
          <a:prstGeom prst="rightBrace">
            <a:avLst>
              <a:gd name="adj1" fmla="val 118626"/>
              <a:gd name="adj2" fmla="val 50111"/>
            </a:avLst>
          </a:prstGeom>
          <a:noFill/>
          <a:ln w="47625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057"/>
          <p:cNvSpPr>
            <a:spLocks noChangeShapeType="1"/>
          </p:cNvSpPr>
          <p:nvPr/>
        </p:nvSpPr>
        <p:spPr bwMode="auto">
          <a:xfrm>
            <a:off x="5486400" y="4692650"/>
            <a:ext cx="6858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" name="WordArt 1059"/>
          <p:cNvSpPr>
            <a:spLocks noChangeArrowheads="1" noChangeShapeType="1" noTextEdit="1"/>
          </p:cNvSpPr>
          <p:nvPr/>
        </p:nvSpPr>
        <p:spPr bwMode="auto">
          <a:xfrm>
            <a:off x="2495550" y="838200"/>
            <a:ext cx="2381250" cy="10668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DATA</a:t>
            </a:r>
            <a:endParaRPr lang="en-US" sz="3600" kern="10" dirty="0">
              <a:ln w="9525">
                <a:round/>
                <a:headEnd/>
                <a:tailE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Impact"/>
            </a:endParaRPr>
          </a:p>
        </p:txBody>
      </p:sp>
      <p:sp>
        <p:nvSpPr>
          <p:cNvPr id="17" name="WordArt 1061"/>
          <p:cNvSpPr>
            <a:spLocks noChangeArrowheads="1" noChangeShapeType="1" noTextEdit="1"/>
          </p:cNvSpPr>
          <p:nvPr/>
        </p:nvSpPr>
        <p:spPr bwMode="auto">
          <a:xfrm>
            <a:off x="966788" y="2571750"/>
            <a:ext cx="55340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SKALA PENGUKURAN</a:t>
            </a:r>
          </a:p>
        </p:txBody>
      </p:sp>
      <p:sp>
        <p:nvSpPr>
          <p:cNvPr id="18" name="Line 1062"/>
          <p:cNvSpPr>
            <a:spLocks noChangeShapeType="1"/>
          </p:cNvSpPr>
          <p:nvPr/>
        </p:nvSpPr>
        <p:spPr bwMode="auto">
          <a:xfrm rot="5400000">
            <a:off x="4800600" y="4692650"/>
            <a:ext cx="6858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" name="AutoShape 1063"/>
          <p:cNvSpPr>
            <a:spLocks/>
          </p:cNvSpPr>
          <p:nvPr/>
        </p:nvSpPr>
        <p:spPr bwMode="auto">
          <a:xfrm rot="16200000">
            <a:off x="5337175" y="3009900"/>
            <a:ext cx="304800" cy="2971800"/>
          </a:xfrm>
          <a:prstGeom prst="leftBrace">
            <a:avLst>
              <a:gd name="adj1" fmla="val 81250"/>
              <a:gd name="adj2" fmla="val 50000"/>
            </a:avLst>
          </a:prstGeom>
          <a:noFill/>
          <a:ln w="47625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  <p:bldP spid="10" grpId="0" animBg="1"/>
      <p:bldP spid="11" grpId="0" autoUpdateAnimBg="0"/>
      <p:bldP spid="12" grpId="0" autoUpdateAnimBg="0"/>
      <p:bldP spid="13" grpId="0" autoUpdateAnimBg="0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86625" cy="81915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49053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/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ANGKA</a:t>
            </a:r>
            <a:r>
              <a:rPr lang="en-US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BENA (BILANGAN PENTING)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81000" y="1474761"/>
            <a:ext cx="1981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Numerik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  <a:p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Malar</a:t>
            </a:r>
            <a:endParaRPr lang="en-GB" sz="2800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438400" y="2036992"/>
            <a:ext cx="1143000" cy="0"/>
          </a:xfrm>
          <a:prstGeom prst="line">
            <a:avLst/>
          </a:prstGeom>
          <a:noFill/>
          <a:ln w="76200">
            <a:solidFill>
              <a:schemeClr val="accent3">
                <a:lumMod val="1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810000" y="1474761"/>
            <a:ext cx="4495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Konsep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Angka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Bena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(Significant Figures)</a:t>
            </a:r>
            <a:endParaRPr lang="en-GB" sz="2800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09600" y="3256192"/>
            <a:ext cx="76962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10000"/>
                  </a:schemeClr>
                </a:solidFill>
                <a:latin typeface="Bodoni MT Black" pitchFamily="18" charset="0"/>
              </a:rPr>
              <a:t>Definisi</a:t>
            </a:r>
            <a:r>
              <a:rPr lang="en-US" sz="2800" dirty="0" smtClean="0">
                <a:solidFill>
                  <a:schemeClr val="tx1">
                    <a:lumMod val="10000"/>
                  </a:schemeClr>
                </a:solidFill>
                <a:latin typeface="Bodoni MT Black" pitchFamily="18" charset="0"/>
              </a:rPr>
              <a:t>: </a:t>
            </a:r>
            <a:endParaRPr lang="en-US" sz="2800" dirty="0">
              <a:solidFill>
                <a:schemeClr val="tx1">
                  <a:lumMod val="10000"/>
                </a:schemeClr>
              </a:solidFill>
              <a:latin typeface="Bodoni MT Black" pitchFamily="18" charset="0"/>
            </a:endParaRPr>
          </a:p>
          <a:p>
            <a:endParaRPr lang="en-US" sz="2800" dirty="0" smtClean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sz="2800" b="1" dirty="0" err="1" smtClean="0">
                <a:solidFill>
                  <a:schemeClr val="tx1">
                    <a:lumMod val="10000"/>
                  </a:schemeClr>
                </a:solidFill>
                <a:latin typeface="Bradley Hand ITC" pitchFamily="66" charset="0"/>
              </a:rPr>
              <a:t>Banyaknya</a:t>
            </a:r>
            <a:r>
              <a:rPr lang="en-US" sz="2800" b="1" dirty="0" smtClean="0">
                <a:solidFill>
                  <a:schemeClr val="tx1">
                    <a:lumMod val="10000"/>
                  </a:schemeClr>
                </a:solidFill>
                <a:latin typeface="Bradley Hand ITC" pitchFamily="66" charset="0"/>
              </a:rPr>
              <a:t> </a:t>
            </a:r>
            <a:r>
              <a:rPr lang="en-US" sz="2800" b="1" dirty="0" err="1">
                <a:solidFill>
                  <a:schemeClr val="tx1">
                    <a:lumMod val="10000"/>
                  </a:schemeClr>
                </a:solidFill>
                <a:latin typeface="Bradley Hand ITC" pitchFamily="66" charset="0"/>
              </a:rPr>
              <a:t>angka</a:t>
            </a:r>
            <a:r>
              <a:rPr lang="en-US" sz="2800" b="1" dirty="0">
                <a:solidFill>
                  <a:schemeClr val="tx1">
                    <a:lumMod val="10000"/>
                  </a:schemeClr>
                </a:solidFill>
                <a:latin typeface="Bradley Hand ITC" pitchFamily="66" charset="0"/>
              </a:rPr>
              <a:t> yang </a:t>
            </a:r>
            <a:r>
              <a:rPr lang="en-US" sz="2800" b="1" dirty="0" err="1">
                <a:solidFill>
                  <a:schemeClr val="tx1">
                    <a:lumMod val="10000"/>
                  </a:schemeClr>
                </a:solidFill>
                <a:latin typeface="Bradley Hand ITC" pitchFamily="66" charset="0"/>
              </a:rPr>
              <a:t>diperlukan</a:t>
            </a:r>
            <a:r>
              <a:rPr lang="en-US" sz="2800" b="1" dirty="0">
                <a:solidFill>
                  <a:schemeClr val="tx1">
                    <a:lumMod val="10000"/>
                  </a:schemeClr>
                </a:solidFill>
                <a:latin typeface="Bradley Hand ITC" pitchFamily="66" charset="0"/>
              </a:rPr>
              <a:t> </a:t>
            </a:r>
            <a:r>
              <a:rPr lang="en-US" sz="2800" b="1" dirty="0" err="1" smtClean="0">
                <a:solidFill>
                  <a:schemeClr val="tx1">
                    <a:lumMod val="10000"/>
                  </a:schemeClr>
                </a:solidFill>
                <a:latin typeface="Bradley Hand ITC" pitchFamily="66" charset="0"/>
              </a:rPr>
              <a:t>dalam</a:t>
            </a:r>
            <a:r>
              <a:rPr lang="en-US" sz="2800" b="1" dirty="0" smtClean="0">
                <a:solidFill>
                  <a:schemeClr val="tx1">
                    <a:lumMod val="10000"/>
                  </a:schemeClr>
                </a:solidFill>
                <a:latin typeface="Bradley Hand ITC" pitchFamily="66" charset="0"/>
              </a:rPr>
              <a:t> </a:t>
            </a:r>
            <a:r>
              <a:rPr lang="en-US" sz="2800" b="1" dirty="0" err="1">
                <a:solidFill>
                  <a:schemeClr val="tx1">
                    <a:lumMod val="10000"/>
                  </a:schemeClr>
                </a:solidFill>
                <a:latin typeface="Bradley Hand ITC" pitchFamily="66" charset="0"/>
              </a:rPr>
              <a:t>menyatakan</a:t>
            </a:r>
            <a:r>
              <a:rPr lang="en-US" sz="2800" b="1" dirty="0">
                <a:solidFill>
                  <a:schemeClr val="tx1">
                    <a:lumMod val="10000"/>
                  </a:schemeClr>
                </a:solidFill>
                <a:latin typeface="Bradley Hand ITC" pitchFamily="66" charset="0"/>
              </a:rPr>
              <a:t> </a:t>
            </a:r>
            <a:r>
              <a:rPr lang="en-US" sz="2800" b="1" dirty="0" err="1">
                <a:solidFill>
                  <a:schemeClr val="tx1">
                    <a:lumMod val="10000"/>
                  </a:schemeClr>
                </a:solidFill>
                <a:latin typeface="Bradley Hand ITC" pitchFamily="66" charset="0"/>
              </a:rPr>
              <a:t>hasil-hasil</a:t>
            </a:r>
            <a:r>
              <a:rPr lang="en-US" sz="2800" b="1" dirty="0">
                <a:solidFill>
                  <a:schemeClr val="tx1">
                    <a:lumMod val="10000"/>
                  </a:schemeClr>
                </a:solidFill>
                <a:latin typeface="Bradley Hand ITC" pitchFamily="66" charset="0"/>
              </a:rPr>
              <a:t> </a:t>
            </a:r>
            <a:r>
              <a:rPr lang="en-US" sz="2800" b="1" dirty="0" err="1" smtClean="0">
                <a:solidFill>
                  <a:schemeClr val="tx1">
                    <a:lumMod val="10000"/>
                  </a:schemeClr>
                </a:solidFill>
                <a:latin typeface="Bradley Hand ITC" pitchFamily="66" charset="0"/>
              </a:rPr>
              <a:t>pengukuran</a:t>
            </a:r>
            <a:r>
              <a:rPr lang="en-US" sz="2800" b="1" dirty="0" smtClean="0">
                <a:solidFill>
                  <a:schemeClr val="tx1">
                    <a:lumMod val="10000"/>
                  </a:schemeClr>
                </a:solidFill>
                <a:latin typeface="Bradley Hand ITC" pitchFamily="66" charset="0"/>
              </a:rPr>
              <a:t> </a:t>
            </a:r>
            <a:r>
              <a:rPr lang="en-US" sz="2800" b="1" dirty="0" err="1">
                <a:solidFill>
                  <a:schemeClr val="tx1">
                    <a:lumMod val="10000"/>
                  </a:schemeClr>
                </a:solidFill>
                <a:latin typeface="Bradley Hand ITC" pitchFamily="66" charset="0"/>
              </a:rPr>
              <a:t>sedemikian</a:t>
            </a:r>
            <a:r>
              <a:rPr lang="en-US" sz="2800" b="1" dirty="0">
                <a:solidFill>
                  <a:schemeClr val="tx1">
                    <a:lumMod val="10000"/>
                  </a:schemeClr>
                </a:solidFill>
                <a:latin typeface="Bradley Hand ITC" pitchFamily="66" charset="0"/>
              </a:rPr>
              <a:t> </a:t>
            </a:r>
            <a:r>
              <a:rPr lang="en-US" sz="2800" b="1" dirty="0" err="1">
                <a:solidFill>
                  <a:schemeClr val="tx1">
                    <a:lumMod val="10000"/>
                  </a:schemeClr>
                </a:solidFill>
                <a:latin typeface="Bradley Hand ITC" pitchFamily="66" charset="0"/>
              </a:rPr>
              <a:t>sehingga</a:t>
            </a:r>
            <a:r>
              <a:rPr lang="en-US" sz="2800" b="1" dirty="0">
                <a:solidFill>
                  <a:schemeClr val="tx1">
                    <a:lumMod val="10000"/>
                  </a:schemeClr>
                </a:solidFill>
                <a:latin typeface="Bradley Hand ITC" pitchFamily="66" charset="0"/>
              </a:rPr>
              <a:t> </a:t>
            </a:r>
            <a:r>
              <a:rPr lang="en-US" sz="2800" b="1" dirty="0" err="1" smtClean="0">
                <a:solidFill>
                  <a:schemeClr val="tx1">
                    <a:lumMod val="10000"/>
                  </a:schemeClr>
                </a:solidFill>
                <a:latin typeface="Bradley Hand ITC" pitchFamily="66" charset="0"/>
              </a:rPr>
              <a:t>ajeg</a:t>
            </a:r>
            <a:r>
              <a:rPr lang="en-US" sz="2800" b="1" dirty="0" smtClean="0">
                <a:solidFill>
                  <a:schemeClr val="tx1">
                    <a:lumMod val="10000"/>
                  </a:schemeClr>
                </a:solidFill>
                <a:latin typeface="Bradley Hand ITC" pitchFamily="66" charset="0"/>
              </a:rPr>
              <a:t> </a:t>
            </a:r>
            <a:r>
              <a:rPr lang="en-US" sz="2800" b="1" dirty="0" err="1" smtClean="0">
                <a:solidFill>
                  <a:schemeClr val="tx1">
                    <a:lumMod val="10000"/>
                  </a:schemeClr>
                </a:solidFill>
                <a:latin typeface="Bradley Hand ITC" pitchFamily="66" charset="0"/>
              </a:rPr>
              <a:t>terhadap</a:t>
            </a:r>
            <a:r>
              <a:rPr lang="en-US" sz="2800" b="1" dirty="0" smtClean="0">
                <a:solidFill>
                  <a:schemeClr val="tx1">
                    <a:lumMod val="10000"/>
                  </a:schemeClr>
                </a:solidFill>
                <a:latin typeface="Bradley Hand ITC" pitchFamily="66" charset="0"/>
              </a:rPr>
              <a:t> </a:t>
            </a:r>
            <a:r>
              <a:rPr lang="en-US" sz="2800" b="1" dirty="0" err="1">
                <a:solidFill>
                  <a:schemeClr val="tx1">
                    <a:lumMod val="10000"/>
                  </a:schemeClr>
                </a:solidFill>
                <a:latin typeface="Bradley Hand ITC" pitchFamily="66" charset="0"/>
              </a:rPr>
              <a:t>ketepatan</a:t>
            </a:r>
            <a:r>
              <a:rPr lang="en-US" sz="2800" b="1" dirty="0">
                <a:solidFill>
                  <a:schemeClr val="tx1">
                    <a:lumMod val="10000"/>
                  </a:schemeClr>
                </a:solidFill>
                <a:latin typeface="Bradley Hand ITC" pitchFamily="66" charset="0"/>
              </a:rPr>
              <a:t> </a:t>
            </a:r>
            <a:r>
              <a:rPr lang="en-US" sz="2800" b="1" dirty="0" err="1">
                <a:solidFill>
                  <a:schemeClr val="tx1">
                    <a:lumMod val="10000"/>
                  </a:schemeClr>
                </a:solidFill>
                <a:latin typeface="Bradley Hand ITC" pitchFamily="66" charset="0"/>
              </a:rPr>
              <a:t>pengukuran</a:t>
            </a:r>
            <a:endParaRPr lang="en-GB" sz="2800" b="1" dirty="0">
              <a:solidFill>
                <a:schemeClr val="tx1">
                  <a:lumMod val="10000"/>
                </a:schemeClr>
              </a:solidFill>
              <a:latin typeface="Bradley Hand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utoUpdateAnimBg="0"/>
      <p:bldP spid="1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t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86625" cy="819150"/>
          </a:xfrm>
          <a:prstGeom prst="rect">
            <a:avLst/>
          </a:prstGeom>
          <a:noFill/>
        </p:spPr>
      </p:pic>
      <p:graphicFrame>
        <p:nvGraphicFramePr>
          <p:cNvPr id="4" name="Group 1326"/>
          <p:cNvGraphicFramePr>
            <a:graphicFrameLocks noGrp="1"/>
          </p:cNvGraphicFramePr>
          <p:nvPr>
            <p:ph idx="1"/>
          </p:nvPr>
        </p:nvGraphicFramePr>
        <p:xfrm>
          <a:off x="2634214" y="1465738"/>
          <a:ext cx="6081190" cy="4798392"/>
        </p:xfrm>
        <a:graphic>
          <a:graphicData uri="http://schemas.openxmlformats.org/drawingml/2006/table">
            <a:tbl>
              <a:tblPr/>
              <a:tblGrid>
                <a:gridCol w="714380"/>
                <a:gridCol w="2143140"/>
                <a:gridCol w="1315670"/>
                <a:gridCol w="1908000"/>
              </a:tblGrid>
              <a:tr h="6835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" charset="0"/>
                        </a:rPr>
                        <a:t>No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" charset="0"/>
                        </a:rPr>
                        <a:t>Besaran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" charset="0"/>
                        </a:rPr>
                        <a:t>Dasar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" charset="0"/>
                        </a:rPr>
                        <a:t>Satuan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Simbol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Satuan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id-ID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anjang</a:t>
                      </a:r>
                      <a:endParaRPr kumimoji="0" lang="sv-SE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itchFamily="34" charset="-128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meter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m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" charset="0"/>
                        </a:rPr>
                        <a:t>Massa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kilogram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kg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" charset="0"/>
                        </a:rPr>
                        <a:t>Waktu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second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s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" charset="0"/>
                        </a:rPr>
                        <a:t>Suhu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kelvin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K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" charset="0"/>
                        </a:rPr>
                        <a:t>Jumlah zat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mole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mol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" charset="0"/>
                        </a:rPr>
                        <a:t>Kuat arus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ampere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" charset="0"/>
                        </a:rPr>
                        <a:t>Terik cahaya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candle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cd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" charset="0"/>
                        </a:rPr>
                        <a:t>Sudut datar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radian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rad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" charset="0"/>
                        </a:rPr>
                        <a:t>Sudut ruang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steradian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sr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1394299"/>
            <a:ext cx="221457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350" marR="0" lvl="0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Merupakan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besaran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fisika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bukan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merupakan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gabungan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besaran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fisika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lainnya</a:t>
            </a:r>
            <a:endParaRPr kumimoji="0" lang="id-ID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49053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/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BESARAN DASAR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86625" cy="81915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49053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/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ANGKA</a:t>
            </a:r>
            <a:r>
              <a:rPr lang="en-US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BENA (BILANGAN PENTING)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3400" y="762000"/>
            <a:ext cx="510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Contoh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angka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penting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:</a:t>
            </a:r>
            <a:endParaRPr lang="en-GB" sz="2800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85800" y="1905000"/>
            <a:ext cx="1828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12.345</a:t>
            </a:r>
            <a:endParaRPr lang="en-GB" sz="2800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667000" y="2209800"/>
            <a:ext cx="1981200" cy="0"/>
          </a:xfrm>
          <a:prstGeom prst="line">
            <a:avLst/>
          </a:prstGeom>
          <a:noFill/>
          <a:ln w="17145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sz="280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029200" y="1905000"/>
            <a:ext cx="358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5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angka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penting</a:t>
            </a:r>
            <a:endParaRPr lang="en-GB" sz="2800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85800" y="3252803"/>
            <a:ext cx="44958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12.345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mikrometer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1,2345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sentimeter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0,12345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desimeter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0,012345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meter</a:t>
            </a:r>
            <a:endParaRPr lang="en-GB" sz="2800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2" name="AutoShape 9"/>
          <p:cNvSpPr>
            <a:spLocks/>
          </p:cNvSpPr>
          <p:nvPr/>
        </p:nvSpPr>
        <p:spPr bwMode="auto">
          <a:xfrm>
            <a:off x="4786314" y="3124200"/>
            <a:ext cx="533400" cy="2819400"/>
          </a:xfrm>
          <a:prstGeom prst="rightBrace">
            <a:avLst>
              <a:gd name="adj1" fmla="val 44048"/>
              <a:gd name="adj2" fmla="val 50000"/>
            </a:avLst>
          </a:prstGeom>
          <a:noFill/>
          <a:ln w="666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562600" y="4191000"/>
            <a:ext cx="358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5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angka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penting</a:t>
            </a:r>
            <a:endParaRPr lang="en-GB" sz="2800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nimBg="1"/>
      <p:bldP spid="10" grpId="0" autoUpdateAnimBg="0"/>
      <p:bldP spid="11" grpId="0" autoUpdateAnimBg="0"/>
      <p:bldP spid="12" grpId="0" animBg="1"/>
      <p:bldP spid="1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86625" cy="81915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49053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/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ANGKA</a:t>
            </a:r>
            <a:r>
              <a:rPr lang="en-US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BENA (BILANGAN PENTING)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3400" y="928670"/>
            <a:ext cx="601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Hati-hati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dengan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angka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nol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:</a:t>
            </a:r>
            <a:endParaRPr lang="en-GB" sz="2800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3400" y="1500174"/>
            <a:ext cx="81534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Batang" pitchFamily="18" charset="-127"/>
              <a:buChar char="☞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	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Angka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nol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sebelum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atau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setelah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tanda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desimal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	yang 	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didahului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dengan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bilangan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bukan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nol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	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adalah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angka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penting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  <a:p>
            <a:pPr>
              <a:spcBef>
                <a:spcPct val="50000"/>
              </a:spcBef>
              <a:buFont typeface="Batang" pitchFamily="18" charset="-127"/>
              <a:buChar char="☞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	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Angka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nol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yang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terletak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di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antara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dua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bilangan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	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bukan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nol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adalah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angka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penting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  <a:p>
            <a:pPr>
              <a:spcBef>
                <a:spcPct val="50000"/>
              </a:spcBef>
              <a:buFont typeface="Batang" pitchFamily="18" charset="-127"/>
              <a:buChar char="☞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	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Angka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nol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selain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yang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disebutkan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di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atas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	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bukanlah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angka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penting</a:t>
            </a:r>
            <a:endParaRPr lang="en-GB" sz="2400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00034" y="4824723"/>
            <a:ext cx="2209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Contoh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:</a:t>
            </a:r>
            <a:endParaRPr lang="en-GB" sz="2400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47728" y="5539103"/>
            <a:ext cx="2286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0,0936600</a:t>
            </a:r>
            <a:endParaRPr lang="en-GB" sz="2400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2700334" y="5786454"/>
            <a:ext cx="1371600" cy="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sz="240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143372" y="5500702"/>
            <a:ext cx="358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6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angka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penting</a:t>
            </a:r>
            <a:endParaRPr lang="en-GB" sz="2400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23918" y="6039169"/>
            <a:ext cx="2971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9,366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x 10</a:t>
            </a:r>
            <a:endParaRPr lang="en-GB" sz="2400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143108" y="5957848"/>
            <a:ext cx="609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-2</a:t>
            </a:r>
            <a:endParaRPr lang="en-GB" sz="2000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2700334" y="6286520"/>
            <a:ext cx="1371600" cy="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sz="240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143372" y="6076968"/>
            <a:ext cx="358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4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angka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penting</a:t>
            </a:r>
            <a:endParaRPr lang="en-GB" sz="2400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nimBg="1"/>
      <p:bldP spid="12" grpId="0" autoUpdateAnimBg="0"/>
      <p:bldP spid="13" grpId="0" autoUpdateAnimBg="0"/>
      <p:bldP spid="14" grpId="0" autoUpdateAnimBg="0"/>
      <p:bldP spid="15" grpId="0" animBg="1"/>
      <p:bldP spid="1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86625" cy="81915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49053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/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ANGKA</a:t>
            </a:r>
            <a:r>
              <a:rPr lang="en-US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BENA (BILANGAN PENTING)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7" name="Picture 4" descr="01_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1357298"/>
            <a:ext cx="7286676" cy="4677451"/>
          </a:xfrm>
          <a:prstGeom prst="rect">
            <a:avLst/>
          </a:prstGeom>
          <a:noFill/>
        </p:spPr>
      </p:pic>
      <p:sp>
        <p:nvSpPr>
          <p:cNvPr id="21" name="Rectangle 20"/>
          <p:cNvSpPr/>
          <p:nvPr/>
        </p:nvSpPr>
        <p:spPr>
          <a:xfrm>
            <a:off x="785786" y="1287836"/>
            <a:ext cx="2214578" cy="156966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Engravers MT" pitchFamily="18" charset="0"/>
              </a:rPr>
              <a:t>?</a:t>
            </a: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Engravers MT" pitchFamily="18" charset="0"/>
              </a:rPr>
              <a:t>1</a:t>
            </a:r>
            <a:endParaRPr lang="en-US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Engravers MT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43240" y="1287836"/>
            <a:ext cx="2214578" cy="156966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Engravers MT" pitchFamily="18" charset="0"/>
              </a:rPr>
              <a:t>?</a:t>
            </a: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Engravers MT" pitchFamily="18" charset="0"/>
              </a:rPr>
              <a:t>2</a:t>
            </a:r>
            <a:endParaRPr lang="en-US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Engravers MT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29322" y="930646"/>
            <a:ext cx="2214578" cy="156966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Engravers MT" pitchFamily="18" charset="0"/>
              </a:rPr>
              <a:t>?</a:t>
            </a: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Engravers MT" pitchFamily="18" charset="0"/>
              </a:rPr>
              <a:t>4</a:t>
            </a:r>
            <a:endParaRPr lang="en-US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Engravers MT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28926" y="4214818"/>
            <a:ext cx="2214578" cy="156966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Engravers MT" pitchFamily="18" charset="0"/>
              </a:rPr>
              <a:t>?</a:t>
            </a: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Engravers MT" pitchFamily="18" charset="0"/>
              </a:rPr>
              <a:t>3</a:t>
            </a:r>
            <a:endParaRPr lang="en-US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Engravers MT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00694" y="4214818"/>
            <a:ext cx="2500330" cy="156966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Engravers MT" pitchFamily="18" charset="0"/>
              </a:rPr>
              <a:t>?</a:t>
            </a: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Engravers MT" pitchFamily="18" charset="0"/>
              </a:rPr>
              <a:t>5</a:t>
            </a:r>
            <a:endParaRPr lang="en-US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Engravers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86625" cy="819150"/>
          </a:xfrm>
          <a:prstGeom prst="rect">
            <a:avLst/>
          </a:prstGeom>
          <a:noFill/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357422" y="928670"/>
            <a:ext cx="6019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Tentukan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jumlah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angka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penting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bilangan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berikut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:</a:t>
            </a:r>
            <a:endParaRPr lang="en-GB" sz="2800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379683" y="2027256"/>
            <a:ext cx="25146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latin typeface="Arial Rounded MT Bold" pitchFamily="34" charset="0"/>
              </a:rPr>
              <a:t>1,0070 </a:t>
            </a:r>
            <a:r>
              <a:rPr lang="en-US" sz="2800" dirty="0">
                <a:latin typeface="Arial Rounded MT Bold" pitchFamily="34" charset="0"/>
              </a:rPr>
              <a:t>m </a:t>
            </a:r>
            <a:r>
              <a:rPr lang="en-US" sz="2800" dirty="0">
                <a:latin typeface="Arial Rounded MT Bold" pitchFamily="34" charset="0"/>
                <a:sym typeface="Wingdings" pitchFamily="2" charset="2"/>
              </a:rPr>
              <a:t> </a:t>
            </a:r>
            <a:endParaRPr lang="en-US" sz="2800" dirty="0">
              <a:latin typeface="Arial Rounded MT Bold" pitchFamily="34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046683" y="2027256"/>
            <a:ext cx="2668589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latin typeface="Arial Rounded MT Bold" pitchFamily="34" charset="0"/>
              </a:rPr>
              <a:t>5 </a:t>
            </a:r>
            <a:r>
              <a:rPr lang="en-US" sz="2800" dirty="0" err="1" smtClean="0">
                <a:latin typeface="Arial Rounded MT Bold" pitchFamily="34" charset="0"/>
              </a:rPr>
              <a:t>angka</a:t>
            </a:r>
            <a:r>
              <a:rPr lang="en-US" sz="2800" dirty="0" smtClean="0">
                <a:latin typeface="Arial Rounded MT Bold" pitchFamily="34" charset="0"/>
              </a:rPr>
              <a:t> </a:t>
            </a:r>
            <a:r>
              <a:rPr lang="en-US" sz="2800" dirty="0" err="1" smtClean="0">
                <a:latin typeface="Arial Rounded MT Bold" pitchFamily="34" charset="0"/>
              </a:rPr>
              <a:t>bena</a:t>
            </a:r>
            <a:endParaRPr lang="en-US" sz="2800" dirty="0">
              <a:latin typeface="Arial Rounded MT Bold" pitchFamily="34" charset="0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2516208" y="2713056"/>
            <a:ext cx="2378075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latin typeface="Arial Rounded MT Bold" pitchFamily="34" charset="0"/>
              </a:rPr>
              <a:t>17,10 </a:t>
            </a:r>
            <a:r>
              <a:rPr lang="en-US" sz="2800" dirty="0">
                <a:latin typeface="Arial Rounded MT Bold" pitchFamily="34" charset="0"/>
              </a:rPr>
              <a:t>kg </a:t>
            </a:r>
            <a:r>
              <a:rPr lang="en-US" sz="2800" dirty="0">
                <a:latin typeface="Arial Rounded MT Bold" pitchFamily="34" charset="0"/>
                <a:sym typeface="Wingdings" pitchFamily="2" charset="2"/>
              </a:rPr>
              <a:t></a:t>
            </a:r>
            <a:endParaRPr lang="en-US" sz="2800" dirty="0">
              <a:latin typeface="Arial Rounded MT Bold" pitchFamily="34" charset="0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046683" y="2713056"/>
            <a:ext cx="2668589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latin typeface="Arial Rounded MT Bold" pitchFamily="34" charset="0"/>
              </a:rPr>
              <a:t>4 </a:t>
            </a:r>
            <a:r>
              <a:rPr lang="en-US" sz="2800" dirty="0" err="1" smtClean="0">
                <a:latin typeface="Arial Rounded MT Bold" pitchFamily="34" charset="0"/>
              </a:rPr>
              <a:t>angka</a:t>
            </a:r>
            <a:r>
              <a:rPr lang="en-US" sz="2800" dirty="0" smtClean="0">
                <a:latin typeface="Arial Rounded MT Bold" pitchFamily="34" charset="0"/>
              </a:rPr>
              <a:t> </a:t>
            </a:r>
            <a:r>
              <a:rPr lang="en-US" sz="2800" dirty="0" err="1" smtClean="0">
                <a:latin typeface="Arial Rounded MT Bold" pitchFamily="34" charset="0"/>
              </a:rPr>
              <a:t>bena</a:t>
            </a:r>
            <a:endParaRPr lang="en-US" sz="2800" dirty="0">
              <a:latin typeface="Arial Rounded MT Bold" pitchFamily="34" charset="0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2227283" y="3475056"/>
            <a:ext cx="27432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latin typeface="Arial Rounded MT Bold" pitchFamily="34" charset="0"/>
              </a:rPr>
              <a:t>100.890 </a:t>
            </a:r>
            <a:r>
              <a:rPr lang="en-US" sz="2800" dirty="0">
                <a:latin typeface="Arial Rounded MT Bold" pitchFamily="34" charset="0"/>
              </a:rPr>
              <a:t>L </a:t>
            </a:r>
            <a:r>
              <a:rPr lang="en-US" sz="2800" dirty="0">
                <a:latin typeface="Arial Rounded MT Bold" pitchFamily="34" charset="0"/>
                <a:sym typeface="Wingdings" pitchFamily="2" charset="2"/>
              </a:rPr>
              <a:t></a:t>
            </a:r>
            <a:endParaRPr lang="en-US" sz="2800" dirty="0">
              <a:latin typeface="Arial Rounded MT Bold" pitchFamily="34" charset="0"/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5080020" y="3475056"/>
            <a:ext cx="270669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latin typeface="Arial Rounded MT Bold" pitchFamily="34" charset="0"/>
              </a:rPr>
              <a:t>5 </a:t>
            </a:r>
            <a:r>
              <a:rPr lang="en-US" sz="2800" dirty="0" err="1" smtClean="0">
                <a:latin typeface="Arial Rounded MT Bold" pitchFamily="34" charset="0"/>
              </a:rPr>
              <a:t>angka</a:t>
            </a:r>
            <a:r>
              <a:rPr lang="en-US" sz="2800" dirty="0" smtClean="0">
                <a:latin typeface="Arial Rounded MT Bold" pitchFamily="34" charset="0"/>
              </a:rPr>
              <a:t> </a:t>
            </a:r>
            <a:r>
              <a:rPr lang="en-US" sz="2800" dirty="0" err="1" smtClean="0">
                <a:latin typeface="Arial Rounded MT Bold" pitchFamily="34" charset="0"/>
              </a:rPr>
              <a:t>bena</a:t>
            </a:r>
            <a:endParaRPr lang="en-US" sz="2800" dirty="0">
              <a:latin typeface="Arial Rounded MT Bold" pitchFamily="34" charset="0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1796846" y="4237056"/>
            <a:ext cx="2597186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 smtClean="0">
                <a:latin typeface="Arial Rounded MT Bold" pitchFamily="34" charset="0"/>
              </a:rPr>
              <a:t>3,29 </a:t>
            </a:r>
            <a:r>
              <a:rPr lang="en-US" sz="2800" dirty="0">
                <a:latin typeface="Arial Rounded MT Bold" pitchFamily="34" charset="0"/>
              </a:rPr>
              <a:t>x 10</a:t>
            </a:r>
            <a:r>
              <a:rPr lang="en-US" sz="2800" baseline="30000" dirty="0">
                <a:latin typeface="Arial Rounded MT Bold" pitchFamily="34" charset="0"/>
              </a:rPr>
              <a:t>3</a:t>
            </a:r>
            <a:r>
              <a:rPr lang="en-US" sz="2800" dirty="0">
                <a:latin typeface="Arial Rounded MT Bold" pitchFamily="34" charset="0"/>
              </a:rPr>
              <a:t> s </a:t>
            </a:r>
            <a:r>
              <a:rPr lang="en-US" sz="2800" dirty="0">
                <a:latin typeface="Arial Rounded MT Bold" pitchFamily="34" charset="0"/>
                <a:sym typeface="Wingdings" pitchFamily="2" charset="2"/>
              </a:rPr>
              <a:t></a:t>
            </a:r>
            <a:endParaRPr lang="en-US" sz="2800" baseline="30000" dirty="0">
              <a:latin typeface="Arial Rounded MT Bold" pitchFamily="34" charset="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5046683" y="4251344"/>
            <a:ext cx="2668589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latin typeface="Arial Rounded MT Bold" pitchFamily="34" charset="0"/>
              </a:rPr>
              <a:t>3 </a:t>
            </a:r>
            <a:r>
              <a:rPr lang="en-US" sz="2800" dirty="0" err="1" smtClean="0">
                <a:latin typeface="Arial Rounded MT Bold" pitchFamily="34" charset="0"/>
              </a:rPr>
              <a:t>angka</a:t>
            </a:r>
            <a:r>
              <a:rPr lang="en-US" sz="2800" dirty="0" smtClean="0">
                <a:latin typeface="Arial Rounded MT Bold" pitchFamily="34" charset="0"/>
              </a:rPr>
              <a:t> </a:t>
            </a:r>
            <a:r>
              <a:rPr lang="en-US" sz="2800" dirty="0" err="1" smtClean="0">
                <a:latin typeface="Arial Rounded MT Bold" pitchFamily="34" charset="0"/>
              </a:rPr>
              <a:t>bena</a:t>
            </a:r>
            <a:endParaRPr lang="en-US" sz="2800" dirty="0">
              <a:latin typeface="Arial Rounded MT Bold" pitchFamily="34" charset="0"/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2176757" y="4922856"/>
            <a:ext cx="242406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 smtClean="0">
                <a:latin typeface="Arial Rounded MT Bold" pitchFamily="34" charset="0"/>
              </a:rPr>
              <a:t>0,0054 </a:t>
            </a:r>
            <a:r>
              <a:rPr lang="en-US" sz="2800" dirty="0">
                <a:latin typeface="Arial Rounded MT Bold" pitchFamily="34" charset="0"/>
              </a:rPr>
              <a:t>cm </a:t>
            </a:r>
            <a:r>
              <a:rPr lang="en-US" sz="2800" dirty="0">
                <a:latin typeface="Arial Rounded MT Bold" pitchFamily="34" charset="0"/>
                <a:sym typeface="Wingdings" pitchFamily="2" charset="2"/>
              </a:rPr>
              <a:t></a:t>
            </a:r>
            <a:endParaRPr lang="en-US" sz="2800" dirty="0">
              <a:latin typeface="Arial Rounded MT Bold" pitchFamily="34" charset="0"/>
            </a:endParaRP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5046683" y="4922856"/>
            <a:ext cx="2740027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latin typeface="Arial Rounded MT Bold" pitchFamily="34" charset="0"/>
              </a:rPr>
              <a:t>2 </a:t>
            </a:r>
            <a:r>
              <a:rPr lang="en-US" sz="2800" dirty="0" err="1" smtClean="0">
                <a:latin typeface="Arial Rounded MT Bold" pitchFamily="34" charset="0"/>
              </a:rPr>
              <a:t>angka</a:t>
            </a:r>
            <a:r>
              <a:rPr lang="en-US" sz="2800" dirty="0" smtClean="0">
                <a:latin typeface="Arial Rounded MT Bold" pitchFamily="34" charset="0"/>
              </a:rPr>
              <a:t> </a:t>
            </a:r>
            <a:r>
              <a:rPr lang="en-US" sz="2800" dirty="0" err="1" smtClean="0">
                <a:latin typeface="Arial Rounded MT Bold" pitchFamily="34" charset="0"/>
              </a:rPr>
              <a:t>bena</a:t>
            </a:r>
            <a:endParaRPr lang="en-US" sz="2800" dirty="0">
              <a:latin typeface="Arial Rounded MT Bold" pitchFamily="34" charset="0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2200803" y="5605481"/>
            <a:ext cx="234230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 smtClean="0">
                <a:latin typeface="Arial Rounded MT Bold" pitchFamily="34" charset="0"/>
              </a:rPr>
              <a:t>3.200.000 </a:t>
            </a:r>
            <a:r>
              <a:rPr lang="en-US" sz="2800" dirty="0">
                <a:latin typeface="Arial Rounded MT Bold" pitchFamily="34" charset="0"/>
                <a:sym typeface="Wingdings" pitchFamily="2" charset="2"/>
              </a:rPr>
              <a:t></a:t>
            </a:r>
            <a:endParaRPr lang="en-US" sz="2800" dirty="0">
              <a:latin typeface="Arial Rounded MT Bold" pitchFamily="34" charset="0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5044533" y="5608656"/>
            <a:ext cx="281361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latin typeface="Arial Rounded MT Bold" pitchFamily="34" charset="0"/>
              </a:rPr>
              <a:t>2 </a:t>
            </a:r>
            <a:r>
              <a:rPr lang="en-US" sz="2800" dirty="0" err="1" smtClean="0">
                <a:latin typeface="Arial Rounded MT Bold" pitchFamily="34" charset="0"/>
              </a:rPr>
              <a:t>angka</a:t>
            </a:r>
            <a:r>
              <a:rPr lang="en-US" sz="2800" dirty="0" smtClean="0">
                <a:latin typeface="Arial Rounded MT Bold" pitchFamily="34" charset="0"/>
              </a:rPr>
              <a:t> </a:t>
            </a:r>
            <a:r>
              <a:rPr lang="en-US" sz="2800" dirty="0" err="1" smtClean="0">
                <a:latin typeface="Arial Rounded MT Bold" pitchFamily="34" charset="0"/>
              </a:rPr>
              <a:t>bena</a:t>
            </a:r>
            <a:endParaRPr lang="en-US" sz="2800" dirty="0">
              <a:latin typeface="Arial Rounded MT Bold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2455883" y="2571744"/>
            <a:ext cx="1295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2608283" y="3246456"/>
            <a:ext cx="9906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2379683" y="4006868"/>
            <a:ext cx="1143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1922483" y="4770456"/>
            <a:ext cx="76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endCxn id="25" idx="2"/>
          </p:cNvCxnSpPr>
          <p:nvPr/>
        </p:nvCxnSpPr>
        <p:spPr bwMode="auto">
          <a:xfrm>
            <a:off x="3065483" y="5446076"/>
            <a:ext cx="323305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2303483" y="6142056"/>
            <a:ext cx="6096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itle 1"/>
          <p:cNvSpPr txBox="1">
            <a:spLocks/>
          </p:cNvSpPr>
          <p:nvPr/>
        </p:nvSpPr>
        <p:spPr>
          <a:xfrm>
            <a:off x="0" y="0"/>
            <a:ext cx="9144000" cy="49053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/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ANGKA</a:t>
            </a:r>
            <a:r>
              <a:rPr lang="en-US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BENA (BILANGAN PENTING)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21114" y="863726"/>
            <a:ext cx="175887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Latihan</a:t>
            </a:r>
            <a:endParaRPr lang="en-US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8" name="Striped Right Arrow 37">
            <a:hlinkClick r:id="rId4" action="ppaction://hlinksldjump"/>
          </p:cNvPr>
          <p:cNvSpPr/>
          <p:nvPr/>
        </p:nvSpPr>
        <p:spPr>
          <a:xfrm>
            <a:off x="8501058" y="6215082"/>
            <a:ext cx="642942" cy="64291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86625" cy="81915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49053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/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ANGKA</a:t>
            </a:r>
            <a:r>
              <a:rPr lang="en-US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BENA (BILANGAN PENTING)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Box 1026"/>
          <p:cNvSpPr txBox="1">
            <a:spLocks noChangeArrowheads="1"/>
          </p:cNvSpPr>
          <p:nvPr/>
        </p:nvSpPr>
        <p:spPr bwMode="auto">
          <a:xfrm>
            <a:off x="533400" y="762000"/>
            <a:ext cx="449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1" dirty="0" err="1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Aturan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800" i="1" dirty="0" err="1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pembulatan</a:t>
            </a:r>
            <a:endParaRPr lang="en-GB" sz="2800" i="1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7" name="Text Box 1027"/>
          <p:cNvSpPr txBox="1">
            <a:spLocks noChangeArrowheads="1"/>
          </p:cNvSpPr>
          <p:nvPr/>
        </p:nvSpPr>
        <p:spPr bwMode="auto">
          <a:xfrm>
            <a:off x="533400" y="1905000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Batang" pitchFamily="18" charset="-127"/>
              <a:buChar char="☞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 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	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Bila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angka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 yang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akan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dibulatkan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kurang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dari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5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	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maka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 	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angka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didepannya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tetap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 	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tidak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berubah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9" name="Text Box 1029"/>
          <p:cNvSpPr txBox="1">
            <a:spLocks noChangeArrowheads="1"/>
          </p:cNvSpPr>
          <p:nvPr/>
        </p:nvSpPr>
        <p:spPr bwMode="auto">
          <a:xfrm>
            <a:off x="2324128" y="3138783"/>
            <a:ext cx="1981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142,23</a:t>
            </a:r>
            <a:endParaRPr lang="en-GB" sz="24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0" name="Line 1030"/>
          <p:cNvSpPr>
            <a:spLocks noChangeShapeType="1"/>
          </p:cNvSpPr>
          <p:nvPr/>
        </p:nvSpPr>
        <p:spPr bwMode="auto">
          <a:xfrm>
            <a:off x="3428992" y="3386134"/>
            <a:ext cx="1728000" cy="0"/>
          </a:xfrm>
          <a:prstGeom prst="line">
            <a:avLst/>
          </a:prstGeom>
          <a:noFill/>
          <a:ln w="31750">
            <a:solidFill>
              <a:schemeClr val="accent3">
                <a:lumMod val="25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sz="240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1" name="Text Box 1031"/>
          <p:cNvSpPr txBox="1">
            <a:spLocks noChangeArrowheads="1"/>
          </p:cNvSpPr>
          <p:nvPr/>
        </p:nvSpPr>
        <p:spPr bwMode="auto">
          <a:xfrm>
            <a:off x="5162568" y="3138783"/>
            <a:ext cx="1981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142,2</a:t>
            </a:r>
            <a:endParaRPr lang="en-GB" sz="24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2" name="Text Box 1032"/>
          <p:cNvSpPr txBox="1">
            <a:spLocks noChangeArrowheads="1"/>
          </p:cNvSpPr>
          <p:nvPr/>
        </p:nvSpPr>
        <p:spPr bwMode="auto">
          <a:xfrm>
            <a:off x="3471866" y="2928934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dibulatkan</a:t>
            </a:r>
            <a:endParaRPr lang="en-GB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3" name="Text Box 1026"/>
          <p:cNvSpPr txBox="1">
            <a:spLocks noChangeArrowheads="1"/>
          </p:cNvSpPr>
          <p:nvPr/>
        </p:nvSpPr>
        <p:spPr bwMode="auto">
          <a:xfrm>
            <a:off x="533400" y="4214818"/>
            <a:ext cx="8382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Batang" pitchFamily="18" charset="-127"/>
              <a:buChar char="☞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 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	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Bila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angka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 yang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akan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dibulatkan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lebih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dari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5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	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maka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bilangan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didepannya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ditambahkan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satu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	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angka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8" name="Text Box 1029"/>
          <p:cNvSpPr txBox="1">
            <a:spLocks noChangeArrowheads="1"/>
          </p:cNvSpPr>
          <p:nvPr/>
        </p:nvSpPr>
        <p:spPr bwMode="auto">
          <a:xfrm>
            <a:off x="2233610" y="5639113"/>
            <a:ext cx="1981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93,736</a:t>
            </a:r>
            <a:endParaRPr lang="en-GB" sz="24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9" name="Line 1030"/>
          <p:cNvSpPr>
            <a:spLocks noChangeShapeType="1"/>
          </p:cNvSpPr>
          <p:nvPr/>
        </p:nvSpPr>
        <p:spPr bwMode="auto">
          <a:xfrm>
            <a:off x="3428992" y="5886464"/>
            <a:ext cx="1728000" cy="0"/>
          </a:xfrm>
          <a:prstGeom prst="line">
            <a:avLst/>
          </a:prstGeom>
          <a:noFill/>
          <a:ln w="31750">
            <a:solidFill>
              <a:schemeClr val="accent3">
                <a:lumMod val="25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sz="240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20" name="Text Box 1031"/>
          <p:cNvSpPr txBox="1">
            <a:spLocks noChangeArrowheads="1"/>
          </p:cNvSpPr>
          <p:nvPr/>
        </p:nvSpPr>
        <p:spPr bwMode="auto">
          <a:xfrm>
            <a:off x="5162568" y="5639113"/>
            <a:ext cx="1981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93,74</a:t>
            </a:r>
            <a:endParaRPr lang="en-GB" sz="24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21" name="Text Box 1032"/>
          <p:cNvSpPr txBox="1">
            <a:spLocks noChangeArrowheads="1"/>
          </p:cNvSpPr>
          <p:nvPr/>
        </p:nvSpPr>
        <p:spPr bwMode="auto">
          <a:xfrm>
            <a:off x="3471866" y="5429264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dibulatkan</a:t>
            </a:r>
            <a:endParaRPr lang="en-GB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11" grpId="0"/>
      <p:bldP spid="12" grpId="0"/>
      <p:bldP spid="13" grpId="0"/>
      <p:bldP spid="18" grpId="0"/>
      <p:bldP spid="19" grpId="0" animBg="1"/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86625" cy="81915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49053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/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ANGKA</a:t>
            </a:r>
            <a:r>
              <a:rPr lang="en-US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BENA (BILANGAN PENTING)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04800" y="967917"/>
            <a:ext cx="8001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Batang" pitchFamily="18" charset="-127"/>
              <a:buChar char="☞"/>
            </a:pPr>
            <a:r>
              <a:rPr lang="en-US" sz="2800" dirty="0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  </a:t>
            </a:r>
            <a:r>
              <a:rPr lang="en-US" sz="2800" dirty="0" smtClean="0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	</a:t>
            </a:r>
            <a:r>
              <a:rPr lang="en-US" sz="2800" dirty="0" err="1" smtClean="0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Bila</a:t>
            </a:r>
            <a:r>
              <a:rPr lang="en-US" sz="2800" dirty="0" smtClean="0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800" dirty="0" err="1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angka</a:t>
            </a:r>
            <a:r>
              <a:rPr lang="en-US" sz="2800" dirty="0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 yang </a:t>
            </a:r>
            <a:r>
              <a:rPr lang="en-US" sz="2800" dirty="0" err="1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akan</a:t>
            </a:r>
            <a:r>
              <a:rPr lang="en-US" sz="2800" dirty="0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800" dirty="0" err="1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dibulatkan</a:t>
            </a:r>
            <a:r>
              <a:rPr lang="en-US" sz="2800" dirty="0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800" dirty="0" err="1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tepat</a:t>
            </a:r>
            <a:r>
              <a:rPr lang="en-US" sz="2800" dirty="0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800" dirty="0" smtClean="0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	</a:t>
            </a:r>
            <a:r>
              <a:rPr lang="en-US" sz="2800" dirty="0" err="1" smtClean="0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sama</a:t>
            </a:r>
            <a:r>
              <a:rPr lang="en-US" sz="2800" dirty="0" smtClean="0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800" dirty="0" err="1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dengan</a:t>
            </a:r>
            <a:r>
              <a:rPr lang="en-US" sz="2800" dirty="0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 5 </a:t>
            </a:r>
            <a:r>
              <a:rPr lang="en-US" sz="2800" dirty="0" err="1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maka</a:t>
            </a:r>
            <a:r>
              <a:rPr lang="en-US" sz="2800" dirty="0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: 			</a:t>
            </a:r>
            <a:r>
              <a:rPr lang="en-US" sz="2800" dirty="0" err="1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apabila</a:t>
            </a:r>
            <a:r>
              <a:rPr lang="en-US" sz="2800" dirty="0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800" dirty="0" err="1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bilangan</a:t>
            </a:r>
            <a:r>
              <a:rPr lang="en-US" sz="2800" dirty="0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 yang </a:t>
            </a:r>
            <a:r>
              <a:rPr lang="en-US" sz="2800" dirty="0" err="1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mendahuluinya</a:t>
            </a:r>
            <a:r>
              <a:rPr lang="en-US" sz="2800" dirty="0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 	</a:t>
            </a:r>
            <a:r>
              <a:rPr lang="en-US" sz="2800" dirty="0" err="1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adalah</a:t>
            </a:r>
            <a:r>
              <a:rPr lang="en-US" sz="2800" dirty="0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800" dirty="0" err="1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gasal</a:t>
            </a:r>
            <a:r>
              <a:rPr lang="en-US" sz="2800" dirty="0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800" dirty="0" err="1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maka</a:t>
            </a:r>
            <a:r>
              <a:rPr lang="en-US" sz="2800" dirty="0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800" dirty="0" err="1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dinaikkan</a:t>
            </a:r>
            <a:r>
              <a:rPr lang="en-US" sz="2800" dirty="0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800" dirty="0" err="1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satu</a:t>
            </a:r>
            <a:r>
              <a:rPr lang="en-US" sz="2800" dirty="0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, 	</a:t>
            </a:r>
            <a:r>
              <a:rPr lang="en-US" sz="2800" dirty="0" err="1" smtClean="0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bila</a:t>
            </a:r>
            <a:r>
              <a:rPr lang="en-US" sz="2800" dirty="0" smtClean="0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800" dirty="0" err="1" smtClean="0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genap</a:t>
            </a:r>
            <a:r>
              <a:rPr lang="en-US" sz="2800" dirty="0" smtClean="0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800" dirty="0" err="1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maka</a:t>
            </a:r>
            <a:r>
              <a:rPr lang="en-US" sz="2800" dirty="0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800" dirty="0" err="1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tidak</a:t>
            </a:r>
            <a:r>
              <a:rPr lang="en-US" sz="2800" dirty="0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800" dirty="0" err="1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berubah</a:t>
            </a:r>
            <a:endParaRPr lang="en-US" sz="2800" dirty="0">
              <a:solidFill>
                <a:schemeClr val="accent3">
                  <a:lumMod val="2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3400" y="3625850"/>
            <a:ext cx="1981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err="1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Contoh</a:t>
            </a:r>
            <a:r>
              <a:rPr lang="en-US" sz="2800" dirty="0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:</a:t>
            </a:r>
            <a:endParaRPr lang="en-GB" sz="2800" dirty="0">
              <a:solidFill>
                <a:schemeClr val="accent3">
                  <a:lumMod val="2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85800" y="4616450"/>
            <a:ext cx="2362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2011,735</a:t>
            </a:r>
            <a:endParaRPr lang="en-GB" sz="2800">
              <a:solidFill>
                <a:schemeClr val="accent3">
                  <a:lumMod val="2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2819400" y="4921250"/>
            <a:ext cx="2362200" cy="0"/>
          </a:xfrm>
          <a:prstGeom prst="line">
            <a:avLst/>
          </a:prstGeom>
          <a:noFill/>
          <a:ln w="76200">
            <a:solidFill>
              <a:schemeClr val="accent3">
                <a:lumMod val="25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sz="2800">
              <a:solidFill>
                <a:schemeClr val="accent3">
                  <a:lumMod val="2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334000" y="4584700"/>
            <a:ext cx="1981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2011,74</a:t>
            </a:r>
            <a:endParaRPr lang="en-GB" sz="2800">
              <a:solidFill>
                <a:schemeClr val="accent3">
                  <a:lumMod val="2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124200" y="4464050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err="1">
                <a:solidFill>
                  <a:srgbClr val="C00000"/>
                </a:solidFill>
                <a:latin typeface="Arial Rounded MT Bold" pitchFamily="34" charset="0"/>
              </a:rPr>
              <a:t>dibulatkan</a:t>
            </a:r>
            <a:endParaRPr lang="en-GB" sz="2000" b="1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219200" y="5410200"/>
            <a:ext cx="1981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94,725</a:t>
            </a:r>
            <a:endParaRPr lang="en-GB" sz="2800">
              <a:solidFill>
                <a:schemeClr val="accent3">
                  <a:lumMod val="2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2819400" y="5715000"/>
            <a:ext cx="2362200" cy="0"/>
          </a:xfrm>
          <a:prstGeom prst="line">
            <a:avLst/>
          </a:prstGeom>
          <a:noFill/>
          <a:ln w="76200">
            <a:solidFill>
              <a:schemeClr val="accent3">
                <a:lumMod val="25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sz="2800">
              <a:solidFill>
                <a:schemeClr val="accent3">
                  <a:lumMod val="2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334000" y="5378450"/>
            <a:ext cx="1981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accent3">
                    <a:lumMod val="25000"/>
                  </a:schemeClr>
                </a:solidFill>
                <a:latin typeface="Arial Rounded MT Bold" pitchFamily="34" charset="0"/>
              </a:rPr>
              <a:t>94,72</a:t>
            </a:r>
            <a:endParaRPr lang="en-GB" sz="2800">
              <a:solidFill>
                <a:schemeClr val="accent3">
                  <a:lumMod val="2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124200" y="5257800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err="1">
                <a:solidFill>
                  <a:srgbClr val="C00000"/>
                </a:solidFill>
                <a:latin typeface="Arial Rounded MT Bold" pitchFamily="34" charset="0"/>
              </a:rPr>
              <a:t>dibulatkan</a:t>
            </a:r>
            <a:endParaRPr lang="en-GB" sz="2000" b="1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4" descr="t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86625" cy="81915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49053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/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ANGKA</a:t>
            </a:r>
            <a:r>
              <a:rPr lang="en-US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BENA (BILANGAN PENTING)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33400" y="762000"/>
            <a:ext cx="7620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Aturan Angka Penting dalam Operasi Perkalian dan Pembagian</a:t>
            </a:r>
            <a:endParaRPr lang="en-GB" sz="280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381000" y="2000240"/>
            <a:ext cx="762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Perlu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memperhatikan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bilangan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kunci</a:t>
            </a:r>
            <a:endParaRPr lang="en-GB" sz="2400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528670" y="2556213"/>
            <a:ext cx="8686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  <a:cs typeface="Times New Roman" pitchFamily="18" charset="0"/>
                <a:sym typeface="Symbol" pitchFamily="18" charset="2"/>
              </a:rPr>
              <a:t></a:t>
            </a:r>
            <a:r>
              <a:rPr lang="en-GB" sz="24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Yaitu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bilangan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dengan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jumlah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angka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penting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terkecil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  <a:p>
            <a:pPr>
              <a:spcBef>
                <a:spcPct val="50000"/>
              </a:spcBef>
            </a:pPr>
            <a:r>
              <a:rPr lang="en-GB" sz="24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  <a:cs typeface="Times New Roman" pitchFamily="18" charset="0"/>
                <a:sym typeface="Symbol" pitchFamily="18" charset="2"/>
              </a:rPr>
              <a:t></a:t>
            </a:r>
            <a:r>
              <a:rPr lang="en-GB" sz="24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Bilangan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dengan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kesalahan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nisbi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terbesar</a:t>
            </a:r>
            <a:endParaRPr lang="en-GB" sz="2400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33400" y="3896029"/>
            <a:ext cx="2209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>
                <a:solidFill>
                  <a:srgbClr val="0070C0"/>
                </a:solidFill>
                <a:latin typeface="Arial Rounded MT Bold" pitchFamily="34" charset="0"/>
              </a:rPr>
              <a:t>Contoh</a:t>
            </a:r>
            <a:r>
              <a:rPr lang="en-US" sz="2400" dirty="0">
                <a:solidFill>
                  <a:srgbClr val="0070C0"/>
                </a:solidFill>
                <a:latin typeface="Arial Rounded MT Bold" pitchFamily="34" charset="0"/>
              </a:rPr>
              <a:t>:</a:t>
            </a:r>
            <a:endParaRPr lang="en-GB" sz="24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1357290" y="5324789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70C0"/>
                </a:solidFill>
                <a:latin typeface="Arial Rounded MT Bold" pitchFamily="34" charset="0"/>
              </a:rPr>
              <a:t>42,68 x 891</a:t>
            </a:r>
            <a:endParaRPr lang="en-GB" sz="24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143000" y="5753417"/>
            <a:ext cx="350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70C0"/>
                </a:solidFill>
                <a:latin typeface="Arial Rounded MT Bold" pitchFamily="34" charset="0"/>
              </a:rPr>
              <a:t>132,6 x 0,5247</a:t>
            </a:r>
            <a:endParaRPr lang="en-GB" sz="24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1214414" y="5786454"/>
            <a:ext cx="2196000" cy="0"/>
          </a:xfrm>
          <a:prstGeom prst="line">
            <a:avLst/>
          </a:prstGeom>
          <a:noFill/>
          <a:ln w="31750">
            <a:solidFill>
              <a:schemeClr val="tx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 sz="240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3571868" y="5539103"/>
            <a:ext cx="68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70C0"/>
                </a:solidFill>
                <a:latin typeface="Arial Rounded MT Bold" pitchFamily="34" charset="0"/>
              </a:rPr>
              <a:t>=</a:t>
            </a:r>
            <a:endParaRPr lang="en-GB" sz="24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3933836" y="5572140"/>
            <a:ext cx="2209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70C0"/>
                </a:solidFill>
                <a:latin typeface="Arial Rounded MT Bold" pitchFamily="34" charset="0"/>
              </a:rPr>
              <a:t>546,57….</a:t>
            </a:r>
            <a:endParaRPr lang="en-GB" sz="24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6072198" y="5572140"/>
            <a:ext cx="106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0070C0"/>
                </a:solidFill>
                <a:latin typeface="Arial Rounded MT Bold" pitchFamily="34" charset="0"/>
              </a:rPr>
              <a:t>= 546</a:t>
            </a:r>
            <a:endParaRPr lang="en-GB" sz="24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2762216" y="4900618"/>
            <a:ext cx="0" cy="468000"/>
          </a:xfrm>
          <a:prstGeom prst="line">
            <a:avLst/>
          </a:prstGeom>
          <a:noFill/>
          <a:ln w="76200">
            <a:solidFill>
              <a:schemeClr val="tx2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sz="240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2119274" y="4481530"/>
            <a:ext cx="212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 err="1">
                <a:solidFill>
                  <a:srgbClr val="0070C0"/>
                </a:solidFill>
                <a:latin typeface="Arial Rounded MT Bold" pitchFamily="34" charset="0"/>
              </a:rPr>
              <a:t>Bilangan</a:t>
            </a:r>
            <a:r>
              <a:rPr lang="en-US" sz="2000" i="1" dirty="0">
                <a:solidFill>
                  <a:srgbClr val="0070C0"/>
                </a:solidFill>
                <a:latin typeface="Arial Rounded MT Bold" pitchFamily="34" charset="0"/>
              </a:rPr>
              <a:t> </a:t>
            </a:r>
            <a:r>
              <a:rPr lang="en-US" sz="2000" i="1" dirty="0" err="1">
                <a:solidFill>
                  <a:srgbClr val="0070C0"/>
                </a:solidFill>
                <a:latin typeface="Arial Rounded MT Bold" pitchFamily="34" charset="0"/>
              </a:rPr>
              <a:t>kunci</a:t>
            </a:r>
            <a:endParaRPr lang="en-GB" sz="2000" i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 rot="-5400000">
            <a:off x="5806132" y="5552454"/>
            <a:ext cx="0" cy="468000"/>
          </a:xfrm>
          <a:prstGeom prst="line">
            <a:avLst/>
          </a:prstGeom>
          <a:noFill/>
          <a:ln w="76200">
            <a:solidFill>
              <a:schemeClr val="tx2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sz="2400">
              <a:solidFill>
                <a:srgbClr val="0070C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7" grpId="0" autoUpdateAnimBg="0"/>
      <p:bldP spid="19" grpId="0"/>
      <p:bldP spid="20" grpId="0"/>
      <p:bldP spid="22" grpId="0" autoUpdateAnimBg="0"/>
      <p:bldP spid="23" grpId="0" autoUpdateAnimBg="0"/>
      <p:bldP spid="24" grpId="0" autoUpdateAnimBg="0"/>
      <p:bldP spid="25" grpId="0" animBg="1"/>
      <p:bldP spid="26" grpId="0" autoUpdateAnimBg="0"/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86625" cy="819150"/>
          </a:xfrm>
          <a:prstGeom prst="rect">
            <a:avLst/>
          </a:prstGeom>
          <a:noFill/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338546" y="928670"/>
            <a:ext cx="6019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Tentukan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hasil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operasi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bilangan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berikut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:</a:t>
            </a:r>
            <a:endParaRPr lang="en-GB" sz="2800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0" y="0"/>
            <a:ext cx="9144000" cy="49053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/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aseline="0" dirty="0" smtClean="0">
                <a:solidFill>
                  <a:schemeClr val="bg1"/>
                </a:solidFill>
                <a:latin typeface="Arial Rounded MT Bold" pitchFamily="34" charset="0"/>
                <a:ea typeface="+mj-ea"/>
                <a:cs typeface="+mj-cs"/>
              </a:rPr>
              <a:t>ANGKA</a:t>
            </a:r>
            <a:r>
              <a:rPr lang="en-US" sz="4400" dirty="0" smtClean="0">
                <a:solidFill>
                  <a:schemeClr val="bg1"/>
                </a:solidFill>
                <a:latin typeface="Arial Rounded MT Bold" pitchFamily="34" charset="0"/>
                <a:ea typeface="+mj-ea"/>
                <a:cs typeface="+mj-cs"/>
              </a:rPr>
              <a:t> BENA (BILANGAN PENTING)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21114" y="863726"/>
            <a:ext cx="202978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 Rounded MT Bold" pitchFamily="34" charset="0"/>
              </a:rPr>
              <a:t>Latihan</a:t>
            </a:r>
            <a:endParaRPr lang="en-US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Arial Rounded MT Bold" pitchFamily="34" charset="0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76200" y="2538434"/>
            <a:ext cx="2636838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3,24 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m x </a:t>
            </a: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7,0 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m</a:t>
            </a: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609600" y="1928834"/>
            <a:ext cx="2298899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u="sng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Perhitungan</a:t>
            </a:r>
            <a:endParaRPr lang="en-US" sz="2800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3352800" y="1928834"/>
            <a:ext cx="316054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u="sng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Hasil</a:t>
            </a:r>
            <a:r>
              <a:rPr lang="en-US" sz="2800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 Calculator :</a:t>
            </a:r>
            <a:endParaRPr lang="en-US" sz="2800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7467600" y="1928834"/>
            <a:ext cx="131401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u="sng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Jawab</a:t>
            </a:r>
            <a:endParaRPr lang="en-US" sz="2800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3641725" y="2535259"/>
            <a:ext cx="169950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0" dirty="0" smtClean="0">
                <a:solidFill>
                  <a:srgbClr val="4E75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22,68 </a:t>
            </a:r>
            <a:r>
              <a:rPr lang="en-US" sz="2800" b="0" dirty="0">
                <a:solidFill>
                  <a:srgbClr val="4E75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m</a:t>
            </a:r>
            <a:r>
              <a:rPr lang="en-US" sz="2800" b="0" baseline="30000" dirty="0">
                <a:solidFill>
                  <a:srgbClr val="4E75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2</a:t>
            </a:r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7543800" y="2538434"/>
            <a:ext cx="116089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23 m</a:t>
            </a:r>
            <a:r>
              <a:rPr lang="en-US" sz="2800" b="0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2</a:t>
            </a:r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76200" y="3221059"/>
            <a:ext cx="336823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100,0 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g ÷ </a:t>
            </a: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23,7 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cm</a:t>
            </a:r>
            <a:r>
              <a:rPr lang="en-US" sz="2800" b="0" baseline="300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3</a:t>
            </a:r>
          </a:p>
        </p:txBody>
      </p:sp>
      <p:sp>
        <p:nvSpPr>
          <p:cNvPr id="42" name="Text Box 10"/>
          <p:cNvSpPr txBox="1">
            <a:spLocks noChangeArrowheads="1"/>
          </p:cNvSpPr>
          <p:nvPr/>
        </p:nvSpPr>
        <p:spPr bwMode="auto">
          <a:xfrm>
            <a:off x="3581400" y="3238522"/>
            <a:ext cx="351731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0" dirty="0" smtClean="0">
                <a:solidFill>
                  <a:srgbClr val="4E75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4,219409283 </a:t>
            </a:r>
            <a:r>
              <a:rPr lang="en-US" sz="2800" b="0" dirty="0">
                <a:solidFill>
                  <a:srgbClr val="4E75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g/cm</a:t>
            </a:r>
            <a:r>
              <a:rPr lang="en-US" sz="2800" b="0" baseline="30000" dirty="0">
                <a:solidFill>
                  <a:srgbClr val="4E75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3</a:t>
            </a: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7134225" y="3224234"/>
            <a:ext cx="2024913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4,22 </a:t>
            </a:r>
            <a:r>
              <a:rPr lang="en-US" sz="2800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g/cm</a:t>
            </a:r>
            <a:r>
              <a:rPr lang="en-US" sz="2800" b="0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3</a:t>
            </a:r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76200" y="3906859"/>
            <a:ext cx="350929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0,02 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cm x </a:t>
            </a: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2,371 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cm</a:t>
            </a:r>
          </a:p>
        </p:txBody>
      </p:sp>
      <p:sp>
        <p:nvSpPr>
          <p:cNvPr id="45" name="Text Box 13"/>
          <p:cNvSpPr txBox="1">
            <a:spLocks noChangeArrowheads="1"/>
          </p:cNvSpPr>
          <p:nvPr/>
        </p:nvSpPr>
        <p:spPr bwMode="auto">
          <a:xfrm>
            <a:off x="3581400" y="3924322"/>
            <a:ext cx="233910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0" dirty="0" smtClean="0">
                <a:solidFill>
                  <a:srgbClr val="4E75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0,04742 </a:t>
            </a:r>
            <a:r>
              <a:rPr lang="en-US" sz="2800" b="0" dirty="0">
                <a:solidFill>
                  <a:srgbClr val="4E75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cm</a:t>
            </a:r>
            <a:r>
              <a:rPr lang="en-US" sz="2800" b="0" baseline="30000" dirty="0">
                <a:solidFill>
                  <a:srgbClr val="4E75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2</a:t>
            </a:r>
          </a:p>
        </p:txBody>
      </p:sp>
      <p:sp>
        <p:nvSpPr>
          <p:cNvPr id="46" name="Text Box 14"/>
          <p:cNvSpPr txBox="1">
            <a:spLocks noChangeArrowheads="1"/>
          </p:cNvSpPr>
          <p:nvPr/>
        </p:nvSpPr>
        <p:spPr bwMode="auto">
          <a:xfrm>
            <a:off x="7353300" y="3910034"/>
            <a:ext cx="169950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0,05 </a:t>
            </a:r>
            <a:r>
              <a:rPr lang="en-US" sz="2800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cm</a:t>
            </a:r>
            <a:r>
              <a:rPr lang="en-US" sz="2800" b="0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2</a:t>
            </a:r>
          </a:p>
        </p:txBody>
      </p:sp>
      <p:sp>
        <p:nvSpPr>
          <p:cNvPr id="47" name="Text Box 15"/>
          <p:cNvSpPr txBox="1">
            <a:spLocks noChangeArrowheads="1"/>
          </p:cNvSpPr>
          <p:nvPr/>
        </p:nvSpPr>
        <p:spPr bwMode="auto">
          <a:xfrm>
            <a:off x="76200" y="4595834"/>
            <a:ext cx="244329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710 m ÷ </a:t>
            </a: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3,0 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s</a:t>
            </a:r>
          </a:p>
        </p:txBody>
      </p:sp>
      <p:sp>
        <p:nvSpPr>
          <p:cNvPr id="48" name="Text Box 16"/>
          <p:cNvSpPr txBox="1">
            <a:spLocks noChangeArrowheads="1"/>
          </p:cNvSpPr>
          <p:nvPr/>
        </p:nvSpPr>
        <p:spPr bwMode="auto">
          <a:xfrm>
            <a:off x="3565525" y="4610122"/>
            <a:ext cx="313098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0" dirty="0" smtClean="0">
                <a:solidFill>
                  <a:srgbClr val="306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236,6666667 </a:t>
            </a:r>
            <a:r>
              <a:rPr lang="en-US" sz="2800" b="0" dirty="0">
                <a:solidFill>
                  <a:srgbClr val="306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m/s</a:t>
            </a:r>
          </a:p>
        </p:txBody>
      </p:sp>
      <p:sp>
        <p:nvSpPr>
          <p:cNvPr id="49" name="Text Box 17"/>
          <p:cNvSpPr txBox="1">
            <a:spLocks noChangeArrowheads="1"/>
          </p:cNvSpPr>
          <p:nvPr/>
        </p:nvSpPr>
        <p:spPr bwMode="auto">
          <a:xfrm>
            <a:off x="7340600" y="4610122"/>
            <a:ext cx="1574800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240 m/s</a:t>
            </a:r>
          </a:p>
        </p:txBody>
      </p:sp>
      <p:sp>
        <p:nvSpPr>
          <p:cNvPr id="50" name="Text Box 18"/>
          <p:cNvSpPr txBox="1">
            <a:spLocks noChangeArrowheads="1"/>
          </p:cNvSpPr>
          <p:nvPr/>
        </p:nvSpPr>
        <p:spPr bwMode="auto">
          <a:xfrm>
            <a:off x="76200" y="5295922"/>
            <a:ext cx="323037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1818,2 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lb x </a:t>
            </a: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3,23 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ft</a:t>
            </a:r>
          </a:p>
        </p:txBody>
      </p:sp>
      <p:sp>
        <p:nvSpPr>
          <p:cNvPr id="51" name="Text Box 19"/>
          <p:cNvSpPr txBox="1">
            <a:spLocks noChangeArrowheads="1"/>
          </p:cNvSpPr>
          <p:nvPr/>
        </p:nvSpPr>
        <p:spPr bwMode="auto">
          <a:xfrm>
            <a:off x="3581400" y="5295922"/>
            <a:ext cx="254749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0" dirty="0" smtClean="0">
                <a:solidFill>
                  <a:srgbClr val="306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5872,786 </a:t>
            </a:r>
            <a:r>
              <a:rPr lang="en-US" sz="2800" b="0" dirty="0" err="1">
                <a:solidFill>
                  <a:srgbClr val="306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lb·ft</a:t>
            </a:r>
            <a:endParaRPr lang="en-US" sz="2800" b="0" dirty="0">
              <a:solidFill>
                <a:srgbClr val="3062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52" name="Text Box 20"/>
          <p:cNvSpPr txBox="1">
            <a:spLocks noChangeArrowheads="1"/>
          </p:cNvSpPr>
          <p:nvPr/>
        </p:nvSpPr>
        <p:spPr bwMode="auto">
          <a:xfrm>
            <a:off x="7237413" y="5281634"/>
            <a:ext cx="1906587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800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5870 </a:t>
            </a:r>
            <a:r>
              <a:rPr lang="en-US" sz="2800" b="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lb·ft</a:t>
            </a:r>
            <a:endParaRPr lang="en-US" sz="2800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  <a:p>
            <a:pPr eaLnBrk="0" hangingPunct="0"/>
            <a:r>
              <a:rPr lang="en-US" sz="2800" b="0" dirty="0">
                <a:latin typeface="Arial Rounded MT Bold" pitchFamily="34" charset="0"/>
              </a:rPr>
              <a:t> </a:t>
            </a:r>
          </a:p>
        </p:txBody>
      </p:sp>
      <p:sp>
        <p:nvSpPr>
          <p:cNvPr id="53" name="Text Box 21"/>
          <p:cNvSpPr txBox="1">
            <a:spLocks noChangeArrowheads="1"/>
          </p:cNvSpPr>
          <p:nvPr/>
        </p:nvSpPr>
        <p:spPr bwMode="auto">
          <a:xfrm>
            <a:off x="76200" y="5981722"/>
            <a:ext cx="3228769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1,030 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g ÷ </a:t>
            </a: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2,87 </a:t>
            </a:r>
            <a:r>
              <a:rPr lang="en-US" sz="2800" b="0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mL</a:t>
            </a:r>
            <a:endParaRPr lang="en-US" sz="2800" b="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54" name="Text Box 22"/>
          <p:cNvSpPr txBox="1">
            <a:spLocks noChangeArrowheads="1"/>
          </p:cNvSpPr>
          <p:nvPr/>
        </p:nvSpPr>
        <p:spPr bwMode="auto">
          <a:xfrm>
            <a:off x="3565525" y="5964259"/>
            <a:ext cx="2311851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0" dirty="0" smtClean="0">
                <a:solidFill>
                  <a:srgbClr val="306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2,9561 </a:t>
            </a:r>
            <a:r>
              <a:rPr lang="en-US" sz="2800" b="0" dirty="0">
                <a:solidFill>
                  <a:srgbClr val="306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g/</a:t>
            </a:r>
            <a:r>
              <a:rPr lang="en-US" sz="2800" b="0" dirty="0" err="1">
                <a:solidFill>
                  <a:srgbClr val="306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mL</a:t>
            </a:r>
            <a:endParaRPr lang="en-US" sz="2800" b="0" dirty="0">
              <a:solidFill>
                <a:srgbClr val="3062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57" name="Text Box 23"/>
          <p:cNvSpPr txBox="1">
            <a:spLocks noChangeArrowheads="1"/>
          </p:cNvSpPr>
          <p:nvPr/>
        </p:nvSpPr>
        <p:spPr bwMode="auto">
          <a:xfrm>
            <a:off x="7223125" y="5964259"/>
            <a:ext cx="1885453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2,96 </a:t>
            </a:r>
            <a:r>
              <a:rPr lang="en-US" sz="2800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g/</a:t>
            </a:r>
            <a:r>
              <a:rPr lang="en-US" sz="2800" b="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mL</a:t>
            </a:r>
            <a:endParaRPr lang="en-US" sz="2800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utoUpdateAnimBg="0"/>
      <p:bldP spid="39" grpId="0" autoUpdateAnimBg="0"/>
      <p:bldP spid="40" grpId="0" autoUpdateAnimBg="0"/>
      <p:bldP spid="41" grpId="0" autoUpdateAnimBg="0"/>
      <p:bldP spid="42" grpId="0" autoUpdateAnimBg="0"/>
      <p:bldP spid="43" grpId="0" autoUpdateAnimBg="0"/>
      <p:bldP spid="44" grpId="0" autoUpdateAnimBg="0"/>
      <p:bldP spid="45" grpId="0" autoUpdateAnimBg="0"/>
      <p:bldP spid="46" grpId="0" autoUpdateAnimBg="0"/>
      <p:bldP spid="47" grpId="0" autoUpdateAnimBg="0"/>
      <p:bldP spid="48" grpId="0" autoUpdateAnimBg="0"/>
      <p:bldP spid="49" grpId="0" autoUpdateAnimBg="0"/>
      <p:bldP spid="50" grpId="0" autoUpdateAnimBg="0"/>
      <p:bldP spid="51" grpId="0" autoUpdateAnimBg="0"/>
      <p:bldP spid="52" grpId="0" autoUpdateAnimBg="0"/>
      <p:bldP spid="53" grpId="0" autoUpdateAnimBg="0"/>
      <p:bldP spid="54" grpId="0" autoUpdateAnimBg="0"/>
      <p:bldP spid="5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86625" cy="81915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49053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/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ANGKA</a:t>
            </a:r>
            <a:r>
              <a:rPr lang="en-US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BENA (BILANGAN PENTING)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5748" y="762000"/>
            <a:ext cx="7772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Arial Rounded MT Bold" pitchFamily="34" charset="0"/>
              </a:rPr>
              <a:t>Bagaimana</a:t>
            </a:r>
            <a:r>
              <a:rPr lang="en-US" sz="2400" dirty="0">
                <a:latin typeface="Arial Rounded MT Bold" pitchFamily="34" charset="0"/>
              </a:rPr>
              <a:t> </a:t>
            </a:r>
            <a:r>
              <a:rPr lang="en-US" sz="2400" dirty="0" err="1">
                <a:latin typeface="Arial Rounded MT Bold" pitchFamily="34" charset="0"/>
              </a:rPr>
              <a:t>dengan</a:t>
            </a:r>
            <a:r>
              <a:rPr lang="en-US" sz="2400" dirty="0">
                <a:latin typeface="Arial Rounded MT Bold" pitchFamily="34" charset="0"/>
              </a:rPr>
              <a:t>  </a:t>
            </a:r>
            <a:r>
              <a:rPr lang="en-US" sz="2400" dirty="0" err="1">
                <a:latin typeface="Arial Rounded MT Bold" pitchFamily="34" charset="0"/>
              </a:rPr>
              <a:t>operasi</a:t>
            </a:r>
            <a:r>
              <a:rPr lang="en-US" sz="2400" dirty="0">
                <a:latin typeface="Arial Rounded MT Bold" pitchFamily="34" charset="0"/>
              </a:rPr>
              <a:t> </a:t>
            </a:r>
            <a:r>
              <a:rPr lang="en-US" sz="2400" dirty="0" err="1">
                <a:latin typeface="Arial Rounded MT Bold" pitchFamily="34" charset="0"/>
              </a:rPr>
              <a:t>Penjumlahan</a:t>
            </a:r>
            <a:r>
              <a:rPr lang="en-US" sz="2400" dirty="0">
                <a:latin typeface="Arial Rounded MT Bold" pitchFamily="34" charset="0"/>
              </a:rPr>
              <a:t> </a:t>
            </a:r>
            <a:r>
              <a:rPr lang="en-US" sz="2400" dirty="0" err="1">
                <a:latin typeface="Arial Rounded MT Bold" pitchFamily="34" charset="0"/>
              </a:rPr>
              <a:t>dan</a:t>
            </a:r>
            <a:r>
              <a:rPr lang="en-US" sz="2400" dirty="0">
                <a:latin typeface="Arial Rounded MT Bold" pitchFamily="34" charset="0"/>
              </a:rPr>
              <a:t> </a:t>
            </a:r>
            <a:r>
              <a:rPr lang="en-US" sz="2400" dirty="0" err="1">
                <a:latin typeface="Arial Rounded MT Bold" pitchFamily="34" charset="0"/>
              </a:rPr>
              <a:t>Pengurangan</a:t>
            </a:r>
            <a:endParaRPr lang="en-GB" sz="2400" dirty="0">
              <a:latin typeface="Arial Rounded MT Bold" pitchFamily="34" charset="0"/>
            </a:endParaRPr>
          </a:p>
        </p:txBody>
      </p:sp>
      <p:pic>
        <p:nvPicPr>
          <p:cNvPr id="7" name="Picture 6" descr="C:\Program Files\Common Files\Microsoft Shared\Clipart\cagcat50\pe01832_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26685" y="2404932"/>
            <a:ext cx="2744787" cy="2508250"/>
          </a:xfrm>
          <a:prstGeom prst="rect">
            <a:avLst/>
          </a:prstGeom>
          <a:noFill/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524000" y="2176332"/>
            <a:ext cx="3048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 err="1">
                <a:latin typeface="Arial Rounded MT Bold" pitchFamily="34" charset="0"/>
                <a:cs typeface="Times New Roman" pitchFamily="18" charset="0"/>
                <a:sym typeface="Symbol" pitchFamily="18" charset="2"/>
              </a:rPr>
              <a:t>Aturannya</a:t>
            </a:r>
            <a:r>
              <a:rPr lang="en-US" sz="2400" dirty="0">
                <a:latin typeface="Arial Rounded MT Bold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>
                <a:latin typeface="Arial Rounded MT Bold" pitchFamily="34" charset="0"/>
                <a:cs typeface="Times New Roman" pitchFamily="18" charset="0"/>
                <a:sym typeface="Symbol" pitchFamily="18" charset="2"/>
              </a:rPr>
              <a:t>lebih</a:t>
            </a:r>
            <a:r>
              <a:rPr lang="en-US" sz="2400" dirty="0">
                <a:latin typeface="Arial Rounded MT Bold" pitchFamily="34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r>
              <a:rPr lang="en-US" sz="2400" dirty="0" err="1">
                <a:latin typeface="Arial Rounded MT Bold" pitchFamily="34" charset="0"/>
                <a:cs typeface="Times New Roman" pitchFamily="18" charset="0"/>
                <a:sym typeface="Symbol" pitchFamily="18" charset="2"/>
              </a:rPr>
              <a:t>sederhana</a:t>
            </a:r>
            <a:endParaRPr lang="en-GB" sz="2400" dirty="0">
              <a:latin typeface="Arial Rounded MT Bold" pitchFamily="34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-6194341">
            <a:off x="1887304" y="549938"/>
            <a:ext cx="1606550" cy="4122737"/>
          </a:xfrm>
          <a:prstGeom prst="wedgeEllipseCallout">
            <a:avLst>
              <a:gd name="adj1" fmla="val -62106"/>
              <a:gd name="adj2" fmla="val 78444"/>
            </a:avLst>
          </a:prstGeom>
          <a:noFill/>
          <a:ln w="381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eaVert"/>
          <a:lstStyle/>
          <a:p>
            <a:pPr algn="ctr"/>
            <a:endParaRPr lang="en-US" sz="2400">
              <a:latin typeface="Arial Rounded MT Bold" pitchFamily="34" charset="0"/>
            </a:endParaRPr>
          </a:p>
        </p:txBody>
      </p:sp>
      <p:pic>
        <p:nvPicPr>
          <p:cNvPr id="10" name="Picture 10" descr="C:\Program Files\Common Files\Microsoft Shared\Clipart\cagcat50\bd00028_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96203" y="762005"/>
            <a:ext cx="1119775" cy="1098378"/>
          </a:xfrm>
          <a:prstGeom prst="rect">
            <a:avLst/>
          </a:prstGeom>
          <a:noFill/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909662" y="3767691"/>
            <a:ext cx="1981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Contoh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:</a:t>
            </a:r>
            <a:endParaRPr lang="en-GB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138262" y="4605891"/>
            <a:ext cx="2667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3761,2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        1,0063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      47,31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        0,0002</a:t>
            </a:r>
            <a:endParaRPr lang="en-GB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914400" y="5995982"/>
            <a:ext cx="2362200" cy="0"/>
          </a:xfrm>
          <a:prstGeom prst="line">
            <a:avLst/>
          </a:prstGeom>
          <a:noFill/>
          <a:ln w="41275">
            <a:solidFill>
              <a:schemeClr val="accent3">
                <a:lumMod val="25000"/>
              </a:schemeClr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 sz="200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019164" y="6040432"/>
            <a:ext cx="1981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   3809,5165</a:t>
            </a:r>
            <a:endParaRPr lang="en-GB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8968" y="3944834"/>
            <a:ext cx="0" cy="25560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en-US" sz="200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3200400" y="5614982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+</a:t>
            </a:r>
            <a:endParaRPr lang="en-GB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5405462" y="5221444"/>
            <a:ext cx="2667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   721,341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     29,63</a:t>
            </a:r>
            <a:endParaRPr lang="en-GB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5105400" y="5995982"/>
            <a:ext cx="2362200" cy="0"/>
          </a:xfrm>
          <a:prstGeom prst="line">
            <a:avLst/>
          </a:prstGeom>
          <a:noFill/>
          <a:ln w="41275">
            <a:solidFill>
              <a:schemeClr val="accent3">
                <a:lumMod val="25000"/>
              </a:schemeClr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 sz="200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7358082" y="5643578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-</a:t>
            </a:r>
            <a:endParaRPr lang="en-GB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5562600" y="6040432"/>
            <a:ext cx="1981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691,711</a:t>
            </a:r>
            <a:endParaRPr lang="en-GB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6540732" y="4952272"/>
            <a:ext cx="0" cy="16200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en-US" sz="200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2590800" y="6031248"/>
            <a:ext cx="1981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   3809,5</a:t>
            </a:r>
            <a:endParaRPr lang="en-GB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2643174" y="6123642"/>
            <a:ext cx="14287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6993492" y="6032300"/>
            <a:ext cx="11430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691,71</a:t>
            </a:r>
            <a:endParaRPr lang="en-GB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6786578" y="6143644"/>
            <a:ext cx="14287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0"/>
                            </p:stCondLst>
                            <p:childTnLst>
                              <p:par>
                                <p:cTn id="2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80"/>
                            </p:stCondLst>
                            <p:childTnLst>
                              <p:par>
                                <p:cTn id="2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8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20"/>
                            </p:stCondLst>
                            <p:childTnLst>
                              <p:par>
                                <p:cTn id="6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2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6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7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5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6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 animBg="1"/>
      <p:bldP spid="14" grpId="0"/>
      <p:bldP spid="15" grpId="0" animBg="1"/>
      <p:bldP spid="16" grpId="0"/>
      <p:bldP spid="17" grpId="0"/>
      <p:bldP spid="18" grpId="0" animBg="1"/>
      <p:bldP spid="19" grpId="0"/>
      <p:bldP spid="20" grpId="0"/>
      <p:bldP spid="21" grpId="0" animBg="1"/>
      <p:bldP spid="22" grpId="0"/>
      <p:bldP spid="23" grpId="0" animBg="1"/>
      <p:bldP spid="24" grpId="0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86625" cy="819150"/>
          </a:xfrm>
          <a:prstGeom prst="rect">
            <a:avLst/>
          </a:prstGeom>
          <a:noFill/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338546" y="928670"/>
            <a:ext cx="6019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Tentukan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hasil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operasi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bilangan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berikut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:</a:t>
            </a:r>
            <a:endParaRPr lang="en-GB" sz="2800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0" y="0"/>
            <a:ext cx="9144000" cy="49053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/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aseline="0" dirty="0" smtClean="0">
                <a:solidFill>
                  <a:schemeClr val="bg1"/>
                </a:solidFill>
                <a:latin typeface="Arial Rounded MT Bold" pitchFamily="34" charset="0"/>
                <a:ea typeface="+mj-ea"/>
                <a:cs typeface="+mj-cs"/>
              </a:rPr>
              <a:t>ANGKA</a:t>
            </a:r>
            <a:r>
              <a:rPr lang="en-US" sz="4400" dirty="0" smtClean="0">
                <a:solidFill>
                  <a:schemeClr val="bg1"/>
                </a:solidFill>
                <a:latin typeface="Arial Rounded MT Bold" pitchFamily="34" charset="0"/>
                <a:ea typeface="+mj-ea"/>
                <a:cs typeface="+mj-cs"/>
              </a:rPr>
              <a:t> BENA (BILANGAN PENTING)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21114" y="863726"/>
            <a:ext cx="202978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 Rounded MT Bold" pitchFamily="34" charset="0"/>
              </a:rPr>
              <a:t>Latihan</a:t>
            </a:r>
            <a:endParaRPr lang="en-US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Arial Rounded MT Bold" pitchFamily="34" charset="0"/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609600" y="1928834"/>
            <a:ext cx="2298899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u="sng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Perhitungan</a:t>
            </a:r>
            <a:endParaRPr lang="en-US" sz="2800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3352800" y="1928834"/>
            <a:ext cx="316054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u="sng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Hasil</a:t>
            </a:r>
            <a:r>
              <a:rPr lang="en-US" sz="2800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 Calculator :</a:t>
            </a:r>
            <a:endParaRPr lang="en-US" sz="2800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7467600" y="1928834"/>
            <a:ext cx="131401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u="sng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Jawab</a:t>
            </a:r>
            <a:endParaRPr lang="en-US" sz="2800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285720" y="2609872"/>
            <a:ext cx="267893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3,24 </a:t>
            </a:r>
            <a:r>
              <a:rPr lang="en-US" sz="2800" b="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m + </a:t>
            </a:r>
            <a:r>
              <a:rPr lang="en-US" sz="2800" b="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7,0 </a:t>
            </a:r>
            <a:r>
              <a:rPr lang="en-US" sz="2800" b="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m</a:t>
            </a: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4227483" y="2606697"/>
            <a:ext cx="1556836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0" dirty="0" smtClean="0">
                <a:solidFill>
                  <a:srgbClr val="4E75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10,24 </a:t>
            </a:r>
            <a:r>
              <a:rPr lang="en-US" sz="2800" b="0" dirty="0">
                <a:solidFill>
                  <a:srgbClr val="4E75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m</a:t>
            </a:r>
            <a:endParaRPr lang="en-US" sz="2800" b="0" baseline="30000" dirty="0">
              <a:solidFill>
                <a:srgbClr val="4E75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7372320" y="2609872"/>
            <a:ext cx="134363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10,2 </a:t>
            </a:r>
            <a:r>
              <a:rPr lang="en-US" sz="2800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m</a:t>
            </a:r>
            <a:endParaRPr lang="en-US" sz="2800" b="0" baseline="30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285720" y="3292497"/>
            <a:ext cx="3102131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100,0 </a:t>
            </a:r>
            <a:r>
              <a:rPr lang="en-US" sz="2800" b="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g </a:t>
            </a:r>
            <a:r>
              <a:rPr lang="en-US" sz="2800" b="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– 23,73 </a:t>
            </a:r>
            <a:r>
              <a:rPr lang="en-US" sz="2800" b="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g</a:t>
            </a:r>
            <a:endParaRPr lang="en-US" sz="2800" b="0" baseline="300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4257645" y="3309960"/>
            <a:ext cx="146386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0" dirty="0" smtClean="0">
                <a:solidFill>
                  <a:srgbClr val="4E75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76,27 </a:t>
            </a:r>
            <a:r>
              <a:rPr lang="en-US" sz="2800" b="0" dirty="0">
                <a:solidFill>
                  <a:srgbClr val="4E75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g</a:t>
            </a:r>
            <a:endParaRPr lang="en-US" sz="2800" b="0" baseline="30000" dirty="0">
              <a:solidFill>
                <a:srgbClr val="4E75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372320" y="3295672"/>
            <a:ext cx="1250663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76,3 </a:t>
            </a:r>
            <a:r>
              <a:rPr lang="en-US" sz="2800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g</a:t>
            </a:r>
            <a:endParaRPr lang="en-US" sz="2800" b="0" baseline="30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285720" y="3978297"/>
            <a:ext cx="3531736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0,02 </a:t>
            </a:r>
            <a:r>
              <a:rPr lang="en-US" sz="2800" b="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cm + </a:t>
            </a:r>
            <a:r>
              <a:rPr lang="en-US" sz="2800" b="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2,371 </a:t>
            </a:r>
            <a:r>
              <a:rPr lang="en-US" sz="2800" b="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cm</a:t>
            </a:r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4273520" y="3995760"/>
            <a:ext cx="1770036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0" dirty="0" smtClean="0">
                <a:solidFill>
                  <a:srgbClr val="4E75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2,391 </a:t>
            </a:r>
            <a:r>
              <a:rPr lang="en-US" sz="2800" b="0" dirty="0">
                <a:solidFill>
                  <a:srgbClr val="4E75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cm</a:t>
            </a:r>
            <a:endParaRPr lang="en-US" sz="2800" b="0" baseline="30000" dirty="0">
              <a:solidFill>
                <a:srgbClr val="4E75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58" name="Text Box 14"/>
          <p:cNvSpPr txBox="1">
            <a:spLocks noChangeArrowheads="1"/>
          </p:cNvSpPr>
          <p:nvPr/>
        </p:nvSpPr>
        <p:spPr bwMode="auto">
          <a:xfrm>
            <a:off x="7372320" y="3981472"/>
            <a:ext cx="1556836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2,39 </a:t>
            </a:r>
            <a:r>
              <a:rPr lang="en-US" sz="2800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cm</a:t>
            </a:r>
            <a:endParaRPr lang="en-US" sz="2800" b="0" baseline="30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59" name="Text Box 15"/>
          <p:cNvSpPr txBox="1">
            <a:spLocks noChangeArrowheads="1"/>
          </p:cNvSpPr>
          <p:nvPr/>
        </p:nvSpPr>
        <p:spPr bwMode="auto">
          <a:xfrm>
            <a:off x="285720" y="4667272"/>
            <a:ext cx="3086101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713,1 </a:t>
            </a:r>
            <a:r>
              <a:rPr lang="en-US" sz="2800" b="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L </a:t>
            </a:r>
            <a:r>
              <a:rPr lang="en-US" sz="2800" b="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– 3,872 </a:t>
            </a:r>
            <a:r>
              <a:rPr lang="en-US" sz="2800" b="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L</a:t>
            </a: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4273520" y="4681560"/>
            <a:ext cx="1882247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0" dirty="0" smtClean="0">
                <a:solidFill>
                  <a:srgbClr val="4E75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709,228 </a:t>
            </a:r>
            <a:r>
              <a:rPr lang="en-US" sz="2800" b="0" dirty="0">
                <a:solidFill>
                  <a:srgbClr val="4E75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L</a:t>
            </a:r>
          </a:p>
        </p:txBody>
      </p:sp>
      <p:sp>
        <p:nvSpPr>
          <p:cNvPr id="61" name="Text Box 17"/>
          <p:cNvSpPr txBox="1">
            <a:spLocks noChangeArrowheads="1"/>
          </p:cNvSpPr>
          <p:nvPr/>
        </p:nvSpPr>
        <p:spPr bwMode="auto">
          <a:xfrm>
            <a:off x="7372320" y="4681560"/>
            <a:ext cx="145584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709,2 </a:t>
            </a:r>
            <a:r>
              <a:rPr lang="en-US" sz="2800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L</a:t>
            </a:r>
          </a:p>
        </p:txBody>
      </p: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285720" y="5367360"/>
            <a:ext cx="332815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1818,2 </a:t>
            </a:r>
            <a:r>
              <a:rPr lang="en-US" sz="2800" b="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lb + </a:t>
            </a:r>
            <a:r>
              <a:rPr lang="en-US" sz="2800" b="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3,37 </a:t>
            </a:r>
            <a:r>
              <a:rPr lang="en-US" sz="2800" b="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lb</a:t>
            </a:r>
          </a:p>
        </p:txBody>
      </p:sp>
      <p:sp>
        <p:nvSpPr>
          <p:cNvPr id="63" name="Text Box 19"/>
          <p:cNvSpPr txBox="1">
            <a:spLocks noChangeArrowheads="1"/>
          </p:cNvSpPr>
          <p:nvPr/>
        </p:nvSpPr>
        <p:spPr bwMode="auto">
          <a:xfrm>
            <a:off x="4275108" y="5367360"/>
            <a:ext cx="198804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0" dirty="0" smtClean="0">
                <a:solidFill>
                  <a:srgbClr val="4E75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1821,57 </a:t>
            </a:r>
            <a:r>
              <a:rPr lang="en-US" sz="2800" b="0" dirty="0">
                <a:solidFill>
                  <a:srgbClr val="4E75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lb</a:t>
            </a:r>
          </a:p>
        </p:txBody>
      </p:sp>
      <p:sp>
        <p:nvSpPr>
          <p:cNvPr id="64" name="Text Box 20"/>
          <p:cNvSpPr txBox="1">
            <a:spLocks noChangeArrowheads="1"/>
          </p:cNvSpPr>
          <p:nvPr/>
        </p:nvSpPr>
        <p:spPr bwMode="auto">
          <a:xfrm>
            <a:off x="7370733" y="5353072"/>
            <a:ext cx="1773267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1821,6 </a:t>
            </a:r>
            <a:r>
              <a:rPr lang="en-US" sz="2800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lb</a:t>
            </a:r>
          </a:p>
        </p:txBody>
      </p:sp>
      <p:sp>
        <p:nvSpPr>
          <p:cNvPr id="65" name="Text Box 21"/>
          <p:cNvSpPr txBox="1">
            <a:spLocks noChangeArrowheads="1"/>
          </p:cNvSpPr>
          <p:nvPr/>
        </p:nvSpPr>
        <p:spPr bwMode="auto">
          <a:xfrm>
            <a:off x="285720" y="6053160"/>
            <a:ext cx="372089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2,030 </a:t>
            </a:r>
            <a:r>
              <a:rPr lang="en-US" sz="2800" b="0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mL</a:t>
            </a:r>
            <a:r>
              <a:rPr lang="en-US" sz="2800" b="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 </a:t>
            </a:r>
            <a:r>
              <a:rPr lang="en-US" sz="2800" b="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– 1,870 </a:t>
            </a:r>
            <a:r>
              <a:rPr lang="en-US" sz="2800" b="0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mL</a:t>
            </a:r>
            <a:endParaRPr lang="en-US" sz="2800" b="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66" name="Text Box 22"/>
          <p:cNvSpPr txBox="1">
            <a:spLocks noChangeArrowheads="1"/>
          </p:cNvSpPr>
          <p:nvPr/>
        </p:nvSpPr>
        <p:spPr bwMode="auto">
          <a:xfrm>
            <a:off x="4325908" y="6038872"/>
            <a:ext cx="156004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0" dirty="0" smtClean="0">
                <a:solidFill>
                  <a:srgbClr val="4E75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0,16 </a:t>
            </a:r>
            <a:r>
              <a:rPr lang="en-US" sz="2800" b="0" dirty="0" err="1">
                <a:solidFill>
                  <a:srgbClr val="4E75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mL</a:t>
            </a:r>
            <a:endParaRPr lang="en-US" sz="2800" b="0" dirty="0">
              <a:solidFill>
                <a:srgbClr val="4E75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67" name="Text Box 23"/>
          <p:cNvSpPr txBox="1">
            <a:spLocks noChangeArrowheads="1"/>
          </p:cNvSpPr>
          <p:nvPr/>
        </p:nvSpPr>
        <p:spPr bwMode="auto">
          <a:xfrm>
            <a:off x="7372320" y="6035697"/>
            <a:ext cx="177324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0,160 </a:t>
            </a:r>
            <a:r>
              <a:rPr lang="en-US" sz="2800" b="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mL</a:t>
            </a:r>
            <a:endParaRPr lang="en-US" sz="2800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  <p:bldP spid="28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58" grpId="0" autoUpdateAnimBg="0"/>
      <p:bldP spid="59" grpId="0" autoUpdateAnimBg="0"/>
      <p:bldP spid="60" grpId="0" autoUpdateAnimBg="0"/>
      <p:bldP spid="61" grpId="0" autoUpdateAnimBg="0"/>
      <p:bldP spid="62" grpId="0" autoUpdateAnimBg="0"/>
      <p:bldP spid="63" grpId="0" autoUpdateAnimBg="0"/>
      <p:bldP spid="64" grpId="0" autoUpdateAnimBg="0"/>
      <p:bldP spid="65" grpId="0" autoUpdateAnimBg="0"/>
      <p:bldP spid="66" grpId="0" autoUpdateAnimBg="0"/>
      <p:bldP spid="6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t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86625" cy="8191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49053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/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BESARAN DASAR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79202" name="Picture 2" descr="K:\Lecture\Kimia\KD1\2018\Gasal\02\Circle_radians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642937"/>
            <a:ext cx="6215063" cy="6215063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28596" y="1394299"/>
            <a:ext cx="221457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350" marR="0" lvl="0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Definisi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 radian</a:t>
            </a:r>
            <a:endParaRPr kumimoji="0" lang="id-ID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i="1" dirty="0" err="1" smtClean="0"/>
              <a:t>Persamaan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statistika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dasar</a:t>
            </a:r>
            <a:r>
              <a:rPr lang="en-US" sz="2800" i="1" dirty="0" smtClean="0"/>
              <a:t>: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800" i="1" dirty="0" smtClean="0"/>
          </a:p>
          <a:p>
            <a:pPr marL="182563" indent="-182563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>
                <a:sym typeface="Symbol"/>
              </a:rPr>
              <a:t>Rataan</a:t>
            </a:r>
            <a:r>
              <a:rPr lang="en-US" sz="2400" dirty="0" smtClean="0">
                <a:sym typeface="Symbol"/>
              </a:rPr>
              <a:t> (    ) </a:t>
            </a:r>
            <a:r>
              <a:rPr lang="en-US" sz="2400" dirty="0" err="1" smtClean="0">
                <a:sym typeface="Symbol"/>
              </a:rPr>
              <a:t>dan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galat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baku</a:t>
            </a:r>
            <a:r>
              <a:rPr lang="en-US" sz="2400" dirty="0" smtClean="0">
                <a:sym typeface="Symbol"/>
              </a:rPr>
              <a:t> (s)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smtClean="0">
                <a:sym typeface="Symbol"/>
              </a:rPr>
              <a:t>	</a:t>
            </a:r>
            <a:r>
              <a:rPr lang="en-US" sz="2400" dirty="0" err="1" smtClean="0">
                <a:sym typeface="Symbol"/>
              </a:rPr>
              <a:t>di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mana</a:t>
            </a:r>
            <a:r>
              <a:rPr lang="en-US" sz="2400" dirty="0" smtClean="0">
                <a:sym typeface="Symbol"/>
              </a:rPr>
              <a:t> :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smtClean="0">
                <a:sym typeface="Symbol"/>
              </a:rPr>
              <a:t>	</a:t>
            </a:r>
            <a:r>
              <a:rPr lang="en-US" sz="2400" i="1" dirty="0" err="1" smtClean="0">
                <a:sym typeface="Symbol"/>
              </a:rPr>
              <a:t>i</a:t>
            </a:r>
            <a:r>
              <a:rPr lang="en-US" sz="2400" dirty="0" smtClean="0">
                <a:sym typeface="Symbol"/>
              </a:rPr>
              <a:t> = </a:t>
            </a:r>
            <a:r>
              <a:rPr lang="en-US" sz="2400" dirty="0" err="1" smtClean="0">
                <a:sym typeface="Symbol"/>
              </a:rPr>
              <a:t>indeks</a:t>
            </a:r>
            <a:r>
              <a:rPr lang="en-US" sz="2400" dirty="0" smtClean="0">
                <a:sym typeface="Symbol"/>
              </a:rPr>
              <a:t> data </a:t>
            </a:r>
            <a:r>
              <a:rPr lang="en-US" sz="2400" dirty="0" err="1" smtClean="0">
                <a:sym typeface="Symbol"/>
              </a:rPr>
              <a:t>untuk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pengamatan</a:t>
            </a:r>
            <a:r>
              <a:rPr lang="en-US" sz="2400" dirty="0" smtClean="0">
                <a:sym typeface="Symbol"/>
              </a:rPr>
              <a:t> (</a:t>
            </a:r>
            <a:r>
              <a:rPr lang="en-US" sz="2400" i="1" dirty="0" smtClean="0">
                <a:latin typeface="Calibri"/>
                <a:sym typeface="Symbol"/>
              </a:rPr>
              <a:t>x</a:t>
            </a:r>
            <a:r>
              <a:rPr lang="en-US" sz="2400" dirty="0" smtClean="0">
                <a:sym typeface="Symbol"/>
              </a:rPr>
              <a:t>) </a:t>
            </a:r>
            <a:r>
              <a:rPr lang="en-US" sz="2400" dirty="0" err="1" smtClean="0">
                <a:sym typeface="Symbol"/>
              </a:rPr>
              <a:t>ke-</a:t>
            </a:r>
            <a:r>
              <a:rPr lang="en-US" sz="2400" i="1" dirty="0" err="1" smtClean="0">
                <a:sym typeface="Symbol"/>
              </a:rPr>
              <a:t>i</a:t>
            </a:r>
            <a:endParaRPr lang="en-US" sz="2400" i="1" dirty="0" smtClean="0">
              <a:sym typeface="Symbol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smtClean="0">
                <a:sym typeface="Symbol"/>
              </a:rPr>
              <a:t>	</a:t>
            </a:r>
            <a:r>
              <a:rPr lang="en-US" sz="2400" i="1" dirty="0" smtClean="0">
                <a:sym typeface="Symbol"/>
              </a:rPr>
              <a:t>n </a:t>
            </a:r>
            <a:r>
              <a:rPr lang="en-US" sz="2400" dirty="0" smtClean="0">
                <a:sym typeface="Symbol"/>
              </a:rPr>
              <a:t>= </a:t>
            </a:r>
            <a:r>
              <a:rPr lang="en-US" sz="2400" dirty="0" err="1" smtClean="0">
                <a:sym typeface="Symbol"/>
              </a:rPr>
              <a:t>banyak</a:t>
            </a:r>
            <a:r>
              <a:rPr lang="en-US" sz="2400" dirty="0" smtClean="0">
                <a:sym typeface="Symbol"/>
              </a:rPr>
              <a:t> data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 smtClean="0">
              <a:sym typeface="Symbol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 smtClean="0">
              <a:sym typeface="Symbol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 smtClean="0">
              <a:sym typeface="Symbol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 smtClean="0">
              <a:sym typeface="Symbol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>
              <a:sym typeface="Symbol"/>
            </a:endParaRPr>
          </a:p>
        </p:txBody>
      </p:sp>
      <p:pic>
        <p:nvPicPr>
          <p:cNvPr id="4" name="Picture 4" descr="t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286625" cy="81915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49053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/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PENGOLAHAN DAN PENYAJIAN DATA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038850" y="2495550"/>
          <a:ext cx="114300" cy="215900"/>
        </p:xfrm>
        <a:graphic>
          <a:graphicData uri="http://schemas.openxmlformats.org/presentationml/2006/ole">
            <p:oleObj spid="_x0000_s69634" name="Equation" r:id="rId5" imgW="114120" imgH="21564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500166" y="3214686"/>
          <a:ext cx="1739725" cy="1232305"/>
        </p:xfrm>
        <a:graphic>
          <a:graphicData uri="http://schemas.openxmlformats.org/presentationml/2006/ole">
            <p:oleObj spid="_x0000_s69635" name="Equation" r:id="rId6" imgW="609480" imgH="431640" progId="Equation.3">
              <p:embed/>
            </p:oleObj>
          </a:graphicData>
        </a:graphic>
      </p:graphicFrame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1622631" y="2500306"/>
          <a:ext cx="306163" cy="428628"/>
        </p:xfrm>
        <a:graphic>
          <a:graphicData uri="http://schemas.openxmlformats.org/presentationml/2006/ole">
            <p:oleObj spid="_x0000_s69636" name="Equation" r:id="rId7" imgW="139680" imgH="164880" progId="Equation.3">
              <p:embed/>
            </p:oleObj>
          </a:graphicData>
        </a:graphic>
      </p:graphicFrame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4143372" y="3071810"/>
          <a:ext cx="3286148" cy="1436178"/>
        </p:xfrm>
        <a:graphic>
          <a:graphicData uri="http://schemas.openxmlformats.org/presentationml/2006/ole">
            <p:oleObj spid="_x0000_s69638" name="Equation" r:id="rId8" imgW="1104840" imgH="482400" progId="Equation.3">
              <p:embed/>
            </p:oleObj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1214414" y="3071810"/>
            <a:ext cx="2500330" cy="15001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ounded Rectangle 11"/>
          <p:cNvSpPr/>
          <p:nvPr/>
        </p:nvSpPr>
        <p:spPr>
          <a:xfrm>
            <a:off x="4000496" y="3071810"/>
            <a:ext cx="3857652" cy="1500198"/>
          </a:xfrm>
          <a:prstGeom prst="roundRect">
            <a:avLst>
              <a:gd name="adj" fmla="val 185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tter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6512" y="1357298"/>
            <a:ext cx="1571916" cy="114300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i="1" dirty="0" err="1" smtClean="0"/>
              <a:t>Contoh</a:t>
            </a:r>
            <a:r>
              <a:rPr lang="en-US" sz="2800" i="1" dirty="0" smtClean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sym typeface="Symbol"/>
              </a:rPr>
              <a:t>Enam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buah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baterei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diuji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besar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tegangannya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dengan</a:t>
            </a:r>
            <a:endParaRPr lang="en-US" sz="20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sym typeface="Symbol"/>
              </a:rPr>
              <a:t>menggunakan</a:t>
            </a:r>
            <a:r>
              <a:rPr lang="en-US" sz="2000" dirty="0" smtClean="0">
                <a:sym typeface="Symbol"/>
              </a:rPr>
              <a:t> voltmeter yang </a:t>
            </a:r>
            <a:r>
              <a:rPr lang="en-US" sz="2000" dirty="0" err="1" smtClean="0">
                <a:sym typeface="Symbol"/>
              </a:rPr>
              <a:t>hasilnya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adalah</a:t>
            </a:r>
            <a:r>
              <a:rPr lang="en-US" sz="2000" dirty="0" smtClean="0">
                <a:sym typeface="Symbol"/>
              </a:rPr>
              <a:t> (</a:t>
            </a:r>
            <a:r>
              <a:rPr lang="en-US" sz="2000" dirty="0" err="1" smtClean="0">
                <a:sym typeface="Symbol"/>
              </a:rPr>
              <a:t>dalam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satuan</a:t>
            </a:r>
            <a:r>
              <a:rPr lang="en-US" sz="2000" dirty="0" smtClean="0">
                <a:sym typeface="Symbol"/>
              </a:rPr>
              <a:t> volt):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sym typeface="Symbol"/>
              </a:rPr>
              <a:t>	1,53	1,51	1,49	1,58	1,52	1,51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sym typeface="Symbol"/>
              </a:rPr>
              <a:t>Maka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rataan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dan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simpangan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baku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tegangan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baterei</a:t>
            </a:r>
            <a:r>
              <a:rPr lang="en-US" sz="2000" dirty="0" smtClean="0">
                <a:sym typeface="Symbol"/>
              </a:rPr>
              <a:t> yang </a:t>
            </a:r>
            <a:r>
              <a:rPr lang="en-US" sz="2000" dirty="0" err="1" smtClean="0">
                <a:sym typeface="Symbol"/>
              </a:rPr>
              <a:t>diuji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adalah</a:t>
            </a:r>
            <a:r>
              <a:rPr lang="en-US" sz="2000" dirty="0" smtClean="0">
                <a:sym typeface="Symbol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>
              <a:sym typeface="Symbol"/>
            </a:endParaRPr>
          </a:p>
        </p:txBody>
      </p:sp>
      <p:pic>
        <p:nvPicPr>
          <p:cNvPr id="4" name="Picture 4" descr="t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7286625" cy="81915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49053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/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PENGOLAHAN DAN PENYAJIAN DATA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038850" y="2495550"/>
          <a:ext cx="114300" cy="215900"/>
        </p:xfrm>
        <a:graphic>
          <a:graphicData uri="http://schemas.openxmlformats.org/presentationml/2006/ole">
            <p:oleObj spid="_x0000_s70658" name="Equation" r:id="rId6" imgW="114120" imgH="215640" progId="Equation.3">
              <p:embed/>
            </p:oleObj>
          </a:graphicData>
        </a:graphic>
      </p:graphicFrame>
      <p:pic>
        <p:nvPicPr>
          <p:cNvPr id="11" name="Picture 10" descr="Batter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00891" y="642918"/>
            <a:ext cx="1571916" cy="1143008"/>
          </a:xfrm>
          <a:prstGeom prst="rect">
            <a:avLst/>
          </a:prstGeom>
        </p:spPr>
      </p:pic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500034" y="4643447"/>
          <a:ext cx="5786478" cy="756552"/>
        </p:xfrm>
        <a:graphic>
          <a:graphicData uri="http://schemas.openxmlformats.org/presentationml/2006/ole">
            <p:oleObj spid="_x0000_s70660" name="Equation" r:id="rId7" imgW="3301920" imgH="431640" progId="Equation.3">
              <p:embed/>
            </p:oleObj>
          </a:graphicData>
        </a:graphic>
      </p:graphicFrame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134938" y="5651500"/>
          <a:ext cx="8848725" cy="696913"/>
        </p:xfrm>
        <a:graphic>
          <a:graphicData uri="http://schemas.openxmlformats.org/presentationml/2006/ole">
            <p:oleObj spid="_x0000_s70661" name="Equation" r:id="rId8" imgW="435600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286625" cy="81915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49053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/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PENGOLAHAN DAN PENYAJIAN DATA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038850" y="2495550"/>
          <a:ext cx="114300" cy="215900"/>
        </p:xfrm>
        <a:graphic>
          <a:graphicData uri="http://schemas.openxmlformats.org/presentationml/2006/ole">
            <p:oleObj spid="_x0000_s142338" name="Equation" r:id="rId5" imgW="114120" imgH="215640" progId="Equation.3">
              <p:embed/>
            </p:oleObj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i="1" dirty="0" smtClean="0"/>
              <a:t>Cara </a:t>
            </a:r>
            <a:r>
              <a:rPr lang="en-US" sz="2400" i="1" dirty="0" err="1" smtClean="0"/>
              <a:t>melaporkan</a:t>
            </a:r>
            <a:r>
              <a:rPr lang="en-US" sz="2400" i="1" dirty="0" smtClean="0"/>
              <a:t> data </a:t>
            </a:r>
            <a:r>
              <a:rPr lang="en-US" sz="2400" i="1" dirty="0" err="1" smtClean="0"/>
              <a:t>hasil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pengamatan</a:t>
            </a:r>
            <a:r>
              <a:rPr lang="en-US" sz="2400" i="1" dirty="0" smtClean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ym typeface="Symbol"/>
              </a:rPr>
              <a:t>Di </a:t>
            </a:r>
            <a:r>
              <a:rPr lang="en-US" sz="2400" dirty="0" err="1" smtClean="0">
                <a:sym typeface="Symbol"/>
              </a:rPr>
              <a:t>mana</a:t>
            </a:r>
            <a:r>
              <a:rPr lang="en-US" sz="2400" dirty="0" smtClean="0">
                <a:sym typeface="Symbol"/>
              </a:rPr>
              <a:t>  </a:t>
            </a:r>
            <a:r>
              <a:rPr lang="en-US" sz="2400" dirty="0" err="1" smtClean="0">
                <a:sym typeface="Symbol"/>
              </a:rPr>
              <a:t>adalah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nilai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akhir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dengan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mempertimbangkan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galat</a:t>
            </a:r>
            <a:r>
              <a:rPr lang="en-US" sz="2400" dirty="0" smtClean="0">
                <a:sym typeface="Symbol"/>
              </a:rPr>
              <a:t> (</a:t>
            </a:r>
            <a:r>
              <a:rPr lang="en-US" sz="2400" i="1" dirty="0" smtClean="0">
                <a:sym typeface="Symbol"/>
              </a:rPr>
              <a:t>error</a:t>
            </a:r>
            <a:r>
              <a:rPr lang="en-US" sz="2400" dirty="0" smtClean="0">
                <a:sym typeface="Symbol"/>
              </a:rPr>
              <a:t>) </a:t>
            </a:r>
            <a:r>
              <a:rPr lang="en-US" sz="2400" dirty="0" err="1" smtClean="0">
                <a:sym typeface="Symbol"/>
              </a:rPr>
              <a:t>akibat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ketidakpastian</a:t>
            </a:r>
            <a:r>
              <a:rPr lang="en-US" sz="2400" dirty="0" smtClean="0">
                <a:sym typeface="Symbol"/>
              </a:rPr>
              <a:t> (</a:t>
            </a:r>
            <a:r>
              <a:rPr lang="en-US" sz="2400" i="1" dirty="0" smtClean="0">
                <a:sym typeface="Symbol"/>
              </a:rPr>
              <a:t>uncertainty</a:t>
            </a:r>
            <a:r>
              <a:rPr lang="en-US" sz="2400" dirty="0" smtClean="0">
                <a:sym typeface="Symbol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sym typeface="Symbol"/>
              </a:rPr>
              <a:t>Dengan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menggunakan</a:t>
            </a:r>
            <a:r>
              <a:rPr lang="en-US" sz="2000" dirty="0" smtClean="0">
                <a:sym typeface="Symbol"/>
              </a:rPr>
              <a:t> data </a:t>
            </a:r>
            <a:r>
              <a:rPr lang="en-US" sz="2000" dirty="0" err="1" smtClean="0">
                <a:sym typeface="Symbol"/>
              </a:rPr>
              <a:t>sebelumnya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maka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ke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enam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hasil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pengukuran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dilaporkan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sebagai</a:t>
            </a:r>
            <a:r>
              <a:rPr lang="en-US" sz="2000" dirty="0" smtClean="0">
                <a:sym typeface="Symbol"/>
              </a:rPr>
              <a:t>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sym typeface="Symbol"/>
            </a:endParaRPr>
          </a:p>
        </p:txBody>
      </p:sp>
      <p:graphicFrame>
        <p:nvGraphicFramePr>
          <p:cNvPr id="142341" name="Object 5"/>
          <p:cNvGraphicFramePr>
            <a:graphicFrameLocks noChangeAspect="1"/>
          </p:cNvGraphicFramePr>
          <p:nvPr/>
        </p:nvGraphicFramePr>
        <p:xfrm>
          <a:off x="3286125" y="2071688"/>
          <a:ext cx="2138363" cy="1195387"/>
        </p:xfrm>
        <a:graphic>
          <a:graphicData uri="http://schemas.openxmlformats.org/presentationml/2006/ole">
            <p:oleObj spid="_x0000_s142341" name="Equation" r:id="rId6" imgW="749160" imgH="419040" progId="Equation.3">
              <p:embed/>
            </p:oleObj>
          </a:graphicData>
        </a:graphic>
      </p:graphicFrame>
      <p:graphicFrame>
        <p:nvGraphicFramePr>
          <p:cNvPr id="142342" name="Object 6"/>
          <p:cNvGraphicFramePr>
            <a:graphicFrameLocks noChangeAspect="1"/>
          </p:cNvGraphicFramePr>
          <p:nvPr/>
        </p:nvGraphicFramePr>
        <p:xfrm>
          <a:off x="323850" y="5527675"/>
          <a:ext cx="8534400" cy="830263"/>
        </p:xfrm>
        <a:graphic>
          <a:graphicData uri="http://schemas.openxmlformats.org/presentationml/2006/ole">
            <p:oleObj spid="_x0000_s142342" name="Equation" r:id="rId7" imgW="430524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i="1" dirty="0" err="1" smtClean="0"/>
              <a:t>Penolakan</a:t>
            </a:r>
            <a:r>
              <a:rPr lang="en-US" sz="2800" i="1" dirty="0" smtClean="0"/>
              <a:t> data </a:t>
            </a:r>
            <a:r>
              <a:rPr lang="en-US" sz="2800" i="1" dirty="0" err="1" smtClean="0"/>
              <a:t>pencilan</a:t>
            </a:r>
            <a:r>
              <a:rPr lang="en-US" sz="2800" i="1" dirty="0" smtClean="0"/>
              <a:t> (outlier):</a:t>
            </a:r>
          </a:p>
          <a:p>
            <a:pPr marL="182563" indent="-182563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>
                <a:sym typeface="Symbol"/>
              </a:rPr>
              <a:t>Metode</a:t>
            </a:r>
            <a:r>
              <a:rPr lang="en-US" sz="2400" dirty="0" smtClean="0">
                <a:sym typeface="Symbol"/>
              </a:rPr>
              <a:t> (          ) </a:t>
            </a:r>
            <a:r>
              <a:rPr lang="en-US" sz="2400" dirty="0" err="1" smtClean="0">
                <a:sym typeface="Symbol"/>
              </a:rPr>
              <a:t>dan</a:t>
            </a:r>
            <a:r>
              <a:rPr lang="en-US" sz="2400" dirty="0" smtClean="0">
                <a:sym typeface="Symbol"/>
              </a:rPr>
              <a:t> (      )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smtClean="0">
                <a:sym typeface="Symbol"/>
              </a:rPr>
              <a:t>				 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 smtClean="0">
              <a:sym typeface="Symbol"/>
            </a:endParaRPr>
          </a:p>
          <a:p>
            <a:pPr marL="182563" indent="-182563">
              <a:spcBef>
                <a:spcPts val="600"/>
              </a:spcBef>
              <a:spcAft>
                <a:spcPts val="600"/>
              </a:spcAft>
            </a:pPr>
            <a:endParaRPr lang="en-US" sz="2400" dirty="0" smtClean="0">
              <a:sym typeface="Symbol"/>
            </a:endParaRPr>
          </a:p>
          <a:p>
            <a:pPr marL="182563" indent="-182563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>
                <a:sym typeface="Symbol"/>
              </a:rPr>
              <a:t>Metode</a:t>
            </a:r>
            <a:r>
              <a:rPr lang="en-US" sz="2400" dirty="0" smtClean="0">
                <a:sym typeface="Symbol"/>
              </a:rPr>
              <a:t> 2s </a:t>
            </a:r>
            <a:r>
              <a:rPr lang="en-US" sz="2400" dirty="0" err="1" smtClean="0">
                <a:sym typeface="Symbol"/>
              </a:rPr>
              <a:t>dan</a:t>
            </a:r>
            <a:r>
              <a:rPr lang="en-US" sz="2400" dirty="0" smtClean="0">
                <a:sym typeface="Symbol"/>
              </a:rPr>
              <a:t> 3s (s = </a:t>
            </a:r>
            <a:r>
              <a:rPr lang="en-US" sz="2400" dirty="0" err="1" smtClean="0">
                <a:sym typeface="Symbol"/>
              </a:rPr>
              <a:t>simpangan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baku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di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luar</a:t>
            </a:r>
            <a:r>
              <a:rPr lang="en-US" sz="2400" dirty="0" smtClean="0">
                <a:sym typeface="Symbol"/>
              </a:rPr>
              <a:t> data </a:t>
            </a:r>
            <a:r>
              <a:rPr lang="en-US" sz="2400" dirty="0" err="1" smtClean="0">
                <a:sym typeface="Symbol"/>
              </a:rPr>
              <a:t>pencilan</a:t>
            </a:r>
            <a:r>
              <a:rPr lang="en-US" sz="2400" dirty="0" smtClean="0">
                <a:sym typeface="Symbol"/>
              </a:rPr>
              <a:t>)</a:t>
            </a:r>
          </a:p>
          <a:p>
            <a:pPr marL="182563" indent="-182563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>
                <a:sym typeface="Symbol"/>
              </a:rPr>
              <a:t>Jika</a:t>
            </a:r>
            <a:r>
              <a:rPr lang="en-US" sz="2400" dirty="0" smtClean="0">
                <a:sym typeface="Symbol"/>
              </a:rPr>
              <a:t> data </a:t>
            </a:r>
            <a:r>
              <a:rPr lang="en-US" sz="2400" dirty="0" err="1" smtClean="0">
                <a:sym typeface="Symbol"/>
              </a:rPr>
              <a:t>pencilan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nilainya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adalah</a:t>
            </a:r>
            <a:r>
              <a:rPr lang="en-US" sz="2400" dirty="0" smtClean="0">
                <a:sym typeface="Symbol"/>
              </a:rPr>
              <a:t> ≥           </a:t>
            </a:r>
            <a:r>
              <a:rPr lang="en-US" sz="2400" dirty="0" err="1" smtClean="0">
                <a:sym typeface="Symbol"/>
              </a:rPr>
              <a:t>atau</a:t>
            </a:r>
            <a:r>
              <a:rPr lang="en-US" sz="2400" dirty="0" smtClean="0">
                <a:sym typeface="Symbol"/>
              </a:rPr>
              <a:t> ≥        </a:t>
            </a:r>
            <a:r>
              <a:rPr lang="en-US" sz="2400" dirty="0" err="1" smtClean="0">
                <a:sym typeface="Symbol"/>
              </a:rPr>
              <a:t>atau</a:t>
            </a:r>
            <a:r>
              <a:rPr lang="en-US" sz="2400" dirty="0" smtClean="0">
                <a:sym typeface="Symbol"/>
              </a:rPr>
              <a:t> ≥2s </a:t>
            </a:r>
            <a:r>
              <a:rPr lang="en-US" sz="2400" dirty="0" err="1" smtClean="0">
                <a:sym typeface="Symbol"/>
              </a:rPr>
              <a:t>atau</a:t>
            </a:r>
            <a:r>
              <a:rPr lang="en-US" sz="2400" dirty="0" smtClean="0">
                <a:sym typeface="Symbol"/>
              </a:rPr>
              <a:t> ≥3s </a:t>
            </a:r>
            <a:r>
              <a:rPr lang="en-US" sz="2400" dirty="0" err="1" smtClean="0">
                <a:sym typeface="Symbol"/>
              </a:rPr>
              <a:t>terhadap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nilai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rataan</a:t>
            </a:r>
            <a:r>
              <a:rPr lang="en-US" sz="2400" dirty="0" smtClean="0">
                <a:sym typeface="Symbol"/>
              </a:rPr>
              <a:t> data </a:t>
            </a:r>
            <a:r>
              <a:rPr lang="en-US" sz="2400" dirty="0" err="1" smtClean="0">
                <a:sym typeface="Symbol"/>
              </a:rPr>
              <a:t>baik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maka</a:t>
            </a:r>
            <a:r>
              <a:rPr lang="en-US" sz="2400" dirty="0" smtClean="0">
                <a:sym typeface="Symbol"/>
              </a:rPr>
              <a:t> data </a:t>
            </a:r>
            <a:r>
              <a:rPr lang="en-US" sz="2400" dirty="0" err="1" smtClean="0">
                <a:sym typeface="Symbol"/>
              </a:rPr>
              <a:t>tersebut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ditolak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dan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tidak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turut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dilaporkan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dalam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hasil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akhir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perhitungan</a:t>
            </a:r>
            <a:endParaRPr lang="en-US" sz="2800" dirty="0" smtClean="0">
              <a:sym typeface="Symbol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 smtClean="0">
              <a:sym typeface="Symbol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 smtClean="0">
              <a:sym typeface="Symbol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 smtClean="0">
              <a:sym typeface="Symbol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>
              <a:sym typeface="Symbol"/>
            </a:endParaRPr>
          </a:p>
        </p:txBody>
      </p:sp>
      <p:pic>
        <p:nvPicPr>
          <p:cNvPr id="4" name="Picture 4" descr="t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286625" cy="81915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49053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/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PENGOLAHAN DAN PENYAJIAN DATA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038850" y="2495550"/>
          <a:ext cx="114300" cy="215900"/>
        </p:xfrm>
        <a:graphic>
          <a:graphicData uri="http://schemas.openxmlformats.org/presentationml/2006/ole">
            <p:oleObj spid="_x0000_s150530" name="Equation" r:id="rId5" imgW="114120" imgH="21564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141406" y="2911473"/>
          <a:ext cx="2501900" cy="1266825"/>
        </p:xfrm>
        <a:graphic>
          <a:graphicData uri="http://schemas.openxmlformats.org/presentationml/2006/ole">
            <p:oleObj spid="_x0000_s150531" name="Equation" r:id="rId6" imgW="876240" imgH="444240" progId="Equation.3">
              <p:embed/>
            </p:oleObj>
          </a:graphicData>
        </a:graphic>
      </p:graphicFrame>
      <p:graphicFrame>
        <p:nvGraphicFramePr>
          <p:cNvPr id="69636" name="Object 4"/>
          <p:cNvGraphicFramePr>
            <a:graphicFrameLocks/>
          </p:cNvGraphicFramePr>
          <p:nvPr/>
        </p:nvGraphicFramePr>
        <p:xfrm>
          <a:off x="1734482" y="1991039"/>
          <a:ext cx="714360" cy="488950"/>
        </p:xfrm>
        <a:graphic>
          <a:graphicData uri="http://schemas.openxmlformats.org/presentationml/2006/ole">
            <p:oleObj spid="_x0000_s150532" name="Equation" r:id="rId7" imgW="330120" imgH="228600" progId="Equation.3">
              <p:embed/>
            </p:oleObj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857224" y="2786058"/>
            <a:ext cx="3071834" cy="15001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150534" name="Object 6"/>
          <p:cNvGraphicFramePr>
            <a:graphicFrameLocks noChangeAspect="1"/>
          </p:cNvGraphicFramePr>
          <p:nvPr/>
        </p:nvGraphicFramePr>
        <p:xfrm>
          <a:off x="3075972" y="1959282"/>
          <a:ext cx="465396" cy="488960"/>
        </p:xfrm>
        <a:graphic>
          <a:graphicData uri="http://schemas.openxmlformats.org/presentationml/2006/ole">
            <p:oleObj spid="_x0000_s150534" name="Equation" r:id="rId8" imgW="228600" imgH="203040" progId="Equation.3">
              <p:embed/>
            </p:oleObj>
          </a:graphicData>
        </a:graphic>
      </p:graphicFrame>
      <p:graphicFrame>
        <p:nvGraphicFramePr>
          <p:cNvPr id="150535" name="Object 7"/>
          <p:cNvGraphicFramePr>
            <a:graphicFrameLocks noChangeAspect="1"/>
          </p:cNvGraphicFramePr>
          <p:nvPr/>
        </p:nvGraphicFramePr>
        <p:xfrm>
          <a:off x="4164019" y="3286124"/>
          <a:ext cx="4694261" cy="412655"/>
        </p:xfrm>
        <a:graphic>
          <a:graphicData uri="http://schemas.openxmlformats.org/presentationml/2006/ole">
            <p:oleObj spid="_x0000_s150535" name="Equation" r:id="rId9" imgW="2590560" imgH="228600" progId="Equation.3">
              <p:embed/>
            </p:oleObj>
          </a:graphicData>
        </a:graphic>
      </p:graphicFrame>
      <p:graphicFrame>
        <p:nvGraphicFramePr>
          <p:cNvPr id="150537" name="Object 9"/>
          <p:cNvGraphicFramePr>
            <a:graphicFrameLocks/>
          </p:cNvGraphicFramePr>
          <p:nvPr/>
        </p:nvGraphicFramePr>
        <p:xfrm>
          <a:off x="4694238" y="4889500"/>
          <a:ext cx="592137" cy="539750"/>
        </p:xfrm>
        <a:graphic>
          <a:graphicData uri="http://schemas.openxmlformats.org/presentationml/2006/ole">
            <p:oleObj spid="_x0000_s150537" name="Equation" r:id="rId10" imgW="330120" imgH="228600" progId="Equation.3">
              <p:embed/>
            </p:oleObj>
          </a:graphicData>
        </a:graphic>
      </p:graphicFrame>
      <p:graphicFrame>
        <p:nvGraphicFramePr>
          <p:cNvPr id="150538" name="Object 10"/>
          <p:cNvGraphicFramePr>
            <a:graphicFrameLocks noChangeAspect="1"/>
          </p:cNvGraphicFramePr>
          <p:nvPr/>
        </p:nvGraphicFramePr>
        <p:xfrm>
          <a:off x="6079181" y="4914596"/>
          <a:ext cx="421645" cy="443230"/>
        </p:xfrm>
        <a:graphic>
          <a:graphicData uri="http://schemas.openxmlformats.org/presentationml/2006/ole">
            <p:oleObj spid="_x0000_s150538" name="Equation" r:id="rId11" imgW="2286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tter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6512" y="1357298"/>
            <a:ext cx="1571916" cy="114300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i="1" dirty="0" err="1" smtClean="0"/>
              <a:t>Contoh</a:t>
            </a:r>
            <a:r>
              <a:rPr lang="en-US" sz="2800" i="1" dirty="0" smtClean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sym typeface="Symbol"/>
              </a:rPr>
              <a:t>Pertimbangkan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apakah</a:t>
            </a:r>
            <a:r>
              <a:rPr lang="en-US" sz="2000" dirty="0" smtClean="0">
                <a:sym typeface="Symbol"/>
              </a:rPr>
              <a:t> data 1,58 volt </a:t>
            </a:r>
            <a:r>
              <a:rPr lang="en-US" sz="2000" dirty="0" err="1" smtClean="0">
                <a:sym typeface="Symbol"/>
              </a:rPr>
              <a:t>merupakan</a:t>
            </a:r>
            <a:endParaRPr lang="en-US" sz="20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sym typeface="Symbol"/>
              </a:rPr>
              <a:t>data </a:t>
            </a:r>
            <a:r>
              <a:rPr lang="en-US" sz="2000" dirty="0" err="1" smtClean="0">
                <a:sym typeface="Symbol"/>
              </a:rPr>
              <a:t>pencilan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sehingga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tidak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perlu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dilaporkan</a:t>
            </a:r>
            <a:r>
              <a:rPr lang="en-US" sz="2000" dirty="0" smtClean="0">
                <a:sym typeface="Symbol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sym typeface="Symbol"/>
              </a:rPr>
              <a:t>	1,53	1,51	1,49	1,58	1,52	1,51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sym typeface="Symbol"/>
              </a:rPr>
              <a:t>Maka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rataan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simpangan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dan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simpangan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baku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tegangan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baterei</a:t>
            </a:r>
            <a:r>
              <a:rPr lang="en-US" sz="2000" dirty="0" smtClean="0">
                <a:sym typeface="Symbol"/>
              </a:rPr>
              <a:t> yang </a:t>
            </a:r>
            <a:r>
              <a:rPr lang="en-US" sz="2000" dirty="0" err="1" smtClean="0">
                <a:sym typeface="Symbol"/>
              </a:rPr>
              <a:t>diuji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adalah</a:t>
            </a:r>
            <a:r>
              <a:rPr lang="en-US" sz="2000" dirty="0" smtClean="0">
                <a:sym typeface="Symbol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>
              <a:sym typeface="Symbol"/>
            </a:endParaRPr>
          </a:p>
        </p:txBody>
      </p:sp>
      <p:pic>
        <p:nvPicPr>
          <p:cNvPr id="4" name="Picture 4" descr="t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7286625" cy="81915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49053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/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PENGOLAHAN DAN PENYAJIAN DATA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038850" y="2495550"/>
          <a:ext cx="114300" cy="215900"/>
        </p:xfrm>
        <a:graphic>
          <a:graphicData uri="http://schemas.openxmlformats.org/presentationml/2006/ole">
            <p:oleObj spid="_x0000_s155650" name="Equation" r:id="rId6" imgW="114120" imgH="215640" progId="Equation.3">
              <p:embed/>
            </p:oleObj>
          </a:graphicData>
        </a:graphic>
      </p:graphicFrame>
      <p:pic>
        <p:nvPicPr>
          <p:cNvPr id="11" name="Picture 10" descr="Batter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00891" y="642918"/>
            <a:ext cx="1571916" cy="1143008"/>
          </a:xfrm>
          <a:prstGeom prst="rect">
            <a:avLst/>
          </a:prstGeom>
        </p:spPr>
      </p:pic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754084" y="4814903"/>
          <a:ext cx="7032626" cy="757237"/>
        </p:xfrm>
        <a:graphic>
          <a:graphicData uri="http://schemas.openxmlformats.org/presentationml/2006/ole">
            <p:oleObj spid="_x0000_s155651" name="Equation" r:id="rId7" imgW="4012920" imgH="431640" progId="Equation.3">
              <p:embed/>
            </p:oleObj>
          </a:graphicData>
        </a:graphic>
      </p:graphicFrame>
      <p:graphicFrame>
        <p:nvGraphicFramePr>
          <p:cNvPr id="155653" name="Object 5"/>
          <p:cNvGraphicFramePr>
            <a:graphicFrameLocks noChangeAspect="1"/>
          </p:cNvGraphicFramePr>
          <p:nvPr/>
        </p:nvGraphicFramePr>
        <p:xfrm>
          <a:off x="1143000" y="5654675"/>
          <a:ext cx="6253163" cy="735013"/>
        </p:xfrm>
        <a:graphic>
          <a:graphicData uri="http://schemas.openxmlformats.org/presentationml/2006/ole">
            <p:oleObj spid="_x0000_s155653" name="Equation" r:id="rId8" imgW="35686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286625" cy="81915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000" dirty="0" err="1" smtClean="0"/>
              <a:t>Hasil</a:t>
            </a:r>
            <a:r>
              <a:rPr lang="en-US" sz="2000" dirty="0" smtClean="0"/>
              <a:t> </a:t>
            </a:r>
            <a:r>
              <a:rPr lang="en-US" sz="2000" dirty="0" err="1" smtClean="0"/>
              <a:t>perhitungan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menurut</a:t>
            </a:r>
            <a:r>
              <a:rPr lang="en-US" sz="2000" dirty="0" smtClean="0"/>
              <a:t> </a:t>
            </a:r>
            <a:r>
              <a:rPr lang="en-US" sz="2000" dirty="0" err="1" smtClean="0"/>
              <a:t>masing-masing</a:t>
            </a:r>
            <a:r>
              <a:rPr lang="en-US" sz="2000" dirty="0" smtClean="0"/>
              <a:t> </a:t>
            </a:r>
            <a:r>
              <a:rPr lang="en-US" sz="2000" dirty="0" err="1" smtClean="0"/>
              <a:t>metode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Beda data </a:t>
            </a:r>
            <a:r>
              <a:rPr lang="en-US" sz="2000" dirty="0" err="1" smtClean="0"/>
              <a:t>pencilan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rataan</a:t>
            </a:r>
            <a:r>
              <a:rPr lang="en-US" sz="2000" dirty="0" smtClean="0"/>
              <a:t> data </a:t>
            </a:r>
            <a:r>
              <a:rPr lang="en-US" sz="2000" dirty="0" err="1" smtClean="0"/>
              <a:t>baik</a:t>
            </a:r>
            <a:r>
              <a:rPr lang="en-US" sz="2000" dirty="0" smtClean="0"/>
              <a:t> = 1,58V – 1,51V = 0,07V</a:t>
            </a:r>
          </a:p>
          <a:p>
            <a:pPr marL="0" indent="0">
              <a:buNone/>
            </a:pPr>
            <a:r>
              <a:rPr lang="en-US" sz="2000" dirty="0" err="1" smtClean="0"/>
              <a:t>Karena</a:t>
            </a:r>
            <a:r>
              <a:rPr lang="en-US" sz="2000" dirty="0" smtClean="0"/>
              <a:t> 0,07V &gt;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hasil</a:t>
            </a:r>
            <a:r>
              <a:rPr lang="en-US" sz="2000" dirty="0" smtClean="0"/>
              <a:t> </a:t>
            </a:r>
            <a:r>
              <a:rPr lang="en-US" sz="2000" dirty="0" err="1" smtClean="0"/>
              <a:t>perhitungan</a:t>
            </a:r>
            <a:r>
              <a:rPr lang="en-US" sz="2000" dirty="0" smtClean="0"/>
              <a:t> data </a:t>
            </a:r>
            <a:r>
              <a:rPr lang="en-US" sz="2000" dirty="0" err="1" smtClean="0"/>
              <a:t>baik</a:t>
            </a:r>
            <a:r>
              <a:rPr lang="en-US" sz="2000" dirty="0" smtClean="0"/>
              <a:t>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disimpulkan</a:t>
            </a:r>
            <a:r>
              <a:rPr lang="en-US" sz="2000" dirty="0" smtClean="0"/>
              <a:t> 1,58V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diikutsertakan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pelaporan</a:t>
            </a:r>
            <a:r>
              <a:rPr lang="en-US" sz="2000" dirty="0" smtClean="0"/>
              <a:t> data (</a:t>
            </a:r>
            <a:r>
              <a:rPr lang="en-US" sz="2000" i="1" dirty="0" smtClean="0"/>
              <a:t>outlier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id-ID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49053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/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PENGOLAHAN DAN PENYAJIAN DATA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53601" name="Object 1"/>
          <p:cNvGraphicFramePr>
            <a:graphicFrameLocks noChangeAspect="1"/>
          </p:cNvGraphicFramePr>
          <p:nvPr/>
        </p:nvGraphicFramePr>
        <p:xfrm>
          <a:off x="160338" y="1428736"/>
          <a:ext cx="8794750" cy="911239"/>
        </p:xfrm>
        <a:graphic>
          <a:graphicData uri="http://schemas.openxmlformats.org/presentationml/2006/ole">
            <p:oleObj spid="_x0000_s153601" name="Equation" r:id="rId5" imgW="4330440" imgH="469800" progId="Equation.3">
              <p:embed/>
            </p:oleObj>
          </a:graphicData>
        </a:graphic>
      </p:graphicFrame>
      <p:graphicFrame>
        <p:nvGraphicFramePr>
          <p:cNvPr id="153602" name="Object 2"/>
          <p:cNvGraphicFramePr>
            <a:graphicFrameLocks/>
          </p:cNvGraphicFramePr>
          <p:nvPr/>
        </p:nvGraphicFramePr>
        <p:xfrm>
          <a:off x="204788" y="3024188"/>
          <a:ext cx="4949825" cy="1738312"/>
        </p:xfrm>
        <a:graphic>
          <a:graphicData uri="http://schemas.openxmlformats.org/presentationml/2006/ole">
            <p:oleObj spid="_x0000_s153602" name="Equation" r:id="rId6" imgW="2222280" imgH="914400" progId="Equation.3">
              <p:embed/>
            </p:oleObj>
          </a:graphicData>
        </a:graphic>
      </p:graphicFrame>
      <p:sp>
        <p:nvSpPr>
          <p:cNvPr id="7" name="Right Brace 6"/>
          <p:cNvSpPr/>
          <p:nvPr/>
        </p:nvSpPr>
        <p:spPr>
          <a:xfrm>
            <a:off x="4786314" y="3071810"/>
            <a:ext cx="571504" cy="164307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5500694" y="3643314"/>
            <a:ext cx="1194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i="1" dirty="0" smtClean="0"/>
              <a:t> 0,07V </a:t>
            </a:r>
            <a:endParaRPr lang="id-ID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286625" cy="81915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49053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/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OPERASI</a:t>
            </a:r>
            <a:r>
              <a:rPr lang="en-US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MATEMATIK PERAMBATAN GALAT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038850" y="2495550"/>
          <a:ext cx="114300" cy="215900"/>
        </p:xfrm>
        <a:graphic>
          <a:graphicData uri="http://schemas.openxmlformats.org/presentationml/2006/ole">
            <p:oleObj spid="_x0000_s168962" name="Equation" r:id="rId5" imgW="114120" imgH="215640" progId="Equation.3">
              <p:embed/>
            </p:oleObj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514600" y="1905000"/>
            <a:ext cx="6248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ym typeface="Symbol" pitchFamily="18" charset="2"/>
              </a:rPr>
              <a:t></a:t>
            </a:r>
            <a:r>
              <a:rPr lang="en-US" sz="2400" baseline="30000" dirty="0" smtClean="0">
                <a:sym typeface="Symbol" pitchFamily="18" charset="2"/>
              </a:rPr>
              <a:t>2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= </a:t>
            </a:r>
            <a:r>
              <a:rPr lang="en-US" sz="2400" dirty="0" smtClean="0"/>
              <a:t>S</a:t>
            </a:r>
            <a:r>
              <a:rPr lang="en-US" sz="2400" baseline="-25000" dirty="0" smtClean="0"/>
              <a:t>1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+ </a:t>
            </a:r>
            <a:r>
              <a:rPr lang="en-US" sz="2400" dirty="0" smtClean="0"/>
              <a:t>S</a:t>
            </a:r>
            <a:r>
              <a:rPr lang="en-US" sz="2400" baseline="-25000" dirty="0" smtClean="0"/>
              <a:t>2</a:t>
            </a:r>
            <a:r>
              <a:rPr lang="en-US" sz="2400" baseline="30000" dirty="0" smtClean="0"/>
              <a:t>2 </a:t>
            </a:r>
            <a:r>
              <a:rPr lang="en-US" sz="2400" dirty="0"/>
              <a:t>+ </a:t>
            </a:r>
            <a:r>
              <a:rPr lang="en-US" sz="2400" dirty="0" smtClean="0"/>
              <a:t>S</a:t>
            </a:r>
            <a:r>
              <a:rPr lang="en-US" sz="2400" baseline="-25000" dirty="0" smtClean="0"/>
              <a:t>3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+ … + </a:t>
            </a:r>
            <a:r>
              <a:rPr lang="en-US" sz="2400" dirty="0" smtClean="0"/>
              <a:t>S</a:t>
            </a:r>
            <a:r>
              <a:rPr lang="en-US" sz="2400" baseline="-25000" dirty="0" smtClean="0"/>
              <a:t>n</a:t>
            </a:r>
            <a:r>
              <a:rPr lang="en-US" sz="2400" baseline="30000" dirty="0" smtClean="0"/>
              <a:t>2 </a:t>
            </a:r>
            <a:endParaRPr lang="id-ID" sz="2400" baseline="30000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85720" y="681319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err="1"/>
              <a:t>Dalam</a:t>
            </a:r>
            <a:r>
              <a:rPr lang="en-US" sz="2800" b="1" dirty="0"/>
              <a:t> </a:t>
            </a:r>
            <a:r>
              <a:rPr lang="en-US" sz="2800" b="1" dirty="0" err="1"/>
              <a:t>operasi</a:t>
            </a:r>
            <a:r>
              <a:rPr lang="en-US" sz="2800" b="1" dirty="0"/>
              <a:t> </a:t>
            </a:r>
            <a:r>
              <a:rPr lang="en-US" sz="2800" b="1" dirty="0" err="1"/>
              <a:t>penjumlahan</a:t>
            </a:r>
            <a:r>
              <a:rPr lang="en-US" sz="2800" b="1" dirty="0"/>
              <a:t> </a:t>
            </a:r>
            <a:r>
              <a:rPr lang="en-US" sz="2800" b="1" dirty="0" err="1"/>
              <a:t>dan</a:t>
            </a:r>
            <a:r>
              <a:rPr lang="en-US" sz="2800" b="1" dirty="0"/>
              <a:t> </a:t>
            </a:r>
            <a:r>
              <a:rPr lang="en-US" sz="2800" b="1" dirty="0" err="1"/>
              <a:t>pengurangan</a:t>
            </a:r>
            <a:r>
              <a:rPr lang="en-US" sz="2800" b="1" dirty="0"/>
              <a:t>:</a:t>
            </a:r>
            <a:endParaRPr lang="id-ID" sz="2800" b="1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352576" y="1395699"/>
            <a:ext cx="6934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>
                <a:sym typeface="Symbol" pitchFamily="18" charset="2"/>
              </a:rPr>
              <a:t>Ragam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hasil</a:t>
            </a:r>
            <a:r>
              <a:rPr lang="en-US" sz="2400" dirty="0">
                <a:sym typeface="Symbol" pitchFamily="18" charset="2"/>
              </a:rPr>
              <a:t> =  </a:t>
            </a:r>
            <a:r>
              <a:rPr lang="en-US" sz="2400" dirty="0" err="1"/>
              <a:t>Ragam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besaran</a:t>
            </a:r>
            <a:endParaRPr lang="id-ID" sz="2400" baseline="30000" dirty="0"/>
          </a:p>
        </p:txBody>
      </p:sp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1662133" y="2590800"/>
            <a:ext cx="5838825" cy="476250"/>
            <a:chOff x="912" y="1632"/>
            <a:chExt cx="3678" cy="300"/>
          </a:xfrm>
        </p:grpSpPr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912" y="1641"/>
              <a:ext cx="367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sym typeface="Symbol" pitchFamily="18" charset="2"/>
                </a:rPr>
                <a:t>Galat</a:t>
              </a:r>
              <a:r>
                <a:rPr lang="en-US" sz="2400" dirty="0">
                  <a:sym typeface="Symbol" pitchFamily="18" charset="2"/>
                </a:rPr>
                <a:t> = </a:t>
              </a:r>
              <a:r>
                <a:rPr lang="en-US" sz="2400" dirty="0" smtClean="0">
                  <a:sym typeface="Symbol" pitchFamily="18" charset="2"/>
                </a:rPr>
                <a:t> =    </a:t>
              </a:r>
              <a:r>
                <a:rPr lang="en-US" sz="2400" dirty="0" smtClean="0"/>
                <a:t>S</a:t>
              </a:r>
              <a:r>
                <a:rPr lang="en-US" sz="2400" baseline="-25000" dirty="0" smtClean="0"/>
                <a:t>1</a:t>
              </a:r>
              <a:r>
                <a:rPr lang="en-US" sz="2400" baseline="30000" dirty="0" smtClean="0"/>
                <a:t>2</a:t>
              </a:r>
              <a:r>
                <a:rPr lang="en-US" sz="2400" dirty="0" smtClean="0"/>
                <a:t> </a:t>
              </a:r>
              <a:r>
                <a:rPr lang="en-US" sz="2400" dirty="0"/>
                <a:t>+ </a:t>
              </a:r>
              <a:r>
                <a:rPr lang="en-US" sz="2400" dirty="0" smtClean="0"/>
                <a:t>S</a:t>
              </a:r>
              <a:r>
                <a:rPr lang="en-US" sz="2400" baseline="-25000" dirty="0" smtClean="0"/>
                <a:t>2</a:t>
              </a:r>
              <a:r>
                <a:rPr lang="en-US" sz="2400" baseline="30000" dirty="0" smtClean="0"/>
                <a:t>2 </a:t>
              </a:r>
              <a:r>
                <a:rPr lang="en-US" sz="2400" dirty="0"/>
                <a:t>+ </a:t>
              </a:r>
              <a:r>
                <a:rPr lang="en-US" sz="2400" dirty="0" smtClean="0"/>
                <a:t>S</a:t>
              </a:r>
              <a:r>
                <a:rPr lang="en-US" sz="2400" baseline="-25000" dirty="0" smtClean="0"/>
                <a:t>3</a:t>
              </a:r>
              <a:r>
                <a:rPr lang="en-US" sz="2400" baseline="30000" dirty="0" smtClean="0"/>
                <a:t>2</a:t>
              </a:r>
              <a:r>
                <a:rPr lang="en-US" sz="2400" dirty="0" smtClean="0"/>
                <a:t> </a:t>
              </a:r>
              <a:r>
                <a:rPr lang="en-US" sz="2400" dirty="0"/>
                <a:t>+ … + </a:t>
              </a:r>
              <a:r>
                <a:rPr lang="en-US" sz="2400" dirty="0" smtClean="0"/>
                <a:t>S</a:t>
              </a:r>
              <a:r>
                <a:rPr lang="en-US" sz="2400" baseline="-25000" dirty="0" smtClean="0"/>
                <a:t>n</a:t>
              </a:r>
              <a:r>
                <a:rPr lang="en-US" sz="2400" baseline="30000" dirty="0" smtClean="0"/>
                <a:t>2 </a:t>
              </a:r>
              <a:endParaRPr lang="id-ID" sz="2400" baseline="30000" dirty="0"/>
            </a:p>
          </p:txBody>
        </p:sp>
        <p:grpSp>
          <p:nvGrpSpPr>
            <p:cNvPr id="13" name="Group 7"/>
            <p:cNvGrpSpPr>
              <a:grpSpLocks/>
            </p:cNvGrpSpPr>
            <p:nvPr/>
          </p:nvGrpSpPr>
          <p:grpSpPr bwMode="auto">
            <a:xfrm>
              <a:off x="1800" y="1632"/>
              <a:ext cx="1918" cy="288"/>
              <a:chOff x="1672" y="2400"/>
              <a:chExt cx="1517" cy="288"/>
            </a:xfrm>
          </p:grpSpPr>
          <p:sp>
            <p:nvSpPr>
              <p:cNvPr id="14" name="Line 8"/>
              <p:cNvSpPr>
                <a:spLocks noChangeShapeType="1"/>
              </p:cNvSpPr>
              <p:nvPr/>
            </p:nvSpPr>
            <p:spPr bwMode="auto">
              <a:xfrm>
                <a:off x="1672" y="2496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 sz="2400"/>
              </a:p>
            </p:txBody>
          </p:sp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 flipV="1">
                <a:off x="1768" y="2400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 sz="2400"/>
              </a:p>
            </p:txBody>
          </p:sp>
          <p:sp>
            <p:nvSpPr>
              <p:cNvPr id="16" name="Line 10"/>
              <p:cNvSpPr>
                <a:spLocks noChangeShapeType="1"/>
              </p:cNvSpPr>
              <p:nvPr/>
            </p:nvSpPr>
            <p:spPr bwMode="auto">
              <a:xfrm>
                <a:off x="1822" y="2400"/>
                <a:ext cx="1367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 sz="2400"/>
              </a:p>
            </p:txBody>
          </p:sp>
        </p:grpSp>
      </p:grp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85720" y="3505200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err="1"/>
              <a:t>Dalam</a:t>
            </a:r>
            <a:r>
              <a:rPr lang="en-US" sz="2800" b="1" dirty="0"/>
              <a:t> </a:t>
            </a:r>
            <a:r>
              <a:rPr lang="en-US" sz="2800" b="1" dirty="0" err="1"/>
              <a:t>operasi</a:t>
            </a:r>
            <a:r>
              <a:rPr lang="en-US" sz="2800" b="1" dirty="0"/>
              <a:t> </a:t>
            </a:r>
            <a:r>
              <a:rPr lang="en-US" sz="2800" b="1" dirty="0" err="1"/>
              <a:t>perkalian</a:t>
            </a:r>
            <a:r>
              <a:rPr lang="en-US" sz="2800" b="1" dirty="0"/>
              <a:t> </a:t>
            </a:r>
            <a:r>
              <a:rPr lang="en-US" sz="2800" b="1" dirty="0" err="1"/>
              <a:t>dan</a:t>
            </a:r>
            <a:r>
              <a:rPr lang="en-US" sz="2800" b="1" dirty="0"/>
              <a:t> </a:t>
            </a:r>
            <a:r>
              <a:rPr lang="en-US" sz="2800" b="1" dirty="0" err="1"/>
              <a:t>pembagian</a:t>
            </a:r>
            <a:r>
              <a:rPr lang="en-US" sz="2800" b="1" dirty="0"/>
              <a:t>:</a:t>
            </a:r>
            <a:endParaRPr lang="id-ID" sz="2800" b="1" dirty="0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1733552" y="4876800"/>
            <a:ext cx="61960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ym typeface="Symbol" pitchFamily="18" charset="2"/>
              </a:rPr>
              <a:t>(</a:t>
            </a:r>
            <a:r>
              <a:rPr lang="en-US" sz="2400" baseline="30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)</a:t>
            </a:r>
            <a:r>
              <a:rPr lang="en-US" sz="2400" baseline="-25000" dirty="0" err="1">
                <a:sym typeface="Symbol" pitchFamily="18" charset="2"/>
              </a:rPr>
              <a:t>nisbi</a:t>
            </a:r>
            <a:r>
              <a:rPr lang="en-US" sz="2400" dirty="0">
                <a:sym typeface="Symbol" pitchFamily="18" charset="2"/>
              </a:rPr>
              <a:t> = </a:t>
            </a:r>
            <a:r>
              <a:rPr lang="en-US" sz="2400" dirty="0" smtClean="0">
                <a:sym typeface="Symbol" pitchFamily="18" charset="2"/>
              </a:rPr>
              <a:t>(</a:t>
            </a:r>
            <a:r>
              <a:rPr lang="en-US" sz="2400" dirty="0" smtClean="0"/>
              <a:t>S</a:t>
            </a:r>
            <a:r>
              <a:rPr lang="en-US" sz="2400" baseline="-25000" dirty="0" smtClean="0"/>
              <a:t>1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  <a:r>
              <a:rPr lang="en-US" sz="2400" baseline="-25000" dirty="0" err="1" smtClean="0"/>
              <a:t>nisbi</a:t>
            </a:r>
            <a:r>
              <a:rPr lang="en-US" sz="2400" dirty="0" smtClean="0"/>
              <a:t> </a:t>
            </a:r>
            <a:r>
              <a:rPr lang="en-US" sz="2400" dirty="0"/>
              <a:t>+ </a:t>
            </a:r>
            <a:r>
              <a:rPr lang="en-US" sz="2400" dirty="0" smtClean="0"/>
              <a:t>(S</a:t>
            </a:r>
            <a:r>
              <a:rPr lang="en-US" sz="2400" baseline="-25000" dirty="0" smtClean="0"/>
              <a:t>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  <a:r>
              <a:rPr lang="en-US" sz="2400" baseline="-25000" dirty="0" err="1" smtClean="0"/>
              <a:t>nisbi</a:t>
            </a:r>
            <a:r>
              <a:rPr lang="en-US" sz="2400" baseline="30000" dirty="0" smtClean="0"/>
              <a:t> </a:t>
            </a:r>
            <a:r>
              <a:rPr lang="en-US" sz="2400" dirty="0"/>
              <a:t>+ … + </a:t>
            </a:r>
            <a:r>
              <a:rPr lang="en-US" sz="2400" dirty="0" smtClean="0"/>
              <a:t>(S</a:t>
            </a:r>
            <a:r>
              <a:rPr lang="en-US" sz="2400" baseline="-25000" dirty="0" smtClean="0"/>
              <a:t>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  <a:r>
              <a:rPr lang="en-US" sz="2400" baseline="-25000" dirty="0" err="1" smtClean="0"/>
              <a:t>nisbi</a:t>
            </a:r>
            <a:endParaRPr lang="id-ID" sz="2400" baseline="-25000" dirty="0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533400" y="4253219"/>
            <a:ext cx="815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ym typeface="Symbol" pitchFamily="18" charset="2"/>
              </a:rPr>
              <a:t>(</a:t>
            </a:r>
            <a:r>
              <a:rPr lang="en-US" sz="2400" dirty="0" err="1">
                <a:sym typeface="Symbol" pitchFamily="18" charset="2"/>
              </a:rPr>
              <a:t>Ragam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hasil</a:t>
            </a:r>
            <a:r>
              <a:rPr lang="en-US" sz="2400" dirty="0">
                <a:sym typeface="Symbol" pitchFamily="18" charset="2"/>
              </a:rPr>
              <a:t>)</a:t>
            </a:r>
            <a:r>
              <a:rPr lang="en-US" sz="2400" baseline="-25000" dirty="0" err="1">
                <a:sym typeface="Symbol" pitchFamily="18" charset="2"/>
              </a:rPr>
              <a:t>nisbi</a:t>
            </a:r>
            <a:r>
              <a:rPr lang="en-US" sz="2400" dirty="0">
                <a:sym typeface="Symbol" pitchFamily="18" charset="2"/>
              </a:rPr>
              <a:t> =  (</a:t>
            </a:r>
            <a:r>
              <a:rPr lang="en-US" sz="2400" dirty="0" err="1"/>
              <a:t>Ragam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besaran</a:t>
            </a:r>
            <a:r>
              <a:rPr lang="en-US" sz="2400" dirty="0"/>
              <a:t>)</a:t>
            </a:r>
            <a:r>
              <a:rPr lang="en-US" sz="2400" baseline="-25000" dirty="0" err="1"/>
              <a:t>nisbi</a:t>
            </a:r>
            <a:endParaRPr lang="id-ID" sz="2400" baseline="30000" dirty="0"/>
          </a:p>
        </p:txBody>
      </p:sp>
      <p:grpSp>
        <p:nvGrpSpPr>
          <p:cNvPr id="20" name="Group 14"/>
          <p:cNvGrpSpPr>
            <a:grpSpLocks/>
          </p:cNvGrpSpPr>
          <p:nvPr/>
        </p:nvGrpSpPr>
        <p:grpSpPr bwMode="auto">
          <a:xfrm>
            <a:off x="1395418" y="5562600"/>
            <a:ext cx="3962400" cy="476250"/>
            <a:chOff x="336" y="3600"/>
            <a:chExt cx="2496" cy="300"/>
          </a:xfrm>
        </p:grpSpPr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336" y="3609"/>
              <a:ext cx="249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ym typeface="Symbol" pitchFamily="18" charset="2"/>
                </a:rPr>
                <a:t>(Galat)</a:t>
              </a:r>
              <a:r>
                <a:rPr lang="en-US" sz="2400" baseline="-25000">
                  <a:sym typeface="Symbol" pitchFamily="18" charset="2"/>
                </a:rPr>
                <a:t>nisbi</a:t>
              </a:r>
              <a:r>
                <a:rPr lang="en-US" sz="2400">
                  <a:sym typeface="Symbol" pitchFamily="18" charset="2"/>
                </a:rPr>
                <a:t> =    (</a:t>
              </a:r>
              <a:r>
                <a:rPr lang="en-US" sz="2400" baseline="30000">
                  <a:sym typeface="Symbol" pitchFamily="18" charset="2"/>
                </a:rPr>
                <a:t>2</a:t>
              </a:r>
              <a:r>
                <a:rPr lang="en-US" sz="2400">
                  <a:sym typeface="Symbol" pitchFamily="18" charset="2"/>
                </a:rPr>
                <a:t>)</a:t>
              </a:r>
              <a:r>
                <a:rPr lang="en-US" sz="2400" baseline="-25000">
                  <a:sym typeface="Symbol" pitchFamily="18" charset="2"/>
                </a:rPr>
                <a:t>nisbi</a:t>
              </a:r>
              <a:r>
                <a:rPr lang="en-US" sz="2400">
                  <a:sym typeface="Symbol" pitchFamily="18" charset="2"/>
                </a:rPr>
                <a:t> </a:t>
              </a:r>
              <a:endParaRPr lang="id-ID" sz="2400">
                <a:sym typeface="Symbol" pitchFamily="18" charset="2"/>
              </a:endParaRPr>
            </a:p>
          </p:txBody>
        </p:sp>
        <p:grpSp>
          <p:nvGrpSpPr>
            <p:cNvPr id="22" name="Group 16"/>
            <p:cNvGrpSpPr>
              <a:grpSpLocks/>
            </p:cNvGrpSpPr>
            <p:nvPr/>
          </p:nvGrpSpPr>
          <p:grpSpPr bwMode="auto">
            <a:xfrm>
              <a:off x="1302" y="3600"/>
              <a:ext cx="711" cy="288"/>
              <a:chOff x="1302" y="3600"/>
              <a:chExt cx="711" cy="288"/>
            </a:xfrm>
          </p:grpSpPr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>
                <a:off x="1302" y="3696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 sz="2400"/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 flipV="1">
                <a:off x="1398" y="3600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 sz="2400"/>
              </a:p>
            </p:txBody>
          </p:sp>
          <p:sp>
            <p:nvSpPr>
              <p:cNvPr id="25" name="Line 19"/>
              <p:cNvSpPr>
                <a:spLocks noChangeShapeType="1"/>
              </p:cNvSpPr>
              <p:nvPr/>
            </p:nvSpPr>
            <p:spPr bwMode="auto">
              <a:xfrm>
                <a:off x="1437" y="3600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 sz="2400"/>
              </a:p>
            </p:txBody>
          </p:sp>
        </p:grpSp>
      </p:grp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990600" y="2605088"/>
            <a:ext cx="68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>
                <a:sym typeface="Symbol" pitchFamily="18" charset="2"/>
              </a:rPr>
              <a:t></a:t>
            </a:r>
            <a:endParaRPr lang="en-GB" sz="2400" b="1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957242" y="5562600"/>
            <a:ext cx="68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 dirty="0">
                <a:sym typeface="Symbol" pitchFamily="18" charset="2"/>
              </a:rPr>
              <a:t></a:t>
            </a:r>
            <a:endParaRPr lang="en-GB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35785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i="1" dirty="0" err="1" smtClean="0"/>
              <a:t>Contoh</a:t>
            </a:r>
            <a:r>
              <a:rPr lang="en-US" sz="2800" i="1" dirty="0" smtClean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i="1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sym typeface="Symbol"/>
              </a:rPr>
              <a:t>(65,06 </a:t>
            </a:r>
            <a:r>
              <a:rPr lang="en-US" sz="2000" dirty="0" smtClean="0">
                <a:ea typeface="Cambria Math"/>
                <a:sym typeface="Symbol"/>
              </a:rPr>
              <a:t>± 0,07) + (16,13 ± 0,01) – (22,68 ± 0,02) = 58,51 (±?)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u="sng" dirty="0" err="1" smtClean="0">
                <a:sym typeface="Symbol"/>
              </a:rPr>
              <a:t>Jawab</a:t>
            </a:r>
            <a:endParaRPr lang="en-US" sz="2000" u="sng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sym typeface="Symbol"/>
              </a:rPr>
              <a:t>	</a:t>
            </a:r>
            <a:r>
              <a:rPr lang="en-US" sz="2000" dirty="0" err="1" smtClean="0">
                <a:sym typeface="Symbol"/>
              </a:rPr>
              <a:t>Galat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mutlak</a:t>
            </a:r>
            <a:r>
              <a:rPr lang="en-US" sz="2000" dirty="0" smtClean="0">
                <a:sym typeface="Symbol"/>
              </a:rPr>
              <a:t> = [(0,07)</a:t>
            </a:r>
            <a:r>
              <a:rPr lang="en-US" sz="2000" baseline="30000" dirty="0" smtClean="0">
                <a:sym typeface="Symbol"/>
              </a:rPr>
              <a:t>2</a:t>
            </a:r>
            <a:r>
              <a:rPr lang="en-US" sz="2000" dirty="0" smtClean="0">
                <a:sym typeface="Symbol"/>
              </a:rPr>
              <a:t> + (0,01)</a:t>
            </a:r>
            <a:r>
              <a:rPr lang="en-US" sz="2000" baseline="30000" dirty="0" smtClean="0">
                <a:sym typeface="Symbol"/>
              </a:rPr>
              <a:t>2</a:t>
            </a:r>
            <a:r>
              <a:rPr lang="en-US" sz="2000" dirty="0" smtClean="0">
                <a:sym typeface="Symbol"/>
              </a:rPr>
              <a:t> + (0,02)</a:t>
            </a:r>
            <a:r>
              <a:rPr lang="en-US" sz="2000" baseline="30000" dirty="0" smtClean="0">
                <a:sym typeface="Symbol"/>
              </a:rPr>
              <a:t>2</a:t>
            </a:r>
            <a:r>
              <a:rPr lang="en-US" sz="2000" dirty="0" smtClean="0">
                <a:sym typeface="Symbol"/>
              </a:rPr>
              <a:t>] </a:t>
            </a:r>
            <a:r>
              <a:rPr lang="en-US" sz="2000" baseline="30000" dirty="0" smtClean="0">
                <a:sym typeface="Symbol"/>
              </a:rPr>
              <a:t>1/2</a:t>
            </a:r>
            <a:endParaRPr lang="en-US" sz="20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sym typeface="Symbol"/>
              </a:rPr>
              <a:t>	            	        = [(49 x 10</a:t>
            </a:r>
            <a:r>
              <a:rPr lang="en-US" sz="2000" baseline="30000" dirty="0" smtClean="0">
                <a:sym typeface="Symbol"/>
              </a:rPr>
              <a:t>-4</a:t>
            </a:r>
            <a:r>
              <a:rPr lang="en-US" sz="2000" dirty="0" smtClean="0">
                <a:sym typeface="Symbol"/>
              </a:rPr>
              <a:t>) + (1 x 10</a:t>
            </a:r>
            <a:r>
              <a:rPr lang="en-US" sz="2000" baseline="30000" dirty="0" smtClean="0">
                <a:sym typeface="Symbol"/>
              </a:rPr>
              <a:t>-4</a:t>
            </a:r>
            <a:r>
              <a:rPr lang="en-US" sz="2000" dirty="0" smtClean="0">
                <a:sym typeface="Symbol"/>
              </a:rPr>
              <a:t>) + (4 x 10</a:t>
            </a:r>
            <a:r>
              <a:rPr lang="en-US" sz="2000" baseline="30000" dirty="0" smtClean="0">
                <a:sym typeface="Symbol"/>
              </a:rPr>
              <a:t>-4</a:t>
            </a:r>
            <a:r>
              <a:rPr lang="en-US" sz="2000" dirty="0" smtClean="0">
                <a:sym typeface="Symbol"/>
              </a:rPr>
              <a:t>)]</a:t>
            </a:r>
            <a:r>
              <a:rPr lang="en-US" sz="2000" baseline="30000" dirty="0" smtClean="0">
                <a:sym typeface="Symbol"/>
              </a:rPr>
              <a:t>1/2</a:t>
            </a:r>
            <a:endParaRPr lang="en-US" sz="20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sym typeface="Symbol"/>
              </a:rPr>
              <a:t>	            	        = [54 x 10</a:t>
            </a:r>
            <a:r>
              <a:rPr lang="en-US" sz="2000" baseline="30000" dirty="0" smtClean="0">
                <a:sym typeface="Symbol"/>
              </a:rPr>
              <a:t>-4</a:t>
            </a:r>
            <a:r>
              <a:rPr lang="en-US" sz="2000" dirty="0" smtClean="0">
                <a:sym typeface="Symbol"/>
              </a:rPr>
              <a:t>]</a:t>
            </a:r>
            <a:r>
              <a:rPr lang="en-US" sz="2000" baseline="30000" dirty="0" smtClean="0">
                <a:sym typeface="Symbol"/>
              </a:rPr>
              <a:t>1/2</a:t>
            </a:r>
            <a:endParaRPr lang="en-US" sz="20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sym typeface="Symbol"/>
              </a:rPr>
              <a:t>	            	        = 7,3 x 10</a:t>
            </a:r>
            <a:r>
              <a:rPr lang="en-US" sz="2000" baseline="30000" dirty="0" smtClean="0">
                <a:sym typeface="Symbol"/>
              </a:rPr>
              <a:t>-2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smtClean="0">
                <a:ea typeface="Arial Unicode MS"/>
                <a:cs typeface="Arial Unicode MS"/>
                <a:sym typeface="Symbol"/>
              </a:rPr>
              <a:t>≈ 0,07</a:t>
            </a:r>
            <a:endParaRPr lang="en-US" sz="20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sym typeface="Symbol"/>
              </a:rPr>
              <a:t>	 </a:t>
            </a:r>
            <a:r>
              <a:rPr lang="en-US" sz="2000" dirty="0" smtClean="0">
                <a:latin typeface="Arial Unicode MS"/>
                <a:ea typeface="Arial Unicode MS"/>
                <a:cs typeface="Arial Unicode MS"/>
                <a:sym typeface="Symbol"/>
              </a:rPr>
              <a:t>∴ </a:t>
            </a:r>
            <a:r>
              <a:rPr lang="en-US" sz="2000" dirty="0" smtClean="0">
                <a:sym typeface="Symbol"/>
              </a:rPr>
              <a:t>= 58,51 </a:t>
            </a:r>
            <a:r>
              <a:rPr lang="en-US" sz="2000" dirty="0" smtClean="0">
                <a:ea typeface="Cambria Math"/>
                <a:sym typeface="Symbol"/>
              </a:rPr>
              <a:t>± </a:t>
            </a:r>
            <a:r>
              <a:rPr lang="en-US" sz="2000" dirty="0" smtClean="0">
                <a:sym typeface="Symbol"/>
              </a:rPr>
              <a:t>0,07 </a:t>
            </a:r>
            <a:r>
              <a:rPr lang="en-US" sz="2000" dirty="0" smtClean="0">
                <a:latin typeface="Arial Unicode MS"/>
                <a:ea typeface="Arial Unicode MS"/>
                <a:cs typeface="Arial Unicode MS"/>
                <a:sym typeface="Symbol"/>
              </a:rPr>
              <a:t>█</a:t>
            </a:r>
            <a:endParaRPr lang="en-US" sz="20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>
              <a:sym typeface="Symbol"/>
            </a:endParaRPr>
          </a:p>
        </p:txBody>
      </p:sp>
      <p:pic>
        <p:nvPicPr>
          <p:cNvPr id="4" name="Picture 4" descr="t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286625" cy="81915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49053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/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OPERASI</a:t>
            </a:r>
            <a:r>
              <a:rPr lang="en-US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MATEMATIK PERAMBATAN GALAT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038850" y="2495550"/>
          <a:ext cx="114300" cy="215900"/>
        </p:xfrm>
        <a:graphic>
          <a:graphicData uri="http://schemas.openxmlformats.org/presentationml/2006/ole">
            <p:oleObj spid="_x0000_s169986" name="Equation" r:id="rId5" imgW="11412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35785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i="1" dirty="0" err="1" smtClean="0"/>
              <a:t>Contoh</a:t>
            </a:r>
            <a:r>
              <a:rPr lang="en-US" sz="2800" i="1" dirty="0" smtClean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i="1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ea typeface="Cambria Math"/>
                <a:sym typeface="Symbol"/>
              </a:rPr>
              <a:t>				= 356,0 (±?)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u="sng" dirty="0" err="1" smtClean="0">
                <a:sym typeface="Symbol"/>
              </a:rPr>
              <a:t>Jawab</a:t>
            </a:r>
            <a:endParaRPr lang="en-US" sz="2000" u="sng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smtClean="0">
                <a:sym typeface="Symbol"/>
              </a:rPr>
              <a:t>	</a:t>
            </a:r>
            <a:r>
              <a:rPr lang="en-US" sz="2000" dirty="0" err="1" smtClean="0">
                <a:sym typeface="Symbol"/>
              </a:rPr>
              <a:t>Galat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nisbi</a:t>
            </a:r>
            <a:r>
              <a:rPr lang="en-US" sz="2000" dirty="0" smtClean="0">
                <a:sym typeface="Symbol"/>
              </a:rPr>
              <a:t> = [(            )</a:t>
            </a:r>
            <a:r>
              <a:rPr lang="en-US" sz="2000" baseline="30000" dirty="0" smtClean="0">
                <a:sym typeface="Symbol"/>
              </a:rPr>
              <a:t>2</a:t>
            </a:r>
            <a:r>
              <a:rPr lang="en-US" sz="2000" dirty="0" smtClean="0">
                <a:sym typeface="Symbol"/>
              </a:rPr>
              <a:t> + (            )</a:t>
            </a:r>
            <a:r>
              <a:rPr lang="en-US" sz="2000" baseline="30000" dirty="0" smtClean="0">
                <a:sym typeface="Symbol"/>
              </a:rPr>
              <a:t>2</a:t>
            </a:r>
            <a:r>
              <a:rPr lang="en-US" sz="2000" dirty="0" smtClean="0">
                <a:sym typeface="Symbol"/>
              </a:rPr>
              <a:t> + (             )</a:t>
            </a:r>
            <a:r>
              <a:rPr lang="en-US" sz="2000" baseline="30000" dirty="0" smtClean="0">
                <a:sym typeface="Symbol"/>
              </a:rPr>
              <a:t>2</a:t>
            </a:r>
            <a:r>
              <a:rPr lang="en-US" sz="2000" dirty="0" smtClean="0">
                <a:sym typeface="Symbol"/>
              </a:rPr>
              <a:t>] </a:t>
            </a:r>
            <a:r>
              <a:rPr lang="en-US" sz="2000" baseline="30000" dirty="0" smtClean="0">
                <a:sym typeface="Symbol"/>
              </a:rPr>
              <a:t>1/2</a:t>
            </a:r>
            <a:endParaRPr lang="en-US" sz="20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sym typeface="Symbol"/>
              </a:rPr>
              <a:t>	            	    = [(0,0015)</a:t>
            </a:r>
            <a:r>
              <a:rPr lang="en-US" sz="2000" baseline="30000" dirty="0" smtClean="0">
                <a:sym typeface="Symbol"/>
              </a:rPr>
              <a:t>2</a:t>
            </a:r>
            <a:r>
              <a:rPr lang="en-US" sz="2000" dirty="0" smtClean="0">
                <a:sym typeface="Symbol"/>
              </a:rPr>
              <a:t> + (0,0017)</a:t>
            </a:r>
            <a:r>
              <a:rPr lang="en-US" sz="2000" baseline="30000" dirty="0" smtClean="0">
                <a:sym typeface="Symbol"/>
              </a:rPr>
              <a:t>2</a:t>
            </a:r>
            <a:r>
              <a:rPr lang="en-US" sz="2000" dirty="0" smtClean="0">
                <a:sym typeface="Symbol"/>
              </a:rPr>
              <a:t> + (0,0013)</a:t>
            </a:r>
            <a:r>
              <a:rPr lang="en-US" sz="2000" baseline="30000" dirty="0" smtClean="0">
                <a:sym typeface="Symbol"/>
              </a:rPr>
              <a:t>2</a:t>
            </a:r>
            <a:r>
              <a:rPr lang="en-US" sz="2000" dirty="0" smtClean="0">
                <a:sym typeface="Symbol"/>
              </a:rPr>
              <a:t>]</a:t>
            </a:r>
            <a:r>
              <a:rPr lang="en-US" sz="2000" baseline="30000" dirty="0" smtClean="0">
                <a:sym typeface="Symbol"/>
              </a:rPr>
              <a:t>1/2</a:t>
            </a:r>
            <a:endParaRPr lang="en-US" sz="20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sym typeface="Symbol"/>
              </a:rPr>
              <a:t>	                    = [(2,2 x 10</a:t>
            </a:r>
            <a:r>
              <a:rPr lang="en-US" sz="2000" baseline="30000" dirty="0" smtClean="0">
                <a:sym typeface="Symbol"/>
              </a:rPr>
              <a:t>-6</a:t>
            </a:r>
            <a:r>
              <a:rPr lang="en-US" sz="2000" dirty="0" smtClean="0">
                <a:sym typeface="Symbol"/>
              </a:rPr>
              <a:t>) + (2,9 x 10</a:t>
            </a:r>
            <a:r>
              <a:rPr lang="en-US" sz="2000" baseline="30000" dirty="0" smtClean="0">
                <a:sym typeface="Symbol"/>
              </a:rPr>
              <a:t>-6</a:t>
            </a:r>
            <a:r>
              <a:rPr lang="en-US" sz="2000" dirty="0" smtClean="0">
                <a:sym typeface="Symbol"/>
              </a:rPr>
              <a:t>) + (1,7 x 10</a:t>
            </a:r>
            <a:r>
              <a:rPr lang="en-US" sz="2000" baseline="30000" dirty="0" smtClean="0">
                <a:sym typeface="Symbol"/>
              </a:rPr>
              <a:t>-7</a:t>
            </a:r>
            <a:r>
              <a:rPr lang="en-US" sz="2000" dirty="0" smtClean="0">
                <a:sym typeface="Symbol"/>
              </a:rPr>
              <a:t>)]</a:t>
            </a:r>
            <a:r>
              <a:rPr lang="en-US" sz="2000" baseline="30000" dirty="0" smtClean="0">
                <a:sym typeface="Symbol"/>
              </a:rPr>
              <a:t>1/2</a:t>
            </a:r>
            <a:endParaRPr lang="en-US" sz="20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smtClean="0">
                <a:sym typeface="Symbol"/>
              </a:rPr>
              <a:t>	                    = [6,8 x 10</a:t>
            </a:r>
            <a:r>
              <a:rPr lang="en-US" sz="2000" baseline="30000" dirty="0" smtClean="0">
                <a:sym typeface="Symbol"/>
              </a:rPr>
              <a:t>-6</a:t>
            </a:r>
            <a:r>
              <a:rPr lang="en-US" sz="2000" dirty="0" smtClean="0">
                <a:sym typeface="Symbol"/>
              </a:rPr>
              <a:t>]</a:t>
            </a:r>
            <a:r>
              <a:rPr lang="en-US" sz="2000" baseline="30000" dirty="0" smtClean="0">
                <a:sym typeface="Symbol"/>
              </a:rPr>
              <a:t>1/2</a:t>
            </a:r>
            <a:r>
              <a:rPr lang="en-US" sz="2000" dirty="0" smtClean="0">
                <a:sym typeface="Symbol"/>
              </a:rPr>
              <a:t> = 2,6 x 10</a:t>
            </a:r>
            <a:r>
              <a:rPr lang="en-US" sz="2000" baseline="30000" dirty="0" smtClean="0">
                <a:sym typeface="Symbol"/>
              </a:rPr>
              <a:t>-3</a:t>
            </a:r>
            <a:endParaRPr lang="en-US" sz="20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smtClean="0">
                <a:sym typeface="Symbol"/>
              </a:rPr>
              <a:t>	</a:t>
            </a:r>
            <a:r>
              <a:rPr lang="en-US" sz="2000" dirty="0" err="1" smtClean="0">
                <a:sym typeface="Symbol"/>
              </a:rPr>
              <a:t>Galat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mutlak</a:t>
            </a:r>
            <a:r>
              <a:rPr lang="en-US" sz="2000" dirty="0" smtClean="0">
                <a:sym typeface="Symbol"/>
              </a:rPr>
              <a:t> = (356,0)(2,6 x 10</a:t>
            </a:r>
            <a:r>
              <a:rPr lang="en-US" sz="2000" baseline="30000" dirty="0" smtClean="0">
                <a:sym typeface="Symbol"/>
              </a:rPr>
              <a:t>-3</a:t>
            </a:r>
            <a:r>
              <a:rPr lang="en-US" sz="2000" dirty="0" smtClean="0">
                <a:sym typeface="Symbol"/>
              </a:rPr>
              <a:t>) = 0,93 </a:t>
            </a:r>
            <a:r>
              <a:rPr lang="en-US" sz="2000" dirty="0" smtClean="0">
                <a:ea typeface="Arial Unicode MS"/>
                <a:cs typeface="Arial Unicode MS"/>
                <a:sym typeface="Symbol"/>
              </a:rPr>
              <a:t>≈ 0,9</a:t>
            </a:r>
            <a:endParaRPr lang="en-US" sz="20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sym typeface="Symbol"/>
              </a:rPr>
              <a:t>	 </a:t>
            </a:r>
            <a:r>
              <a:rPr lang="en-US" sz="2000" dirty="0" smtClean="0">
                <a:ea typeface="Arial Unicode MS"/>
                <a:cs typeface="Arial Unicode MS"/>
                <a:sym typeface="Symbol"/>
              </a:rPr>
              <a:t>∴ </a:t>
            </a:r>
            <a:r>
              <a:rPr lang="en-US" sz="2000" dirty="0" smtClean="0">
                <a:sym typeface="Symbol"/>
              </a:rPr>
              <a:t>= 356,0 </a:t>
            </a:r>
            <a:r>
              <a:rPr lang="en-US" sz="2000" dirty="0" smtClean="0">
                <a:ea typeface="Cambria Math"/>
                <a:sym typeface="Symbol"/>
              </a:rPr>
              <a:t>± </a:t>
            </a:r>
            <a:r>
              <a:rPr lang="en-US" sz="2000" dirty="0" smtClean="0">
                <a:sym typeface="Symbol"/>
              </a:rPr>
              <a:t>0,9 </a:t>
            </a:r>
            <a:r>
              <a:rPr lang="en-US" sz="2000" dirty="0" smtClean="0">
                <a:ea typeface="Arial Unicode MS"/>
                <a:cs typeface="Arial Unicode MS"/>
                <a:sym typeface="Symbol"/>
              </a:rPr>
              <a:t>█</a:t>
            </a:r>
            <a:endParaRPr lang="en-US" sz="20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>
              <a:sym typeface="Symbol"/>
            </a:endParaRPr>
          </a:p>
        </p:txBody>
      </p:sp>
      <p:pic>
        <p:nvPicPr>
          <p:cNvPr id="4" name="Picture 4" descr="t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286625" cy="81915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49053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/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OPERASI</a:t>
            </a:r>
            <a:r>
              <a:rPr lang="en-US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MATEMATIK PERAMBATAN GALAT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038850" y="2495550"/>
          <a:ext cx="114300" cy="215900"/>
        </p:xfrm>
        <a:graphic>
          <a:graphicData uri="http://schemas.openxmlformats.org/presentationml/2006/ole">
            <p:oleObj spid="_x0000_s171010" name="Equation" r:id="rId5" imgW="114120" imgH="215640" progId="Equation.3">
              <p:embed/>
            </p:oleObj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28662" y="1785926"/>
            <a:ext cx="3174267" cy="828738"/>
            <a:chOff x="5072066" y="1928802"/>
            <a:chExt cx="3174267" cy="828738"/>
          </a:xfrm>
        </p:grpSpPr>
        <p:sp>
          <p:nvSpPr>
            <p:cNvPr id="7" name="Rectangle 6"/>
            <p:cNvSpPr/>
            <p:nvPr/>
          </p:nvSpPr>
          <p:spPr>
            <a:xfrm>
              <a:off x="5072066" y="1928802"/>
              <a:ext cx="317426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ym typeface="Symbol"/>
                </a:rPr>
                <a:t>(13,67 </a:t>
              </a:r>
              <a:r>
                <a:rPr lang="en-US" sz="2000" dirty="0" smtClean="0">
                  <a:ea typeface="Cambria Math"/>
                  <a:sym typeface="Symbol"/>
                </a:rPr>
                <a:t>± 0,02) (120,4 ± 0,2) </a:t>
              </a:r>
              <a:endParaRPr lang="en-US" sz="20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072066" y="2357430"/>
              <a:ext cx="307183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5857884" y="2357430"/>
              <a:ext cx="16594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ym typeface="Symbol"/>
                </a:rPr>
                <a:t>4,623 </a:t>
              </a:r>
              <a:r>
                <a:rPr lang="en-US" sz="2000" dirty="0" smtClean="0">
                  <a:ea typeface="Cambria Math"/>
                  <a:sym typeface="Symbol"/>
                </a:rPr>
                <a:t>± 0,006</a:t>
              </a:r>
              <a:endParaRPr lang="en-US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57488" y="3286124"/>
            <a:ext cx="825867" cy="714380"/>
            <a:chOff x="6413622" y="2143116"/>
            <a:chExt cx="825867" cy="714380"/>
          </a:xfrm>
        </p:grpSpPr>
        <p:sp>
          <p:nvSpPr>
            <p:cNvPr id="12" name="Rectangle 11"/>
            <p:cNvSpPr/>
            <p:nvPr/>
          </p:nvSpPr>
          <p:spPr>
            <a:xfrm>
              <a:off x="6504963" y="2143116"/>
              <a:ext cx="63831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ym typeface="Symbol"/>
                </a:rPr>
                <a:t>0,02</a:t>
              </a:r>
              <a:endParaRPr lang="en-US" sz="20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6500826" y="2500306"/>
              <a:ext cx="64008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6413622" y="2457386"/>
              <a:ext cx="82586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ym typeface="Symbol"/>
                </a:rPr>
                <a:t>13,67</a:t>
              </a:r>
              <a:r>
                <a:rPr lang="en-US" sz="2000" dirty="0" smtClean="0">
                  <a:ea typeface="Cambria Math"/>
                  <a:sym typeface="Symbol"/>
                </a:rPr>
                <a:t> </a:t>
              </a:r>
              <a:endParaRPr lang="en-US" sz="20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31885" y="3286124"/>
            <a:ext cx="825867" cy="714380"/>
            <a:chOff x="6413622" y="2143116"/>
            <a:chExt cx="825867" cy="714380"/>
          </a:xfrm>
        </p:grpSpPr>
        <p:sp>
          <p:nvSpPr>
            <p:cNvPr id="18" name="Rectangle 17"/>
            <p:cNvSpPr/>
            <p:nvPr/>
          </p:nvSpPr>
          <p:spPr>
            <a:xfrm>
              <a:off x="6525109" y="2143116"/>
              <a:ext cx="50847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ym typeface="Symbol"/>
                </a:rPr>
                <a:t>0,2</a:t>
              </a:r>
              <a:endParaRPr lang="en-US" sz="20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6500826" y="2500306"/>
              <a:ext cx="64008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6413622" y="2457386"/>
              <a:ext cx="82586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ym typeface="Symbol"/>
                </a:rPr>
                <a:t>120,4</a:t>
              </a:r>
              <a:r>
                <a:rPr lang="en-US" sz="2000" dirty="0" smtClean="0">
                  <a:ea typeface="Cambria Math"/>
                  <a:sym typeface="Symbol"/>
                </a:rPr>
                <a:t> </a:t>
              </a:r>
              <a:endParaRPr lang="en-US" sz="20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246331" y="3286124"/>
            <a:ext cx="825867" cy="714380"/>
            <a:chOff x="6445297" y="2143116"/>
            <a:chExt cx="825867" cy="714380"/>
          </a:xfrm>
        </p:grpSpPr>
        <p:sp>
          <p:nvSpPr>
            <p:cNvPr id="22" name="Rectangle 21"/>
            <p:cNvSpPr/>
            <p:nvPr/>
          </p:nvSpPr>
          <p:spPr>
            <a:xfrm>
              <a:off x="6453671" y="2143116"/>
              <a:ext cx="76815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ym typeface="Symbol"/>
                </a:rPr>
                <a:t>0,006</a:t>
              </a:r>
              <a:endParaRPr lang="en-US" sz="20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500826" y="2500306"/>
              <a:ext cx="64008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6445297" y="2457386"/>
              <a:ext cx="82586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ym typeface="Symbol"/>
                </a:rPr>
                <a:t>4,623</a:t>
              </a:r>
              <a:r>
                <a:rPr lang="en-US" sz="2000" dirty="0" smtClean="0">
                  <a:ea typeface="Cambria Math"/>
                  <a:sym typeface="Symbol"/>
                </a:rPr>
                <a:t> </a:t>
              </a:r>
              <a:endParaRPr lang="en-US" sz="2000" dirty="0"/>
            </a:p>
          </p:txBody>
        </p:sp>
      </p:grpSp>
      <p:sp>
        <p:nvSpPr>
          <p:cNvPr id="25" name="Striped Right Arrow 24">
            <a:hlinkClick r:id="rId6" action="ppaction://hlinksldjump"/>
          </p:cNvPr>
          <p:cNvSpPr/>
          <p:nvPr/>
        </p:nvSpPr>
        <p:spPr>
          <a:xfrm>
            <a:off x="8501058" y="6215082"/>
            <a:ext cx="642942" cy="64291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142984"/>
            <a:ext cx="8229600" cy="5026029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i="1" dirty="0" err="1" smtClean="0">
                <a:sym typeface="Symbol"/>
              </a:rPr>
              <a:t>Garis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regresi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melewati</a:t>
            </a:r>
            <a:r>
              <a:rPr lang="en-US" sz="2800" i="1" dirty="0" smtClean="0">
                <a:sym typeface="Symbol"/>
              </a:rPr>
              <a:t> 2 </a:t>
            </a:r>
            <a:r>
              <a:rPr lang="en-US" sz="2800" i="1" dirty="0" err="1" smtClean="0">
                <a:sym typeface="Symbol"/>
              </a:rPr>
              <a:t>titik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pengamatan</a:t>
            </a:r>
            <a:r>
              <a:rPr lang="en-US" sz="2800" i="1" dirty="0" smtClean="0">
                <a:sym typeface="Symbol"/>
              </a:rPr>
              <a:t> (data)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i="1" dirty="0" err="1" smtClean="0">
                <a:sym typeface="Symbol"/>
              </a:rPr>
              <a:t>Persamaan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garis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lurus</a:t>
            </a:r>
            <a:r>
              <a:rPr lang="en-US" sz="2800" i="1" dirty="0" smtClean="0">
                <a:sym typeface="Symbol"/>
              </a:rPr>
              <a:t>: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 smtClean="0">
                <a:sym typeface="Symbol"/>
              </a:rPr>
              <a:t>y = a + </a:t>
            </a:r>
            <a:r>
              <a:rPr lang="en-US" sz="2800" dirty="0" err="1" smtClean="0">
                <a:sym typeface="Symbol"/>
              </a:rPr>
              <a:t>bx</a:t>
            </a:r>
            <a:r>
              <a:rPr lang="en-US" sz="2800" dirty="0" smtClean="0">
                <a:latin typeface="Arial Unicode MS"/>
                <a:ea typeface="Arial Unicode MS"/>
                <a:cs typeface="Arial Unicode MS"/>
                <a:sym typeface="Symbol"/>
              </a:rPr>
              <a:t> ⇒ b</a:t>
            </a:r>
            <a:r>
              <a:rPr lang="en-US" sz="2800" dirty="0" smtClean="0">
                <a:ea typeface="Arial Unicode MS"/>
                <a:cs typeface="Arial Unicode MS"/>
                <a:sym typeface="Symbol"/>
              </a:rPr>
              <a:t> = </a:t>
            </a:r>
            <a:r>
              <a:rPr lang="en-US" sz="2800" dirty="0" err="1" smtClean="0">
                <a:ea typeface="Arial Unicode MS"/>
                <a:cs typeface="Arial Unicode MS"/>
                <a:sym typeface="Symbol"/>
              </a:rPr>
              <a:t>gradien</a:t>
            </a:r>
            <a:r>
              <a:rPr lang="en-US" sz="2800" dirty="0" smtClean="0">
                <a:ea typeface="Arial Unicode MS"/>
                <a:cs typeface="Arial Unicode MS"/>
                <a:sym typeface="Symbol"/>
              </a:rPr>
              <a:t> </a:t>
            </a:r>
            <a:r>
              <a:rPr lang="en-US" sz="2800" dirty="0" err="1" smtClean="0">
                <a:ea typeface="Arial Unicode MS"/>
                <a:cs typeface="Arial Unicode MS"/>
                <a:sym typeface="Symbol"/>
              </a:rPr>
              <a:t>dan</a:t>
            </a:r>
            <a:r>
              <a:rPr lang="en-US" sz="2800" dirty="0" smtClean="0">
                <a:ea typeface="Arial Unicode MS"/>
                <a:cs typeface="Arial Unicode MS"/>
                <a:sym typeface="Symbol"/>
              </a:rPr>
              <a:t> a = intercept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 smtClean="0">
              <a:ea typeface="Arial Unicode MS"/>
              <a:cs typeface="Arial Unicode MS"/>
              <a:sym typeface="Symbol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 smtClean="0">
                <a:ea typeface="Arial Unicode MS"/>
                <a:cs typeface="Arial Unicode MS"/>
                <a:sym typeface="Symbol"/>
              </a:rPr>
              <a:t>				</a:t>
            </a:r>
            <a:r>
              <a:rPr lang="en-US" sz="2800" dirty="0" smtClean="0">
                <a:sym typeface="Symbol"/>
              </a:rPr>
              <a:t>y – </a:t>
            </a:r>
            <a:r>
              <a:rPr lang="en-US" sz="2800" dirty="0" err="1" smtClean="0">
                <a:sym typeface="Symbol"/>
              </a:rPr>
              <a:t>y</a:t>
            </a:r>
            <a:r>
              <a:rPr lang="en-US" sz="2800" baseline="-25000" dirty="0" err="1" smtClean="0">
                <a:sym typeface="Symbol"/>
              </a:rPr>
              <a:t>P</a:t>
            </a:r>
            <a:r>
              <a:rPr lang="en-US" sz="2800" dirty="0" smtClean="0">
                <a:sym typeface="Symbol"/>
              </a:rPr>
              <a:t> = b(x – </a:t>
            </a:r>
            <a:r>
              <a:rPr lang="en-US" sz="2800" dirty="0" err="1" smtClean="0">
                <a:sym typeface="Symbol"/>
              </a:rPr>
              <a:t>x</a:t>
            </a:r>
            <a:r>
              <a:rPr lang="en-US" sz="2800" baseline="-25000" dirty="0" err="1" smtClean="0">
                <a:sym typeface="Symbol"/>
              </a:rPr>
              <a:t>P</a:t>
            </a:r>
            <a:r>
              <a:rPr lang="en-US" sz="2800" dirty="0" smtClean="0">
                <a:sym typeface="Symbol"/>
              </a:rPr>
              <a:t>)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 smtClean="0">
                <a:ea typeface="Arial Unicode MS"/>
                <a:cs typeface="Arial Unicode MS"/>
                <a:sym typeface="Symbol"/>
              </a:rPr>
              <a:t>				b = (</a:t>
            </a:r>
            <a:r>
              <a:rPr lang="en-US" sz="2800" dirty="0" err="1" smtClean="0">
                <a:ea typeface="Arial Unicode MS"/>
                <a:cs typeface="Arial Unicode MS"/>
                <a:sym typeface="Symbol"/>
              </a:rPr>
              <a:t>y</a:t>
            </a:r>
            <a:r>
              <a:rPr lang="en-US" sz="2800" baseline="-25000" dirty="0" err="1" smtClean="0">
                <a:ea typeface="Arial Unicode MS"/>
                <a:cs typeface="Arial Unicode MS"/>
                <a:sym typeface="Symbol"/>
              </a:rPr>
              <a:t>B</a:t>
            </a:r>
            <a:r>
              <a:rPr lang="en-US" sz="2800" dirty="0" smtClean="0">
                <a:ea typeface="Arial Unicode MS"/>
                <a:cs typeface="Arial Unicode MS"/>
                <a:sym typeface="Symbol"/>
              </a:rPr>
              <a:t> – </a:t>
            </a:r>
            <a:r>
              <a:rPr lang="en-US" sz="2800" dirty="0" err="1" smtClean="0">
                <a:ea typeface="Arial Unicode MS"/>
                <a:cs typeface="Arial Unicode MS"/>
                <a:sym typeface="Symbol"/>
              </a:rPr>
              <a:t>y</a:t>
            </a:r>
            <a:r>
              <a:rPr lang="en-US" sz="2800" baseline="-25000" dirty="0" err="1" smtClean="0">
                <a:ea typeface="Arial Unicode MS"/>
                <a:cs typeface="Arial Unicode MS"/>
                <a:sym typeface="Symbol"/>
              </a:rPr>
              <a:t>A</a:t>
            </a:r>
            <a:r>
              <a:rPr lang="en-US" sz="2800" dirty="0" smtClean="0">
                <a:ea typeface="Arial Unicode MS"/>
                <a:cs typeface="Arial Unicode MS"/>
                <a:sym typeface="Symbol"/>
              </a:rPr>
              <a:t>)/(</a:t>
            </a:r>
            <a:r>
              <a:rPr lang="en-US" sz="2800" dirty="0" err="1" smtClean="0">
                <a:ea typeface="Arial Unicode MS"/>
                <a:cs typeface="Arial Unicode MS"/>
                <a:sym typeface="Symbol"/>
              </a:rPr>
              <a:t>x</a:t>
            </a:r>
            <a:r>
              <a:rPr lang="en-US" sz="2800" baseline="-25000" dirty="0" err="1" smtClean="0">
                <a:ea typeface="Arial Unicode MS"/>
                <a:cs typeface="Arial Unicode MS"/>
                <a:sym typeface="Symbol"/>
              </a:rPr>
              <a:t>B</a:t>
            </a:r>
            <a:r>
              <a:rPr lang="en-US" sz="2800" dirty="0" smtClean="0">
                <a:ea typeface="Arial Unicode MS"/>
                <a:cs typeface="Arial Unicode MS"/>
                <a:sym typeface="Symbol"/>
              </a:rPr>
              <a:t> – </a:t>
            </a:r>
            <a:r>
              <a:rPr lang="en-US" sz="2800" dirty="0" err="1" smtClean="0">
                <a:ea typeface="Arial Unicode MS"/>
                <a:cs typeface="Arial Unicode MS"/>
                <a:sym typeface="Symbol"/>
              </a:rPr>
              <a:t>x</a:t>
            </a:r>
            <a:r>
              <a:rPr lang="en-US" sz="2800" baseline="-25000" dirty="0" err="1" smtClean="0">
                <a:ea typeface="Arial Unicode MS"/>
                <a:cs typeface="Arial Unicode MS"/>
                <a:sym typeface="Symbol"/>
              </a:rPr>
              <a:t>A</a:t>
            </a:r>
            <a:r>
              <a:rPr lang="en-US" sz="2800" dirty="0" smtClean="0">
                <a:ea typeface="Arial Unicode MS"/>
                <a:cs typeface="Arial Unicode MS"/>
                <a:sym typeface="Symbol"/>
              </a:rPr>
              <a:t>) 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 smtClean="0">
                <a:ea typeface="Arial Unicode MS"/>
                <a:cs typeface="Arial Unicode MS"/>
                <a:sym typeface="Symbol"/>
              </a:rPr>
              <a:t>				a = </a:t>
            </a:r>
            <a:r>
              <a:rPr lang="en-US" sz="2800" dirty="0" err="1" smtClean="0">
                <a:ea typeface="Arial Unicode MS"/>
                <a:cs typeface="Arial Unicode MS"/>
                <a:sym typeface="Symbol"/>
              </a:rPr>
              <a:t>y</a:t>
            </a:r>
            <a:r>
              <a:rPr lang="en-US" sz="2800" baseline="-25000" dirty="0" err="1" smtClean="0">
                <a:ea typeface="Arial Unicode MS"/>
                <a:cs typeface="Arial Unicode MS"/>
                <a:sym typeface="Symbol"/>
              </a:rPr>
              <a:t>B</a:t>
            </a:r>
            <a:r>
              <a:rPr lang="en-US" sz="2800" dirty="0" smtClean="0">
                <a:ea typeface="Arial Unicode MS"/>
                <a:cs typeface="Arial Unicode MS"/>
                <a:sym typeface="Symbol"/>
              </a:rPr>
              <a:t> - [(</a:t>
            </a:r>
            <a:r>
              <a:rPr lang="en-US" sz="2800" dirty="0" err="1" smtClean="0">
                <a:ea typeface="Arial Unicode MS"/>
                <a:cs typeface="Arial Unicode MS"/>
                <a:sym typeface="Symbol"/>
              </a:rPr>
              <a:t>y</a:t>
            </a:r>
            <a:r>
              <a:rPr lang="en-US" sz="2800" baseline="-25000" dirty="0" err="1" smtClean="0">
                <a:ea typeface="Arial Unicode MS"/>
                <a:cs typeface="Arial Unicode MS"/>
                <a:sym typeface="Symbol"/>
              </a:rPr>
              <a:t>B</a:t>
            </a:r>
            <a:r>
              <a:rPr lang="en-US" sz="2800" dirty="0" smtClean="0">
                <a:ea typeface="Arial Unicode MS"/>
                <a:cs typeface="Arial Unicode MS"/>
                <a:sym typeface="Symbol"/>
              </a:rPr>
              <a:t> – </a:t>
            </a:r>
            <a:r>
              <a:rPr lang="en-US" sz="2800" dirty="0" err="1" smtClean="0">
                <a:ea typeface="Arial Unicode MS"/>
                <a:cs typeface="Arial Unicode MS"/>
                <a:sym typeface="Symbol"/>
              </a:rPr>
              <a:t>y</a:t>
            </a:r>
            <a:r>
              <a:rPr lang="en-US" sz="2800" baseline="-25000" dirty="0" err="1" smtClean="0">
                <a:ea typeface="Arial Unicode MS"/>
                <a:cs typeface="Arial Unicode MS"/>
                <a:sym typeface="Symbol"/>
              </a:rPr>
              <a:t>A</a:t>
            </a:r>
            <a:r>
              <a:rPr lang="en-US" sz="2800" dirty="0" smtClean="0">
                <a:ea typeface="Arial Unicode MS"/>
                <a:cs typeface="Arial Unicode MS"/>
                <a:sym typeface="Symbol"/>
              </a:rPr>
              <a:t>)/(</a:t>
            </a:r>
            <a:r>
              <a:rPr lang="en-US" sz="2800" dirty="0" err="1" smtClean="0">
                <a:ea typeface="Arial Unicode MS"/>
                <a:cs typeface="Arial Unicode MS"/>
                <a:sym typeface="Symbol"/>
              </a:rPr>
              <a:t>x</a:t>
            </a:r>
            <a:r>
              <a:rPr lang="en-US" sz="2800" baseline="-25000" dirty="0" err="1" smtClean="0">
                <a:ea typeface="Arial Unicode MS"/>
                <a:cs typeface="Arial Unicode MS"/>
                <a:sym typeface="Symbol"/>
              </a:rPr>
              <a:t>B</a:t>
            </a:r>
            <a:r>
              <a:rPr lang="en-US" sz="2800" dirty="0" smtClean="0">
                <a:ea typeface="Arial Unicode MS"/>
                <a:cs typeface="Arial Unicode MS"/>
                <a:sym typeface="Symbol"/>
              </a:rPr>
              <a:t> – </a:t>
            </a:r>
            <a:r>
              <a:rPr lang="en-US" sz="2800" dirty="0" err="1" smtClean="0">
                <a:ea typeface="Arial Unicode MS"/>
                <a:cs typeface="Arial Unicode MS"/>
                <a:sym typeface="Symbol"/>
              </a:rPr>
              <a:t>x</a:t>
            </a:r>
            <a:r>
              <a:rPr lang="en-US" sz="2800" baseline="-25000" dirty="0" err="1" smtClean="0">
                <a:ea typeface="Arial Unicode MS"/>
                <a:cs typeface="Arial Unicode MS"/>
                <a:sym typeface="Symbol"/>
              </a:rPr>
              <a:t>A</a:t>
            </a:r>
            <a:r>
              <a:rPr lang="en-US" sz="2800" dirty="0" smtClean="0">
                <a:ea typeface="Arial Unicode MS"/>
                <a:cs typeface="Arial Unicode MS"/>
                <a:sym typeface="Symbol"/>
              </a:rPr>
              <a:t>)]</a:t>
            </a:r>
            <a:r>
              <a:rPr lang="en-US" sz="2800" dirty="0" err="1" smtClean="0">
                <a:ea typeface="Arial Unicode MS"/>
                <a:cs typeface="Arial Unicode MS"/>
                <a:sym typeface="Symbol"/>
              </a:rPr>
              <a:t>x</a:t>
            </a:r>
            <a:r>
              <a:rPr lang="en-US" sz="2800" baseline="-25000" dirty="0" err="1" smtClean="0">
                <a:ea typeface="Arial Unicode MS"/>
                <a:cs typeface="Arial Unicode MS"/>
                <a:sym typeface="Symbol"/>
              </a:rPr>
              <a:t>B</a:t>
            </a:r>
            <a:r>
              <a:rPr lang="en-US" sz="2800" dirty="0" smtClean="0">
                <a:ea typeface="Arial Unicode MS"/>
                <a:cs typeface="Arial Unicode MS"/>
                <a:sym typeface="Symbol"/>
              </a:rPr>
              <a:t> 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 smtClean="0">
                <a:ea typeface="Arial Unicode MS"/>
                <a:cs typeface="Arial Unicode MS"/>
                <a:sym typeface="Symbol"/>
              </a:rPr>
              <a:t>				a = </a:t>
            </a:r>
            <a:r>
              <a:rPr lang="en-US" sz="2800" dirty="0" err="1" smtClean="0">
                <a:ea typeface="Arial Unicode MS"/>
                <a:cs typeface="Arial Unicode MS"/>
                <a:sym typeface="Symbol"/>
              </a:rPr>
              <a:t>y</a:t>
            </a:r>
            <a:r>
              <a:rPr lang="en-US" sz="2800" baseline="-25000" dirty="0" err="1" smtClean="0">
                <a:ea typeface="Arial Unicode MS"/>
                <a:cs typeface="Arial Unicode MS"/>
                <a:sym typeface="Symbol"/>
              </a:rPr>
              <a:t>A</a:t>
            </a:r>
            <a:r>
              <a:rPr lang="en-US" sz="2800" dirty="0" smtClean="0">
                <a:ea typeface="Arial Unicode MS"/>
                <a:cs typeface="Arial Unicode MS"/>
                <a:sym typeface="Symbol"/>
              </a:rPr>
              <a:t> - [(</a:t>
            </a:r>
            <a:r>
              <a:rPr lang="en-US" sz="2800" dirty="0" err="1" smtClean="0">
                <a:ea typeface="Arial Unicode MS"/>
                <a:cs typeface="Arial Unicode MS"/>
                <a:sym typeface="Symbol"/>
              </a:rPr>
              <a:t>y</a:t>
            </a:r>
            <a:r>
              <a:rPr lang="en-US" sz="2800" baseline="-25000" dirty="0" err="1" smtClean="0">
                <a:ea typeface="Arial Unicode MS"/>
                <a:cs typeface="Arial Unicode MS"/>
                <a:sym typeface="Symbol"/>
              </a:rPr>
              <a:t>B</a:t>
            </a:r>
            <a:r>
              <a:rPr lang="en-US" sz="2800" dirty="0" smtClean="0">
                <a:ea typeface="Arial Unicode MS"/>
                <a:cs typeface="Arial Unicode MS"/>
                <a:sym typeface="Symbol"/>
              </a:rPr>
              <a:t> – </a:t>
            </a:r>
            <a:r>
              <a:rPr lang="en-US" sz="2800" dirty="0" err="1" smtClean="0">
                <a:ea typeface="Arial Unicode MS"/>
                <a:cs typeface="Arial Unicode MS"/>
                <a:sym typeface="Symbol"/>
              </a:rPr>
              <a:t>y</a:t>
            </a:r>
            <a:r>
              <a:rPr lang="en-US" sz="2800" baseline="-25000" dirty="0" err="1" smtClean="0">
                <a:ea typeface="Arial Unicode MS"/>
                <a:cs typeface="Arial Unicode MS"/>
                <a:sym typeface="Symbol"/>
              </a:rPr>
              <a:t>A</a:t>
            </a:r>
            <a:r>
              <a:rPr lang="en-US" sz="2800" dirty="0" smtClean="0">
                <a:ea typeface="Arial Unicode MS"/>
                <a:cs typeface="Arial Unicode MS"/>
                <a:sym typeface="Symbol"/>
              </a:rPr>
              <a:t>)/(</a:t>
            </a:r>
            <a:r>
              <a:rPr lang="en-US" sz="2800" dirty="0" err="1" smtClean="0">
                <a:ea typeface="Arial Unicode MS"/>
                <a:cs typeface="Arial Unicode MS"/>
                <a:sym typeface="Symbol"/>
              </a:rPr>
              <a:t>x</a:t>
            </a:r>
            <a:r>
              <a:rPr lang="en-US" sz="2800" baseline="-25000" dirty="0" err="1" smtClean="0">
                <a:ea typeface="Arial Unicode MS"/>
                <a:cs typeface="Arial Unicode MS"/>
                <a:sym typeface="Symbol"/>
              </a:rPr>
              <a:t>B</a:t>
            </a:r>
            <a:r>
              <a:rPr lang="en-US" sz="2800" dirty="0" smtClean="0">
                <a:ea typeface="Arial Unicode MS"/>
                <a:cs typeface="Arial Unicode MS"/>
                <a:sym typeface="Symbol"/>
              </a:rPr>
              <a:t> – </a:t>
            </a:r>
            <a:r>
              <a:rPr lang="en-US" sz="2800" dirty="0" err="1" smtClean="0">
                <a:ea typeface="Arial Unicode MS"/>
                <a:cs typeface="Arial Unicode MS"/>
                <a:sym typeface="Symbol"/>
              </a:rPr>
              <a:t>x</a:t>
            </a:r>
            <a:r>
              <a:rPr lang="en-US" sz="2800" baseline="-25000" dirty="0" err="1" smtClean="0">
                <a:ea typeface="Arial Unicode MS"/>
                <a:cs typeface="Arial Unicode MS"/>
                <a:sym typeface="Symbol"/>
              </a:rPr>
              <a:t>A</a:t>
            </a:r>
            <a:r>
              <a:rPr lang="en-US" sz="2800" dirty="0" smtClean="0">
                <a:ea typeface="Arial Unicode MS"/>
                <a:cs typeface="Arial Unicode MS"/>
                <a:sym typeface="Symbol"/>
              </a:rPr>
              <a:t>)]</a:t>
            </a:r>
            <a:r>
              <a:rPr lang="en-US" sz="2800" dirty="0" err="1" smtClean="0">
                <a:ea typeface="Arial Unicode MS"/>
                <a:cs typeface="Arial Unicode MS"/>
                <a:sym typeface="Symbol"/>
              </a:rPr>
              <a:t>x</a:t>
            </a:r>
            <a:r>
              <a:rPr lang="en-US" sz="2800" baseline="-25000" dirty="0" err="1" smtClean="0">
                <a:ea typeface="Arial Unicode MS"/>
                <a:cs typeface="Arial Unicode MS"/>
                <a:sym typeface="Symbol"/>
              </a:rPr>
              <a:t>A</a:t>
            </a:r>
            <a:endParaRPr lang="en-US" sz="2800" dirty="0" smtClean="0">
              <a:ea typeface="Arial Unicode MS"/>
              <a:cs typeface="Arial Unicode MS"/>
              <a:sym typeface="Symbol"/>
            </a:endParaRPr>
          </a:p>
        </p:txBody>
      </p:sp>
      <p:pic>
        <p:nvPicPr>
          <p:cNvPr id="4" name="Picture 4" descr="t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286625" cy="81915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49053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/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PENDUGAAN NILAI DATA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038850" y="2495550"/>
          <a:ext cx="114300" cy="215900"/>
        </p:xfrm>
        <a:graphic>
          <a:graphicData uri="http://schemas.openxmlformats.org/presentationml/2006/ole">
            <p:oleObj spid="_x0000_s159746" name="Equation" r:id="rId5" imgW="114120" imgH="215640" progId="Equation.3">
              <p:embed/>
            </p:oleObj>
          </a:graphicData>
        </a:graphic>
      </p:graphicFrame>
      <p:cxnSp>
        <p:nvCxnSpPr>
          <p:cNvPr id="8" name="Straight Connector 7"/>
          <p:cNvCxnSpPr/>
          <p:nvPr/>
        </p:nvCxnSpPr>
        <p:spPr>
          <a:xfrm rot="5400000">
            <a:off x="-457584" y="4331016"/>
            <a:ext cx="2520000" cy="1588"/>
          </a:xfrm>
          <a:prstGeom prst="line">
            <a:avLst/>
          </a:prstGeom>
          <a:ln w="34925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>
            <a:off x="816498" y="5570552"/>
            <a:ext cx="2772000" cy="1588"/>
          </a:xfrm>
          <a:prstGeom prst="line">
            <a:avLst/>
          </a:prstGeom>
          <a:ln w="34925"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9000000">
            <a:off x="645014" y="4305592"/>
            <a:ext cx="3060000" cy="1588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659804" y="3928272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Oval 12"/>
          <p:cNvSpPr/>
          <p:nvPr/>
        </p:nvSpPr>
        <p:spPr>
          <a:xfrm>
            <a:off x="2302614" y="4142586"/>
            <a:ext cx="142876" cy="14287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 rot="10800000">
            <a:off x="802416" y="4855378"/>
            <a:ext cx="396000" cy="1588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>
            <a:off x="871839" y="5210552"/>
            <a:ext cx="720000" cy="1588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787242" y="3999710"/>
            <a:ext cx="1944000" cy="1588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1938448" y="4790916"/>
            <a:ext cx="1584000" cy="1588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231044" y="4701948"/>
            <a:ext cx="900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Arial Unicode MS"/>
                <a:cs typeface="Arial Unicode MS"/>
                <a:sym typeface="Symbol"/>
              </a:rPr>
              <a:t>A(</a:t>
            </a:r>
            <a:r>
              <a:rPr lang="en-US" dirty="0" err="1" smtClean="0">
                <a:ea typeface="Arial Unicode MS"/>
                <a:cs typeface="Arial Unicode MS"/>
                <a:sym typeface="Symbol"/>
              </a:rPr>
              <a:t>x</a:t>
            </a:r>
            <a:r>
              <a:rPr lang="en-US" baseline="-25000" dirty="0" err="1" smtClean="0">
                <a:ea typeface="Arial Unicode MS"/>
                <a:cs typeface="Arial Unicode MS"/>
                <a:sym typeface="Symbol"/>
              </a:rPr>
              <a:t>A</a:t>
            </a:r>
            <a:r>
              <a:rPr lang="en-US" dirty="0" err="1" smtClean="0">
                <a:ea typeface="Arial Unicode MS"/>
                <a:cs typeface="Arial Unicode MS"/>
                <a:sym typeface="Symbol"/>
              </a:rPr>
              <a:t>,y</a:t>
            </a:r>
            <a:r>
              <a:rPr lang="en-US" baseline="-25000" dirty="0" err="1" smtClean="0">
                <a:ea typeface="Arial Unicode MS"/>
                <a:cs typeface="Arial Unicode MS"/>
                <a:sym typeface="Symbol"/>
              </a:rPr>
              <a:t>A</a:t>
            </a:r>
            <a:r>
              <a:rPr lang="en-US" dirty="0" smtClean="0">
                <a:ea typeface="Arial Unicode MS"/>
                <a:cs typeface="Arial Unicode MS"/>
                <a:sym typeface="Symbol"/>
              </a:rPr>
              <a:t>)</a:t>
            </a:r>
            <a:endParaRPr lang="id-ID" dirty="0"/>
          </a:p>
        </p:txBody>
      </p:sp>
      <p:sp>
        <p:nvSpPr>
          <p:cNvPr id="19" name="Rectangle 18"/>
          <p:cNvSpPr/>
          <p:nvPr/>
        </p:nvSpPr>
        <p:spPr>
          <a:xfrm>
            <a:off x="2731242" y="3844692"/>
            <a:ext cx="876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Arial Unicode MS"/>
                <a:cs typeface="Arial Unicode MS"/>
                <a:sym typeface="Symbol"/>
              </a:rPr>
              <a:t>B(</a:t>
            </a:r>
            <a:r>
              <a:rPr lang="en-US" dirty="0" err="1" smtClean="0">
                <a:ea typeface="Arial Unicode MS"/>
                <a:cs typeface="Arial Unicode MS"/>
                <a:sym typeface="Symbol"/>
              </a:rPr>
              <a:t>x</a:t>
            </a:r>
            <a:r>
              <a:rPr lang="en-US" baseline="-25000" dirty="0" err="1" smtClean="0">
                <a:ea typeface="Arial Unicode MS"/>
                <a:cs typeface="Arial Unicode MS"/>
                <a:sym typeface="Symbol"/>
              </a:rPr>
              <a:t>B</a:t>
            </a:r>
            <a:r>
              <a:rPr lang="en-US" dirty="0" err="1" smtClean="0">
                <a:ea typeface="Arial Unicode MS"/>
                <a:cs typeface="Arial Unicode MS"/>
                <a:sym typeface="Symbol"/>
              </a:rPr>
              <a:t>,y</a:t>
            </a:r>
            <a:r>
              <a:rPr lang="en-US" baseline="-25000" dirty="0" err="1" smtClean="0">
                <a:ea typeface="Arial Unicode MS"/>
                <a:cs typeface="Arial Unicode MS"/>
                <a:sym typeface="Symbol"/>
              </a:rPr>
              <a:t>B</a:t>
            </a:r>
            <a:r>
              <a:rPr lang="en-US" dirty="0" smtClean="0">
                <a:ea typeface="Arial Unicode MS"/>
                <a:cs typeface="Arial Unicode MS"/>
                <a:sym typeface="Symbol"/>
              </a:rPr>
              <a:t>)</a:t>
            </a:r>
            <a:endParaRPr lang="id-ID" dirty="0"/>
          </a:p>
        </p:txBody>
      </p:sp>
      <p:sp>
        <p:nvSpPr>
          <p:cNvPr id="20" name="Rectangle 19"/>
          <p:cNvSpPr/>
          <p:nvPr/>
        </p:nvSpPr>
        <p:spPr>
          <a:xfrm>
            <a:off x="1527217" y="3928272"/>
            <a:ext cx="846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Arial Unicode MS"/>
                <a:cs typeface="Arial Unicode MS"/>
                <a:sym typeface="Symbol"/>
              </a:rPr>
              <a:t>P(</a:t>
            </a:r>
            <a:r>
              <a:rPr lang="en-US" dirty="0" err="1" smtClean="0">
                <a:ea typeface="Arial Unicode MS"/>
                <a:cs typeface="Arial Unicode MS"/>
                <a:sym typeface="Symbol"/>
              </a:rPr>
              <a:t>x</a:t>
            </a:r>
            <a:r>
              <a:rPr lang="en-US" baseline="-25000" dirty="0" err="1" smtClean="0">
                <a:ea typeface="Arial Unicode MS"/>
                <a:cs typeface="Arial Unicode MS"/>
                <a:sym typeface="Symbol"/>
              </a:rPr>
              <a:t>P</a:t>
            </a:r>
            <a:r>
              <a:rPr lang="en-US" dirty="0" err="1" smtClean="0">
                <a:ea typeface="Arial Unicode MS"/>
                <a:cs typeface="Arial Unicode MS"/>
                <a:sym typeface="Symbol"/>
              </a:rPr>
              <a:t>,y</a:t>
            </a:r>
            <a:r>
              <a:rPr lang="en-US" baseline="-25000" dirty="0" err="1" smtClean="0">
                <a:ea typeface="Arial Unicode MS"/>
                <a:cs typeface="Arial Unicode MS"/>
                <a:sym typeface="Symbol"/>
              </a:rPr>
              <a:t>P</a:t>
            </a:r>
            <a:r>
              <a:rPr lang="en-US" dirty="0" smtClean="0">
                <a:ea typeface="Arial Unicode MS"/>
                <a:cs typeface="Arial Unicode MS"/>
                <a:sym typeface="Symbol"/>
              </a:rPr>
              <a:t>)</a:t>
            </a:r>
            <a:endParaRPr lang="id-ID" dirty="0"/>
          </a:p>
        </p:txBody>
      </p:sp>
      <p:sp>
        <p:nvSpPr>
          <p:cNvPr id="10" name="Oval 9"/>
          <p:cNvSpPr/>
          <p:nvPr/>
        </p:nvSpPr>
        <p:spPr>
          <a:xfrm>
            <a:off x="1159606" y="4785528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1088168" y="5499908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ea typeface="Arial Unicode MS"/>
                <a:cs typeface="Arial Unicode MS"/>
                <a:sym typeface="Symbol"/>
              </a:rPr>
              <a:t>x</a:t>
            </a:r>
            <a:r>
              <a:rPr lang="en-US" baseline="-25000" dirty="0" err="1" smtClean="0">
                <a:ea typeface="Arial Unicode MS"/>
                <a:cs typeface="Arial Unicode MS"/>
                <a:sym typeface="Symbol"/>
              </a:rPr>
              <a:t>A</a:t>
            </a:r>
            <a:endParaRPr lang="id-ID" dirty="0"/>
          </a:p>
        </p:txBody>
      </p:sp>
      <p:sp>
        <p:nvSpPr>
          <p:cNvPr id="22" name="Rectangle 21"/>
          <p:cNvSpPr/>
          <p:nvPr/>
        </p:nvSpPr>
        <p:spPr>
          <a:xfrm>
            <a:off x="2578148" y="5499908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ea typeface="Arial Unicode MS"/>
                <a:cs typeface="Arial Unicode MS"/>
                <a:sym typeface="Symbol"/>
              </a:rPr>
              <a:t>x</a:t>
            </a:r>
            <a:r>
              <a:rPr lang="en-US" baseline="-25000" dirty="0" err="1" smtClean="0">
                <a:ea typeface="Arial Unicode MS"/>
                <a:cs typeface="Arial Unicode MS"/>
                <a:sym typeface="Symbol"/>
              </a:rPr>
              <a:t>B</a:t>
            </a:r>
            <a:endParaRPr lang="id-ID" dirty="0"/>
          </a:p>
        </p:txBody>
      </p:sp>
      <p:sp>
        <p:nvSpPr>
          <p:cNvPr id="23" name="Rectangle 22"/>
          <p:cNvSpPr/>
          <p:nvPr/>
        </p:nvSpPr>
        <p:spPr>
          <a:xfrm>
            <a:off x="500034" y="4642652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ea typeface="Arial Unicode MS"/>
                <a:cs typeface="Arial Unicode MS"/>
                <a:sym typeface="Symbol"/>
              </a:rPr>
              <a:t>y</a:t>
            </a:r>
            <a:r>
              <a:rPr lang="en-US" baseline="-25000" dirty="0" err="1" smtClean="0">
                <a:ea typeface="Arial Unicode MS"/>
                <a:cs typeface="Arial Unicode MS"/>
                <a:sym typeface="Symbol"/>
              </a:rPr>
              <a:t>A</a:t>
            </a:r>
            <a:endParaRPr lang="id-ID" dirty="0"/>
          </a:p>
        </p:txBody>
      </p:sp>
      <p:sp>
        <p:nvSpPr>
          <p:cNvPr id="24" name="Rectangle 23"/>
          <p:cNvSpPr/>
          <p:nvPr/>
        </p:nvSpPr>
        <p:spPr>
          <a:xfrm>
            <a:off x="500034" y="3785396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ea typeface="Arial Unicode MS"/>
                <a:cs typeface="Arial Unicode MS"/>
                <a:sym typeface="Symbol"/>
              </a:rPr>
              <a:t>y</a:t>
            </a:r>
            <a:r>
              <a:rPr lang="en-US" baseline="-25000" dirty="0" err="1" smtClean="0">
                <a:ea typeface="Arial Unicode MS"/>
                <a:cs typeface="Arial Unicode MS"/>
                <a:sym typeface="Symbol"/>
              </a:rPr>
              <a:t>B</a:t>
            </a:r>
            <a:endParaRPr lang="id-ID" dirty="0"/>
          </a:p>
        </p:txBody>
      </p:sp>
      <p:sp>
        <p:nvSpPr>
          <p:cNvPr id="25" name="Rectangle 24"/>
          <p:cNvSpPr/>
          <p:nvPr/>
        </p:nvSpPr>
        <p:spPr>
          <a:xfrm>
            <a:off x="3502130" y="5345684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Arial Unicode MS"/>
                <a:cs typeface="Arial Unicode MS"/>
                <a:sym typeface="Symbol"/>
              </a:rPr>
              <a:t>x</a:t>
            </a:r>
            <a:endParaRPr lang="id-ID" dirty="0"/>
          </a:p>
        </p:txBody>
      </p:sp>
      <p:sp>
        <p:nvSpPr>
          <p:cNvPr id="26" name="Rectangle 25"/>
          <p:cNvSpPr/>
          <p:nvPr/>
        </p:nvSpPr>
        <p:spPr>
          <a:xfrm>
            <a:off x="642910" y="2786058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Arial Unicode MS"/>
                <a:cs typeface="Arial Unicode MS"/>
                <a:sym typeface="Symbol"/>
              </a:rPr>
              <a:t>y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8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4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5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1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2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8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9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/>
      <p:bldP spid="19" grpId="0"/>
      <p:bldP spid="20" grpId="0"/>
      <p:bldP spid="10" grpId="0" animBg="1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t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86625" cy="81915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49053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/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BESARAN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TURUNAN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Group 1326"/>
          <p:cNvGraphicFramePr>
            <a:graphicFrameLocks noGrp="1"/>
          </p:cNvGraphicFramePr>
          <p:nvPr>
            <p:ph idx="1"/>
          </p:nvPr>
        </p:nvGraphicFramePr>
        <p:xfrm>
          <a:off x="1071538" y="2500306"/>
          <a:ext cx="6643734" cy="3383592"/>
        </p:xfrm>
        <a:graphic>
          <a:graphicData uri="http://schemas.openxmlformats.org/drawingml/2006/table">
            <a:tbl>
              <a:tblPr/>
              <a:tblGrid>
                <a:gridCol w="2000264"/>
                <a:gridCol w="2643206"/>
                <a:gridCol w="2000264"/>
              </a:tblGrid>
              <a:tr h="6835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" charset="0"/>
                        </a:rPr>
                        <a:t>Besaran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" charset="0"/>
                        </a:rPr>
                        <a:t>Turunan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" charset="0"/>
                        </a:rPr>
                        <a:t>Satuan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Simbol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Satuan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Volume</a:t>
                      </a:r>
                      <a:endParaRPr kumimoji="0" lang="sv-SE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itchFamily="34" charset="-128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meter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kubik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" charset="0"/>
                        </a:rPr>
                        <a:t>Gaya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newton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N = kg m s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-2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" charset="0"/>
                        </a:rPr>
                        <a:t>Tekanan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pascal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N m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-2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 = kg m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 s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-2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" charset="0"/>
                        </a:rPr>
                        <a:t>Kecepatan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meter per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detik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m s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-1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" charset="0"/>
                        </a:rPr>
                        <a:t>Percepatan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meter per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detik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kuadrat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m s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-2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28596" y="1394299"/>
            <a:ext cx="821537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350" marR="0" lvl="0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Merupakan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besaran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fisika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dapat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dinyatakan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sebagai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 smtClean="0"/>
              <a:t>gabungan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dari</a:t>
            </a:r>
            <a:r>
              <a:rPr lang="en-US" sz="2400" i="1" dirty="0" smtClean="0"/>
              <a:t> s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ejumlah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besaran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dasar</a:t>
            </a:r>
            <a:endParaRPr kumimoji="0" lang="id-ID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3578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i="1" dirty="0" err="1" smtClean="0"/>
              <a:t>Contoh</a:t>
            </a:r>
            <a:r>
              <a:rPr lang="en-US" sz="2800" i="1" dirty="0" smtClean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sym typeface="Symbol"/>
              </a:rPr>
              <a:t>Sebuah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kawat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penghantar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jika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dialiri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oleh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arus</a:t>
            </a:r>
            <a:r>
              <a:rPr lang="en-US" sz="2000" dirty="0" smtClean="0">
                <a:sym typeface="Symbol"/>
              </a:rPr>
              <a:t> 1,5 </a:t>
            </a:r>
            <a:r>
              <a:rPr lang="en-US" sz="2000" dirty="0" err="1" smtClean="0">
                <a:sym typeface="Symbol"/>
              </a:rPr>
              <a:t>mA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menghasilkan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tegangan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sebesar</a:t>
            </a:r>
            <a:r>
              <a:rPr lang="en-US" sz="2000" dirty="0" smtClean="0">
                <a:sym typeface="Symbol"/>
              </a:rPr>
              <a:t> 4,8 mV. </a:t>
            </a:r>
            <a:r>
              <a:rPr lang="en-US" sz="2000" dirty="0" err="1" smtClean="0">
                <a:sym typeface="Symbol"/>
              </a:rPr>
              <a:t>Sedangkan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jika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dialiri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oleh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arus</a:t>
            </a:r>
            <a:r>
              <a:rPr lang="en-US" sz="2000" dirty="0" smtClean="0">
                <a:sym typeface="Symbol"/>
              </a:rPr>
              <a:t> 3,0 </a:t>
            </a:r>
            <a:r>
              <a:rPr lang="en-US" sz="2000" dirty="0" err="1" smtClean="0">
                <a:sym typeface="Symbol"/>
              </a:rPr>
              <a:t>mA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menghasilkan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tegangan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sebesar</a:t>
            </a:r>
            <a:r>
              <a:rPr lang="en-US" sz="2000" dirty="0" smtClean="0">
                <a:sym typeface="Symbol"/>
              </a:rPr>
              <a:t> 9,3 mV. </a:t>
            </a:r>
            <a:r>
              <a:rPr lang="en-US" sz="2000" dirty="0" err="1" smtClean="0">
                <a:sym typeface="Symbol"/>
              </a:rPr>
              <a:t>Berapakah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kekuatan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arus</a:t>
            </a:r>
            <a:r>
              <a:rPr lang="en-US" sz="2000" dirty="0" smtClean="0">
                <a:sym typeface="Symbol"/>
              </a:rPr>
              <a:t> yang </a:t>
            </a:r>
            <a:r>
              <a:rPr lang="en-US" sz="2000" dirty="0" err="1" smtClean="0">
                <a:sym typeface="Symbol"/>
              </a:rPr>
              <a:t>mengalir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dalam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kawat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penghantar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tersebut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jika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tegangan</a:t>
            </a:r>
            <a:r>
              <a:rPr lang="en-US" sz="2000" dirty="0" smtClean="0">
                <a:sym typeface="Symbol"/>
              </a:rPr>
              <a:t> yang </a:t>
            </a:r>
            <a:r>
              <a:rPr lang="en-US" sz="2000" dirty="0" err="1" smtClean="0">
                <a:sym typeface="Symbol"/>
              </a:rPr>
              <a:t>terukur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adalah</a:t>
            </a:r>
            <a:r>
              <a:rPr lang="en-US" sz="2000" dirty="0" smtClean="0">
                <a:sym typeface="Symbol"/>
              </a:rPr>
              <a:t> 7,2 mV?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sym typeface="Symbol"/>
              </a:rPr>
              <a:t>Jawab</a:t>
            </a:r>
            <a:endParaRPr lang="en-US" sz="20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sym typeface="Symbol"/>
              </a:rPr>
              <a:t>Misalkan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persamaan</a:t>
            </a:r>
            <a:r>
              <a:rPr lang="en-US" sz="2000" dirty="0" smtClean="0">
                <a:sym typeface="Symbol"/>
              </a:rPr>
              <a:t> yang </a:t>
            </a:r>
            <a:r>
              <a:rPr lang="en-US" sz="2000" dirty="0" err="1" smtClean="0">
                <a:sym typeface="Symbol"/>
              </a:rPr>
              <a:t>menghubungkan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antara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arus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dan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tegangan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adalah</a:t>
            </a:r>
            <a:r>
              <a:rPr lang="en-US" sz="2000" dirty="0" smtClean="0">
                <a:sym typeface="Symbol"/>
              </a:rPr>
              <a:t> V = a + b*I, </a:t>
            </a:r>
            <a:r>
              <a:rPr lang="en-US" sz="2000" dirty="0" err="1" smtClean="0">
                <a:sym typeface="Symbol"/>
              </a:rPr>
              <a:t>di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mana</a:t>
            </a:r>
            <a:r>
              <a:rPr lang="en-US" sz="2000" dirty="0" smtClean="0">
                <a:sym typeface="Symbol"/>
              </a:rPr>
              <a:t> a </a:t>
            </a:r>
            <a:r>
              <a:rPr lang="en-US" sz="2000" dirty="0" err="1" smtClean="0">
                <a:sym typeface="Symbol"/>
              </a:rPr>
              <a:t>adalah</a:t>
            </a:r>
            <a:r>
              <a:rPr lang="en-US" sz="2000" dirty="0" smtClean="0">
                <a:sym typeface="Symbol"/>
              </a:rPr>
              <a:t> intercept </a:t>
            </a:r>
            <a:r>
              <a:rPr lang="en-US" sz="2000" dirty="0" err="1" smtClean="0">
                <a:sym typeface="Symbol"/>
              </a:rPr>
              <a:t>dan</a:t>
            </a:r>
            <a:r>
              <a:rPr lang="en-US" sz="2000" dirty="0" smtClean="0">
                <a:sym typeface="Symbol"/>
              </a:rPr>
              <a:t> b </a:t>
            </a:r>
            <a:r>
              <a:rPr lang="en-US" sz="2000" dirty="0" err="1" smtClean="0">
                <a:sym typeface="Symbol"/>
              </a:rPr>
              <a:t>adalah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gradien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persamaan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garis</a:t>
            </a:r>
            <a:r>
              <a:rPr lang="en-US" sz="2000" dirty="0" smtClean="0">
                <a:sym typeface="Symbol"/>
              </a:rPr>
              <a:t> (</a:t>
            </a:r>
            <a:r>
              <a:rPr lang="en-US" sz="2000" dirty="0" err="1" smtClean="0">
                <a:sym typeface="Symbol"/>
              </a:rPr>
              <a:t>dalam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hal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ini</a:t>
            </a:r>
            <a:r>
              <a:rPr lang="en-US" sz="2000" dirty="0" smtClean="0">
                <a:sym typeface="Symbol"/>
              </a:rPr>
              <a:t> b </a:t>
            </a:r>
            <a:r>
              <a:rPr lang="en-US" sz="2000" dirty="0" err="1" smtClean="0">
                <a:sym typeface="Symbol"/>
              </a:rPr>
              <a:t>setara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dengan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hambatan</a:t>
            </a:r>
            <a:r>
              <a:rPr lang="en-US" sz="2000" dirty="0" smtClean="0">
                <a:sym typeface="Symbol"/>
              </a:rPr>
              <a:t> (R) </a:t>
            </a:r>
            <a:r>
              <a:rPr lang="en-US" sz="2000" dirty="0" err="1" smtClean="0">
                <a:sym typeface="Symbol"/>
              </a:rPr>
              <a:t>kawat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penghantar</a:t>
            </a:r>
            <a:r>
              <a:rPr lang="en-US" sz="2000" dirty="0" smtClean="0">
                <a:sym typeface="Symbol"/>
              </a:rPr>
              <a:t>). </a:t>
            </a:r>
            <a:r>
              <a:rPr lang="en-US" sz="2000" dirty="0" err="1" smtClean="0">
                <a:sym typeface="Symbol"/>
              </a:rPr>
              <a:t>Maka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gradien</a:t>
            </a:r>
            <a:r>
              <a:rPr lang="en-US" sz="2000" dirty="0" smtClean="0">
                <a:sym typeface="Symbol"/>
              </a:rPr>
              <a:t> b </a:t>
            </a:r>
            <a:r>
              <a:rPr lang="en-US" sz="2000" dirty="0" err="1" smtClean="0">
                <a:sym typeface="Symbol"/>
              </a:rPr>
              <a:t>nilainya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adalah</a:t>
            </a:r>
            <a:r>
              <a:rPr lang="en-US" sz="2000" dirty="0" smtClean="0">
                <a:sym typeface="Symbol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sym typeface="Symbol"/>
              </a:rPr>
              <a:t>b = (9,3 mV – 4,8 mV)/(3,0 </a:t>
            </a:r>
            <a:r>
              <a:rPr lang="en-US" sz="2000" dirty="0" err="1" smtClean="0">
                <a:sym typeface="Symbol"/>
              </a:rPr>
              <a:t>mA</a:t>
            </a:r>
            <a:r>
              <a:rPr lang="en-US" sz="2000" dirty="0" smtClean="0">
                <a:sym typeface="Symbol"/>
              </a:rPr>
              <a:t> – 1,5 </a:t>
            </a:r>
            <a:r>
              <a:rPr lang="en-US" sz="2000" dirty="0" err="1" smtClean="0">
                <a:sym typeface="Symbol"/>
              </a:rPr>
              <a:t>mA</a:t>
            </a:r>
            <a:r>
              <a:rPr lang="en-US" sz="2000" dirty="0" smtClean="0">
                <a:sym typeface="Symbol"/>
              </a:rPr>
              <a:t>) = 3,0 ohm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>
              <a:sym typeface="Symbol"/>
            </a:endParaRPr>
          </a:p>
        </p:txBody>
      </p:sp>
      <p:pic>
        <p:nvPicPr>
          <p:cNvPr id="4" name="Picture 4" descr="t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286625" cy="81915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49053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/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PENGOLAHAN DAN PENYAJIAN DATA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038850" y="2495550"/>
          <a:ext cx="114300" cy="215900"/>
        </p:xfrm>
        <a:graphic>
          <a:graphicData uri="http://schemas.openxmlformats.org/presentationml/2006/ole">
            <p:oleObj spid="_x0000_s162818" name="Equation" r:id="rId5" imgW="11412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35785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sym typeface="Symbol"/>
              </a:rPr>
              <a:t>Dengan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demikian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nilai</a:t>
            </a:r>
            <a:r>
              <a:rPr lang="en-US" sz="2000" dirty="0" smtClean="0">
                <a:sym typeface="Symbol"/>
              </a:rPr>
              <a:t> intercept (a) </a:t>
            </a:r>
            <a:r>
              <a:rPr lang="en-US" sz="2000" dirty="0" err="1" smtClean="0">
                <a:sym typeface="Symbol"/>
              </a:rPr>
              <a:t>adalah</a:t>
            </a:r>
            <a:r>
              <a:rPr lang="en-US" sz="2000" dirty="0" smtClean="0">
                <a:sym typeface="Symbol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sym typeface="Symbol"/>
              </a:rPr>
              <a:t>a = 4,8 mV – (3,0 ohm)(1,5 </a:t>
            </a:r>
            <a:r>
              <a:rPr lang="en-US" sz="2000" dirty="0" err="1" smtClean="0">
                <a:sym typeface="Symbol"/>
              </a:rPr>
              <a:t>mA</a:t>
            </a:r>
            <a:r>
              <a:rPr lang="en-US" sz="2000" dirty="0" smtClean="0">
                <a:sym typeface="Symbol"/>
              </a:rPr>
              <a:t>) = 4,8 mV – 4,5 mV = 0,3 mV ; </a:t>
            </a:r>
            <a:r>
              <a:rPr lang="en-US" sz="2000" dirty="0" err="1" smtClean="0">
                <a:sym typeface="Symbol"/>
              </a:rPr>
              <a:t>atau</a:t>
            </a:r>
            <a:endParaRPr lang="en-US" sz="20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sym typeface="Symbol"/>
              </a:rPr>
              <a:t>a = 9,3 mV – (3,0 ohm)(3,0 </a:t>
            </a:r>
            <a:r>
              <a:rPr lang="en-US" sz="2000" dirty="0" err="1" smtClean="0">
                <a:sym typeface="Symbol"/>
              </a:rPr>
              <a:t>mA</a:t>
            </a:r>
            <a:r>
              <a:rPr lang="en-US" sz="2000" dirty="0" smtClean="0">
                <a:sym typeface="Symbol"/>
              </a:rPr>
              <a:t>) = 9,3 mV – 9,0 mV = 0,3 mV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sym typeface="Symbol"/>
              </a:rPr>
              <a:t>Sehingga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persamaan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garis</a:t>
            </a:r>
            <a:r>
              <a:rPr lang="en-US" sz="2000" dirty="0" smtClean="0">
                <a:sym typeface="Symbol"/>
              </a:rPr>
              <a:t> yang </a:t>
            </a:r>
            <a:r>
              <a:rPr lang="en-US" sz="2000" dirty="0" err="1" smtClean="0">
                <a:sym typeface="Symbol"/>
              </a:rPr>
              <a:t>menghubungkan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tegangan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dan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arus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adalah</a:t>
            </a:r>
            <a:r>
              <a:rPr lang="en-US" sz="2000" dirty="0" smtClean="0">
                <a:sym typeface="Symbol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sym typeface="Symbol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sym typeface="Symbol"/>
              </a:rPr>
              <a:t>V = 0,3 mV + (3,0 ohm)*I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sym typeface="Symbol"/>
              </a:rPr>
              <a:t>Oleh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sebab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itu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jika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hasil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pengukuran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menunjukkan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nilai</a:t>
            </a:r>
            <a:r>
              <a:rPr lang="en-US" sz="2000" dirty="0" smtClean="0">
                <a:sym typeface="Symbol"/>
              </a:rPr>
              <a:t> V =  7,2 mV </a:t>
            </a:r>
            <a:r>
              <a:rPr lang="en-US" sz="2000" dirty="0" err="1" smtClean="0">
                <a:sym typeface="Symbol"/>
              </a:rPr>
              <a:t>maka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kuat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arus</a:t>
            </a:r>
            <a:r>
              <a:rPr lang="en-US" sz="2000" dirty="0" smtClean="0">
                <a:sym typeface="Symbol"/>
              </a:rPr>
              <a:t> yang </a:t>
            </a:r>
            <a:r>
              <a:rPr lang="en-US" sz="2000" dirty="0" err="1" smtClean="0">
                <a:sym typeface="Symbol"/>
              </a:rPr>
              <a:t>mengalir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dalam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kawat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penghantar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adalah</a:t>
            </a:r>
            <a:r>
              <a:rPr lang="en-US" sz="2000" dirty="0" smtClean="0">
                <a:sym typeface="Symbol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sym typeface="Symbol"/>
              </a:rPr>
              <a:t>I = (7,2 mV – 0,3 mV)/(3,0 ohm) = 2,3 </a:t>
            </a:r>
            <a:r>
              <a:rPr lang="en-US" sz="2000" dirty="0" err="1" smtClean="0">
                <a:sym typeface="Symbol"/>
              </a:rPr>
              <a:t>mA</a:t>
            </a:r>
            <a:endParaRPr lang="en-US" sz="20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 smtClean="0"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>
              <a:sym typeface="Symbol"/>
            </a:endParaRPr>
          </a:p>
        </p:txBody>
      </p:sp>
      <p:pic>
        <p:nvPicPr>
          <p:cNvPr id="4" name="Picture 4" descr="t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286625" cy="81915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49053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/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PENGOLAHAN DAN PENYAJIAN DATA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038850" y="2495550"/>
          <a:ext cx="114300" cy="215900"/>
        </p:xfrm>
        <a:graphic>
          <a:graphicData uri="http://schemas.openxmlformats.org/presentationml/2006/ole">
            <p:oleObj spid="_x0000_s165890" name="Equation" r:id="rId5" imgW="11412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538"/>
          </a:xfrm>
          <a:solidFill>
            <a:schemeClr val="accent1"/>
          </a:solidFill>
          <a:effectLst>
            <a:outerShdw blurRad="50800" dist="50800" dir="5400000" algn="ctr" rotWithShape="0">
              <a:schemeClr val="tx2"/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i="1" dirty="0" smtClean="0">
                <a:solidFill>
                  <a:schemeClr val="bg1"/>
                </a:solidFill>
                <a:latin typeface="Lucida Handwriting" pitchFamily="66" charset="0"/>
              </a:rPr>
              <a:t>Stop here</a:t>
            </a:r>
            <a:endParaRPr lang="en-US" i="1" dirty="0">
              <a:solidFill>
                <a:schemeClr val="bg1"/>
              </a:solidFill>
              <a:latin typeface="Lucida Handwriting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5231" y="2967335"/>
            <a:ext cx="80329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END OF THIS LECTURE</a:t>
            </a:r>
            <a:endParaRPr lang="en-US" sz="5400" b="1" i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500430" y="3857628"/>
          <a:ext cx="2038352" cy="2046073"/>
        </p:xfrm>
        <a:graphic>
          <a:graphicData uri="http://schemas.openxmlformats.org/presentationml/2006/ole">
            <p:oleObj spid="_x0000_s1026" name="Bitmap Image" r:id="rId4" imgW="2400635" imgH="2409524" progId="PBrush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2" name="Picture 2" descr="K:\Lecture\Art\National Leaders Fa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5145509" cy="6858000"/>
          </a:xfrm>
          <a:prstGeom prst="rect">
            <a:avLst/>
          </a:prstGeom>
          <a:noFill/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436096" y="260648"/>
            <a:ext cx="3106688" cy="619268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(2 - 4): </a:t>
            </a:r>
            <a:endParaRPr lang="en-US" sz="2800" i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jika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Anda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hanya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dapat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melihat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satu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atau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dua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wajah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 yang </a:t>
            </a: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tersembunyi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itu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berarti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Anda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menderita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gangguan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ingatan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i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(5 - 6): </a:t>
            </a:r>
            <a:endParaRPr lang="en-US" sz="2800" i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Jika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Anda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hanya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melihat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beberapa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wajah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Anda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mungkin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berisiko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 Alzheimer </a:t>
            </a: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atau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demensia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i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(7 - 8): </a:t>
            </a:r>
            <a:endParaRPr lang="en-US" sz="2800" i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Ingatan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anda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bagus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tapi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tidak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terlalu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cemerlang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Tingkatkan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kemampuan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kognitif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Anda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i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(  &gt;9 ): </a:t>
            </a:r>
            <a:endParaRPr lang="en-US" sz="2800" i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Anda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memiliki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kemampuan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memori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dan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pengenalan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wajah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 yang </a:t>
            </a: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sangat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bg1">
                    <a:lumMod val="95000"/>
                  </a:schemeClr>
                </a:solidFill>
              </a:rPr>
              <a:t>baik</a:t>
            </a:r>
            <a:r>
              <a:rPr lang="en-US" sz="2800" i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chemeClr val="bg1">
                  <a:lumMod val="95000"/>
                </a:schemeClr>
              </a:solidFill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chemeClr val="bg1">
                  <a:lumMod val="95000"/>
                </a:schemeClr>
              </a:solidFill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chemeClr val="bg1">
                  <a:lumMod val="95000"/>
                </a:schemeClr>
              </a:solidFill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chemeClr val="bg1">
                  <a:lumMod val="95000"/>
                </a:schemeClr>
              </a:solidFill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 smtClean="0">
              <a:solidFill>
                <a:schemeClr val="bg1">
                  <a:lumMod val="95000"/>
                </a:schemeClr>
              </a:solidFill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 smtClean="0">
              <a:solidFill>
                <a:schemeClr val="bg1">
                  <a:lumMod val="95000"/>
                </a:schemeClr>
              </a:solidFill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 smtClean="0">
              <a:solidFill>
                <a:schemeClr val="bg1">
                  <a:lumMod val="95000"/>
                </a:schemeClr>
              </a:solidFill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 smtClean="0">
              <a:solidFill>
                <a:schemeClr val="bg1">
                  <a:lumMod val="95000"/>
                </a:schemeClr>
              </a:solidFill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>
              <a:solidFill>
                <a:schemeClr val="bg1">
                  <a:lumMod val="95000"/>
                </a:schemeClr>
              </a:solidFill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PICTURE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Li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0429" y="1643050"/>
            <a:ext cx="2357438" cy="4100513"/>
          </a:xfrm>
          <a:prstGeom prst="rect">
            <a:avLst/>
          </a:prstGeom>
        </p:spPr>
      </p:pic>
      <p:sp>
        <p:nvSpPr>
          <p:cNvPr id="4" name="Striped Right Arrow 3">
            <a:hlinkClick r:id="rId3" action="ppaction://hlinksldjump"/>
          </p:cNvPr>
          <p:cNvSpPr/>
          <p:nvPr/>
        </p:nvSpPr>
        <p:spPr>
          <a:xfrm>
            <a:off x="8501058" y="6215082"/>
            <a:ext cx="642942" cy="64291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PICTURE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Young or Ol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6480" y="1214422"/>
            <a:ext cx="4895850" cy="5429250"/>
          </a:xfrm>
          <a:prstGeom prst="rect">
            <a:avLst/>
          </a:prstGeom>
        </p:spPr>
      </p:pic>
      <p:sp>
        <p:nvSpPr>
          <p:cNvPr id="6" name="Striped Right Arrow 5">
            <a:hlinkClick r:id="rId3" action="ppaction://hlinksldjump"/>
          </p:cNvPr>
          <p:cNvSpPr/>
          <p:nvPr/>
        </p:nvSpPr>
        <p:spPr>
          <a:xfrm>
            <a:off x="8501058" y="6215082"/>
            <a:ext cx="642942" cy="64291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t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86625" cy="819150"/>
          </a:xfrm>
          <a:prstGeom prst="rect">
            <a:avLst/>
          </a:prstGeom>
          <a:noFill/>
        </p:spPr>
      </p:pic>
      <p:graphicFrame>
        <p:nvGraphicFramePr>
          <p:cNvPr id="4" name="Group 1326"/>
          <p:cNvGraphicFramePr>
            <a:graphicFrameLocks noGrp="1"/>
          </p:cNvGraphicFramePr>
          <p:nvPr>
            <p:ph idx="1"/>
          </p:nvPr>
        </p:nvGraphicFramePr>
        <p:xfrm>
          <a:off x="1000099" y="1357298"/>
          <a:ext cx="7072363" cy="4572480"/>
        </p:xfrm>
        <a:graphic>
          <a:graphicData uri="http://schemas.openxmlformats.org/drawingml/2006/table">
            <a:tbl>
              <a:tblPr/>
              <a:tblGrid>
                <a:gridCol w="1786702"/>
                <a:gridCol w="1712256"/>
                <a:gridCol w="1858892"/>
                <a:gridCol w="1714513"/>
              </a:tblGrid>
              <a:tr h="34179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" charset="0"/>
                        </a:rPr>
                        <a:t>Besaran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" charset="0"/>
                        </a:rPr>
                        <a:t>Dasar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" charset="0"/>
                        </a:rPr>
                        <a:t>Sistem Satuan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41796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Metrik</a:t>
                      </a:r>
                      <a:endParaRPr kumimoji="0" lang="en-US" sz="2000" b="1" i="0" u="none" strike="noStrike" cap="none" normalizeH="0" baseline="0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CGS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British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id-ID" sz="2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2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anjang</a:t>
                      </a:r>
                      <a:endParaRPr kumimoji="0" lang="sv-SE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itchFamily="34" charset="-128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meter (m)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centimeter (cm)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feet (ft)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" charset="0"/>
                        </a:rPr>
                        <a:t>Massa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kilogram (kg)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gram (g)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lb (pound)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" charset="0"/>
                        </a:rPr>
                        <a:t>Waktu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second (s)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second (s)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second (s)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" charset="0"/>
                        </a:rPr>
                        <a:t>Suhu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kelvin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 (K)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kelvin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 (K)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kelvin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 (K)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" charset="0"/>
                        </a:rPr>
                        <a:t>Jumlah zat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mole (mol)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mole (mol)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mole (mol)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" charset="0"/>
                        </a:rPr>
                        <a:t>Kuat arus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ampere (A)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ampere (A)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ampere (A)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" charset="0"/>
                        </a:rPr>
                        <a:t>Terik cahaya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candle 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cd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candle 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cd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365125" algn="l"/>
                        </a:tabLst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candle 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cd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49053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/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SISTEM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SATUAN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86625" cy="81915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Faktor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diperlukan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perubahan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satuan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i="1" dirty="0" err="1" smtClean="0"/>
              <a:t>Contoh</a:t>
            </a:r>
            <a:r>
              <a:rPr lang="en-US" sz="2400" i="1" dirty="0" smtClean="0"/>
              <a:t>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Tenaga</a:t>
            </a:r>
            <a:r>
              <a:rPr lang="en-US" sz="2400" dirty="0" smtClean="0"/>
              <a:t> 	1 joule = 10</a:t>
            </a:r>
            <a:r>
              <a:rPr lang="en-US" sz="2400" baseline="30000" dirty="0" smtClean="0"/>
              <a:t>7</a:t>
            </a:r>
            <a:r>
              <a:rPr lang="en-US" sz="2400" dirty="0" smtClean="0"/>
              <a:t> erg = 0,24 </a:t>
            </a:r>
            <a:r>
              <a:rPr lang="en-US" sz="2400" dirty="0" err="1" smtClean="0"/>
              <a:t>calori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Panjang</a:t>
            </a:r>
            <a:r>
              <a:rPr lang="en-US" sz="2400" dirty="0" smtClean="0"/>
              <a:t> 	1 inch = 2,54 centimeter</a:t>
            </a:r>
          </a:p>
          <a:p>
            <a:pPr marL="0" indent="0">
              <a:buNone/>
            </a:pPr>
            <a:r>
              <a:rPr lang="en-US" sz="2400" dirty="0" smtClean="0"/>
              <a:t>Volume	1 gallon = 3,786 liter (US) = 4,547 liter (British)</a:t>
            </a:r>
          </a:p>
          <a:p>
            <a:pPr marL="0" indent="0">
              <a:buNone/>
            </a:pPr>
            <a:r>
              <a:rPr lang="en-US" sz="2400" dirty="0" smtClean="0"/>
              <a:t>Massa		1 kilogram = 2,205 lb = 0,06852 slug</a:t>
            </a:r>
          </a:p>
          <a:p>
            <a:pPr marL="0" indent="0">
              <a:buNone/>
            </a:pPr>
            <a:r>
              <a:rPr lang="en-US" sz="2400" dirty="0" smtClean="0"/>
              <a:t>Gaya		1 </a:t>
            </a:r>
            <a:r>
              <a:rPr lang="en-US" sz="2400" dirty="0" err="1" smtClean="0"/>
              <a:t>newton</a:t>
            </a:r>
            <a:r>
              <a:rPr lang="en-US" sz="2400" dirty="0" smtClean="0"/>
              <a:t> = 10</a:t>
            </a:r>
            <a:r>
              <a:rPr lang="en-US" sz="2400" baseline="30000" dirty="0" smtClean="0"/>
              <a:t>5</a:t>
            </a:r>
            <a:r>
              <a:rPr lang="en-US" sz="2400" dirty="0" smtClean="0"/>
              <a:t> dyne</a:t>
            </a:r>
          </a:p>
          <a:p>
            <a:pPr marL="0" indent="0">
              <a:buNone/>
            </a:pPr>
            <a:r>
              <a:rPr lang="en-US" sz="2400" dirty="0" err="1" smtClean="0"/>
              <a:t>Sudut</a:t>
            </a:r>
            <a:r>
              <a:rPr lang="en-US" sz="2400" dirty="0" smtClean="0"/>
              <a:t>		1 radian = 57,3</a:t>
            </a:r>
            <a:r>
              <a:rPr lang="en-US" sz="2400" baseline="30000" dirty="0" smtClean="0"/>
              <a:t>o</a:t>
            </a:r>
            <a:r>
              <a:rPr lang="en-US" sz="2400" dirty="0" smtClean="0"/>
              <a:t> = 3438’ = 2,063 x 10</a:t>
            </a:r>
            <a:r>
              <a:rPr lang="en-US" sz="2400" baseline="30000" dirty="0" smtClean="0"/>
              <a:t>5</a:t>
            </a:r>
            <a:r>
              <a:rPr lang="en-US" sz="2400" dirty="0" smtClean="0"/>
              <a:t>’’</a:t>
            </a:r>
          </a:p>
          <a:p>
            <a:pPr marL="0" indent="0">
              <a:buNone/>
            </a:pPr>
            <a:endParaRPr lang="id-ID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49053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/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FAKTOR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KONVERSI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86625" cy="81915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analisis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mengevaluasi</a:t>
            </a:r>
            <a:r>
              <a:rPr lang="en-US" sz="2400" dirty="0" smtClean="0"/>
              <a:t> </a:t>
            </a:r>
            <a:r>
              <a:rPr lang="en-US" sz="2400" dirty="0" err="1" smtClean="0"/>
              <a:t>keajegan</a:t>
            </a:r>
            <a:r>
              <a:rPr lang="en-US" sz="2400" dirty="0" smtClean="0"/>
              <a:t> (</a:t>
            </a:r>
            <a:r>
              <a:rPr lang="en-US" sz="2400" i="1" dirty="0" smtClean="0"/>
              <a:t>consistency</a:t>
            </a:r>
            <a:r>
              <a:rPr lang="en-US" sz="2400" dirty="0" smtClean="0"/>
              <a:t>)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matematik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sejumlah</a:t>
            </a:r>
            <a:r>
              <a:rPr lang="en-US" sz="2400" dirty="0" smtClean="0"/>
              <a:t> </a:t>
            </a:r>
            <a:r>
              <a:rPr lang="en-US" sz="2400" dirty="0" err="1" smtClean="0"/>
              <a:t>besaran</a:t>
            </a:r>
            <a:r>
              <a:rPr lang="en-US" sz="2400" dirty="0" smtClean="0"/>
              <a:t>. </a:t>
            </a:r>
            <a:r>
              <a:rPr lang="en-US" sz="2400" dirty="0" err="1" smtClean="0"/>
              <a:t>Simbol</a:t>
            </a:r>
            <a:r>
              <a:rPr lang="en-US" sz="2400" dirty="0" smtClean="0"/>
              <a:t> </a:t>
            </a:r>
            <a:r>
              <a:rPr lang="en-US" sz="2400" dirty="0" err="1" smtClean="0"/>
              <a:t>dimensi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Massa = M	</a:t>
            </a:r>
            <a:r>
              <a:rPr lang="en-US" sz="2400" dirty="0" err="1" smtClean="0"/>
              <a:t>Panjang</a:t>
            </a:r>
            <a:r>
              <a:rPr lang="en-US" sz="2400" dirty="0" smtClean="0"/>
              <a:t> = L	</a:t>
            </a:r>
            <a:r>
              <a:rPr lang="en-US" sz="2400" dirty="0" err="1" smtClean="0"/>
              <a:t>Waktu</a:t>
            </a:r>
            <a:r>
              <a:rPr lang="en-US" sz="2400" dirty="0" smtClean="0"/>
              <a:t> = T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Manakah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pasangan</a:t>
            </a:r>
            <a:r>
              <a:rPr lang="en-US" sz="2400" dirty="0" smtClean="0"/>
              <a:t> </a:t>
            </a:r>
            <a:r>
              <a:rPr lang="en-US" sz="2400" dirty="0" err="1" smtClean="0"/>
              <a:t>bersatuan</a:t>
            </a:r>
            <a:r>
              <a:rPr lang="en-US" sz="2400" dirty="0" smtClean="0"/>
              <a:t> </a:t>
            </a:r>
            <a:r>
              <a:rPr lang="en-US" sz="2400" dirty="0" err="1" smtClean="0"/>
              <a:t>ajeg</a:t>
            </a:r>
            <a:r>
              <a:rPr lang="en-US" sz="24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joule (J)		</a:t>
            </a:r>
            <a:r>
              <a:rPr lang="en-US" sz="2400" dirty="0" err="1" smtClean="0"/>
              <a:t>vs</a:t>
            </a:r>
            <a:r>
              <a:rPr lang="en-US" sz="2400" dirty="0" smtClean="0"/>
              <a:t>	liter </a:t>
            </a:r>
            <a:r>
              <a:rPr lang="en-US" sz="2400" dirty="0" err="1" smtClean="0"/>
              <a:t>atmosfer</a:t>
            </a:r>
            <a:r>
              <a:rPr lang="en-US" sz="2400" dirty="0" smtClean="0"/>
              <a:t> (L </a:t>
            </a:r>
            <a:r>
              <a:rPr lang="en-US" sz="2400" dirty="0" err="1" smtClean="0"/>
              <a:t>atm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watt (W)		</a:t>
            </a:r>
            <a:r>
              <a:rPr lang="en-US" sz="2400" dirty="0" err="1" smtClean="0"/>
              <a:t>vs</a:t>
            </a:r>
            <a:r>
              <a:rPr lang="en-US" sz="2400" dirty="0" smtClean="0"/>
              <a:t>	</a:t>
            </a:r>
            <a:r>
              <a:rPr lang="en-US" sz="2400" dirty="0" err="1" smtClean="0"/>
              <a:t>newton</a:t>
            </a:r>
            <a:r>
              <a:rPr lang="en-US" sz="2400" dirty="0" smtClean="0"/>
              <a:t> meter detik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(N m s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gallon (gal)		</a:t>
            </a:r>
            <a:r>
              <a:rPr lang="en-US" sz="2400" dirty="0" err="1" smtClean="0"/>
              <a:t>vs</a:t>
            </a:r>
            <a:r>
              <a:rPr lang="en-US" sz="2400" dirty="0" smtClean="0"/>
              <a:t>	mole (mol)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pound (lb)		</a:t>
            </a:r>
            <a:r>
              <a:rPr lang="en-US" sz="2400" dirty="0" err="1" smtClean="0"/>
              <a:t>vs</a:t>
            </a:r>
            <a:r>
              <a:rPr lang="en-US" sz="2400" dirty="0" smtClean="0"/>
              <a:t>	slug (</a:t>
            </a:r>
            <a:r>
              <a:rPr lang="en-US" sz="2400" dirty="0" err="1" smtClean="0"/>
              <a:t>sl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id-ID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49053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/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ANALISIS DIMENSI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86625" cy="81915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Joule </a:t>
            </a:r>
            <a:r>
              <a:rPr lang="en-US" sz="2200" dirty="0" err="1" smtClean="0"/>
              <a:t>merupakan</a:t>
            </a:r>
            <a:r>
              <a:rPr lang="en-US" sz="2200" dirty="0" smtClean="0"/>
              <a:t> </a:t>
            </a:r>
            <a:r>
              <a:rPr lang="en-US" sz="2200" dirty="0" err="1" smtClean="0"/>
              <a:t>satuan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tenaga</a:t>
            </a:r>
            <a:r>
              <a:rPr lang="en-US" sz="2200" dirty="0" smtClean="0"/>
              <a:t> (</a:t>
            </a:r>
            <a:r>
              <a:rPr lang="en-US" sz="2200" dirty="0" err="1" smtClean="0"/>
              <a:t>energi</a:t>
            </a:r>
            <a:r>
              <a:rPr lang="en-US" sz="2200" dirty="0" smtClean="0"/>
              <a:t>). </a:t>
            </a:r>
          </a:p>
          <a:p>
            <a:pPr marL="0" indent="0">
              <a:buNone/>
            </a:pPr>
            <a:r>
              <a:rPr lang="en-US" sz="2200" dirty="0" err="1" smtClean="0"/>
              <a:t>Tenaga</a:t>
            </a:r>
            <a:r>
              <a:rPr lang="en-US" sz="2200" dirty="0" smtClean="0"/>
              <a:t> </a:t>
            </a:r>
            <a:r>
              <a:rPr lang="en-US" sz="2200" dirty="0" err="1" smtClean="0"/>
              <a:t>merupakan</a:t>
            </a:r>
            <a:r>
              <a:rPr lang="en-US" sz="2200" dirty="0" smtClean="0"/>
              <a:t> </a:t>
            </a:r>
            <a:r>
              <a:rPr lang="en-US" sz="2200" dirty="0" err="1" smtClean="0"/>
              <a:t>hasil</a:t>
            </a:r>
            <a:r>
              <a:rPr lang="en-US" sz="2200" dirty="0" smtClean="0"/>
              <a:t> </a:t>
            </a:r>
            <a:r>
              <a:rPr lang="en-US" sz="2200" dirty="0" err="1" smtClean="0"/>
              <a:t>perkalian</a:t>
            </a:r>
            <a:r>
              <a:rPr lang="en-US" sz="2200" dirty="0" smtClean="0"/>
              <a:t> </a:t>
            </a:r>
            <a:r>
              <a:rPr lang="en-US" sz="2200" dirty="0" err="1" smtClean="0"/>
              <a:t>antara</a:t>
            </a:r>
            <a:r>
              <a:rPr lang="en-US" sz="2200" dirty="0" smtClean="0"/>
              <a:t> </a:t>
            </a:r>
            <a:r>
              <a:rPr lang="en-US" sz="2200" dirty="0" err="1" smtClean="0"/>
              <a:t>gaya</a:t>
            </a:r>
            <a:r>
              <a:rPr lang="en-US" sz="2200" dirty="0" smtClean="0"/>
              <a:t> (N)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jarak</a:t>
            </a:r>
            <a:r>
              <a:rPr lang="en-US" sz="2200" dirty="0" smtClean="0"/>
              <a:t> (m). </a:t>
            </a:r>
          </a:p>
          <a:p>
            <a:pPr marL="0" indent="0">
              <a:buNone/>
            </a:pPr>
            <a:r>
              <a:rPr lang="en-US" sz="2200" dirty="0" err="1" smtClean="0"/>
              <a:t>Menurut</a:t>
            </a:r>
            <a:r>
              <a:rPr lang="en-US" sz="2200" dirty="0" smtClean="0"/>
              <a:t> Newton </a:t>
            </a:r>
            <a:r>
              <a:rPr lang="en-US" sz="2200" dirty="0" err="1" smtClean="0"/>
              <a:t>gaya</a:t>
            </a:r>
            <a:r>
              <a:rPr lang="en-US" sz="2200" dirty="0" smtClean="0"/>
              <a:t> </a:t>
            </a:r>
            <a:r>
              <a:rPr lang="en-US" sz="2200" dirty="0" err="1" smtClean="0"/>
              <a:t>adalah</a:t>
            </a:r>
            <a:r>
              <a:rPr lang="en-US" sz="2200" dirty="0" smtClean="0"/>
              <a:t> </a:t>
            </a:r>
            <a:r>
              <a:rPr lang="en-US" sz="2200" dirty="0" err="1" smtClean="0"/>
              <a:t>hasil</a:t>
            </a:r>
            <a:r>
              <a:rPr lang="en-US" sz="2200" dirty="0" smtClean="0"/>
              <a:t> kali </a:t>
            </a:r>
            <a:r>
              <a:rPr lang="en-US" sz="2200" dirty="0" err="1" smtClean="0"/>
              <a:t>massa</a:t>
            </a:r>
            <a:r>
              <a:rPr lang="en-US" sz="2200" dirty="0" smtClean="0"/>
              <a:t> (kg)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percepatan</a:t>
            </a:r>
            <a:r>
              <a:rPr lang="en-US" sz="2200" dirty="0" smtClean="0"/>
              <a:t> (m s</a:t>
            </a:r>
            <a:r>
              <a:rPr lang="en-US" sz="2200" baseline="30000" dirty="0" smtClean="0"/>
              <a:t>-2</a:t>
            </a:r>
            <a:r>
              <a:rPr lang="en-US" sz="2200" dirty="0" smtClean="0"/>
              <a:t>).  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err="1" smtClean="0"/>
              <a:t>Jadi</a:t>
            </a:r>
            <a:r>
              <a:rPr lang="en-US" sz="2200" dirty="0" smtClean="0"/>
              <a:t> </a:t>
            </a:r>
            <a:r>
              <a:rPr lang="en-US" sz="2200" dirty="0" err="1" smtClean="0"/>
              <a:t>dimensi</a:t>
            </a:r>
            <a:r>
              <a:rPr lang="en-US" sz="2200" dirty="0" smtClean="0"/>
              <a:t> joule = N m = (kg m s</a:t>
            </a:r>
            <a:r>
              <a:rPr lang="en-US" sz="2200" baseline="30000" dirty="0" smtClean="0"/>
              <a:t>-2</a:t>
            </a:r>
            <a:r>
              <a:rPr lang="en-US" sz="2200" dirty="0" smtClean="0"/>
              <a:t>)(m) = kg m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s</a:t>
            </a:r>
            <a:r>
              <a:rPr lang="en-US" sz="2200" baseline="30000" dirty="0" smtClean="0"/>
              <a:t>-2</a:t>
            </a:r>
            <a:r>
              <a:rPr lang="en-US" sz="2200" dirty="0" smtClean="0"/>
              <a:t> = ML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T</a:t>
            </a:r>
            <a:r>
              <a:rPr lang="en-US" sz="2200" baseline="30000" dirty="0" smtClean="0"/>
              <a:t>-2</a:t>
            </a: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Liter </a:t>
            </a:r>
            <a:r>
              <a:rPr lang="en-US" sz="2200" dirty="0" err="1" smtClean="0"/>
              <a:t>merupakan</a:t>
            </a:r>
            <a:r>
              <a:rPr lang="en-US" sz="2200" dirty="0" smtClean="0"/>
              <a:t> </a:t>
            </a:r>
            <a:r>
              <a:rPr lang="en-US" sz="2200" dirty="0" err="1" smtClean="0"/>
              <a:t>satuan</a:t>
            </a:r>
            <a:r>
              <a:rPr lang="en-US" sz="2200" dirty="0" smtClean="0"/>
              <a:t> volume (m</a:t>
            </a:r>
            <a:r>
              <a:rPr lang="en-US" sz="2200" baseline="30000" dirty="0" smtClean="0"/>
              <a:t>3</a:t>
            </a:r>
            <a:r>
              <a:rPr lang="en-US" sz="2200" dirty="0" smtClean="0"/>
              <a:t>) </a:t>
            </a:r>
            <a:r>
              <a:rPr lang="en-US" sz="2200" dirty="0" err="1" smtClean="0"/>
              <a:t>sedangkan</a:t>
            </a:r>
            <a:r>
              <a:rPr lang="en-US" sz="2200" dirty="0" smtClean="0"/>
              <a:t> </a:t>
            </a:r>
            <a:r>
              <a:rPr lang="en-US" sz="2200" dirty="0" err="1" smtClean="0"/>
              <a:t>atmosfer</a:t>
            </a:r>
            <a:r>
              <a:rPr lang="en-US" sz="2200" dirty="0" smtClean="0"/>
              <a:t> </a:t>
            </a:r>
            <a:r>
              <a:rPr lang="en-US" sz="2200" dirty="0" err="1" smtClean="0"/>
              <a:t>merupakan</a:t>
            </a:r>
            <a:r>
              <a:rPr lang="en-US" sz="2200" dirty="0" smtClean="0"/>
              <a:t> </a:t>
            </a:r>
            <a:r>
              <a:rPr lang="en-US" sz="2200" dirty="0" err="1" smtClean="0"/>
              <a:t>satuan</a:t>
            </a:r>
            <a:r>
              <a:rPr lang="en-US" sz="2200" dirty="0" smtClean="0"/>
              <a:t> </a:t>
            </a:r>
            <a:r>
              <a:rPr lang="en-US" sz="2200" dirty="0" err="1" smtClean="0"/>
              <a:t>tekanan</a:t>
            </a:r>
            <a:r>
              <a:rPr lang="en-US" sz="2200" dirty="0" smtClean="0"/>
              <a:t>. </a:t>
            </a:r>
            <a:r>
              <a:rPr lang="en-US" sz="2200" dirty="0" err="1" smtClean="0"/>
              <a:t>Tekanan</a:t>
            </a:r>
            <a:r>
              <a:rPr lang="en-US" sz="2200" dirty="0" smtClean="0"/>
              <a:t> </a:t>
            </a:r>
            <a:r>
              <a:rPr lang="en-US" sz="2200" dirty="0" err="1" smtClean="0"/>
              <a:t>adalah</a:t>
            </a:r>
            <a:r>
              <a:rPr lang="en-US" sz="2200" dirty="0" smtClean="0"/>
              <a:t> </a:t>
            </a:r>
            <a:r>
              <a:rPr lang="en-US" sz="2200" dirty="0" err="1" smtClean="0"/>
              <a:t>gaya</a:t>
            </a:r>
            <a:r>
              <a:rPr lang="en-US" sz="2200" dirty="0" smtClean="0"/>
              <a:t> (N) per </a:t>
            </a:r>
            <a:r>
              <a:rPr lang="en-US" sz="2200" dirty="0" err="1" smtClean="0"/>
              <a:t>satuan</a:t>
            </a:r>
            <a:r>
              <a:rPr lang="en-US" sz="2200" dirty="0" smtClean="0"/>
              <a:t> </a:t>
            </a:r>
            <a:r>
              <a:rPr lang="en-US" sz="2200" dirty="0" err="1" smtClean="0"/>
              <a:t>luas</a:t>
            </a:r>
            <a:r>
              <a:rPr lang="en-US" sz="2200" dirty="0" smtClean="0"/>
              <a:t> (m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) </a:t>
            </a:r>
            <a:r>
              <a:rPr lang="en-US" sz="2200" dirty="0" err="1" smtClean="0"/>
              <a:t>sehingga</a:t>
            </a:r>
            <a:r>
              <a:rPr lang="en-US" sz="2200" dirty="0" smtClean="0"/>
              <a:t> 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L </a:t>
            </a:r>
            <a:r>
              <a:rPr lang="en-US" sz="2200" dirty="0" err="1" smtClean="0"/>
              <a:t>atm</a:t>
            </a:r>
            <a:r>
              <a:rPr lang="en-US" sz="2200" dirty="0" smtClean="0"/>
              <a:t> = (m</a:t>
            </a:r>
            <a:r>
              <a:rPr lang="en-US" sz="2200" baseline="30000" dirty="0" smtClean="0"/>
              <a:t>3</a:t>
            </a:r>
            <a:r>
              <a:rPr lang="en-US" sz="2200" dirty="0" smtClean="0"/>
              <a:t>)(kg m s</a:t>
            </a:r>
            <a:r>
              <a:rPr lang="en-US" sz="2200" baseline="30000" dirty="0" smtClean="0"/>
              <a:t>-2</a:t>
            </a:r>
            <a:r>
              <a:rPr lang="en-US" sz="2200" dirty="0" smtClean="0"/>
              <a:t> / m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) = kg m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s</a:t>
            </a:r>
            <a:r>
              <a:rPr lang="en-US" sz="2200" baseline="30000" dirty="0" smtClean="0"/>
              <a:t>-2</a:t>
            </a:r>
            <a:r>
              <a:rPr lang="en-US" sz="2200" dirty="0" smtClean="0"/>
              <a:t> = ML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T</a:t>
            </a:r>
            <a:r>
              <a:rPr lang="en-US" sz="2200" baseline="30000" dirty="0" smtClean="0"/>
              <a:t>-2</a:t>
            </a: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id-ID" sz="2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49053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/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ANALISIS DIMENSI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5804" y="1000108"/>
            <a:ext cx="8229600" cy="714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Penjelasan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d-ID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" descr="t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86625" cy="81915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14282" y="1928802"/>
            <a:ext cx="8676000" cy="1357322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000496" y="1214422"/>
          <a:ext cx="100013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</a:t>
                      </a:r>
                      <a:r>
                        <a:rPr lang="en-US" sz="3600" baseline="30000" dirty="0" smtClean="0"/>
                        <a:t>x</a:t>
                      </a:r>
                      <a:endParaRPr lang="id-ID" sz="3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rot="5400000" flipH="1" flipV="1">
            <a:off x="32596" y="3039182"/>
            <a:ext cx="792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461224" y="3045364"/>
            <a:ext cx="792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889852" y="3045364"/>
            <a:ext cx="792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1318480" y="3051546"/>
            <a:ext cx="792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1747108" y="3045364"/>
            <a:ext cx="792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2175736" y="3051546"/>
            <a:ext cx="792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2604364" y="3051546"/>
            <a:ext cx="792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 flipH="1" flipV="1">
            <a:off x="3032992" y="3057728"/>
            <a:ext cx="792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3461620" y="3045364"/>
            <a:ext cx="792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3890248" y="3051546"/>
            <a:ext cx="792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4390314" y="3051546"/>
            <a:ext cx="792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4818942" y="3057728"/>
            <a:ext cx="792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 flipH="1" flipV="1">
            <a:off x="5247570" y="3051546"/>
            <a:ext cx="792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H="1" flipV="1">
            <a:off x="5676198" y="3057728"/>
            <a:ext cx="792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 flipH="1" flipV="1">
            <a:off x="6104826" y="3057728"/>
            <a:ext cx="792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 flipH="1" flipV="1">
            <a:off x="6533454" y="3063910"/>
            <a:ext cx="792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 flipH="1" flipV="1">
            <a:off x="6962082" y="3045364"/>
            <a:ext cx="792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 flipH="1" flipV="1">
            <a:off x="7390710" y="3051546"/>
            <a:ext cx="792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214282" y="2200904"/>
          <a:ext cx="864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id-ID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id-ID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id-ID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id-ID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id-ID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id-ID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id-ID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d-ID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id-ID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id-ID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-2</a:t>
                      </a:r>
                      <a:endParaRPr lang="id-ID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id-ID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-6</a:t>
                      </a:r>
                      <a:endParaRPr lang="id-ID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-9</a:t>
                      </a:r>
                      <a:endParaRPr lang="id-ID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-12</a:t>
                      </a:r>
                      <a:endParaRPr lang="id-ID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-15</a:t>
                      </a:r>
                      <a:endParaRPr lang="id-ID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-18</a:t>
                      </a:r>
                      <a:endParaRPr lang="id-ID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-21</a:t>
                      </a:r>
                      <a:endParaRPr lang="id-ID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-24</a:t>
                      </a:r>
                      <a:endParaRPr lang="id-ID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14282" y="3643314"/>
          <a:ext cx="864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id-ID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id-ID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id-ID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id-ID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id-ID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id-ID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id-ID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id-ID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da</a:t>
                      </a:r>
                      <a:endParaRPr lang="id-ID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id-ID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id-ID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id-ID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sym typeface="Symbol"/>
                        </a:rPr>
                        <a:t></a:t>
                      </a:r>
                      <a:endParaRPr lang="id-ID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id-ID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id-ID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id-ID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id-ID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id-ID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id-ID" sz="1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rot="5400000" flipH="1" flipV="1">
            <a:off x="7819338" y="3039182"/>
            <a:ext cx="792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8247966" y="3045364"/>
            <a:ext cx="792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2"/>
          <p:cNvSpPr txBox="1">
            <a:spLocks/>
          </p:cNvSpPr>
          <p:nvPr/>
        </p:nvSpPr>
        <p:spPr>
          <a:xfrm>
            <a:off x="428596" y="4643446"/>
            <a:ext cx="8286808" cy="1714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6350" marR="0" lvl="0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= </a:t>
            </a:r>
            <a:r>
              <a:rPr kumimoji="0" lang="en-US" sz="16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yotta</a:t>
            </a:r>
            <a:r>
              <a:rPr kumimoji="0" lang="en-US" sz="1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(10</a:t>
            </a:r>
            <a:r>
              <a:rPr kumimoji="0" lang="en-US" sz="1600" b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</a:t>
            </a:r>
            <a:r>
              <a:rPr kumimoji="0" lang="en-US" sz="1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 = </a:t>
            </a:r>
            <a:r>
              <a:rPr kumimoji="0" lang="en-US" sz="16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tera</a:t>
            </a:r>
            <a:r>
              <a:rPr kumimoji="0" lang="en-US" sz="1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h = </a:t>
            </a:r>
            <a:r>
              <a:rPr kumimoji="0" lang="en-US" sz="16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hecto</a:t>
            </a:r>
            <a:r>
              <a:rPr kumimoji="0" lang="en-US" sz="1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(10</a:t>
            </a:r>
            <a:r>
              <a:rPr kumimoji="0" lang="en-US" sz="1600" b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1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m = </a:t>
            </a:r>
            <a:r>
              <a:rPr kumimoji="0" lang="en-US" sz="16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milli</a:t>
            </a:r>
            <a:r>
              <a:rPr kumimoji="0" lang="en-US" sz="1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f = </a:t>
            </a:r>
            <a:r>
              <a:rPr kumimoji="0" lang="en-US" sz="16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femto</a:t>
            </a:r>
            <a:endParaRPr kumimoji="0" lang="en-US" sz="16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350" marR="0" lvl="0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dirty="0" smtClean="0"/>
              <a:t>Z = </a:t>
            </a:r>
            <a:r>
              <a:rPr lang="en-US" sz="1600" dirty="0" err="1" smtClean="0"/>
              <a:t>zetta</a:t>
            </a:r>
            <a:r>
              <a:rPr lang="en-US" sz="1600" dirty="0" smtClean="0"/>
              <a:t>		G = </a:t>
            </a:r>
            <a:r>
              <a:rPr lang="en-US" sz="1600" dirty="0" err="1" smtClean="0"/>
              <a:t>giga</a:t>
            </a:r>
            <a:r>
              <a:rPr lang="en-US" sz="1600" dirty="0" smtClean="0"/>
              <a:t> (10</a:t>
            </a:r>
            <a:r>
              <a:rPr lang="en-US" sz="1600" baseline="30000" dirty="0" smtClean="0"/>
              <a:t>9</a:t>
            </a:r>
            <a:r>
              <a:rPr lang="en-US" sz="1600" dirty="0" smtClean="0"/>
              <a:t>)	</a:t>
            </a:r>
            <a:r>
              <a:rPr lang="en-US" sz="1600" dirty="0" err="1" smtClean="0"/>
              <a:t>da</a:t>
            </a:r>
            <a:r>
              <a:rPr lang="en-US" sz="1600" dirty="0" smtClean="0"/>
              <a:t> = </a:t>
            </a:r>
            <a:r>
              <a:rPr lang="en-US" sz="1600" dirty="0" err="1" smtClean="0"/>
              <a:t>deca</a:t>
            </a:r>
            <a:r>
              <a:rPr lang="en-US" sz="1600" dirty="0" smtClean="0"/>
              <a:t>		</a:t>
            </a:r>
            <a:r>
              <a:rPr lang="en-US" sz="1600" dirty="0" smtClean="0">
                <a:sym typeface="Symbol"/>
              </a:rPr>
              <a:t> = micro (10</a:t>
            </a:r>
            <a:r>
              <a:rPr lang="en-US" sz="1600" baseline="30000" dirty="0" smtClean="0">
                <a:sym typeface="Symbol"/>
              </a:rPr>
              <a:t>-6</a:t>
            </a:r>
            <a:r>
              <a:rPr lang="en-US" sz="1600" dirty="0" smtClean="0">
                <a:sym typeface="Symbol"/>
              </a:rPr>
              <a:t>)	a = </a:t>
            </a:r>
            <a:r>
              <a:rPr lang="en-US" sz="1600" dirty="0" err="1" smtClean="0">
                <a:sym typeface="Symbol"/>
              </a:rPr>
              <a:t>atto</a:t>
            </a:r>
            <a:endParaRPr lang="en-US" sz="1600" dirty="0" smtClean="0"/>
          </a:p>
          <a:p>
            <a:pPr marL="6350" marR="0" lvl="0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= </a:t>
            </a:r>
            <a:r>
              <a:rPr kumimoji="0" lang="en-US" sz="16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</a:t>
            </a:r>
            <a:r>
              <a:rPr kumimoji="0" lang="en-US" sz="1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M = mega		d = </a:t>
            </a:r>
            <a:r>
              <a:rPr kumimoji="0" lang="en-US" sz="16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deci</a:t>
            </a:r>
            <a:r>
              <a:rPr kumimoji="0" lang="en-US" sz="1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(10</a:t>
            </a:r>
            <a:r>
              <a:rPr kumimoji="0" lang="en-US" sz="1600" b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en-US" sz="1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n = </a:t>
            </a:r>
            <a:r>
              <a:rPr kumimoji="0" lang="en-US" sz="16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nano</a:t>
            </a:r>
            <a:r>
              <a:rPr kumimoji="0" lang="en-US" sz="1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(10</a:t>
            </a:r>
            <a:r>
              <a:rPr kumimoji="0" lang="en-US" sz="1600" b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-9</a:t>
            </a:r>
            <a:r>
              <a:rPr kumimoji="0" lang="en-US" sz="1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z = </a:t>
            </a:r>
            <a:r>
              <a:rPr kumimoji="0" lang="en-US" sz="16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zepto</a:t>
            </a:r>
            <a:endParaRPr kumimoji="0" lang="en-US" sz="16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350" marR="0" lvl="0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dirty="0" smtClean="0"/>
              <a:t>P  = </a:t>
            </a:r>
            <a:r>
              <a:rPr lang="en-US" sz="1600" dirty="0" err="1" smtClean="0"/>
              <a:t>peta</a:t>
            </a:r>
            <a:r>
              <a:rPr lang="en-US" sz="1600" dirty="0" smtClean="0"/>
              <a:t>		k = kilo		c = </a:t>
            </a:r>
            <a:r>
              <a:rPr lang="en-US" sz="1600" dirty="0" err="1" smtClean="0"/>
              <a:t>centi</a:t>
            </a:r>
            <a:r>
              <a:rPr lang="en-US" sz="1600" dirty="0" smtClean="0"/>
              <a:t>		p = </a:t>
            </a:r>
            <a:r>
              <a:rPr lang="en-US" sz="1600" dirty="0" err="1" smtClean="0"/>
              <a:t>pico</a:t>
            </a:r>
            <a:r>
              <a:rPr lang="en-US" sz="1600" dirty="0" smtClean="0"/>
              <a:t>		y = </a:t>
            </a:r>
            <a:r>
              <a:rPr lang="en-US" sz="1600" dirty="0" err="1" smtClean="0"/>
              <a:t>yocto</a:t>
            </a:r>
            <a:endParaRPr lang="en-US" sz="1600" dirty="0" smtClean="0"/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0" y="0"/>
            <a:ext cx="9144000" cy="49053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/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NOTASI ILMIAH: </a:t>
            </a:r>
            <a:r>
              <a:rPr lang="en-US" sz="4400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PREFIX FACTOR</a:t>
            </a:r>
            <a:endParaRPr kumimoji="0" lang="en-US" sz="44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4486</TotalTime>
  <Words>1763</Words>
  <Application>Microsoft Office PowerPoint</Application>
  <PresentationFormat>On-screen Show (4:3)</PresentationFormat>
  <Paragraphs>684</Paragraphs>
  <Slides>45</Slides>
  <Notes>41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Office Theme</vt:lpstr>
      <vt:lpstr>Equation</vt:lpstr>
      <vt:lpstr>Bitmap Image</vt:lpstr>
      <vt:lpstr>KIMIA DASAR 1A Prodi: informatika Topik: pengukuran dan perhitungan (2nd week)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Stop here</vt:lpstr>
      <vt:lpstr>Slide 43</vt:lpstr>
      <vt:lpstr>WHAT PICTURE</vt:lpstr>
      <vt:lpstr>WHAT PICTURE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relion</dc:creator>
  <cp:lastModifiedBy>DarkUser</cp:lastModifiedBy>
  <cp:revision>247</cp:revision>
  <dcterms:created xsi:type="dcterms:W3CDTF">2012-09-02T18:09:03Z</dcterms:created>
  <dcterms:modified xsi:type="dcterms:W3CDTF">2018-10-27T00:50:25Z</dcterms:modified>
</cp:coreProperties>
</file>