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325" r:id="rId4"/>
    <p:sldId id="326" r:id="rId5"/>
    <p:sldId id="368" r:id="rId6"/>
    <p:sldId id="328" r:id="rId7"/>
    <p:sldId id="330" r:id="rId8"/>
    <p:sldId id="331" r:id="rId9"/>
    <p:sldId id="362" r:id="rId10"/>
    <p:sldId id="364" r:id="rId11"/>
    <p:sldId id="361" r:id="rId12"/>
    <p:sldId id="365" r:id="rId13"/>
    <p:sldId id="363" r:id="rId14"/>
    <p:sldId id="334" r:id="rId15"/>
    <p:sldId id="335" r:id="rId16"/>
    <p:sldId id="337" r:id="rId17"/>
    <p:sldId id="336" r:id="rId18"/>
    <p:sldId id="369" r:id="rId19"/>
    <p:sldId id="366" r:id="rId20"/>
    <p:sldId id="338" r:id="rId21"/>
    <p:sldId id="340" r:id="rId22"/>
    <p:sldId id="339" r:id="rId23"/>
    <p:sldId id="341" r:id="rId24"/>
    <p:sldId id="342" r:id="rId25"/>
    <p:sldId id="345" r:id="rId26"/>
    <p:sldId id="344" r:id="rId27"/>
    <p:sldId id="346" r:id="rId28"/>
    <p:sldId id="348" r:id="rId29"/>
    <p:sldId id="350" r:id="rId30"/>
    <p:sldId id="351" r:id="rId31"/>
    <p:sldId id="352" r:id="rId32"/>
    <p:sldId id="354" r:id="rId33"/>
    <p:sldId id="355" r:id="rId34"/>
    <p:sldId id="356" r:id="rId35"/>
    <p:sldId id="357" r:id="rId36"/>
    <p:sldId id="359" r:id="rId37"/>
    <p:sldId id="358" r:id="rId38"/>
    <p:sldId id="367" r:id="rId39"/>
    <p:sldId id="360" r:id="rId4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4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96797" autoAdjust="0"/>
  </p:normalViewPr>
  <p:slideViewPr>
    <p:cSldViewPr snapToGrid="0">
      <p:cViewPr varScale="1">
        <p:scale>
          <a:sx n="60" d="100"/>
          <a:sy n="60" d="100"/>
        </p:scale>
        <p:origin x="-84" y="-246"/>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1/19/2019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64184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id-ID" dirty="0" smtClean="0"/>
              <a:t>Waktu (s) dari hasil rata-rata waktu</a:t>
            </a:r>
            <a:r>
              <a:rPr lang="id-ID" baseline="0" dirty="0" smtClean="0"/>
              <a:t> 3x percobaan</a:t>
            </a:r>
          </a:p>
          <a:p>
            <a:endParaRPr lang="id-ID" dirty="0"/>
          </a:p>
        </p:txBody>
      </p:sp>
      <p:sp>
        <p:nvSpPr>
          <p:cNvPr id="4" name="Slide Number Placeholder 3"/>
          <p:cNvSpPr>
            <a:spLocks noGrp="1"/>
          </p:cNvSpPr>
          <p:nvPr>
            <p:ph type="sldNum" sz="quarter" idx="10"/>
          </p:nvPr>
        </p:nvSpPr>
        <p:spPr/>
        <p:txBody>
          <a:bodyPr/>
          <a:lstStyle/>
          <a:p>
            <a:fld id="{21B2AA4F-B828-4D7C-AFD3-893933DAFCB4}" type="slidenum">
              <a:rPr lang="en-US" smtClean="0"/>
              <a:t>3</a:t>
            </a:fld>
            <a:endParaRPr lang="en-US"/>
          </a:p>
        </p:txBody>
      </p:sp>
    </p:spTree>
    <p:extLst>
      <p:ext uri="{BB962C8B-B14F-4D97-AF65-F5344CB8AC3E}">
        <p14:creationId xmlns:p14="http://schemas.microsoft.com/office/powerpoint/2010/main" val="245567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Berdasarkan hasil pengolahan data pada tabel Data Pengamatan didapatkan rata-rata kecepatan dan percepatan yang berbeda disetiap tingkatan percobaan hal tersebut karena dipengaruhi oleh jarak dan </a:t>
            </a:r>
          </a:p>
          <a:p>
            <a:endParaRPr lang="id-ID" dirty="0"/>
          </a:p>
        </p:txBody>
      </p:sp>
      <p:sp>
        <p:nvSpPr>
          <p:cNvPr id="4" name="Slide Number Placeholder 3"/>
          <p:cNvSpPr>
            <a:spLocks noGrp="1"/>
          </p:cNvSpPr>
          <p:nvPr>
            <p:ph type="sldNum" sz="quarter" idx="10"/>
          </p:nvPr>
        </p:nvSpPr>
        <p:spPr/>
        <p:txBody>
          <a:bodyPr/>
          <a:lstStyle/>
          <a:p>
            <a:fld id="{21B2AA4F-B828-4D7C-AFD3-893933DAFCB4}" type="slidenum">
              <a:rPr lang="en-US" smtClean="0"/>
              <a:t>4</a:t>
            </a:fld>
            <a:endParaRPr lang="en-US"/>
          </a:p>
        </p:txBody>
      </p:sp>
    </p:spTree>
    <p:extLst>
      <p:ext uri="{BB962C8B-B14F-4D97-AF65-F5344CB8AC3E}">
        <p14:creationId xmlns:p14="http://schemas.microsoft.com/office/powerpoint/2010/main" val="56188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Berdasarkan hasil pengolahan data pada tabel Data Pengamatan didapatkan rata-rata kecepatan dan percepatan yang berbeda disetiap tingkatan percobaan hal tersebut karena dipengaruhi oleh jarak dan </a:t>
            </a:r>
          </a:p>
          <a:p>
            <a:endParaRPr lang="id-ID" dirty="0"/>
          </a:p>
        </p:txBody>
      </p:sp>
      <p:sp>
        <p:nvSpPr>
          <p:cNvPr id="4" name="Slide Number Placeholder 3"/>
          <p:cNvSpPr>
            <a:spLocks noGrp="1"/>
          </p:cNvSpPr>
          <p:nvPr>
            <p:ph type="sldNum" sz="quarter" idx="10"/>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561883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1/19/2019</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1/19/2019</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80604020202020204" pitchFamily="34" charset="0"/>
          <a:ea typeface="SimSun" pitchFamily="2" charset="-122"/>
        </a:defRPr>
      </a:lvl2pPr>
      <a:lvl3pPr algn="r" rtl="0" fontAlgn="base">
        <a:spcBef>
          <a:spcPct val="0"/>
        </a:spcBef>
        <a:spcAft>
          <a:spcPct val="0"/>
        </a:spcAft>
        <a:defRPr sz="3600">
          <a:solidFill>
            <a:schemeClr val="bg1"/>
          </a:solidFill>
          <a:latin typeface="Arial" panose="02080604020202020204" pitchFamily="34" charset="0"/>
          <a:ea typeface="SimSun" pitchFamily="2" charset="-122"/>
        </a:defRPr>
      </a:lvl3pPr>
      <a:lvl4pPr algn="r" rtl="0" fontAlgn="base">
        <a:spcBef>
          <a:spcPct val="0"/>
        </a:spcBef>
        <a:spcAft>
          <a:spcPct val="0"/>
        </a:spcAft>
        <a:defRPr sz="3600">
          <a:solidFill>
            <a:schemeClr val="bg1"/>
          </a:solidFill>
          <a:latin typeface="Arial" panose="02080604020202020204" pitchFamily="34" charset="0"/>
          <a:ea typeface="SimSun" pitchFamily="2" charset="-122"/>
        </a:defRPr>
      </a:lvl4pPr>
      <a:lvl5pPr algn="r" rtl="0" fontAlgn="base">
        <a:spcBef>
          <a:spcPct val="0"/>
        </a:spcBef>
        <a:spcAft>
          <a:spcPct val="0"/>
        </a:spcAft>
        <a:defRPr sz="3600">
          <a:solidFill>
            <a:schemeClr val="bg1"/>
          </a:solidFill>
          <a:latin typeface="Arial" panose="0208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8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8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8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0.png"/><Relationship Id="rId4" Type="http://schemas.openxmlformats.org/officeDocument/2006/relationships/image" Target="../media/image14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4.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0.png"/><Relationship Id="rId4" Type="http://schemas.openxmlformats.org/officeDocument/2006/relationships/image" Target="../media/image17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30.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4.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II</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id-ID" altLang="en-US" dirty="0" smtClean="0"/>
              <a:t>GERAK, KECEPATAN, DAN PERCEPATAN</a:t>
            </a:r>
            <a:endParaRPr lang="en-US" altLang="en-US" dirty="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570248999"/>
                  </p:ext>
                </p:extLst>
              </p:nvPr>
            </p:nvGraphicFramePr>
            <p:xfrm>
              <a:off x="683522" y="2040386"/>
              <a:ext cx="10876280" cy="3226816"/>
            </p:xfrm>
            <a:graphic>
              <a:graphicData uri="http://schemas.openxmlformats.org/drawingml/2006/table">
                <a:tbl>
                  <a:tblPr firstRow="1" bandRow="1">
                    <a:tableStyleId>{5C22544A-7EE6-4342-B048-85BDC9FD1C3A}</a:tableStyleId>
                  </a:tblPr>
                  <a:tblGrid>
                    <a:gridCol w="2209546"/>
                    <a:gridCol w="2054021"/>
                    <a:gridCol w="2054021"/>
                    <a:gridCol w="2387588"/>
                    <a:gridCol w="2171104"/>
                  </a:tblGrid>
                  <a:tr h="370840">
                    <a:tc>
                      <a:txBody>
                        <a:bodyPr/>
                        <a:lstStyle/>
                        <a:p>
                          <a:pPr algn="ctr"/>
                          <a:r>
                            <a:rPr lang="id-ID" sz="2000" b="1" dirty="0" smtClean="0">
                              <a:latin typeface="Californian FB" pitchFamily="18" charset="0"/>
                            </a:rPr>
                            <a:t>Massa</a:t>
                          </a:r>
                          <a:r>
                            <a:rPr lang="id-ID" sz="2000" b="1" baseline="0" dirty="0" smtClean="0">
                              <a:latin typeface="Californian FB" pitchFamily="18" charset="0"/>
                            </a:rPr>
                            <a:t> (gr)</a:t>
                          </a:r>
                          <a:endParaRPr lang="id-ID" sz="2000" b="1" dirty="0">
                            <a:latin typeface="Californian FB" pitchFamily="18" charset="0"/>
                          </a:endParaRPr>
                        </a:p>
                      </a:txBody>
                      <a:tcPr anchor="ctr"/>
                    </a:tc>
                    <a:tc>
                      <a:txBody>
                        <a:bodyPr/>
                        <a:lstStyle/>
                        <a:p>
                          <a:pPr algn="ctr"/>
                          <a:r>
                            <a:rPr lang="id-ID" sz="2000" b="1" dirty="0" smtClean="0">
                              <a:latin typeface="Californian FB" pitchFamily="18" charset="0"/>
                            </a:rPr>
                            <a:t>Waktu</a:t>
                          </a:r>
                          <a:r>
                            <a:rPr lang="id-ID" sz="2000" b="1" baseline="0" dirty="0" smtClean="0">
                              <a:latin typeface="Californian FB" pitchFamily="18" charset="0"/>
                            </a:rPr>
                            <a:t> (s)</a:t>
                          </a:r>
                          <a:endParaRPr lang="id-ID" sz="2000" b="1" dirty="0">
                            <a:latin typeface="Californian FB" pitchFamily="18" charset="0"/>
                          </a:endParaRPr>
                        </a:p>
                      </a:txBody>
                      <a:tcPr anchor="ctr"/>
                    </a:tc>
                    <a:tc>
                      <a:txBody>
                        <a:bodyPr/>
                        <a:lstStyle/>
                        <a:p>
                          <a:pPr algn="ctr"/>
                          <a:r>
                            <a:rPr lang="id-ID" sz="2000" b="1" dirty="0" smtClean="0">
                              <a:latin typeface="Californian FB" pitchFamily="18" charset="0"/>
                            </a:rPr>
                            <a:t>Periode </a:t>
                          </a:r>
                          <a:r>
                            <a:rPr lang="id-ID" sz="2000" b="1" i="1" dirty="0" smtClean="0">
                              <a:latin typeface="Californian FB" pitchFamily="18" charset="0"/>
                            </a:rPr>
                            <a:t>T(s) </a:t>
                          </a:r>
                        </a:p>
                        <a:p>
                          <a:pPr algn="ctr"/>
                          <a:r>
                            <a:rPr lang="id-ID" sz="2000" b="1" i="0" dirty="0" smtClean="0">
                              <a:latin typeface="Californian FB" pitchFamily="18" charset="0"/>
                            </a:rPr>
                            <a:t>( </a:t>
                          </a:r>
                          <a:r>
                            <a:rPr lang="id-ID" sz="2000" b="1" dirty="0" smtClean="0">
                              <a:latin typeface="Californian FB" pitchFamily="18" charset="0"/>
                            </a:rPr>
                            <a:t>T = </a:t>
                          </a:r>
                          <a14:m>
                            <m:oMath xmlns:m="http://schemas.openxmlformats.org/officeDocument/2006/math">
                              <m:f>
                                <m:fPr>
                                  <m:ctrlPr>
                                    <a:rPr lang="id-ID" sz="2000" b="1" i="1" smtClean="0">
                                      <a:latin typeface="Cambria Math"/>
                                    </a:rPr>
                                  </m:ctrlPr>
                                </m:fPr>
                                <m:num>
                                  <m:r>
                                    <a:rPr lang="id-ID" sz="2000" b="1" i="1" smtClean="0">
                                      <a:latin typeface="Cambria Math"/>
                                    </a:rPr>
                                    <m:t>𝒕</m:t>
                                  </m:r>
                                </m:num>
                                <m:den>
                                  <m:r>
                                    <a:rPr lang="id-ID" sz="2000" b="1" i="1" smtClean="0">
                                      <a:latin typeface="Cambria Math"/>
                                    </a:rPr>
                                    <m:t>𝒏</m:t>
                                  </m:r>
                                </m:den>
                              </m:f>
                            </m:oMath>
                          </a14:m>
                          <a:r>
                            <a:rPr lang="id-ID" sz="2000" b="1" dirty="0" smtClean="0">
                              <a:latin typeface="Californian FB" pitchFamily="18" charset="0"/>
                            </a:rPr>
                            <a:t> )</a:t>
                          </a:r>
                          <a:endParaRPr lang="id-ID" sz="2000" b="1" dirty="0">
                            <a:latin typeface="Californian FB" pitchFamily="18" charset="0"/>
                          </a:endParaRPr>
                        </a:p>
                      </a:txBody>
                      <a:tcPr anchor="ctr"/>
                    </a:tc>
                    <a:tc>
                      <a:txBody>
                        <a:bodyPr/>
                        <a:lstStyle/>
                        <a:p>
                          <a:pPr algn="ctr"/>
                          <a:r>
                            <a:rPr lang="id-ID" sz="2000" b="1" i="1" dirty="0" smtClean="0">
                              <a:latin typeface="Californian FB" pitchFamily="18" charset="0"/>
                            </a:rPr>
                            <a:t>T</a:t>
                          </a:r>
                          <a:r>
                            <a:rPr lang="id-ID" sz="1200" b="1" i="1" dirty="0" smtClean="0">
                              <a:latin typeface="Californian FB" pitchFamily="18" charset="0"/>
                            </a:rPr>
                            <a:t>2</a:t>
                          </a:r>
                          <a:endParaRPr lang="id-ID" sz="1200" b="1" i="1" dirty="0">
                            <a:latin typeface="Californian FB" pitchFamily="18" charset="0"/>
                          </a:endParaRPr>
                        </a:p>
                      </a:txBody>
                      <a:tcPr anchor="ctr"/>
                    </a:tc>
                    <a:tc>
                      <a:txBody>
                        <a:bodyPr/>
                        <a:lstStyle/>
                        <a:p>
                          <a:pPr algn="ctr"/>
                          <a:r>
                            <a:rPr lang="id-ID" sz="2000" b="1" i="0" dirty="0" smtClean="0">
                              <a:latin typeface="Californian FB" pitchFamily="18" charset="0"/>
                            </a:rPr>
                            <a:t>Menghitung Frekuensi</a:t>
                          </a:r>
                        </a:p>
                        <a:p>
                          <a:pPr algn="ctr"/>
                          <a:r>
                            <a:rPr lang="id-ID" sz="2000" b="1" i="1" dirty="0" smtClean="0">
                              <a:latin typeface="Californian FB" pitchFamily="18" charset="0"/>
                            </a:rPr>
                            <a:t>f</a:t>
                          </a:r>
                          <a:r>
                            <a:rPr lang="id-ID" sz="2000" b="1" i="1" baseline="0" dirty="0" smtClean="0">
                              <a:latin typeface="Californian FB" pitchFamily="18" charset="0"/>
                            </a:rPr>
                            <a:t> = 1/T</a:t>
                          </a:r>
                          <a:endParaRPr lang="id-ID" sz="2000" b="1" i="1" dirty="0">
                            <a:latin typeface="Californian FB" pitchFamily="18" charset="0"/>
                          </a:endParaRPr>
                        </a:p>
                      </a:txBody>
                      <a:tcPr anchor="ctr"/>
                    </a:tc>
                  </a:tr>
                  <a:tr h="459500">
                    <a:tc>
                      <a:txBody>
                        <a:bodyPr/>
                        <a:lstStyle/>
                        <a:p>
                          <a:pPr algn="ctr"/>
                          <a:r>
                            <a:rPr lang="id-ID" sz="2000" b="1" dirty="0" smtClean="0">
                              <a:latin typeface="Californian FB" pitchFamily="18" charset="0"/>
                            </a:rPr>
                            <a:t>50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5,5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 </a:t>
                          </a:r>
                          <a14:m>
                            <m:oMath xmlns:m="http://schemas.openxmlformats.org/officeDocument/2006/math">
                              <m:f>
                                <m:fPr>
                                  <m:ctrlPr>
                                    <a:rPr lang="id-ID" sz="2000" b="1" i="1" smtClean="0">
                                      <a:latin typeface="Cambria Math"/>
                                    </a:rPr>
                                  </m:ctrlPr>
                                </m:fPr>
                                <m:num>
                                  <m:r>
                                    <a:rPr lang="id-ID" sz="2000" b="1" i="1" smtClean="0">
                                      <a:latin typeface="Cambria Math"/>
                                    </a:rPr>
                                    <m:t>𝟓</m:t>
                                  </m:r>
                                  <m:r>
                                    <a:rPr lang="id-ID" sz="2000" b="1" i="1" smtClean="0">
                                      <a:latin typeface="Cambria Math"/>
                                    </a:rPr>
                                    <m:t>,</m:t>
                                  </m:r>
                                  <m:r>
                                    <a:rPr lang="id-ID" sz="2000" b="1" i="1" smtClean="0">
                                      <a:latin typeface="Cambria Math"/>
                                    </a:rPr>
                                    <m:t>𝟓</m:t>
                                  </m:r>
                                </m:num>
                                <m:den>
                                  <m:r>
                                    <a:rPr lang="id-ID" sz="2000" b="1" i="1" smtClean="0">
                                      <a:latin typeface="Cambria Math"/>
                                    </a:rPr>
                                    <m:t>𝟐𝟎</m:t>
                                  </m:r>
                                </m:den>
                              </m:f>
                              <m:r>
                                <a:rPr lang="id-ID" sz="2000" b="1" i="1" smtClean="0">
                                  <a:latin typeface="Cambria Math"/>
                                </a:rPr>
                                <m:t>=</m:t>
                              </m:r>
                            </m:oMath>
                          </a14:m>
                          <a:r>
                            <a:rPr lang="id-ID" sz="2000" b="1" dirty="0" smtClean="0">
                              <a:latin typeface="Californian FB" pitchFamily="18" charset="0"/>
                            </a:rPr>
                            <a:t> 0,28</a:t>
                          </a:r>
                          <a:endParaRPr lang="id-ID" sz="2000" b="1" dirty="0">
                            <a:latin typeface="Californian FB" pitchFamily="18" charset="0"/>
                          </a:endParaRPr>
                        </a:p>
                      </a:txBody>
                      <a:tcPr/>
                    </a:tc>
                    <a:tc>
                      <a:txBody>
                        <a:bodyPr/>
                        <a:lstStyle/>
                        <a:p>
                          <a:pPr algn="ctr"/>
                          <a14:m>
                            <m:oMath xmlns:m="http://schemas.openxmlformats.org/officeDocument/2006/math">
                              <m:sSup>
                                <m:sSupPr>
                                  <m:ctrlPr>
                                    <a:rPr lang="id-ID" sz="2000" b="1" i="1" smtClean="0">
                                      <a:latin typeface="Cambria Math"/>
                                    </a:rPr>
                                  </m:ctrlPr>
                                </m:sSupPr>
                                <m:e>
                                  <m:r>
                                    <a:rPr lang="id-ID" sz="2000" b="1" i="1" smtClean="0">
                                      <a:latin typeface="Cambria Math"/>
                                    </a:rPr>
                                    <m:t>(</m:t>
                                  </m:r>
                                  <m:r>
                                    <a:rPr lang="id-ID" sz="2000" b="1" i="1" smtClean="0">
                                      <a:latin typeface="Cambria Math"/>
                                    </a:rPr>
                                    <m:t>𝟎</m:t>
                                  </m:r>
                                  <m:r>
                                    <a:rPr lang="id-ID" sz="2000" b="1" i="1" smtClean="0">
                                      <a:latin typeface="Cambria Math"/>
                                    </a:rPr>
                                    <m:t>,</m:t>
                                  </m:r>
                                  <m:r>
                                    <a:rPr lang="id-ID" sz="2000" b="1" i="1" smtClean="0">
                                      <a:latin typeface="Cambria Math"/>
                                    </a:rPr>
                                    <m:t>𝟐𝟖</m:t>
                                  </m:r>
                                  <m:r>
                                    <a:rPr lang="id-ID" sz="2000" b="1" i="1" smtClean="0">
                                      <a:latin typeface="Cambria Math"/>
                                    </a:rPr>
                                    <m:t>)</m:t>
                                  </m:r>
                                </m:e>
                                <m:sup>
                                  <m:r>
                                    <a:rPr lang="id-ID" sz="2000" b="1" i="1" smtClean="0">
                                      <a:latin typeface="Cambria Math"/>
                                    </a:rPr>
                                    <m:t>𝟐</m:t>
                                  </m:r>
                                </m:sup>
                              </m:sSup>
                              <m:r>
                                <a:rPr lang="id-ID" sz="2000" b="1" i="1" smtClean="0">
                                  <a:latin typeface="Cambria Math"/>
                                </a:rPr>
                                <m:t>=</m:t>
                              </m:r>
                            </m:oMath>
                          </a14:m>
                          <a:r>
                            <a:rPr lang="id-ID" sz="2000" b="1" dirty="0" smtClean="0">
                              <a:latin typeface="Californian FB" pitchFamily="18" charset="0"/>
                            </a:rPr>
                            <a:t> 0,08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 </a:t>
                          </a:r>
                          <a14:m>
                            <m:oMath xmlns:m="http://schemas.openxmlformats.org/officeDocument/2006/math">
                              <m:f>
                                <m:fPr>
                                  <m:ctrlPr>
                                    <a:rPr lang="id-ID" sz="2000" b="1" i="1" smtClean="0">
                                      <a:latin typeface="Cambria Math"/>
                                    </a:rPr>
                                  </m:ctrlPr>
                                </m:fPr>
                                <m:num>
                                  <m:r>
                                    <a:rPr lang="id-ID" sz="2000" b="1" i="1" smtClean="0">
                                      <a:latin typeface="Cambria Math"/>
                                    </a:rPr>
                                    <m:t>𝟏</m:t>
                                  </m:r>
                                </m:num>
                                <m:den>
                                  <m:r>
                                    <a:rPr lang="id-ID" sz="2000" b="1" i="1" smtClean="0">
                                      <a:latin typeface="Cambria Math"/>
                                    </a:rPr>
                                    <m:t>𝟎</m:t>
                                  </m:r>
                                  <m:r>
                                    <a:rPr lang="id-ID" sz="2000" b="1" i="1" smtClean="0">
                                      <a:latin typeface="Cambria Math"/>
                                    </a:rPr>
                                    <m:t>,</m:t>
                                  </m:r>
                                  <m:r>
                                    <a:rPr lang="id-ID" sz="2000" b="1" i="1" smtClean="0">
                                      <a:latin typeface="Cambria Math"/>
                                    </a:rPr>
                                    <m:t>𝟐𝟖</m:t>
                                  </m:r>
                                </m:den>
                              </m:f>
                              <m:r>
                                <a:rPr lang="id-ID" sz="2000" b="1" i="1" smtClean="0">
                                  <a:latin typeface="Cambria Math"/>
                                </a:rPr>
                                <m:t>=</m:t>
                              </m:r>
                            </m:oMath>
                          </a14:m>
                          <a:r>
                            <a:rPr lang="id-ID" sz="2000" b="1" dirty="0" smtClean="0">
                              <a:latin typeface="Californian FB" pitchFamily="18" charset="0"/>
                            </a:rPr>
                            <a:t> 3,57 hz</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100 gr</a:t>
                          </a:r>
                          <a:endParaRPr lang="id-ID" sz="2000" b="1" i="0" dirty="0">
                            <a:latin typeface="Californian FB" pitchFamily="18" charset="0"/>
                          </a:endParaRPr>
                        </a:p>
                      </a:txBody>
                      <a:tcPr/>
                    </a:tc>
                    <a:tc>
                      <a:txBody>
                        <a:bodyPr/>
                        <a:lstStyle/>
                        <a:p>
                          <a:pPr algn="ctr"/>
                          <a:r>
                            <a:rPr lang="id-ID" sz="2000" b="1" dirty="0" smtClean="0">
                              <a:latin typeface="Californian FB" pitchFamily="18" charset="0"/>
                            </a:rPr>
                            <a:t>8,6</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𝟖</m:t>
                                  </m:r>
                                  <m:r>
                                    <a:rPr lang="id-ID" sz="2000" b="1" i="1" smtClean="0">
                                      <a:latin typeface="Cambria Math"/>
                                    </a:rPr>
                                    <m:t>,</m:t>
                                  </m:r>
                                  <m:r>
                                    <a:rPr lang="id-ID" sz="2000" b="1" i="1" smtClean="0">
                                      <a:latin typeface="Cambria Math"/>
                                    </a:rPr>
                                    <m:t>𝟔</m:t>
                                  </m:r>
                                </m:num>
                                <m:den>
                                  <m:r>
                                    <a:rPr lang="id-ID" sz="2000" b="1" i="1" smtClean="0">
                                      <a:latin typeface="Cambria Math"/>
                                    </a:rPr>
                                    <m:t>𝟐𝟎</m:t>
                                  </m:r>
                                </m:den>
                              </m:f>
                              <m:r>
                                <a:rPr lang="id-ID" sz="2000" b="1" i="1" smtClean="0">
                                  <a:latin typeface="Cambria Math"/>
                                </a:rPr>
                                <m:t>=</m:t>
                              </m:r>
                            </m:oMath>
                          </a14:m>
                          <a:r>
                            <a:rPr lang="id-ID" sz="2000" b="1" dirty="0" smtClean="0">
                              <a:latin typeface="Californian FB" pitchFamily="18" charset="0"/>
                            </a:rPr>
                            <a:t> 0,43 </a:t>
                          </a:r>
                          <a:endParaRPr lang="id-ID" sz="2000" b="1" dirty="0">
                            <a:latin typeface="Californian FB" pitchFamily="18" charset="0"/>
                          </a:endParaRPr>
                        </a:p>
                      </a:txBody>
                      <a:tcPr/>
                    </a:tc>
                    <a:tc>
                      <a:txBody>
                        <a:bodyPr/>
                        <a:lstStyle/>
                        <a:p>
                          <a:pPr algn="ctr"/>
                          <a14:m>
                            <m:oMath xmlns:m="http://schemas.openxmlformats.org/officeDocument/2006/math">
                              <m:sSup>
                                <m:sSupPr>
                                  <m:ctrlPr>
                                    <a:rPr lang="id-ID" sz="2000" b="1" i="1" smtClean="0">
                                      <a:latin typeface="Cambria Math"/>
                                    </a:rPr>
                                  </m:ctrlPr>
                                </m:sSupPr>
                                <m:e>
                                  <m:r>
                                    <a:rPr lang="id-ID" sz="2000" b="1" i="1" smtClean="0">
                                      <a:latin typeface="Cambria Math"/>
                                    </a:rPr>
                                    <m:t>(</m:t>
                                  </m:r>
                                  <m:r>
                                    <a:rPr lang="id-ID" sz="2000" b="1" i="1" smtClean="0">
                                      <a:latin typeface="Cambria Math"/>
                                    </a:rPr>
                                    <m:t>𝟎</m:t>
                                  </m:r>
                                  <m:r>
                                    <a:rPr lang="id-ID" sz="2000" b="1" i="1" smtClean="0">
                                      <a:latin typeface="Cambria Math"/>
                                    </a:rPr>
                                    <m:t>,</m:t>
                                  </m:r>
                                  <m:r>
                                    <a:rPr lang="id-ID" sz="2000" b="1" i="1" smtClean="0">
                                      <a:latin typeface="Cambria Math"/>
                                    </a:rPr>
                                    <m:t>𝟒𝟑</m:t>
                                  </m:r>
                                  <m:r>
                                    <a:rPr lang="id-ID" sz="2000" b="1" i="1" smtClean="0">
                                      <a:latin typeface="Cambria Math"/>
                                    </a:rPr>
                                    <m:t>)</m:t>
                                  </m:r>
                                </m:e>
                                <m:sup>
                                  <m:r>
                                    <a:rPr lang="id-ID" sz="2000" b="1" i="1" smtClean="0">
                                      <a:latin typeface="Cambria Math"/>
                                    </a:rPr>
                                    <m:t>𝟐</m:t>
                                  </m:r>
                                </m:sup>
                              </m:sSup>
                              <m:r>
                                <a:rPr lang="id-ID" sz="2000" b="1" i="0" smtClean="0">
                                  <a:latin typeface="Cambria Math"/>
                                </a:rPr>
                                <m:t>=</m:t>
                              </m:r>
                            </m:oMath>
                          </a14:m>
                          <a:r>
                            <a:rPr lang="id-ID" sz="2000" b="1" dirty="0" smtClean="0">
                              <a:latin typeface="Californian FB" pitchFamily="18" charset="0"/>
                            </a:rPr>
                            <a:t> 0,18 s</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𝟏</m:t>
                                  </m:r>
                                </m:num>
                                <m:den>
                                  <m:r>
                                    <a:rPr lang="id-ID" sz="2000" b="1" i="1" smtClean="0">
                                      <a:latin typeface="Cambria Math"/>
                                    </a:rPr>
                                    <m:t>𝟎</m:t>
                                  </m:r>
                                  <m:r>
                                    <a:rPr lang="id-ID" sz="2000" b="1" i="1" smtClean="0">
                                      <a:latin typeface="Cambria Math"/>
                                    </a:rPr>
                                    <m:t>,</m:t>
                                  </m:r>
                                  <m:r>
                                    <a:rPr lang="id-ID" sz="2000" b="1" i="1" smtClean="0">
                                      <a:latin typeface="Cambria Math"/>
                                    </a:rPr>
                                    <m:t>𝟒𝟑</m:t>
                                  </m:r>
                                </m:den>
                              </m:f>
                              <m:r>
                                <a:rPr lang="id-ID" sz="2000" b="1" i="1" smtClean="0">
                                  <a:latin typeface="Cambria Math"/>
                                </a:rPr>
                                <m:t>=</m:t>
                              </m:r>
                            </m:oMath>
                          </a14:m>
                          <a:r>
                            <a:rPr lang="id-ID" sz="2000" b="1" dirty="0" smtClean="0">
                              <a:latin typeface="Californian FB" pitchFamily="18" charset="0"/>
                            </a:rPr>
                            <a:t> 2,32 hz</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150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10,7</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𝟏𝟎</m:t>
                                  </m:r>
                                  <m:r>
                                    <a:rPr lang="id-ID" sz="2000" b="1" i="1" smtClean="0">
                                      <a:latin typeface="Cambria Math"/>
                                    </a:rPr>
                                    <m:t>,</m:t>
                                  </m:r>
                                  <m:r>
                                    <a:rPr lang="id-ID" sz="2000" b="1" i="1" smtClean="0">
                                      <a:latin typeface="Cambria Math"/>
                                    </a:rPr>
                                    <m:t>𝟕</m:t>
                                  </m:r>
                                </m:num>
                                <m:den>
                                  <m:r>
                                    <a:rPr lang="id-ID" sz="2000" b="1" i="1" smtClean="0">
                                      <a:latin typeface="Cambria Math"/>
                                    </a:rPr>
                                    <m:t>𝟐𝟎</m:t>
                                  </m:r>
                                </m:den>
                              </m:f>
                              <m:r>
                                <a:rPr lang="id-ID" sz="2000" b="1" i="1" smtClean="0">
                                  <a:latin typeface="Cambria Math"/>
                                </a:rPr>
                                <m:t>=</m:t>
                              </m:r>
                            </m:oMath>
                          </a14:m>
                          <a:r>
                            <a:rPr lang="id-ID" sz="2000" b="1" dirty="0" smtClean="0">
                              <a:latin typeface="Californian FB" pitchFamily="18" charset="0"/>
                            </a:rPr>
                            <a:t> 0,54</a:t>
                          </a:r>
                          <a:endParaRPr lang="id-ID" sz="2000" b="1" dirty="0">
                            <a:latin typeface="Californian FB" pitchFamily="18" charset="0"/>
                          </a:endParaRPr>
                        </a:p>
                      </a:txBody>
                      <a:tcPr/>
                    </a:tc>
                    <a:tc>
                      <a:txBody>
                        <a:bodyPr/>
                        <a:lstStyle/>
                        <a:p>
                          <a:pPr algn="ctr"/>
                          <a14:m>
                            <m:oMath xmlns:m="http://schemas.openxmlformats.org/officeDocument/2006/math">
                              <m:sSup>
                                <m:sSupPr>
                                  <m:ctrlPr>
                                    <a:rPr lang="id-ID" sz="2000" b="1" i="1" smtClean="0">
                                      <a:latin typeface="Cambria Math"/>
                                    </a:rPr>
                                  </m:ctrlPr>
                                </m:sSupPr>
                                <m:e>
                                  <m:r>
                                    <a:rPr lang="id-ID" sz="2000" b="1" i="1" smtClean="0">
                                      <a:latin typeface="Cambria Math"/>
                                    </a:rPr>
                                    <m:t>(</m:t>
                                  </m:r>
                                  <m:r>
                                    <a:rPr lang="id-ID" sz="2000" b="1" i="1" smtClean="0">
                                      <a:latin typeface="Cambria Math"/>
                                    </a:rPr>
                                    <m:t>𝟎</m:t>
                                  </m:r>
                                  <m:r>
                                    <a:rPr lang="id-ID" sz="2000" b="1" i="1" smtClean="0">
                                      <a:latin typeface="Cambria Math"/>
                                    </a:rPr>
                                    <m:t>,</m:t>
                                  </m:r>
                                  <m:r>
                                    <a:rPr lang="id-ID" sz="2000" b="1" i="1" smtClean="0">
                                      <a:latin typeface="Cambria Math"/>
                                    </a:rPr>
                                    <m:t>𝟓𝟒</m:t>
                                  </m:r>
                                  <m:r>
                                    <a:rPr lang="id-ID" sz="2000" b="1" i="1" smtClean="0">
                                      <a:latin typeface="Cambria Math"/>
                                    </a:rPr>
                                    <m:t>)</m:t>
                                  </m:r>
                                </m:e>
                                <m:sup>
                                  <m:r>
                                    <a:rPr lang="id-ID" sz="2000" b="1" i="1" smtClean="0">
                                      <a:latin typeface="Cambria Math"/>
                                    </a:rPr>
                                    <m:t>𝟐</m:t>
                                  </m:r>
                                </m:sup>
                              </m:sSup>
                              <m:r>
                                <a:rPr lang="id-ID" sz="2000" b="1" i="1" smtClean="0">
                                  <a:latin typeface="Cambria Math"/>
                                </a:rPr>
                                <m:t>=</m:t>
                              </m:r>
                              <m:r>
                                <a:rPr lang="id-ID" sz="2000" b="1" i="0" smtClean="0">
                                  <a:latin typeface="Cambria Math"/>
                                </a:rPr>
                                <m:t> </m:t>
                              </m:r>
                            </m:oMath>
                          </a14:m>
                          <a:r>
                            <a:rPr lang="id-ID" sz="2000" b="1" dirty="0" smtClean="0">
                              <a:latin typeface="Californian FB" pitchFamily="18" charset="0"/>
                            </a:rPr>
                            <a:t>0,29 s</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𝟏</m:t>
                                  </m:r>
                                </m:num>
                                <m:den>
                                  <m:r>
                                    <a:rPr lang="id-ID" sz="2000" b="1" i="1" smtClean="0">
                                      <a:latin typeface="Cambria Math"/>
                                    </a:rPr>
                                    <m:t>𝟎</m:t>
                                  </m:r>
                                  <m:r>
                                    <a:rPr lang="id-ID" sz="2000" b="1" i="1" smtClean="0">
                                      <a:latin typeface="Cambria Math"/>
                                    </a:rPr>
                                    <m:t>,</m:t>
                                  </m:r>
                                  <m:r>
                                    <a:rPr lang="id-ID" sz="2000" b="1" i="1" smtClean="0">
                                      <a:latin typeface="Cambria Math"/>
                                    </a:rPr>
                                    <m:t>𝟓𝟒</m:t>
                                  </m:r>
                                </m:den>
                              </m:f>
                              <m:r>
                                <a:rPr lang="id-ID" sz="2000" b="1" i="1" smtClean="0">
                                  <a:latin typeface="Cambria Math"/>
                                </a:rPr>
                                <m:t>=</m:t>
                              </m:r>
                            </m:oMath>
                          </a14:m>
                          <a:r>
                            <a:rPr lang="id-ID" sz="2000" b="1" dirty="0" smtClean="0">
                              <a:latin typeface="Californian FB" pitchFamily="18" charset="0"/>
                            </a:rPr>
                            <a:t> 1,85 hz</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200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12,5</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𝟏𝟐</m:t>
                                  </m:r>
                                  <m:r>
                                    <a:rPr lang="id-ID" sz="2000" b="1" i="1" smtClean="0">
                                      <a:latin typeface="Cambria Math"/>
                                    </a:rPr>
                                    <m:t>,</m:t>
                                  </m:r>
                                  <m:r>
                                    <a:rPr lang="id-ID" sz="2000" b="1" i="1" smtClean="0">
                                      <a:latin typeface="Cambria Math"/>
                                    </a:rPr>
                                    <m:t>𝟓</m:t>
                                  </m:r>
                                </m:num>
                                <m:den>
                                  <m:r>
                                    <a:rPr lang="id-ID" sz="2000" b="1" i="1" smtClean="0">
                                      <a:latin typeface="Cambria Math"/>
                                    </a:rPr>
                                    <m:t>𝟐𝟎</m:t>
                                  </m:r>
                                </m:den>
                              </m:f>
                              <m:r>
                                <a:rPr lang="id-ID" sz="2000" b="1" i="1" smtClean="0">
                                  <a:latin typeface="Cambria Math"/>
                                </a:rPr>
                                <m:t>=</m:t>
                              </m:r>
                            </m:oMath>
                          </a14:m>
                          <a:r>
                            <a:rPr lang="id-ID" sz="2000" b="1" dirty="0" smtClean="0">
                              <a:latin typeface="Californian FB" pitchFamily="18" charset="0"/>
                            </a:rPr>
                            <a:t> 0,62</a:t>
                          </a:r>
                          <a:endParaRPr lang="id-ID" sz="2000" b="1" dirty="0">
                            <a:latin typeface="Californian FB" pitchFamily="18" charset="0"/>
                          </a:endParaRPr>
                        </a:p>
                      </a:txBody>
                      <a:tcPr/>
                    </a:tc>
                    <a:tc>
                      <a:txBody>
                        <a:bodyPr/>
                        <a:lstStyle/>
                        <a:p>
                          <a:pPr algn="ctr"/>
                          <a14:m>
                            <m:oMath xmlns:m="http://schemas.openxmlformats.org/officeDocument/2006/math">
                              <m:sSup>
                                <m:sSupPr>
                                  <m:ctrlPr>
                                    <a:rPr lang="id-ID" sz="2000" b="1" i="1" smtClean="0">
                                      <a:latin typeface="Cambria Math"/>
                                    </a:rPr>
                                  </m:ctrlPr>
                                </m:sSupPr>
                                <m:e>
                                  <m:r>
                                    <a:rPr lang="id-ID" sz="2000" b="1" i="1" smtClean="0">
                                      <a:latin typeface="Cambria Math"/>
                                    </a:rPr>
                                    <m:t>(</m:t>
                                  </m:r>
                                  <m:r>
                                    <a:rPr lang="id-ID" sz="2000" b="1" i="1" smtClean="0">
                                      <a:latin typeface="Cambria Math"/>
                                    </a:rPr>
                                    <m:t>𝟎</m:t>
                                  </m:r>
                                  <m:r>
                                    <a:rPr lang="id-ID" sz="2000" b="1" i="1" smtClean="0">
                                      <a:latin typeface="Cambria Math"/>
                                    </a:rPr>
                                    <m:t>,</m:t>
                                  </m:r>
                                  <m:r>
                                    <a:rPr lang="id-ID" sz="2000" b="1" i="1" smtClean="0">
                                      <a:latin typeface="Cambria Math"/>
                                    </a:rPr>
                                    <m:t>𝟔𝟐</m:t>
                                  </m:r>
                                  <m:r>
                                    <a:rPr lang="id-ID" sz="2000" b="1" i="1" smtClean="0">
                                      <a:latin typeface="Cambria Math"/>
                                    </a:rPr>
                                    <m:t>)</m:t>
                                  </m:r>
                                </m:e>
                                <m:sup>
                                  <m:r>
                                    <a:rPr lang="id-ID" sz="2000" b="1" i="1" smtClean="0">
                                      <a:latin typeface="Cambria Math"/>
                                    </a:rPr>
                                    <m:t>𝟐</m:t>
                                  </m:r>
                                </m:sup>
                              </m:sSup>
                              <m:r>
                                <a:rPr lang="id-ID" sz="2000" b="1" i="1" smtClean="0">
                                  <a:latin typeface="Cambria Math"/>
                                </a:rPr>
                                <m:t>=</m:t>
                              </m:r>
                            </m:oMath>
                          </a14:m>
                          <a:r>
                            <a:rPr lang="id-ID" sz="2000" b="1" dirty="0" smtClean="0">
                              <a:latin typeface="Californian FB" pitchFamily="18" charset="0"/>
                            </a:rPr>
                            <a:t> 0,38 s</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𝟏</m:t>
                                  </m:r>
                                </m:num>
                                <m:den>
                                  <m:r>
                                    <a:rPr lang="id-ID" sz="2000" b="1" i="1" smtClean="0">
                                      <a:latin typeface="Cambria Math"/>
                                    </a:rPr>
                                    <m:t>𝟎</m:t>
                                  </m:r>
                                  <m:r>
                                    <a:rPr lang="id-ID" sz="2000" b="1" i="1" smtClean="0">
                                      <a:latin typeface="Cambria Math"/>
                                    </a:rPr>
                                    <m:t>,</m:t>
                                  </m:r>
                                  <m:r>
                                    <a:rPr lang="id-ID" sz="2000" b="1" i="1" smtClean="0">
                                      <a:latin typeface="Cambria Math"/>
                                    </a:rPr>
                                    <m:t>𝟔𝟐</m:t>
                                  </m:r>
                                </m:den>
                              </m:f>
                              <m:r>
                                <a:rPr lang="id-ID" sz="2000" b="1" i="1" smtClean="0">
                                  <a:latin typeface="Cambria Math"/>
                                </a:rPr>
                                <m:t>=</m:t>
                              </m:r>
                            </m:oMath>
                          </a14:m>
                          <a:r>
                            <a:rPr lang="id-ID" sz="2000" b="1" dirty="0" smtClean="0">
                              <a:latin typeface="Californian FB" pitchFamily="18" charset="0"/>
                            </a:rPr>
                            <a:t> 1,61 hz</a:t>
                          </a:r>
                          <a:endParaRPr lang="id-ID" sz="2000" b="1" dirty="0">
                            <a:latin typeface="Californian FB" pitchFamily="18" charset="0"/>
                          </a:endParaRPr>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570248999"/>
                  </p:ext>
                </p:extLst>
              </p:nvPr>
            </p:nvGraphicFramePr>
            <p:xfrm>
              <a:off x="683522" y="2040386"/>
              <a:ext cx="10876280" cy="3226816"/>
            </p:xfrm>
            <a:graphic>
              <a:graphicData uri="http://schemas.openxmlformats.org/drawingml/2006/table">
                <a:tbl>
                  <a:tblPr firstRow="1" bandRow="1">
                    <a:tableStyleId>{5C22544A-7EE6-4342-B048-85BDC9FD1C3A}</a:tableStyleId>
                  </a:tblPr>
                  <a:tblGrid>
                    <a:gridCol w="2209546"/>
                    <a:gridCol w="2054021"/>
                    <a:gridCol w="2054021"/>
                    <a:gridCol w="2387588"/>
                    <a:gridCol w="2171104"/>
                  </a:tblGrid>
                  <a:tr h="1005840">
                    <a:tc>
                      <a:txBody>
                        <a:bodyPr/>
                        <a:lstStyle/>
                        <a:p>
                          <a:pPr algn="ctr"/>
                          <a:r>
                            <a:rPr lang="id-ID" sz="2000" b="1" dirty="0" smtClean="0">
                              <a:latin typeface="Californian FB" pitchFamily="18" charset="0"/>
                            </a:rPr>
                            <a:t>Massa</a:t>
                          </a:r>
                          <a:r>
                            <a:rPr lang="id-ID" sz="2000" b="1" baseline="0" dirty="0" smtClean="0">
                              <a:latin typeface="Californian FB" pitchFamily="18" charset="0"/>
                            </a:rPr>
                            <a:t> (gr)</a:t>
                          </a:r>
                          <a:endParaRPr lang="id-ID" sz="2000" b="1" dirty="0">
                            <a:latin typeface="Californian FB" pitchFamily="18" charset="0"/>
                          </a:endParaRPr>
                        </a:p>
                      </a:txBody>
                      <a:tcPr anchor="ctr"/>
                    </a:tc>
                    <a:tc>
                      <a:txBody>
                        <a:bodyPr/>
                        <a:lstStyle/>
                        <a:p>
                          <a:pPr algn="ctr"/>
                          <a:r>
                            <a:rPr lang="id-ID" sz="2000" b="1" dirty="0" smtClean="0">
                              <a:latin typeface="Californian FB" pitchFamily="18" charset="0"/>
                            </a:rPr>
                            <a:t>Waktu</a:t>
                          </a:r>
                          <a:r>
                            <a:rPr lang="id-ID" sz="2000" b="1" baseline="0" dirty="0" smtClean="0">
                              <a:latin typeface="Californian FB" pitchFamily="18" charset="0"/>
                            </a:rPr>
                            <a:t> (s)</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207418" t="-3030" r="-222255" b="-223636"/>
                          </a:stretch>
                        </a:blipFill>
                      </a:tcPr>
                    </a:tc>
                    <a:tc>
                      <a:txBody>
                        <a:bodyPr/>
                        <a:lstStyle/>
                        <a:p>
                          <a:pPr algn="ctr"/>
                          <a:r>
                            <a:rPr lang="id-ID" sz="2000" b="1" i="1" dirty="0" smtClean="0">
                              <a:latin typeface="Californian FB" pitchFamily="18" charset="0"/>
                            </a:rPr>
                            <a:t>T</a:t>
                          </a:r>
                          <a:r>
                            <a:rPr lang="id-ID" sz="1200" b="1" i="1" dirty="0" smtClean="0">
                              <a:latin typeface="Californian FB" pitchFamily="18" charset="0"/>
                            </a:rPr>
                            <a:t>2</a:t>
                          </a:r>
                          <a:endParaRPr lang="id-ID" sz="1200" b="1" i="1" dirty="0">
                            <a:latin typeface="Californian FB" pitchFamily="18" charset="0"/>
                          </a:endParaRPr>
                        </a:p>
                      </a:txBody>
                      <a:tcPr anchor="ctr"/>
                    </a:tc>
                    <a:tc>
                      <a:txBody>
                        <a:bodyPr/>
                        <a:lstStyle/>
                        <a:p>
                          <a:pPr algn="ctr"/>
                          <a:r>
                            <a:rPr lang="id-ID" sz="2000" b="1" i="0" dirty="0" smtClean="0">
                              <a:latin typeface="Californian FB" pitchFamily="18" charset="0"/>
                            </a:rPr>
                            <a:t>Menghitung Frekuensi</a:t>
                          </a:r>
                        </a:p>
                        <a:p>
                          <a:pPr algn="ctr"/>
                          <a:r>
                            <a:rPr lang="id-ID" sz="2000" b="1" i="1" dirty="0" smtClean="0">
                              <a:latin typeface="Californian FB" pitchFamily="18" charset="0"/>
                            </a:rPr>
                            <a:t>f</a:t>
                          </a:r>
                          <a:r>
                            <a:rPr lang="id-ID" sz="2000" b="1" i="1" baseline="0" dirty="0" smtClean="0">
                              <a:latin typeface="Californian FB" pitchFamily="18" charset="0"/>
                            </a:rPr>
                            <a:t> </a:t>
                          </a:r>
                          <a:r>
                            <a:rPr lang="id-ID" sz="2000" b="1" i="1" baseline="0" dirty="0" smtClean="0">
                              <a:latin typeface="Californian FB" pitchFamily="18" charset="0"/>
                            </a:rPr>
                            <a:t>= 1/T</a:t>
                          </a:r>
                          <a:endParaRPr lang="id-ID" sz="2000" b="1" i="1" dirty="0">
                            <a:latin typeface="Californian FB" pitchFamily="18" charset="0"/>
                          </a:endParaRPr>
                        </a:p>
                      </a:txBody>
                      <a:tcPr anchor="ctr"/>
                    </a:tc>
                  </a:tr>
                  <a:tr h="555244">
                    <a:tc>
                      <a:txBody>
                        <a:bodyPr/>
                        <a:lstStyle/>
                        <a:p>
                          <a:pPr algn="ctr"/>
                          <a:r>
                            <a:rPr lang="id-ID" sz="2000" b="1" dirty="0" smtClean="0">
                              <a:latin typeface="Californian FB" pitchFamily="18" charset="0"/>
                            </a:rPr>
                            <a:t>50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5,5 </a:t>
                          </a:r>
                          <a:endParaRPr lang="id-ID" sz="2000" b="1" dirty="0">
                            <a:latin typeface="Californian FB" pitchFamily="18" charset="0"/>
                          </a:endParaRPr>
                        </a:p>
                      </a:txBody>
                      <a:tcPr/>
                    </a:tc>
                    <a:tc>
                      <a:txBody>
                        <a:bodyPr/>
                        <a:lstStyle/>
                        <a:p>
                          <a:endParaRPr lang="id-ID"/>
                        </a:p>
                      </a:txBody>
                      <a:tcPr>
                        <a:blipFill rotWithShape="1">
                          <a:blip r:embed="rId2"/>
                          <a:stretch>
                            <a:fillRect l="-207418" t="-186813" r="-222255" b="-305495"/>
                          </a:stretch>
                        </a:blipFill>
                      </a:tcPr>
                    </a:tc>
                    <a:tc>
                      <a:txBody>
                        <a:bodyPr/>
                        <a:lstStyle/>
                        <a:p>
                          <a:endParaRPr lang="id-ID"/>
                        </a:p>
                      </a:txBody>
                      <a:tcPr>
                        <a:blipFill rotWithShape="1">
                          <a:blip r:embed="rId2"/>
                          <a:stretch>
                            <a:fillRect l="-264286" t="-186813" r="-91071" b="-305495"/>
                          </a:stretch>
                        </a:blipFill>
                      </a:tcPr>
                    </a:tc>
                    <a:tc>
                      <a:txBody>
                        <a:bodyPr/>
                        <a:lstStyle/>
                        <a:p>
                          <a:endParaRPr lang="id-ID"/>
                        </a:p>
                      </a:txBody>
                      <a:tcPr>
                        <a:blipFill rotWithShape="1">
                          <a:blip r:embed="rId2"/>
                          <a:stretch>
                            <a:fillRect l="-401124" t="-186813" r="-281" b="-305495"/>
                          </a:stretch>
                        </a:blipFill>
                      </a:tcPr>
                    </a:tc>
                  </a:tr>
                  <a:tr h="555244">
                    <a:tc>
                      <a:txBody>
                        <a:bodyPr/>
                        <a:lstStyle/>
                        <a:p>
                          <a:pPr algn="ctr"/>
                          <a:r>
                            <a:rPr lang="id-ID" sz="2000" b="1" dirty="0" smtClean="0">
                              <a:latin typeface="Californian FB" pitchFamily="18" charset="0"/>
                            </a:rPr>
                            <a:t>100 gr</a:t>
                          </a:r>
                          <a:endParaRPr lang="id-ID" sz="2000" b="1" i="0" dirty="0">
                            <a:latin typeface="Californian FB" pitchFamily="18" charset="0"/>
                          </a:endParaRPr>
                        </a:p>
                      </a:txBody>
                      <a:tcPr/>
                    </a:tc>
                    <a:tc>
                      <a:txBody>
                        <a:bodyPr/>
                        <a:lstStyle/>
                        <a:p>
                          <a:pPr algn="ctr"/>
                          <a:r>
                            <a:rPr lang="id-ID" sz="2000" b="1" dirty="0" smtClean="0">
                              <a:latin typeface="Californian FB" pitchFamily="18" charset="0"/>
                            </a:rPr>
                            <a:t>8,6</a:t>
                          </a:r>
                          <a:endParaRPr lang="id-ID" sz="2000" b="1" dirty="0">
                            <a:latin typeface="Californian FB" pitchFamily="18" charset="0"/>
                          </a:endParaRPr>
                        </a:p>
                      </a:txBody>
                      <a:tcPr/>
                    </a:tc>
                    <a:tc>
                      <a:txBody>
                        <a:bodyPr/>
                        <a:lstStyle/>
                        <a:p>
                          <a:endParaRPr lang="id-ID"/>
                        </a:p>
                      </a:txBody>
                      <a:tcPr>
                        <a:blipFill rotWithShape="1">
                          <a:blip r:embed="rId2"/>
                          <a:stretch>
                            <a:fillRect l="-207418" t="-286813" r="-222255" b="-205495"/>
                          </a:stretch>
                        </a:blipFill>
                      </a:tcPr>
                    </a:tc>
                    <a:tc>
                      <a:txBody>
                        <a:bodyPr/>
                        <a:lstStyle/>
                        <a:p>
                          <a:endParaRPr lang="id-ID"/>
                        </a:p>
                      </a:txBody>
                      <a:tcPr>
                        <a:blipFill rotWithShape="1">
                          <a:blip r:embed="rId2"/>
                          <a:stretch>
                            <a:fillRect l="-264286" t="-286813" r="-91071" b="-205495"/>
                          </a:stretch>
                        </a:blipFill>
                      </a:tcPr>
                    </a:tc>
                    <a:tc>
                      <a:txBody>
                        <a:bodyPr/>
                        <a:lstStyle/>
                        <a:p>
                          <a:endParaRPr lang="id-ID"/>
                        </a:p>
                      </a:txBody>
                      <a:tcPr>
                        <a:blipFill rotWithShape="1">
                          <a:blip r:embed="rId2"/>
                          <a:stretch>
                            <a:fillRect l="-401124" t="-286813" r="-281" b="-205495"/>
                          </a:stretch>
                        </a:blipFill>
                      </a:tcPr>
                    </a:tc>
                  </a:tr>
                  <a:tr h="555244">
                    <a:tc>
                      <a:txBody>
                        <a:bodyPr/>
                        <a:lstStyle/>
                        <a:p>
                          <a:pPr algn="ctr"/>
                          <a:r>
                            <a:rPr lang="id-ID" sz="2000" b="1" dirty="0" smtClean="0">
                              <a:latin typeface="Californian FB" pitchFamily="18" charset="0"/>
                            </a:rPr>
                            <a:t>150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10,7</a:t>
                          </a:r>
                          <a:endParaRPr lang="id-ID" sz="2000" b="1" dirty="0">
                            <a:latin typeface="Californian FB" pitchFamily="18" charset="0"/>
                          </a:endParaRPr>
                        </a:p>
                      </a:txBody>
                      <a:tcPr/>
                    </a:tc>
                    <a:tc>
                      <a:txBody>
                        <a:bodyPr/>
                        <a:lstStyle/>
                        <a:p>
                          <a:endParaRPr lang="id-ID"/>
                        </a:p>
                      </a:txBody>
                      <a:tcPr>
                        <a:blipFill rotWithShape="1">
                          <a:blip r:embed="rId2"/>
                          <a:stretch>
                            <a:fillRect l="-207418" t="-386813" r="-222255" b="-105495"/>
                          </a:stretch>
                        </a:blipFill>
                      </a:tcPr>
                    </a:tc>
                    <a:tc>
                      <a:txBody>
                        <a:bodyPr/>
                        <a:lstStyle/>
                        <a:p>
                          <a:endParaRPr lang="id-ID"/>
                        </a:p>
                      </a:txBody>
                      <a:tcPr>
                        <a:blipFill rotWithShape="1">
                          <a:blip r:embed="rId2"/>
                          <a:stretch>
                            <a:fillRect l="-264286" t="-386813" r="-91071" b="-105495"/>
                          </a:stretch>
                        </a:blipFill>
                      </a:tcPr>
                    </a:tc>
                    <a:tc>
                      <a:txBody>
                        <a:bodyPr/>
                        <a:lstStyle/>
                        <a:p>
                          <a:endParaRPr lang="id-ID"/>
                        </a:p>
                      </a:txBody>
                      <a:tcPr>
                        <a:blipFill rotWithShape="1">
                          <a:blip r:embed="rId2"/>
                          <a:stretch>
                            <a:fillRect l="-401124" t="-386813" r="-281" b="-105495"/>
                          </a:stretch>
                        </a:blipFill>
                      </a:tcPr>
                    </a:tc>
                  </a:tr>
                  <a:tr h="555244">
                    <a:tc>
                      <a:txBody>
                        <a:bodyPr/>
                        <a:lstStyle/>
                        <a:p>
                          <a:pPr algn="ctr"/>
                          <a:r>
                            <a:rPr lang="id-ID" sz="2000" b="1" dirty="0" smtClean="0">
                              <a:latin typeface="Californian FB" pitchFamily="18" charset="0"/>
                            </a:rPr>
                            <a:t>200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12,5</a:t>
                          </a:r>
                          <a:endParaRPr lang="id-ID" sz="2000" b="1" dirty="0">
                            <a:latin typeface="Californian FB" pitchFamily="18" charset="0"/>
                          </a:endParaRPr>
                        </a:p>
                      </a:txBody>
                      <a:tcPr/>
                    </a:tc>
                    <a:tc>
                      <a:txBody>
                        <a:bodyPr/>
                        <a:lstStyle/>
                        <a:p>
                          <a:endParaRPr lang="id-ID"/>
                        </a:p>
                      </a:txBody>
                      <a:tcPr>
                        <a:blipFill rotWithShape="1">
                          <a:blip r:embed="rId2"/>
                          <a:stretch>
                            <a:fillRect l="-207418" t="-486813" r="-222255" b="-5495"/>
                          </a:stretch>
                        </a:blipFill>
                      </a:tcPr>
                    </a:tc>
                    <a:tc>
                      <a:txBody>
                        <a:bodyPr/>
                        <a:lstStyle/>
                        <a:p>
                          <a:endParaRPr lang="id-ID"/>
                        </a:p>
                      </a:txBody>
                      <a:tcPr>
                        <a:blipFill rotWithShape="1">
                          <a:blip r:embed="rId2"/>
                          <a:stretch>
                            <a:fillRect l="-264286" t="-486813" r="-91071" b="-5495"/>
                          </a:stretch>
                        </a:blipFill>
                      </a:tcPr>
                    </a:tc>
                    <a:tc>
                      <a:txBody>
                        <a:bodyPr/>
                        <a:lstStyle/>
                        <a:p>
                          <a:endParaRPr lang="id-ID"/>
                        </a:p>
                      </a:txBody>
                      <a:tcPr>
                        <a:blipFill rotWithShape="1">
                          <a:blip r:embed="rId2"/>
                          <a:stretch>
                            <a:fillRect l="-401124" t="-486813" r="-281" b="-5495"/>
                          </a:stretch>
                        </a:blipFill>
                      </a:tcPr>
                    </a:tc>
                  </a:tr>
                </a:tbl>
              </a:graphicData>
            </a:graphic>
          </p:graphicFrame>
        </mc:Fallback>
      </mc:AlternateContent>
      <p:sp>
        <p:nvSpPr>
          <p:cNvPr id="5" name="TextBox 4"/>
          <p:cNvSpPr txBox="1"/>
          <p:nvPr/>
        </p:nvSpPr>
        <p:spPr>
          <a:xfrm>
            <a:off x="541282" y="1416098"/>
            <a:ext cx="10681129" cy="461665"/>
          </a:xfrm>
          <a:prstGeom prst="rect">
            <a:avLst/>
          </a:prstGeom>
          <a:noFill/>
        </p:spPr>
        <p:txBody>
          <a:bodyPr wrap="none" rtlCol="0">
            <a:spAutoFit/>
          </a:bodyPr>
          <a:lstStyle/>
          <a:p>
            <a:r>
              <a:rPr lang="id-ID" sz="2400" b="1" dirty="0" smtClean="0">
                <a:latin typeface="Californian FB" pitchFamily="18" charset="0"/>
              </a:rPr>
              <a:t>Tabel.2. Perhitungan hubungan antara massa beban dengan periode (20 getaran)</a:t>
            </a:r>
            <a:endParaRPr lang="id-ID" sz="2400" b="1" dirty="0">
              <a:latin typeface="Californian FB" pitchFamily="18" charset="0"/>
            </a:endParaRPr>
          </a:p>
        </p:txBody>
      </p:sp>
      <p:pic>
        <p:nvPicPr>
          <p:cNvPr id="6" name="Picture 5" descr="7003880"/>
          <p:cNvPicPr>
            <a:picLocks noChangeAspect="1"/>
          </p:cNvPicPr>
          <p:nvPr/>
        </p:nvPicPr>
        <p:blipFill>
          <a:blip r:embed="rId3"/>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66860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sp>
        <p:nvSpPr>
          <p:cNvPr id="3" name="Content Placeholder 2"/>
          <p:cNvSpPr>
            <a:spLocks noGrp="1"/>
          </p:cNvSpPr>
          <p:nvPr>
            <p:ph idx="1"/>
          </p:nvPr>
        </p:nvSpPr>
        <p:spPr>
          <a:xfrm>
            <a:off x="286779" y="1253568"/>
            <a:ext cx="11663483" cy="5825140"/>
          </a:xfrm>
        </p:spPr>
        <p:txBody>
          <a:bodyPr/>
          <a:lstStyle/>
          <a:p>
            <a:pPr marL="0" indent="0" algn="just">
              <a:buNone/>
            </a:pPr>
            <a:r>
              <a:rPr lang="id-ID" sz="2400" b="1" dirty="0" smtClean="0">
                <a:latin typeface="Californian FB" pitchFamily="18" charset="0"/>
              </a:rPr>
              <a:t>	Berdasarkan hasil percobaan praktikum, menunjukan bahwa data yang di dapatkan akurat, namun tidak menutup kemungkinan adanya ketidakpastian dalam pengukuran saat menggunakan alat ukur. </a:t>
            </a:r>
            <a:endParaRPr lang="id-ID" sz="2000" b="1" dirty="0" smtClean="0">
              <a:latin typeface="Californian FB" pitchFamily="18" charset="0"/>
            </a:endParaRPr>
          </a:p>
          <a:p>
            <a:pPr marL="0" indent="0" algn="just">
              <a:buNone/>
            </a:pPr>
            <a:r>
              <a:rPr lang="id-ID" sz="2400" b="1" dirty="0" smtClean="0">
                <a:latin typeface="Californian FB" pitchFamily="18" charset="0"/>
              </a:rPr>
              <a:t>	</a:t>
            </a:r>
          </a:p>
          <a:p>
            <a:pPr marL="0" indent="0" algn="just">
              <a:buNone/>
            </a:pPr>
            <a:r>
              <a:rPr lang="id-ID" sz="2400" b="1" dirty="0">
                <a:latin typeface="Californian FB" pitchFamily="18" charset="0"/>
              </a:rPr>
              <a:t>	</a:t>
            </a:r>
            <a:r>
              <a:rPr lang="id-ID" sz="2400" b="1" dirty="0" smtClean="0">
                <a:latin typeface="Californian FB" pitchFamily="18" charset="0"/>
              </a:rPr>
              <a:t>Prinsip pada percobaan ini adalah menggunakan prinsip Hukum Hooke yaitu dengan cara menggantungkan sebuah pegas (rapat atau renggang) dengan variasi beban. Panjang pegas mula-mula dan pertambahan panjang akibat beban ukur, kemudian konstanta pegas (k) dapat ditemukan dengan menggunakan perhitungan manual.</a:t>
            </a:r>
          </a:p>
          <a:p>
            <a:pPr marL="0" indent="0" algn="just">
              <a:buNone/>
            </a:pPr>
            <a:r>
              <a:rPr lang="id-ID" sz="2400" b="1" dirty="0">
                <a:latin typeface="Californian FB" pitchFamily="18" charset="0"/>
              </a:rPr>
              <a:t>	</a:t>
            </a:r>
            <a:endParaRPr lang="id-ID" sz="2400" b="1" dirty="0" smtClean="0">
              <a:latin typeface="Californian FB" pitchFamily="18" charset="0"/>
            </a:endParaRPr>
          </a:p>
          <a:p>
            <a:pPr marL="0" indent="0" algn="just">
              <a:buNone/>
            </a:pPr>
            <a:r>
              <a:rPr lang="id-ID" sz="2400" b="1" dirty="0">
                <a:latin typeface="Californian FB" pitchFamily="18" charset="0"/>
              </a:rPr>
              <a:t>	P</a:t>
            </a:r>
            <a:r>
              <a:rPr lang="id-ID" sz="2400" b="1" dirty="0" smtClean="0">
                <a:latin typeface="Californian FB" pitchFamily="18" charset="0"/>
              </a:rPr>
              <a:t>enentuan konstanta pegas pada osilasi pegas mempunyai prinsip yang berbeda yaitu dengan cara menggantungkan sebuah pegas dengan variasi beban, pegas ditarik kebawah ± 2cm kemudian dilepaskan. Waktu yang diperlukan beban untuk melakukan 20 getaran sempurna di hitung sehingga didapatkan nilai periode. Selanjutnya konstanta pegas dapat dihitung.</a:t>
            </a:r>
          </a:p>
          <a:p>
            <a:pPr marL="0" indent="0" algn="just">
              <a:buNone/>
            </a:pPr>
            <a:r>
              <a:rPr lang="id-ID" sz="2400" b="1" dirty="0">
                <a:latin typeface="Californian FB" pitchFamily="18" charset="0"/>
              </a:rPr>
              <a:t>	</a:t>
            </a:r>
            <a:endParaRPr lang="id-ID" sz="2400" b="1" dirty="0" smtClean="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3385657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sp>
        <p:nvSpPr>
          <p:cNvPr id="3" name="Content Placeholder 2"/>
          <p:cNvSpPr>
            <a:spLocks noGrp="1"/>
          </p:cNvSpPr>
          <p:nvPr>
            <p:ph idx="1"/>
          </p:nvPr>
        </p:nvSpPr>
        <p:spPr>
          <a:xfrm>
            <a:off x="404643" y="1143204"/>
            <a:ext cx="11640211" cy="4953000"/>
          </a:xfrm>
        </p:spPr>
        <p:txBody>
          <a:bodyPr/>
          <a:lstStyle/>
          <a:p>
            <a:pPr marL="0" indent="0" algn="just">
              <a:buNone/>
            </a:pPr>
            <a:r>
              <a:rPr lang="id-ID" sz="2400" b="1" dirty="0" smtClean="0">
                <a:latin typeface="Californian FB" pitchFamily="18" charset="0"/>
              </a:rPr>
              <a:t>	Pada tabel.1 menunjukan bahwa hubungan berat beban dengan panjang pegas  memiliki variasi seiring bertambahnya beban berat yaitu pada rentang 0,7 N, 0,9 N, 1,1 N, 1,3 N sedangkan pada panjang pegas dapat dilihat rentang panjang panjangnya sebesar 8,3 cm, 9,3 cm, 10 cm, 11,1 cm. </a:t>
            </a:r>
            <a:r>
              <a:rPr lang="id-ID" sz="2400" b="1" dirty="0">
                <a:latin typeface="Californian FB" pitchFamily="18" charset="0"/>
              </a:rPr>
              <a:t>Hasil data-data ini menunjukkan bahwa semakin besar berat </a:t>
            </a:r>
            <a:r>
              <a:rPr lang="id-ID" sz="2400" b="1" dirty="0" smtClean="0">
                <a:latin typeface="Californian FB" pitchFamily="18" charset="0"/>
              </a:rPr>
              <a:t>beban maka </a:t>
            </a:r>
            <a:r>
              <a:rPr lang="id-ID" sz="2400" b="1" dirty="0">
                <a:latin typeface="Californian FB" pitchFamily="18" charset="0"/>
              </a:rPr>
              <a:t>semakin </a:t>
            </a:r>
            <a:r>
              <a:rPr lang="id-ID" sz="2400" b="1" dirty="0" smtClean="0">
                <a:latin typeface="Californian FB" pitchFamily="18" charset="0"/>
              </a:rPr>
              <a:t>panjang juga perubahan panjangnya. Sedangkan hubungan gaya (</a:t>
            </a:r>
            <a:r>
              <a:rPr lang="el-GR" sz="2400" b="1" dirty="0" smtClean="0">
                <a:latin typeface="Californian FB" pitchFamily="18" charset="0"/>
              </a:rPr>
              <a:t>Δ</a:t>
            </a:r>
            <a:r>
              <a:rPr lang="id-ID" sz="2400" b="1" dirty="0" smtClean="0">
                <a:latin typeface="Californian FB" pitchFamily="18" charset="0"/>
              </a:rPr>
              <a:t>F) dengan perubahan panjang pegas (</a:t>
            </a:r>
            <a:r>
              <a:rPr lang="el-GR" sz="2400" b="1" dirty="0" smtClean="0">
                <a:latin typeface="Californian FB" pitchFamily="18" charset="0"/>
              </a:rPr>
              <a:t>Δ</a:t>
            </a:r>
            <a:r>
              <a:rPr lang="id-ID" sz="2400" b="1" dirty="0" smtClean="0">
                <a:latin typeface="Californian FB" pitchFamily="18" charset="0"/>
              </a:rPr>
              <a:t>l) menunjukan bahwa pertambahan panjang pegas yang dihasilkan berbanding lurus dengan gaya tarik yang diberikan. </a:t>
            </a:r>
          </a:p>
          <a:p>
            <a:pPr marL="0" indent="0" algn="just">
              <a:buNone/>
            </a:pPr>
            <a:r>
              <a:rPr lang="id-ID" sz="2400" b="1" dirty="0" smtClean="0">
                <a:latin typeface="Californian FB" pitchFamily="18" charset="0"/>
              </a:rPr>
              <a:t>	Pada tabel.2 menunjukan bahwa hubungan massa beban dengan waktu getaran memiliki variasi waktu yang dibutuhkan yaitu pada rentang 50 gr, 100gr, 150 gr, dan 200 gr dengan rentang waktu 5,5 s, 8,6 s, 10,7 s, 12,5 s. Hasil data tersebut menunjukan bahwa semakin besar pengaruh massa beban maka waktu yang di butuhkan semakin lama. Dengan hasil tersebut dapat di pastikan juga bahwa besarnya periode akan bervarisasi sesuai dengan besar massa bendanya namun berbanding terbalik dengan frekuensinya yang semakin kecil jika periodenya besar.  </a:t>
            </a:r>
            <a:endParaRPr lang="id-ID" sz="24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81824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KESIMPULAN</a:t>
            </a:r>
            <a:endParaRPr lang="id-ID" b="1" dirty="0"/>
          </a:p>
        </p:txBody>
      </p:sp>
      <p:sp>
        <p:nvSpPr>
          <p:cNvPr id="3" name="Content Placeholder 2"/>
          <p:cNvSpPr>
            <a:spLocks noGrp="1"/>
          </p:cNvSpPr>
          <p:nvPr>
            <p:ph idx="1"/>
          </p:nvPr>
        </p:nvSpPr>
        <p:spPr>
          <a:xfrm>
            <a:off x="483476" y="2125724"/>
            <a:ext cx="10972800" cy="4953000"/>
          </a:xfrm>
        </p:spPr>
        <p:txBody>
          <a:bodyPr/>
          <a:lstStyle/>
          <a:p>
            <a:pPr algn="just"/>
            <a:r>
              <a:rPr lang="id-ID" sz="2800" b="1" dirty="0" smtClean="0">
                <a:latin typeface="Californian FB" pitchFamily="18" charset="0"/>
              </a:rPr>
              <a:t>Semakin besar nilai beban atau berat (W) maka pertambahan panjang pegas semakin panjang atau meregang.</a:t>
            </a:r>
          </a:p>
          <a:p>
            <a:pPr algn="just"/>
            <a:r>
              <a:rPr lang="id-ID" sz="2800" b="1" dirty="0" smtClean="0">
                <a:latin typeface="Californian FB" pitchFamily="18" charset="0"/>
              </a:rPr>
              <a:t>Perubahan gaya yang dihasilkan </a:t>
            </a:r>
            <a:r>
              <a:rPr lang="el-GR" sz="2800" b="1" dirty="0" smtClean="0">
                <a:latin typeface="Californian FB" pitchFamily="18" charset="0"/>
              </a:rPr>
              <a:t>Δ</a:t>
            </a:r>
            <a:r>
              <a:rPr lang="id-ID" sz="2800" b="1" dirty="0" smtClean="0">
                <a:latin typeface="Californian FB" pitchFamily="18" charset="0"/>
              </a:rPr>
              <a:t>f dengan perubahan panjang pegas </a:t>
            </a:r>
            <a:r>
              <a:rPr lang="el-GR" sz="2800" b="1" dirty="0">
                <a:latin typeface="Californian FB" pitchFamily="18" charset="0"/>
              </a:rPr>
              <a:t>Δ</a:t>
            </a:r>
            <a:r>
              <a:rPr lang="id-ID" sz="2800" b="1" dirty="0" smtClean="0">
                <a:latin typeface="Californian FB" pitchFamily="18" charset="0"/>
              </a:rPr>
              <a:t>l berbanding lurus dengan gaya tarik yang diberikan. Mesikipun  besar </a:t>
            </a:r>
            <a:r>
              <a:rPr lang="el-GR" sz="2800" b="1" dirty="0" smtClean="0">
                <a:latin typeface="Californian FB" pitchFamily="18" charset="0"/>
              </a:rPr>
              <a:t>Δ</a:t>
            </a:r>
            <a:r>
              <a:rPr lang="id-ID" sz="2800" b="1" dirty="0" smtClean="0">
                <a:latin typeface="Californian FB" pitchFamily="18" charset="0"/>
              </a:rPr>
              <a:t>l berbeda tapi nilai </a:t>
            </a:r>
            <a:r>
              <a:rPr lang="el-GR" sz="2800" b="1" dirty="0" smtClean="0">
                <a:latin typeface="Californian FB" pitchFamily="18" charset="0"/>
              </a:rPr>
              <a:t>Δ</a:t>
            </a:r>
            <a:r>
              <a:rPr lang="id-ID" sz="2800" b="1" dirty="0" smtClean="0">
                <a:latin typeface="Californian FB" pitchFamily="18" charset="0"/>
              </a:rPr>
              <a:t>f sama </a:t>
            </a:r>
          </a:p>
          <a:p>
            <a:pPr algn="just"/>
            <a:r>
              <a:rPr lang="id-ID" sz="2800" b="1" dirty="0" smtClean="0">
                <a:latin typeface="Californian FB" pitchFamily="18" charset="0"/>
              </a:rPr>
              <a:t>Semakin besar massa beban, semakin lama waktu yang diperlukan untuk melakukan getaran </a:t>
            </a:r>
          </a:p>
          <a:p>
            <a:pPr algn="just"/>
            <a:r>
              <a:rPr lang="id-ID" sz="2800" b="1" dirty="0" smtClean="0">
                <a:latin typeface="Californian FB" pitchFamily="18" charset="0"/>
              </a:rPr>
              <a:t>Besarnya periode berbanding terbalik dengan frekuensi.</a:t>
            </a:r>
          </a:p>
          <a:p>
            <a:pPr algn="just"/>
            <a:endParaRPr lang="id-ID" sz="28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31895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VI</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id-ID" altLang="en-US" dirty="0" smtClean="0"/>
              <a:t>KURVA OSILASI </a:t>
            </a:r>
            <a:endParaRPr lang="en-US" altLang="en-US" dirty="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61380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DATA PENGAMATAN</a:t>
            </a:r>
            <a:endParaRPr lang="id-ID" b="1" dirty="0"/>
          </a:p>
        </p:txBody>
      </p:sp>
      <p:graphicFrame>
        <p:nvGraphicFramePr>
          <p:cNvPr id="5" name="Table 4"/>
          <p:cNvGraphicFramePr>
            <a:graphicFrameLocks noGrp="1"/>
          </p:cNvGraphicFramePr>
          <p:nvPr>
            <p:extLst>
              <p:ext uri="{D42A27DB-BD31-4B8C-83A1-F6EECF244321}">
                <p14:modId xmlns:p14="http://schemas.microsoft.com/office/powerpoint/2010/main" val="399698313"/>
              </p:ext>
            </p:extLst>
          </p:nvPr>
        </p:nvGraphicFramePr>
        <p:xfrm>
          <a:off x="431800" y="1864898"/>
          <a:ext cx="11226165" cy="1584960"/>
        </p:xfrm>
        <a:graphic>
          <a:graphicData uri="http://schemas.openxmlformats.org/drawingml/2006/table">
            <a:tbl>
              <a:tblPr firstRow="1" bandRow="1">
                <a:tableStyleId>{5C22544A-7EE6-4342-B048-85BDC9FD1C3A}</a:tableStyleId>
              </a:tblPr>
              <a:tblGrid>
                <a:gridCol w="2627630"/>
                <a:gridCol w="2916555"/>
                <a:gridCol w="2627630"/>
                <a:gridCol w="3054350"/>
              </a:tblGrid>
              <a:tr h="370840">
                <a:tc>
                  <a:txBody>
                    <a:bodyPr/>
                    <a:lstStyle/>
                    <a:p>
                      <a:pPr algn="ctr"/>
                      <a:r>
                        <a:rPr lang="id-ID" sz="2000" b="1" dirty="0" smtClean="0">
                          <a:latin typeface="Californian FB" pitchFamily="18" charset="0"/>
                        </a:rPr>
                        <a:t>Simpangan</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untuk 20 ayunan</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T</a:t>
                      </a:r>
                      <a:endParaRPr lang="id-ID" sz="2000" b="1" i="1" dirty="0">
                        <a:latin typeface="Californian FB" pitchFamily="18" charset="0"/>
                      </a:endParaRPr>
                    </a:p>
                  </a:txBody>
                  <a:tcPr/>
                </a:tc>
                <a:tc>
                  <a:txBody>
                    <a:bodyPr/>
                    <a:lstStyle/>
                    <a:p>
                      <a:pPr algn="ctr"/>
                      <a:r>
                        <a:rPr lang="id-ID" sz="2000" b="1" i="1" dirty="0" smtClean="0">
                          <a:latin typeface="Californian FB" pitchFamily="18" charset="0"/>
                        </a:rPr>
                        <a:t>f</a:t>
                      </a:r>
                      <a:endParaRPr lang="id-ID" sz="2000" b="1" i="1" dirty="0">
                        <a:latin typeface="Californian FB" pitchFamily="18" charset="0"/>
                      </a:endParaRPr>
                    </a:p>
                  </a:txBody>
                  <a:tcPr/>
                </a:tc>
              </a:tr>
              <a:tr h="370840">
                <a:tc>
                  <a:txBody>
                    <a:bodyPr/>
                    <a:lstStyle/>
                    <a:p>
                      <a:pPr algn="ctr"/>
                      <a:r>
                        <a:rPr lang="id-ID" sz="2000" b="1" dirty="0" smtClean="0">
                          <a:latin typeface="Californian FB" pitchFamily="18" charset="0"/>
                        </a:rPr>
                        <a:t>10˚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10.35 s</a:t>
                      </a: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10.56 s</a:t>
                      </a:r>
                      <a:endParaRPr lang="id-ID" sz="2000" b="1" dirty="0" smtClean="0">
                        <a:latin typeface="Californian FB" pitchFamily="18" charset="0"/>
                      </a:endParaRPr>
                    </a:p>
                  </a:txBody>
                  <a:tcPr/>
                </a:tc>
                <a:tc>
                  <a:txBody>
                    <a:bodyPr/>
                    <a:lstStyle/>
                    <a:p>
                      <a:pPr algn="ct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20˚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10.62 s</a:t>
                      </a: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r>
            </a:tbl>
          </a:graphicData>
        </a:graphic>
      </p:graphicFrame>
      <p:sp>
        <p:nvSpPr>
          <p:cNvPr id="6" name="TextBox 5"/>
          <p:cNvSpPr txBox="1"/>
          <p:nvPr/>
        </p:nvSpPr>
        <p:spPr>
          <a:xfrm>
            <a:off x="175895" y="1290011"/>
            <a:ext cx="3180679" cy="461665"/>
          </a:xfrm>
          <a:prstGeom prst="rect">
            <a:avLst/>
          </a:prstGeom>
          <a:noFill/>
        </p:spPr>
        <p:txBody>
          <a:bodyPr wrap="none" rtlCol="0">
            <a:spAutoFit/>
          </a:bodyPr>
          <a:lstStyle/>
          <a:p>
            <a:r>
              <a:rPr lang="id-ID" sz="2400" b="1" dirty="0" smtClean="0">
                <a:latin typeface="Californian FB" pitchFamily="18" charset="0"/>
              </a:rPr>
              <a:t>Tabel.1. Beban 40 gram</a:t>
            </a:r>
            <a:endParaRPr lang="id-ID" sz="2400" b="1" dirty="0">
              <a:latin typeface="Californian FB"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88051936"/>
              </p:ext>
            </p:extLst>
          </p:nvPr>
        </p:nvGraphicFramePr>
        <p:xfrm>
          <a:off x="511774" y="4372956"/>
          <a:ext cx="11226165" cy="1584960"/>
        </p:xfrm>
        <a:graphic>
          <a:graphicData uri="http://schemas.openxmlformats.org/drawingml/2006/table">
            <a:tbl>
              <a:tblPr firstRow="1" bandRow="1">
                <a:tableStyleId>{5C22544A-7EE6-4342-B048-85BDC9FD1C3A}</a:tableStyleId>
              </a:tblPr>
              <a:tblGrid>
                <a:gridCol w="2627630"/>
                <a:gridCol w="2916555"/>
                <a:gridCol w="2627630"/>
                <a:gridCol w="3054350"/>
              </a:tblGrid>
              <a:tr h="370840">
                <a:tc>
                  <a:txBody>
                    <a:bodyPr/>
                    <a:lstStyle/>
                    <a:p>
                      <a:pPr algn="ctr"/>
                      <a:r>
                        <a:rPr lang="id-ID" sz="2000" b="1" dirty="0" smtClean="0">
                          <a:latin typeface="Californian FB" pitchFamily="18" charset="0"/>
                        </a:rPr>
                        <a:t>Simpangan</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untuk 20 ayunan</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T</a:t>
                      </a:r>
                      <a:endParaRPr lang="id-ID" sz="2000" b="1" i="1" dirty="0">
                        <a:latin typeface="Californian FB" pitchFamily="18" charset="0"/>
                      </a:endParaRPr>
                    </a:p>
                  </a:txBody>
                  <a:tcPr/>
                </a:tc>
                <a:tc>
                  <a:txBody>
                    <a:bodyPr/>
                    <a:lstStyle/>
                    <a:p>
                      <a:pPr algn="ctr"/>
                      <a:r>
                        <a:rPr lang="id-ID" sz="2000" b="1" i="1" dirty="0" smtClean="0">
                          <a:latin typeface="Californian FB" pitchFamily="18" charset="0"/>
                        </a:rPr>
                        <a:t>f</a:t>
                      </a:r>
                      <a:endParaRPr lang="id-ID" sz="2000" b="1" i="1" dirty="0">
                        <a:latin typeface="Californian FB" pitchFamily="18" charset="0"/>
                      </a:endParaRPr>
                    </a:p>
                  </a:txBody>
                  <a:tcPr/>
                </a:tc>
              </a:tr>
              <a:tr h="370840">
                <a:tc>
                  <a:txBody>
                    <a:bodyPr/>
                    <a:lstStyle/>
                    <a:p>
                      <a:pPr algn="ctr"/>
                      <a:r>
                        <a:rPr lang="id-ID" sz="2000" b="1" dirty="0" smtClean="0">
                          <a:latin typeface="Californian FB" pitchFamily="18" charset="0"/>
                        </a:rPr>
                        <a:t>10˚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15.50 s</a:t>
                      </a: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15.44 s</a:t>
                      </a:r>
                      <a:endParaRPr lang="id-ID" sz="2000" b="1" dirty="0" smtClean="0">
                        <a:latin typeface="Californian FB" pitchFamily="18" charset="0"/>
                      </a:endParaRPr>
                    </a:p>
                  </a:txBody>
                  <a:tcPr/>
                </a:tc>
                <a:tc>
                  <a:txBody>
                    <a:bodyPr/>
                    <a:lstStyle/>
                    <a:p>
                      <a:pPr algn="ct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20˚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15.40 s</a:t>
                      </a: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r>
            </a:tbl>
          </a:graphicData>
        </a:graphic>
      </p:graphicFrame>
      <p:sp>
        <p:nvSpPr>
          <p:cNvPr id="8" name="TextBox 7"/>
          <p:cNvSpPr txBox="1"/>
          <p:nvPr/>
        </p:nvSpPr>
        <p:spPr>
          <a:xfrm>
            <a:off x="255869" y="3798069"/>
            <a:ext cx="3334567" cy="461665"/>
          </a:xfrm>
          <a:prstGeom prst="rect">
            <a:avLst/>
          </a:prstGeom>
          <a:noFill/>
        </p:spPr>
        <p:txBody>
          <a:bodyPr wrap="none" rtlCol="0">
            <a:spAutoFit/>
          </a:bodyPr>
          <a:lstStyle/>
          <a:p>
            <a:r>
              <a:rPr lang="id-ID" sz="2400" b="1" dirty="0" smtClean="0">
                <a:latin typeface="Californian FB" pitchFamily="18" charset="0"/>
              </a:rPr>
              <a:t>Tabel.2. Beban 100 gram</a:t>
            </a:r>
            <a:endParaRPr lang="id-ID" sz="2400" b="1" dirty="0">
              <a:latin typeface="Californian FB" pitchFamily="18" charset="0"/>
            </a:endParaRPr>
          </a:p>
        </p:txBody>
      </p:sp>
      <p:pic>
        <p:nvPicPr>
          <p:cNvPr id="9" name="Picture 8"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573488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Pentagon 4"/>
          <p:cNvSpPr/>
          <p:nvPr/>
        </p:nvSpPr>
        <p:spPr bwMode="auto">
          <a:xfrm>
            <a:off x="0" y="1203960"/>
            <a:ext cx="3307080"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rPr>
              <a:t>PERIODE DAN FREKUENSI</a:t>
            </a: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635407509"/>
                  </p:ext>
                </p:extLst>
              </p:nvPr>
            </p:nvGraphicFramePr>
            <p:xfrm>
              <a:off x="431800" y="2257982"/>
              <a:ext cx="11226165" cy="2061972"/>
            </p:xfrm>
            <a:graphic>
              <a:graphicData uri="http://schemas.openxmlformats.org/drawingml/2006/table">
                <a:tbl>
                  <a:tblPr firstRow="1" bandRow="1">
                    <a:tableStyleId>{5C22544A-7EE6-4342-B048-85BDC9FD1C3A}</a:tableStyleId>
                  </a:tblPr>
                  <a:tblGrid>
                    <a:gridCol w="2627630"/>
                    <a:gridCol w="2916555"/>
                    <a:gridCol w="2627630"/>
                    <a:gridCol w="3054350"/>
                  </a:tblGrid>
                  <a:tr h="370840">
                    <a:tc>
                      <a:txBody>
                        <a:bodyPr/>
                        <a:lstStyle/>
                        <a:p>
                          <a:pPr algn="ctr"/>
                          <a:r>
                            <a:rPr lang="id-ID" sz="2000" b="1" dirty="0" smtClean="0">
                              <a:latin typeface="Californian FB" pitchFamily="18" charset="0"/>
                            </a:rPr>
                            <a:t>Simpangan</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untuk 20 ayunan</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T</a:t>
                          </a:r>
                          <a:endParaRPr lang="id-ID" sz="2000" b="1" i="1" dirty="0">
                            <a:latin typeface="Californian FB" pitchFamily="18" charset="0"/>
                          </a:endParaRPr>
                        </a:p>
                      </a:txBody>
                      <a:tcPr/>
                    </a:tc>
                    <a:tc>
                      <a:txBody>
                        <a:bodyPr/>
                        <a:lstStyle/>
                        <a:p>
                          <a:pPr algn="ctr"/>
                          <a:r>
                            <a:rPr lang="id-ID" sz="2000" b="1" i="1" dirty="0" smtClean="0">
                              <a:latin typeface="Californian FB" pitchFamily="18" charset="0"/>
                            </a:rPr>
                            <a:t>f</a:t>
                          </a:r>
                          <a:endParaRPr lang="id-ID" sz="2000" b="1" i="1" dirty="0">
                            <a:latin typeface="Californian FB" pitchFamily="18" charset="0"/>
                          </a:endParaRPr>
                        </a:p>
                      </a:txBody>
                      <a:tcPr/>
                    </a:tc>
                  </a:tr>
                  <a:tr h="370840">
                    <a:tc>
                      <a:txBody>
                        <a:bodyPr/>
                        <a:lstStyle/>
                        <a:p>
                          <a:pPr algn="ctr"/>
                          <a:r>
                            <a:rPr lang="id-ID" sz="2000" b="1" dirty="0" smtClean="0">
                              <a:latin typeface="Californian FB" pitchFamily="18" charset="0"/>
                            </a:rPr>
                            <a:t>10˚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10.35 s</a:t>
                          </a:r>
                          <a:endParaRPr lang="id-ID" sz="2000" b="1" dirty="0">
                            <a:latin typeface="Californian FB" pitchFamily="18" charset="0"/>
                          </a:endParaRPr>
                        </a:p>
                      </a:txBody>
                      <a:tcPr/>
                    </a:tc>
                    <a:tc>
                      <a:txBody>
                        <a:bodyPr/>
                        <a:lstStyle/>
                        <a:p>
                          <a:pPr algn="ctr"/>
                          <a:r>
                            <a:rPr lang="id-ID" sz="2000" b="1" dirty="0" smtClean="0">
                              <a:solidFill>
                                <a:schemeClr val="tx1"/>
                              </a:solidFill>
                              <a:latin typeface="Californian FB" pitchFamily="18" charset="0"/>
                            </a:rPr>
                            <a:t>T</a:t>
                          </a:r>
                          <a:r>
                            <a:rPr lang="id-ID" sz="2000" b="1" baseline="0" dirty="0" smtClean="0">
                              <a:solidFill>
                                <a:schemeClr val="tx1"/>
                              </a:solidFill>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𝟏𝟎</m:t>
                                  </m:r>
                                  <m:r>
                                    <a:rPr lang="id-ID" sz="2000" b="1" i="1" smtClean="0">
                                      <a:solidFill>
                                        <a:schemeClr val="tx1"/>
                                      </a:solidFill>
                                      <a:latin typeface="Cambria Math"/>
                                    </a:rPr>
                                    <m:t>,</m:t>
                                  </m:r>
                                  <m:r>
                                    <a:rPr lang="id-ID" sz="2000" b="1" i="1" smtClean="0">
                                      <a:solidFill>
                                        <a:schemeClr val="tx1"/>
                                      </a:solidFill>
                                      <a:latin typeface="Cambria Math"/>
                                    </a:rPr>
                                    <m:t>𝟑𝟓</m:t>
                                  </m:r>
                                </m:num>
                                <m:den>
                                  <m:r>
                                    <a:rPr lang="id-ID" sz="2000" b="1" i="1" smtClean="0">
                                      <a:solidFill>
                                        <a:schemeClr val="tx1"/>
                                      </a:solidFill>
                                      <a:latin typeface="Cambria Math"/>
                                    </a:rPr>
                                    <m:t>𝟐𝟎</m:t>
                                  </m:r>
                                </m:den>
                              </m:f>
                            </m:oMath>
                          </a14:m>
                          <a:r>
                            <a:rPr lang="id-ID" sz="2000" b="1" baseline="0" dirty="0" smtClean="0">
                              <a:solidFill>
                                <a:schemeClr val="tx1"/>
                              </a:solidFill>
                              <a:latin typeface="Californian FB" pitchFamily="18" charset="0"/>
                            </a:rPr>
                            <a:t> = 0.518 s</a:t>
                          </a:r>
                          <a:endParaRPr lang="id-ID" sz="2000" b="1" dirty="0">
                            <a:solidFill>
                              <a:schemeClr val="tx1"/>
                            </a:solidFill>
                            <a:latin typeface="Californian FB" pitchFamily="18" charset="0"/>
                          </a:endParaRPr>
                        </a:p>
                      </a:txBody>
                      <a:tcPr/>
                    </a:tc>
                    <a:tc>
                      <a:txBody>
                        <a:bodyPr/>
                        <a:lstStyle/>
                        <a:p>
                          <a:pPr algn="ctr"/>
                          <a:r>
                            <a:rPr lang="id-ID" sz="2000" b="1" dirty="0" smtClean="0">
                              <a:latin typeface="Californian FB" pitchFamily="18" charset="0"/>
                            </a:rPr>
                            <a:t>f</a:t>
                          </a:r>
                          <a:r>
                            <a:rPr lang="id-ID" sz="2000" b="1" baseline="0" dirty="0" smtClean="0">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m:t>
                                  </m:r>
                                </m:num>
                                <m:den>
                                  <m:r>
                                    <a:rPr lang="id-ID" sz="2000" b="1" i="1" smtClean="0">
                                      <a:solidFill>
                                        <a:schemeClr val="tx1"/>
                                      </a:solidFill>
                                      <a:latin typeface="Cambria Math"/>
                                    </a:rPr>
                                    <m:t>𝟎</m:t>
                                  </m:r>
                                  <m:r>
                                    <a:rPr lang="id-ID" sz="2000" b="1" i="1" smtClean="0">
                                      <a:solidFill>
                                        <a:schemeClr val="tx1"/>
                                      </a:solidFill>
                                      <a:latin typeface="Cambria Math"/>
                                    </a:rPr>
                                    <m:t>,</m:t>
                                  </m:r>
                                  <m:r>
                                    <a:rPr lang="id-ID" sz="2000" b="1" i="1" smtClean="0">
                                      <a:solidFill>
                                        <a:schemeClr val="tx1"/>
                                      </a:solidFill>
                                      <a:latin typeface="Cambria Math"/>
                                    </a:rPr>
                                    <m:t>𝟓𝟏𝟖</m:t>
                                  </m:r>
                                </m:den>
                              </m:f>
                            </m:oMath>
                          </a14:m>
                          <a:r>
                            <a:rPr lang="id-ID" sz="2000" b="1" baseline="0" dirty="0" smtClean="0">
                              <a:latin typeface="Californian FB" pitchFamily="18" charset="0"/>
                            </a:rPr>
                            <a:t>  = `1.930  hz</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10.56 s</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T</a:t>
                          </a:r>
                          <a:r>
                            <a:rPr lang="id-ID" sz="2000" b="1" baseline="0" dirty="0" smtClean="0">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𝟏𝟎</m:t>
                                  </m:r>
                                  <m:r>
                                    <a:rPr lang="id-ID" sz="2000" b="1" i="1" smtClean="0">
                                      <a:solidFill>
                                        <a:schemeClr val="tx1"/>
                                      </a:solidFill>
                                      <a:latin typeface="Cambria Math"/>
                                    </a:rPr>
                                    <m:t>,</m:t>
                                  </m:r>
                                  <m:r>
                                    <a:rPr lang="id-ID" sz="2000" b="1" i="1" smtClean="0">
                                      <a:solidFill>
                                        <a:schemeClr val="tx1"/>
                                      </a:solidFill>
                                      <a:latin typeface="Cambria Math"/>
                                    </a:rPr>
                                    <m:t>𝟓𝟔</m:t>
                                  </m:r>
                                </m:num>
                                <m:den>
                                  <m:r>
                                    <a:rPr lang="id-ID" sz="2000" b="1" i="1" smtClean="0">
                                      <a:solidFill>
                                        <a:schemeClr val="tx1"/>
                                      </a:solidFill>
                                      <a:latin typeface="Cambria Math"/>
                                    </a:rPr>
                                    <m:t>𝟐𝟎</m:t>
                                  </m:r>
                                </m:den>
                              </m:f>
                            </m:oMath>
                          </a14:m>
                          <a:r>
                            <a:rPr lang="id-ID" sz="2000" b="1" baseline="0" dirty="0" smtClean="0">
                              <a:latin typeface="Californian FB" pitchFamily="18" charset="0"/>
                            </a:rPr>
                            <a:t> = 0.528 s</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f</a:t>
                          </a:r>
                          <a:r>
                            <a:rPr lang="id-ID" sz="2000" b="1" baseline="0" dirty="0" smtClean="0">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m:t>
                                  </m:r>
                                </m:num>
                                <m:den>
                                  <m:r>
                                    <a:rPr lang="id-ID" sz="2000" b="1" i="1" smtClean="0">
                                      <a:solidFill>
                                        <a:schemeClr val="tx1"/>
                                      </a:solidFill>
                                      <a:latin typeface="Cambria Math"/>
                                    </a:rPr>
                                    <m:t>𝟎</m:t>
                                  </m:r>
                                  <m:r>
                                    <a:rPr lang="id-ID" sz="2000" b="1" i="1" smtClean="0">
                                      <a:solidFill>
                                        <a:schemeClr val="tx1"/>
                                      </a:solidFill>
                                      <a:latin typeface="Cambria Math"/>
                                    </a:rPr>
                                    <m:t>,</m:t>
                                  </m:r>
                                  <m:r>
                                    <a:rPr lang="id-ID" sz="2000" b="1" i="1" smtClean="0">
                                      <a:solidFill>
                                        <a:schemeClr val="tx1"/>
                                      </a:solidFill>
                                      <a:latin typeface="Cambria Math"/>
                                    </a:rPr>
                                    <m:t>𝟓𝟐𝟖</m:t>
                                  </m:r>
                                </m:den>
                              </m:f>
                            </m:oMath>
                          </a14:m>
                          <a:r>
                            <a:rPr lang="id-ID" sz="2000" b="1" baseline="0" dirty="0" smtClean="0">
                              <a:latin typeface="Californian FB" pitchFamily="18" charset="0"/>
                            </a:rPr>
                            <a:t>= `1.894 hz</a:t>
                          </a:r>
                          <a:endParaRPr lang="id-ID" sz="2000" b="1" dirty="0" smtClean="0">
                            <a:latin typeface="Californian FB" pitchFamily="18" charset="0"/>
                          </a:endParaRPr>
                        </a:p>
                      </a:txBody>
                      <a:tcPr/>
                    </a:tc>
                  </a:tr>
                  <a:tr h="370840">
                    <a:tc>
                      <a:txBody>
                        <a:bodyPr/>
                        <a:lstStyle/>
                        <a:p>
                          <a:pPr algn="ctr"/>
                          <a:r>
                            <a:rPr lang="id-ID" sz="2000" b="1" dirty="0" smtClean="0">
                              <a:latin typeface="Californian FB" pitchFamily="18" charset="0"/>
                            </a:rPr>
                            <a:t>20˚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10.62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𝟏𝟎</m:t>
                                  </m:r>
                                  <m:r>
                                    <a:rPr lang="id-ID" sz="2000" b="1" i="1" smtClean="0">
                                      <a:solidFill>
                                        <a:schemeClr val="tx1"/>
                                      </a:solidFill>
                                      <a:latin typeface="Cambria Math"/>
                                    </a:rPr>
                                    <m:t>,</m:t>
                                  </m:r>
                                  <m:r>
                                    <a:rPr lang="id-ID" sz="2000" b="1" i="1" smtClean="0">
                                      <a:solidFill>
                                        <a:schemeClr val="tx1"/>
                                      </a:solidFill>
                                      <a:latin typeface="Cambria Math"/>
                                    </a:rPr>
                                    <m:t>𝟔𝟐</m:t>
                                  </m:r>
                                </m:num>
                                <m:den>
                                  <m:r>
                                    <a:rPr lang="id-ID" sz="2000" b="1" i="1" smtClean="0">
                                      <a:solidFill>
                                        <a:schemeClr val="tx1"/>
                                      </a:solidFill>
                                      <a:latin typeface="Cambria Math"/>
                                    </a:rPr>
                                    <m:t>𝟐𝟎</m:t>
                                  </m:r>
                                </m:den>
                              </m:f>
                            </m:oMath>
                          </a14:m>
                          <a:r>
                            <a:rPr lang="id-ID" sz="2000" b="1" dirty="0" smtClean="0">
                              <a:latin typeface="Californian FB" pitchFamily="18" charset="0"/>
                            </a:rPr>
                            <a:t> = 0.531 s</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f</a:t>
                          </a:r>
                          <a:r>
                            <a:rPr lang="id-ID" sz="2000" b="1" baseline="0" dirty="0" smtClean="0">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m:t>
                                  </m:r>
                                </m:num>
                                <m:den>
                                  <m:r>
                                    <a:rPr lang="id-ID" sz="2000" b="1" i="1" smtClean="0">
                                      <a:solidFill>
                                        <a:schemeClr val="tx1"/>
                                      </a:solidFill>
                                      <a:latin typeface="Cambria Math"/>
                                    </a:rPr>
                                    <m:t>𝟎</m:t>
                                  </m:r>
                                  <m:r>
                                    <a:rPr lang="id-ID" sz="2000" b="1" i="1" smtClean="0">
                                      <a:solidFill>
                                        <a:schemeClr val="tx1"/>
                                      </a:solidFill>
                                      <a:latin typeface="Cambria Math"/>
                                    </a:rPr>
                                    <m:t>,</m:t>
                                  </m:r>
                                  <m:r>
                                    <a:rPr lang="id-ID" sz="2000" b="1" i="1" smtClean="0">
                                      <a:solidFill>
                                        <a:schemeClr val="tx1"/>
                                      </a:solidFill>
                                      <a:latin typeface="Cambria Math"/>
                                    </a:rPr>
                                    <m:t>𝟓𝟑𝟏</m:t>
                                  </m:r>
                                </m:den>
                              </m:f>
                            </m:oMath>
                          </a14:m>
                          <a:r>
                            <a:rPr lang="id-ID" sz="2000" b="1" baseline="0" dirty="0" smtClean="0">
                              <a:latin typeface="Californian FB" pitchFamily="18" charset="0"/>
                            </a:rPr>
                            <a:t>= `1.883 hz</a:t>
                          </a:r>
                          <a:endParaRPr lang="id-ID" sz="2000" b="1" dirty="0" smtClean="0">
                            <a:latin typeface="Californian FB" pitchFamily="18" charset="0"/>
                          </a:endParaRPr>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635407509"/>
                  </p:ext>
                </p:extLst>
              </p:nvPr>
            </p:nvGraphicFramePr>
            <p:xfrm>
              <a:off x="431800" y="2257982"/>
              <a:ext cx="11226165" cy="2061972"/>
            </p:xfrm>
            <a:graphic>
              <a:graphicData uri="http://schemas.openxmlformats.org/drawingml/2006/table">
                <a:tbl>
                  <a:tblPr firstRow="1" bandRow="1">
                    <a:tableStyleId>{5C22544A-7EE6-4342-B048-85BDC9FD1C3A}</a:tableStyleId>
                  </a:tblPr>
                  <a:tblGrid>
                    <a:gridCol w="2627630"/>
                    <a:gridCol w="2916555"/>
                    <a:gridCol w="2627630"/>
                    <a:gridCol w="3054350"/>
                  </a:tblGrid>
                  <a:tr h="396240">
                    <a:tc>
                      <a:txBody>
                        <a:bodyPr/>
                        <a:lstStyle/>
                        <a:p>
                          <a:pPr algn="ctr"/>
                          <a:r>
                            <a:rPr lang="id-ID" sz="2000" b="1" dirty="0" smtClean="0">
                              <a:latin typeface="Californian FB" pitchFamily="18" charset="0"/>
                            </a:rPr>
                            <a:t>Simpangan</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untuk 20 ayunan</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T</a:t>
                          </a:r>
                          <a:endParaRPr lang="id-ID" sz="2000" b="1" i="1" dirty="0">
                            <a:latin typeface="Californian FB" pitchFamily="18" charset="0"/>
                          </a:endParaRPr>
                        </a:p>
                      </a:txBody>
                      <a:tcPr/>
                    </a:tc>
                    <a:tc>
                      <a:txBody>
                        <a:bodyPr/>
                        <a:lstStyle/>
                        <a:p>
                          <a:pPr algn="ctr"/>
                          <a:r>
                            <a:rPr lang="id-ID" sz="2000" b="1" i="1" dirty="0" smtClean="0">
                              <a:latin typeface="Californian FB" pitchFamily="18" charset="0"/>
                            </a:rPr>
                            <a:t>f</a:t>
                          </a:r>
                          <a:endParaRPr lang="id-ID" sz="2000" b="1" i="1" dirty="0">
                            <a:latin typeface="Californian FB" pitchFamily="18" charset="0"/>
                          </a:endParaRPr>
                        </a:p>
                      </a:txBody>
                      <a:tcPr/>
                    </a:tc>
                  </a:tr>
                  <a:tr h="555244">
                    <a:tc>
                      <a:txBody>
                        <a:bodyPr/>
                        <a:lstStyle/>
                        <a:p>
                          <a:pPr algn="ctr"/>
                          <a:r>
                            <a:rPr lang="id-ID" sz="2000" b="1" dirty="0" smtClean="0">
                              <a:latin typeface="Californian FB" pitchFamily="18" charset="0"/>
                            </a:rPr>
                            <a:t>10˚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10.35 s</a:t>
                          </a:r>
                          <a:endParaRPr lang="id-ID" sz="2000" b="1" dirty="0">
                            <a:latin typeface="Californian FB" pitchFamily="18" charset="0"/>
                          </a:endParaRPr>
                        </a:p>
                      </a:txBody>
                      <a:tcPr/>
                    </a:tc>
                    <a:tc>
                      <a:txBody>
                        <a:bodyPr/>
                        <a:lstStyle/>
                        <a:p>
                          <a:endParaRPr lang="id-ID"/>
                        </a:p>
                      </a:txBody>
                      <a:tcPr>
                        <a:blipFill rotWithShape="1">
                          <a:blip r:embed="rId3"/>
                          <a:stretch>
                            <a:fillRect l="-211137" t="-76923" r="-116473" b="-205495"/>
                          </a:stretch>
                        </a:blipFill>
                      </a:tcPr>
                    </a:tc>
                    <a:tc>
                      <a:txBody>
                        <a:bodyPr/>
                        <a:lstStyle/>
                        <a:p>
                          <a:endParaRPr lang="id-ID"/>
                        </a:p>
                      </a:txBody>
                      <a:tcPr>
                        <a:blipFill rotWithShape="1">
                          <a:blip r:embed="rId3"/>
                          <a:stretch>
                            <a:fillRect l="-267665" t="-76923" r="-200" b="-205495"/>
                          </a:stretch>
                        </a:blipFill>
                      </a:tcPr>
                    </a:tc>
                  </a:tr>
                  <a:tr h="555244">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10.56 s</a:t>
                          </a:r>
                          <a:endParaRPr lang="id-ID" sz="2000" b="1" dirty="0" smtClean="0">
                            <a:latin typeface="Californian FB" pitchFamily="18" charset="0"/>
                          </a:endParaRPr>
                        </a:p>
                      </a:txBody>
                      <a:tcPr/>
                    </a:tc>
                    <a:tc>
                      <a:txBody>
                        <a:bodyPr/>
                        <a:lstStyle/>
                        <a:p>
                          <a:endParaRPr lang="id-ID"/>
                        </a:p>
                      </a:txBody>
                      <a:tcPr>
                        <a:blipFill rotWithShape="1">
                          <a:blip r:embed="rId3"/>
                          <a:stretch>
                            <a:fillRect l="-211137" t="-175000" r="-116473" b="-103261"/>
                          </a:stretch>
                        </a:blipFill>
                      </a:tcPr>
                    </a:tc>
                    <a:tc>
                      <a:txBody>
                        <a:bodyPr/>
                        <a:lstStyle/>
                        <a:p>
                          <a:endParaRPr lang="id-ID"/>
                        </a:p>
                      </a:txBody>
                      <a:tcPr>
                        <a:blipFill rotWithShape="1">
                          <a:blip r:embed="rId3"/>
                          <a:stretch>
                            <a:fillRect l="-267665" t="-175000" r="-200" b="-103261"/>
                          </a:stretch>
                        </a:blipFill>
                      </a:tcPr>
                    </a:tc>
                  </a:tr>
                  <a:tr h="555244">
                    <a:tc>
                      <a:txBody>
                        <a:bodyPr/>
                        <a:lstStyle/>
                        <a:p>
                          <a:pPr algn="ctr"/>
                          <a:r>
                            <a:rPr lang="id-ID" sz="2000" b="1" dirty="0" smtClean="0">
                              <a:latin typeface="Californian FB" pitchFamily="18" charset="0"/>
                            </a:rPr>
                            <a:t>20˚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10.62 s</a:t>
                          </a:r>
                          <a:endParaRPr lang="id-ID" sz="2000" b="1" dirty="0">
                            <a:latin typeface="Californian FB" pitchFamily="18" charset="0"/>
                          </a:endParaRPr>
                        </a:p>
                      </a:txBody>
                      <a:tcPr/>
                    </a:tc>
                    <a:tc>
                      <a:txBody>
                        <a:bodyPr/>
                        <a:lstStyle/>
                        <a:p>
                          <a:endParaRPr lang="id-ID"/>
                        </a:p>
                      </a:txBody>
                      <a:tcPr>
                        <a:blipFill rotWithShape="1">
                          <a:blip r:embed="rId3"/>
                          <a:stretch>
                            <a:fillRect l="-211137" t="-278022" r="-116473" b="-4396"/>
                          </a:stretch>
                        </a:blipFill>
                      </a:tcPr>
                    </a:tc>
                    <a:tc>
                      <a:txBody>
                        <a:bodyPr/>
                        <a:lstStyle/>
                        <a:p>
                          <a:endParaRPr lang="id-ID"/>
                        </a:p>
                      </a:txBody>
                      <a:tcPr>
                        <a:blipFill rotWithShape="1">
                          <a:blip r:embed="rId3"/>
                          <a:stretch>
                            <a:fillRect l="-267665" t="-278022" r="-200" b="-4396"/>
                          </a:stretch>
                        </a:blipFill>
                      </a:tcPr>
                    </a:tc>
                  </a:tr>
                </a:tbl>
              </a:graphicData>
            </a:graphic>
          </p:graphicFrame>
        </mc:Fallback>
      </mc:AlternateContent>
      <p:grpSp>
        <p:nvGrpSpPr>
          <p:cNvPr id="7" name="Group 6"/>
          <p:cNvGrpSpPr/>
          <p:nvPr/>
        </p:nvGrpSpPr>
        <p:grpSpPr>
          <a:xfrm>
            <a:off x="3681095" y="1063682"/>
            <a:ext cx="1402912" cy="806584"/>
            <a:chOff x="5699226" y="1093927"/>
            <a:chExt cx="1204497" cy="541023"/>
          </a:xfrm>
        </p:grpSpPr>
        <p:sp>
          <p:nvSpPr>
            <p:cNvPr id="8" name="Rectangle 7"/>
            <p:cNvSpPr/>
            <p:nvPr/>
          </p:nvSpPr>
          <p:spPr bwMode="auto">
            <a:xfrm>
              <a:off x="5699226"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9" name="Rectangle 8"/>
                <p:cNvSpPr/>
                <p:nvPr/>
              </p:nvSpPr>
              <p:spPr>
                <a:xfrm>
                  <a:off x="5850191" y="1109551"/>
                  <a:ext cx="864585" cy="525399"/>
                </a:xfrm>
                <a:prstGeom prst="rect">
                  <a:avLst/>
                </a:prstGeom>
              </p:spPr>
              <p:txBody>
                <a:bodyPr wrap="none">
                  <a:spAutoFit/>
                </a:bodyPr>
                <a:lstStyle/>
                <a:p>
                  <a:pPr algn="ctr" fontAlgn="base">
                    <a:spcBef>
                      <a:spcPct val="0"/>
                    </a:spcBef>
                    <a:spcAft>
                      <a:spcPct val="0"/>
                    </a:spcAft>
                  </a:pPr>
                  <a:r>
                    <a:rPr lang="id-ID" sz="2800" b="1" dirty="0" smtClean="0">
                      <a:solidFill>
                        <a:schemeClr val="bg1"/>
                      </a:solidFill>
                      <a:latin typeface="Arial" panose="02080604020202020204" pitchFamily="34" charset="0"/>
                      <a:ea typeface="SimSun" pitchFamily="2" charset="-122"/>
                    </a:rPr>
                    <a:t>T </a:t>
                  </a:r>
                  <a:r>
                    <a:rPr lang="id-ID" sz="28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3200" b="1" i="1">
                              <a:solidFill>
                                <a:schemeClr val="bg1"/>
                              </a:solidFill>
                              <a:latin typeface="Cambria Math"/>
                            </a:rPr>
                          </m:ctrlPr>
                        </m:fPr>
                        <m:num>
                          <m:r>
                            <a:rPr lang="id-ID" sz="3200" b="1" i="1" smtClean="0">
                              <a:solidFill>
                                <a:schemeClr val="bg1"/>
                              </a:solidFill>
                              <a:latin typeface="Cambria Math"/>
                            </a:rPr>
                            <m:t>𝒕</m:t>
                          </m:r>
                        </m:num>
                        <m:den>
                          <m:r>
                            <a:rPr lang="id-ID" sz="3200" b="1" i="1" smtClean="0">
                              <a:solidFill>
                                <a:schemeClr val="bg1"/>
                              </a:solidFill>
                              <a:latin typeface="Cambria Math"/>
                            </a:rPr>
                            <m:t>𝒏</m:t>
                          </m:r>
                        </m:den>
                      </m:f>
                    </m:oMath>
                  </a14:m>
                  <a:endParaRPr lang="id-ID" sz="3200" b="1" dirty="0"/>
                </a:p>
              </p:txBody>
            </p:sp>
          </mc:Choice>
          <mc:Fallback xmlns="">
            <p:sp>
              <p:nvSpPr>
                <p:cNvPr id="9" name="Rectangle 8"/>
                <p:cNvSpPr>
                  <a:spLocks noRot="1" noChangeAspect="1" noMove="1" noResize="1" noEditPoints="1" noAdjustHandles="1" noChangeArrowheads="1" noChangeShapeType="1" noTextEdit="1"/>
                </p:cNvSpPr>
                <p:nvPr/>
              </p:nvSpPr>
              <p:spPr>
                <a:xfrm>
                  <a:off x="5850191" y="1109551"/>
                  <a:ext cx="864585" cy="525399"/>
                </a:xfrm>
                <a:prstGeom prst="rect">
                  <a:avLst/>
                </a:prstGeom>
                <a:blipFill rotWithShape="1">
                  <a:blip r:embed="rId4"/>
                  <a:stretch>
                    <a:fillRect l="-12727" r="-26061" b="-9302"/>
                  </a:stretch>
                </a:blipFill>
              </p:spPr>
              <p:txBody>
                <a:bodyPr/>
                <a:lstStyle/>
                <a:p>
                  <a:r>
                    <a:rPr lang="id-ID">
                      <a:noFill/>
                    </a:rPr>
                    <a:t> </a:t>
                  </a:r>
                </a:p>
              </p:txBody>
            </p:sp>
          </mc:Fallback>
        </mc:AlternateContent>
      </p:grpSp>
      <p:grpSp>
        <p:nvGrpSpPr>
          <p:cNvPr id="10" name="Group 9"/>
          <p:cNvGrpSpPr/>
          <p:nvPr/>
        </p:nvGrpSpPr>
        <p:grpSpPr>
          <a:xfrm>
            <a:off x="5762337" y="1031357"/>
            <a:ext cx="1402912" cy="810458"/>
            <a:chOff x="5699226" y="1068663"/>
            <a:chExt cx="1204497" cy="543622"/>
          </a:xfrm>
        </p:grpSpPr>
        <p:sp>
          <p:nvSpPr>
            <p:cNvPr id="11" name="Rectangle 10"/>
            <p:cNvSpPr/>
            <p:nvPr/>
          </p:nvSpPr>
          <p:spPr bwMode="auto">
            <a:xfrm>
              <a:off x="5699226"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12" name="Rectangle 11"/>
                <p:cNvSpPr/>
                <p:nvPr/>
              </p:nvSpPr>
              <p:spPr>
                <a:xfrm>
                  <a:off x="5899049" y="1068663"/>
                  <a:ext cx="766868" cy="539076"/>
                </a:xfrm>
                <a:prstGeom prst="rect">
                  <a:avLst/>
                </a:prstGeom>
              </p:spPr>
              <p:txBody>
                <a:bodyPr wrap="none">
                  <a:spAutoFit/>
                </a:bodyPr>
                <a:lstStyle/>
                <a:p>
                  <a:pPr algn="ctr" fontAlgn="base">
                    <a:spcBef>
                      <a:spcPct val="0"/>
                    </a:spcBef>
                    <a:spcAft>
                      <a:spcPct val="0"/>
                    </a:spcAft>
                  </a:pPr>
                  <a:r>
                    <a:rPr lang="id-ID" sz="2800" b="1" dirty="0" smtClean="0">
                      <a:solidFill>
                        <a:schemeClr val="bg1"/>
                      </a:solidFill>
                      <a:latin typeface="Arial" panose="02080604020202020204" pitchFamily="34" charset="0"/>
                      <a:ea typeface="SimSun" pitchFamily="2" charset="-122"/>
                    </a:rPr>
                    <a:t>f </a:t>
                  </a:r>
                  <a:r>
                    <a:rPr lang="id-ID" sz="28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3200" b="1" i="1">
                              <a:solidFill>
                                <a:schemeClr val="bg1"/>
                              </a:solidFill>
                              <a:latin typeface="Cambria Math"/>
                            </a:rPr>
                          </m:ctrlPr>
                        </m:fPr>
                        <m:num>
                          <m:r>
                            <a:rPr lang="id-ID" sz="3200" b="1" i="1" smtClean="0">
                              <a:solidFill>
                                <a:schemeClr val="bg1"/>
                              </a:solidFill>
                              <a:latin typeface="Cambria Math"/>
                            </a:rPr>
                            <m:t>𝟏</m:t>
                          </m:r>
                        </m:num>
                        <m:den>
                          <m:r>
                            <a:rPr lang="id-ID" sz="3200" b="1" i="1" smtClean="0">
                              <a:solidFill>
                                <a:schemeClr val="bg1"/>
                              </a:solidFill>
                              <a:latin typeface="Cambria Math"/>
                            </a:rPr>
                            <m:t>𝑻</m:t>
                          </m:r>
                        </m:den>
                      </m:f>
                    </m:oMath>
                  </a14:m>
                  <a:endParaRPr lang="id-ID" sz="3200" b="1" dirty="0"/>
                </a:p>
              </p:txBody>
            </p:sp>
          </mc:Choice>
          <mc:Fallback xmlns="">
            <p:sp>
              <p:nvSpPr>
                <p:cNvPr id="12" name="Rectangle 11"/>
                <p:cNvSpPr>
                  <a:spLocks noRot="1" noChangeAspect="1" noMove="1" noResize="1" noEditPoints="1" noAdjustHandles="1" noChangeArrowheads="1" noChangeShapeType="1" noTextEdit="1"/>
                </p:cNvSpPr>
                <p:nvPr/>
              </p:nvSpPr>
              <p:spPr>
                <a:xfrm>
                  <a:off x="5899049" y="1068663"/>
                  <a:ext cx="766868" cy="539076"/>
                </a:xfrm>
                <a:prstGeom prst="rect">
                  <a:avLst/>
                </a:prstGeom>
                <a:blipFill rotWithShape="1">
                  <a:blip r:embed="rId5"/>
                  <a:stretch>
                    <a:fillRect l="-13605" r="-29932" b="-9848"/>
                  </a:stretch>
                </a:blipFill>
              </p:spPr>
              <p:txBody>
                <a:bodyPr/>
                <a:lstStyle/>
                <a:p>
                  <a:r>
                    <a:rPr lang="id-ID">
                      <a:noFill/>
                    </a:rPr>
                    <a:t> </a:t>
                  </a:r>
                </a:p>
              </p:txBody>
            </p:sp>
          </mc:Fallback>
        </mc:AlternateContent>
      </p:grpSp>
      <p:sp>
        <p:nvSpPr>
          <p:cNvPr id="13" name="TextBox 12"/>
          <p:cNvSpPr txBox="1"/>
          <p:nvPr/>
        </p:nvSpPr>
        <p:spPr>
          <a:xfrm>
            <a:off x="5195263" y="1264920"/>
            <a:ext cx="463588" cy="461665"/>
          </a:xfrm>
          <a:prstGeom prst="rect">
            <a:avLst/>
          </a:prstGeom>
          <a:noFill/>
        </p:spPr>
        <p:txBody>
          <a:bodyPr wrap="none" rtlCol="0">
            <a:spAutoFit/>
          </a:bodyPr>
          <a:lstStyle/>
          <a:p>
            <a:r>
              <a:rPr lang="id-ID" sz="2400" b="1" dirty="0" smtClean="0">
                <a:latin typeface="Californian FB" pitchFamily="18" charset="0"/>
              </a:rPr>
              <a:t>&amp;</a:t>
            </a:r>
            <a:endParaRPr lang="id-ID" sz="2400" b="1" dirty="0">
              <a:latin typeface="Californian FB" pitchFamily="18" charset="0"/>
            </a:endParaRPr>
          </a:p>
        </p:txBody>
      </p:sp>
      <p:sp>
        <p:nvSpPr>
          <p:cNvPr id="14" name="TextBox 13"/>
          <p:cNvSpPr txBox="1"/>
          <p:nvPr/>
        </p:nvSpPr>
        <p:spPr>
          <a:xfrm>
            <a:off x="389255" y="1807202"/>
            <a:ext cx="3111749" cy="461665"/>
          </a:xfrm>
          <a:prstGeom prst="rect">
            <a:avLst/>
          </a:prstGeom>
          <a:noFill/>
        </p:spPr>
        <p:txBody>
          <a:bodyPr wrap="none" rtlCol="0">
            <a:spAutoFit/>
          </a:bodyPr>
          <a:lstStyle/>
          <a:p>
            <a:r>
              <a:rPr lang="id-ID" sz="2400" b="1" dirty="0" smtClean="0">
                <a:latin typeface="Californian FB" pitchFamily="18" charset="0"/>
              </a:rPr>
              <a:t>Tabel.1 Beban 40 gram</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2924899594"/>
                  </p:ext>
                </p:extLst>
              </p:nvPr>
            </p:nvGraphicFramePr>
            <p:xfrm>
              <a:off x="389255" y="4721372"/>
              <a:ext cx="11226165" cy="2061972"/>
            </p:xfrm>
            <a:graphic>
              <a:graphicData uri="http://schemas.openxmlformats.org/drawingml/2006/table">
                <a:tbl>
                  <a:tblPr firstRow="1" bandRow="1">
                    <a:tableStyleId>{5C22544A-7EE6-4342-B048-85BDC9FD1C3A}</a:tableStyleId>
                  </a:tblPr>
                  <a:tblGrid>
                    <a:gridCol w="2627630"/>
                    <a:gridCol w="2916555"/>
                    <a:gridCol w="2627630"/>
                    <a:gridCol w="3054350"/>
                  </a:tblGrid>
                  <a:tr h="370840">
                    <a:tc>
                      <a:txBody>
                        <a:bodyPr/>
                        <a:lstStyle/>
                        <a:p>
                          <a:pPr algn="ctr"/>
                          <a:r>
                            <a:rPr lang="id-ID" sz="2000" b="1" dirty="0" smtClean="0">
                              <a:latin typeface="Californian FB" pitchFamily="18" charset="0"/>
                            </a:rPr>
                            <a:t>Simpangan</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untuk 20 ayunan</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T</a:t>
                          </a:r>
                          <a:endParaRPr lang="id-ID" sz="2000" b="1" i="1" dirty="0">
                            <a:latin typeface="Californian FB" pitchFamily="18" charset="0"/>
                          </a:endParaRPr>
                        </a:p>
                      </a:txBody>
                      <a:tcPr/>
                    </a:tc>
                    <a:tc>
                      <a:txBody>
                        <a:bodyPr/>
                        <a:lstStyle/>
                        <a:p>
                          <a:pPr algn="ctr"/>
                          <a:r>
                            <a:rPr lang="id-ID" sz="2000" b="1" i="1" dirty="0" smtClean="0">
                              <a:latin typeface="Californian FB" pitchFamily="18" charset="0"/>
                            </a:rPr>
                            <a:t>f</a:t>
                          </a:r>
                          <a:endParaRPr lang="id-ID" sz="2000" b="1" i="1" dirty="0">
                            <a:latin typeface="Californian FB" pitchFamily="18" charset="0"/>
                          </a:endParaRPr>
                        </a:p>
                      </a:txBody>
                      <a:tcPr/>
                    </a:tc>
                  </a:tr>
                  <a:tr h="370840">
                    <a:tc>
                      <a:txBody>
                        <a:bodyPr/>
                        <a:lstStyle/>
                        <a:p>
                          <a:pPr algn="ctr"/>
                          <a:r>
                            <a:rPr lang="id-ID" sz="2000" b="1" dirty="0" smtClean="0">
                              <a:latin typeface="Californian FB" pitchFamily="18" charset="0"/>
                            </a:rPr>
                            <a:t>10˚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15.50 s</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𝟏𝟓</m:t>
                                  </m:r>
                                  <m:r>
                                    <a:rPr lang="id-ID" sz="2000" b="1" i="1" smtClean="0">
                                      <a:solidFill>
                                        <a:schemeClr val="tx1"/>
                                      </a:solidFill>
                                      <a:latin typeface="Cambria Math"/>
                                    </a:rPr>
                                    <m:t>,</m:t>
                                  </m:r>
                                  <m:r>
                                    <a:rPr lang="id-ID" sz="2000" b="1" i="1" smtClean="0">
                                      <a:solidFill>
                                        <a:schemeClr val="tx1"/>
                                      </a:solidFill>
                                      <a:latin typeface="Cambria Math"/>
                                    </a:rPr>
                                    <m:t>𝟓𝟎</m:t>
                                  </m:r>
                                </m:num>
                                <m:den>
                                  <m:r>
                                    <a:rPr lang="id-ID" sz="2000" b="1" i="1" smtClean="0">
                                      <a:solidFill>
                                        <a:schemeClr val="tx1"/>
                                      </a:solidFill>
                                      <a:latin typeface="Cambria Math"/>
                                    </a:rPr>
                                    <m:t>𝟐𝟎</m:t>
                                  </m:r>
                                </m:den>
                              </m:f>
                            </m:oMath>
                          </a14:m>
                          <a:r>
                            <a:rPr lang="id-ID" sz="2000" b="1" dirty="0" smtClean="0">
                              <a:latin typeface="Californian FB" pitchFamily="18" charset="0"/>
                            </a:rPr>
                            <a:t> = 0.775 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f</a:t>
                          </a:r>
                          <a:r>
                            <a:rPr lang="id-ID" sz="2000" b="1" baseline="0" dirty="0" smtClean="0">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m:t>
                                  </m:r>
                                </m:num>
                                <m:den>
                                  <m:r>
                                    <a:rPr lang="id-ID" sz="2000" b="1" i="1" smtClean="0">
                                      <a:solidFill>
                                        <a:schemeClr val="tx1"/>
                                      </a:solidFill>
                                      <a:latin typeface="Cambria Math"/>
                                    </a:rPr>
                                    <m:t>𝟎</m:t>
                                  </m:r>
                                  <m:r>
                                    <a:rPr lang="id-ID" sz="2000" b="1" i="1" smtClean="0">
                                      <a:solidFill>
                                        <a:schemeClr val="tx1"/>
                                      </a:solidFill>
                                      <a:latin typeface="Cambria Math"/>
                                    </a:rPr>
                                    <m:t>,</m:t>
                                  </m:r>
                                  <m:r>
                                    <a:rPr lang="id-ID" sz="2000" b="1" i="1" smtClean="0">
                                      <a:solidFill>
                                        <a:schemeClr val="tx1"/>
                                      </a:solidFill>
                                      <a:latin typeface="Cambria Math"/>
                                    </a:rPr>
                                    <m:t>𝟕𝟕𝟓</m:t>
                                  </m:r>
                                </m:den>
                              </m:f>
                            </m:oMath>
                          </a14:m>
                          <a:r>
                            <a:rPr lang="id-ID" sz="2000" b="1" baseline="0" dirty="0" smtClean="0">
                              <a:latin typeface="Californian FB" pitchFamily="18" charset="0"/>
                            </a:rPr>
                            <a:t>= `1.290 hz</a:t>
                          </a:r>
                          <a:endParaRPr lang="id-ID" sz="2000" b="1" dirty="0" smtClean="0">
                            <a:latin typeface="Californian FB" pitchFamily="18" charset="0"/>
                          </a:endParaRPr>
                        </a:p>
                      </a:txBody>
                      <a:tcPr/>
                    </a:tc>
                  </a:tr>
                  <a:tr h="370840">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15.44 s</a:t>
                          </a:r>
                          <a:endParaRPr lang="id-ID" sz="2000" b="1" dirty="0" smtClean="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𝟏𝟓</m:t>
                                  </m:r>
                                  <m:r>
                                    <a:rPr lang="id-ID" sz="2000" b="1" i="1" smtClean="0">
                                      <a:solidFill>
                                        <a:schemeClr val="tx1"/>
                                      </a:solidFill>
                                      <a:latin typeface="Cambria Math"/>
                                    </a:rPr>
                                    <m:t>,</m:t>
                                  </m:r>
                                  <m:r>
                                    <a:rPr lang="id-ID" sz="2000" b="1" i="1" smtClean="0">
                                      <a:solidFill>
                                        <a:schemeClr val="tx1"/>
                                      </a:solidFill>
                                      <a:latin typeface="Cambria Math"/>
                                    </a:rPr>
                                    <m:t>𝟒𝟒</m:t>
                                  </m:r>
                                </m:num>
                                <m:den>
                                  <m:r>
                                    <a:rPr lang="id-ID" sz="2000" b="1" i="1" smtClean="0">
                                      <a:solidFill>
                                        <a:schemeClr val="tx1"/>
                                      </a:solidFill>
                                      <a:latin typeface="Cambria Math"/>
                                    </a:rPr>
                                    <m:t>𝟐𝟎</m:t>
                                  </m:r>
                                </m:den>
                              </m:f>
                            </m:oMath>
                          </a14:m>
                          <a:r>
                            <a:rPr lang="id-ID" sz="2000" b="1" dirty="0" smtClean="0">
                              <a:latin typeface="Californian FB" pitchFamily="18" charset="0"/>
                            </a:rPr>
                            <a:t> = 0.772 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f</a:t>
                          </a:r>
                          <a:r>
                            <a:rPr lang="id-ID" sz="2000" b="1" baseline="0" dirty="0" smtClean="0">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m:t>
                                  </m:r>
                                </m:num>
                                <m:den>
                                  <m:r>
                                    <a:rPr lang="id-ID" sz="2000" b="1" i="1" smtClean="0">
                                      <a:solidFill>
                                        <a:schemeClr val="tx1"/>
                                      </a:solidFill>
                                      <a:latin typeface="Cambria Math"/>
                                    </a:rPr>
                                    <m:t>𝟎</m:t>
                                  </m:r>
                                  <m:r>
                                    <a:rPr lang="id-ID" sz="2000" b="1" i="1" smtClean="0">
                                      <a:solidFill>
                                        <a:schemeClr val="tx1"/>
                                      </a:solidFill>
                                      <a:latin typeface="Cambria Math"/>
                                    </a:rPr>
                                    <m:t>,</m:t>
                                  </m:r>
                                  <m:r>
                                    <a:rPr lang="id-ID" sz="2000" b="1" i="1" smtClean="0">
                                      <a:solidFill>
                                        <a:schemeClr val="tx1"/>
                                      </a:solidFill>
                                      <a:latin typeface="Cambria Math"/>
                                    </a:rPr>
                                    <m:t>𝟕𝟕𝟐</m:t>
                                  </m:r>
                                </m:den>
                              </m:f>
                            </m:oMath>
                          </a14:m>
                          <a:r>
                            <a:rPr lang="id-ID" sz="2000" b="1" baseline="0" dirty="0" smtClean="0">
                              <a:latin typeface="Californian FB" pitchFamily="18" charset="0"/>
                            </a:rPr>
                            <a:t>= `1.295 hz</a:t>
                          </a:r>
                          <a:endParaRPr lang="id-ID" sz="2000" b="1" dirty="0" smtClean="0">
                            <a:latin typeface="Californian FB" pitchFamily="18" charset="0"/>
                          </a:endParaRPr>
                        </a:p>
                      </a:txBody>
                      <a:tcPr/>
                    </a:tc>
                  </a:tr>
                  <a:tr h="370840">
                    <a:tc>
                      <a:txBody>
                        <a:bodyPr/>
                        <a:lstStyle/>
                        <a:p>
                          <a:pPr algn="ctr"/>
                          <a:r>
                            <a:rPr lang="id-ID" sz="2000" b="1" dirty="0" smtClean="0">
                              <a:latin typeface="Californian FB" pitchFamily="18" charset="0"/>
                            </a:rPr>
                            <a:t>20˚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15.40 s</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𝟏𝟓</m:t>
                                  </m:r>
                                  <m:r>
                                    <a:rPr lang="id-ID" sz="2000" b="1" i="1" smtClean="0">
                                      <a:solidFill>
                                        <a:schemeClr val="tx1"/>
                                      </a:solidFill>
                                      <a:latin typeface="Cambria Math"/>
                                    </a:rPr>
                                    <m:t>,</m:t>
                                  </m:r>
                                  <m:r>
                                    <a:rPr lang="id-ID" sz="2000" b="1" i="1" smtClean="0">
                                      <a:solidFill>
                                        <a:schemeClr val="tx1"/>
                                      </a:solidFill>
                                      <a:latin typeface="Cambria Math"/>
                                    </a:rPr>
                                    <m:t>𝟒𝟎</m:t>
                                  </m:r>
                                </m:num>
                                <m:den>
                                  <m:r>
                                    <a:rPr lang="id-ID" sz="2000" b="1" i="1" smtClean="0">
                                      <a:solidFill>
                                        <a:schemeClr val="tx1"/>
                                      </a:solidFill>
                                      <a:latin typeface="Cambria Math"/>
                                    </a:rPr>
                                    <m:t>𝟐𝟎</m:t>
                                  </m:r>
                                </m:den>
                              </m:f>
                            </m:oMath>
                          </a14:m>
                          <a:r>
                            <a:rPr lang="id-ID" sz="2000" b="1" baseline="0" dirty="0" smtClean="0">
                              <a:latin typeface="Californian FB" pitchFamily="18" charset="0"/>
                            </a:rPr>
                            <a:t> </a:t>
                          </a:r>
                          <a:r>
                            <a:rPr lang="id-ID" sz="2000" b="1" dirty="0" smtClean="0">
                              <a:latin typeface="Californian FB" pitchFamily="18" charset="0"/>
                            </a:rPr>
                            <a:t> = 0.770 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f</a:t>
                          </a:r>
                          <a:r>
                            <a:rPr lang="id-ID" sz="2000" b="1" baseline="0" dirty="0" smtClean="0">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m:t>
                                  </m:r>
                                </m:num>
                                <m:den>
                                  <m:r>
                                    <a:rPr lang="id-ID" sz="2000" b="1" i="1" smtClean="0">
                                      <a:solidFill>
                                        <a:schemeClr val="tx1"/>
                                      </a:solidFill>
                                      <a:latin typeface="Cambria Math"/>
                                    </a:rPr>
                                    <m:t>𝟎</m:t>
                                  </m:r>
                                  <m:r>
                                    <a:rPr lang="id-ID" sz="2000" b="1" i="1" smtClean="0">
                                      <a:solidFill>
                                        <a:schemeClr val="tx1"/>
                                      </a:solidFill>
                                      <a:latin typeface="Cambria Math"/>
                                    </a:rPr>
                                    <m:t>,</m:t>
                                  </m:r>
                                  <m:r>
                                    <a:rPr lang="id-ID" sz="2000" b="1" i="1" smtClean="0">
                                      <a:solidFill>
                                        <a:schemeClr val="tx1"/>
                                      </a:solidFill>
                                      <a:latin typeface="Cambria Math"/>
                                    </a:rPr>
                                    <m:t>𝟕𝟕𝟎</m:t>
                                  </m:r>
                                </m:den>
                              </m:f>
                            </m:oMath>
                          </a14:m>
                          <a:r>
                            <a:rPr lang="id-ID" sz="2000" b="1" baseline="0" dirty="0" smtClean="0">
                              <a:latin typeface="Californian FB" pitchFamily="18" charset="0"/>
                            </a:rPr>
                            <a:t> = `1.299 hz</a:t>
                          </a:r>
                          <a:endParaRPr lang="id-ID" sz="2000" b="1" dirty="0" smtClean="0">
                            <a:latin typeface="Californian FB" pitchFamily="18" charset="0"/>
                          </a:endParaRPr>
                        </a:p>
                      </a:txBody>
                      <a:tcPr/>
                    </a:tc>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2924899594"/>
                  </p:ext>
                </p:extLst>
              </p:nvPr>
            </p:nvGraphicFramePr>
            <p:xfrm>
              <a:off x="389255" y="4721372"/>
              <a:ext cx="11226165" cy="2061972"/>
            </p:xfrm>
            <a:graphic>
              <a:graphicData uri="http://schemas.openxmlformats.org/drawingml/2006/table">
                <a:tbl>
                  <a:tblPr firstRow="1" bandRow="1">
                    <a:tableStyleId>{5C22544A-7EE6-4342-B048-85BDC9FD1C3A}</a:tableStyleId>
                  </a:tblPr>
                  <a:tblGrid>
                    <a:gridCol w="2627630"/>
                    <a:gridCol w="2916555"/>
                    <a:gridCol w="2627630"/>
                    <a:gridCol w="3054350"/>
                  </a:tblGrid>
                  <a:tr h="396240">
                    <a:tc>
                      <a:txBody>
                        <a:bodyPr/>
                        <a:lstStyle/>
                        <a:p>
                          <a:pPr algn="ctr"/>
                          <a:r>
                            <a:rPr lang="id-ID" sz="2000" b="1" dirty="0" smtClean="0">
                              <a:latin typeface="Californian FB" pitchFamily="18" charset="0"/>
                            </a:rPr>
                            <a:t>Simpangan</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untuk 20 ayunan</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T</a:t>
                          </a:r>
                          <a:endParaRPr lang="id-ID" sz="2000" b="1" i="1" dirty="0">
                            <a:latin typeface="Californian FB" pitchFamily="18" charset="0"/>
                          </a:endParaRPr>
                        </a:p>
                      </a:txBody>
                      <a:tcPr/>
                    </a:tc>
                    <a:tc>
                      <a:txBody>
                        <a:bodyPr/>
                        <a:lstStyle/>
                        <a:p>
                          <a:pPr algn="ctr"/>
                          <a:r>
                            <a:rPr lang="id-ID" sz="2000" b="1" i="1" dirty="0" smtClean="0">
                              <a:latin typeface="Californian FB" pitchFamily="18" charset="0"/>
                            </a:rPr>
                            <a:t>f</a:t>
                          </a:r>
                          <a:endParaRPr lang="id-ID" sz="2000" b="1" i="1" dirty="0">
                            <a:latin typeface="Californian FB" pitchFamily="18" charset="0"/>
                          </a:endParaRPr>
                        </a:p>
                      </a:txBody>
                      <a:tcPr/>
                    </a:tc>
                  </a:tr>
                  <a:tr h="555244">
                    <a:tc>
                      <a:txBody>
                        <a:bodyPr/>
                        <a:lstStyle/>
                        <a:p>
                          <a:pPr algn="ctr"/>
                          <a:r>
                            <a:rPr lang="id-ID" sz="2000" b="1" dirty="0" smtClean="0">
                              <a:latin typeface="Californian FB" pitchFamily="18" charset="0"/>
                            </a:rPr>
                            <a:t>10˚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15.50 s</a:t>
                          </a:r>
                          <a:endParaRPr lang="id-ID" sz="2000" b="1" dirty="0">
                            <a:latin typeface="Californian FB" pitchFamily="18" charset="0"/>
                          </a:endParaRPr>
                        </a:p>
                      </a:txBody>
                      <a:tcPr/>
                    </a:tc>
                    <a:tc>
                      <a:txBody>
                        <a:bodyPr/>
                        <a:lstStyle/>
                        <a:p>
                          <a:endParaRPr lang="id-ID"/>
                        </a:p>
                      </a:txBody>
                      <a:tcPr>
                        <a:blipFill rotWithShape="1">
                          <a:blip r:embed="rId6"/>
                          <a:stretch>
                            <a:fillRect l="-211137" t="-76923" r="-116473" b="-205495"/>
                          </a:stretch>
                        </a:blipFill>
                      </a:tcPr>
                    </a:tc>
                    <a:tc>
                      <a:txBody>
                        <a:bodyPr/>
                        <a:lstStyle/>
                        <a:p>
                          <a:endParaRPr lang="id-ID"/>
                        </a:p>
                      </a:txBody>
                      <a:tcPr>
                        <a:blipFill rotWithShape="1">
                          <a:blip r:embed="rId6"/>
                          <a:stretch>
                            <a:fillRect l="-267665" t="-76923" r="-200" b="-205495"/>
                          </a:stretch>
                        </a:blipFill>
                      </a:tcPr>
                    </a:tc>
                  </a:tr>
                  <a:tr h="555244">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15.44 s</a:t>
                          </a:r>
                          <a:endParaRPr lang="id-ID" sz="2000" b="1" dirty="0" smtClean="0">
                            <a:latin typeface="Californian FB" pitchFamily="18" charset="0"/>
                          </a:endParaRPr>
                        </a:p>
                      </a:txBody>
                      <a:tcPr/>
                    </a:tc>
                    <a:tc>
                      <a:txBody>
                        <a:bodyPr/>
                        <a:lstStyle/>
                        <a:p>
                          <a:endParaRPr lang="id-ID"/>
                        </a:p>
                      </a:txBody>
                      <a:tcPr>
                        <a:blipFill rotWithShape="1">
                          <a:blip r:embed="rId6"/>
                          <a:stretch>
                            <a:fillRect l="-211137" t="-176923" r="-116473" b="-105495"/>
                          </a:stretch>
                        </a:blipFill>
                      </a:tcPr>
                    </a:tc>
                    <a:tc>
                      <a:txBody>
                        <a:bodyPr/>
                        <a:lstStyle/>
                        <a:p>
                          <a:endParaRPr lang="id-ID"/>
                        </a:p>
                      </a:txBody>
                      <a:tcPr>
                        <a:blipFill rotWithShape="1">
                          <a:blip r:embed="rId6"/>
                          <a:stretch>
                            <a:fillRect l="-267665" t="-176923" r="-200" b="-105495"/>
                          </a:stretch>
                        </a:blipFill>
                      </a:tcPr>
                    </a:tc>
                  </a:tr>
                  <a:tr h="555244">
                    <a:tc>
                      <a:txBody>
                        <a:bodyPr/>
                        <a:lstStyle/>
                        <a:p>
                          <a:pPr algn="ctr"/>
                          <a:r>
                            <a:rPr lang="id-ID" sz="2000" b="1" dirty="0" smtClean="0">
                              <a:latin typeface="Californian FB" pitchFamily="18" charset="0"/>
                            </a:rPr>
                            <a:t>20˚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15.40 s</a:t>
                          </a:r>
                          <a:endParaRPr lang="id-ID" sz="2000" b="1" dirty="0">
                            <a:latin typeface="Californian FB" pitchFamily="18" charset="0"/>
                          </a:endParaRPr>
                        </a:p>
                      </a:txBody>
                      <a:tcPr/>
                    </a:tc>
                    <a:tc>
                      <a:txBody>
                        <a:bodyPr/>
                        <a:lstStyle/>
                        <a:p>
                          <a:endParaRPr lang="id-ID"/>
                        </a:p>
                      </a:txBody>
                      <a:tcPr>
                        <a:blipFill rotWithShape="1">
                          <a:blip r:embed="rId6"/>
                          <a:stretch>
                            <a:fillRect l="-211137" t="-276923" r="-116473" b="-5495"/>
                          </a:stretch>
                        </a:blipFill>
                      </a:tcPr>
                    </a:tc>
                    <a:tc>
                      <a:txBody>
                        <a:bodyPr/>
                        <a:lstStyle/>
                        <a:p>
                          <a:endParaRPr lang="id-ID"/>
                        </a:p>
                      </a:txBody>
                      <a:tcPr>
                        <a:blipFill rotWithShape="1">
                          <a:blip r:embed="rId6"/>
                          <a:stretch>
                            <a:fillRect l="-267665" t="-276923" r="-200" b="-5495"/>
                          </a:stretch>
                        </a:blipFill>
                      </a:tcPr>
                    </a:tc>
                  </a:tr>
                </a:tbl>
              </a:graphicData>
            </a:graphic>
          </p:graphicFrame>
        </mc:Fallback>
      </mc:AlternateContent>
      <p:sp>
        <p:nvSpPr>
          <p:cNvPr id="16" name="TextBox 15"/>
          <p:cNvSpPr txBox="1"/>
          <p:nvPr/>
        </p:nvSpPr>
        <p:spPr>
          <a:xfrm>
            <a:off x="346528" y="4322798"/>
            <a:ext cx="3265638" cy="461665"/>
          </a:xfrm>
          <a:prstGeom prst="rect">
            <a:avLst/>
          </a:prstGeom>
          <a:noFill/>
        </p:spPr>
        <p:txBody>
          <a:bodyPr wrap="none" rtlCol="0">
            <a:spAutoFit/>
          </a:bodyPr>
          <a:lstStyle/>
          <a:p>
            <a:r>
              <a:rPr lang="id-ID" sz="2400" b="1" dirty="0" smtClean="0">
                <a:latin typeface="Californian FB" pitchFamily="18" charset="0"/>
              </a:rPr>
              <a:t>Tabel.2 Beban 100 gram</a:t>
            </a:r>
            <a:endParaRPr lang="id-ID" sz="2400" b="1" dirty="0">
              <a:latin typeface="Californian FB" pitchFamily="18" charset="0"/>
            </a:endParaRPr>
          </a:p>
        </p:txBody>
      </p:sp>
    </p:spTree>
    <p:extLst>
      <p:ext uri="{BB962C8B-B14F-4D97-AF65-F5344CB8AC3E}">
        <p14:creationId xmlns:p14="http://schemas.microsoft.com/office/powerpoint/2010/main" val="2014358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55250" y="1143218"/>
                <a:ext cx="11710780" cy="4953000"/>
              </a:xfrm>
            </p:spPr>
            <p:txBody>
              <a:bodyPr/>
              <a:lstStyle/>
              <a:p>
                <a:pPr marL="0" indent="0" algn="just">
                  <a:buNone/>
                </a:pPr>
                <a:r>
                  <a:rPr lang="id-ID" sz="2400" b="1" dirty="0" smtClean="0">
                    <a:latin typeface="Californian FB" pitchFamily="18" charset="0"/>
                  </a:rPr>
                  <a:t>	Pada tabel.1 menunjukan bahwa hubungan sudut simpangan terhadap waktu ayunan dengan variasi sudut dan massa yang berbeda. Pada tabel.1 dengan massa beban 40 gr, sudut simpangan  </a:t>
                </a:r>
                <a:r>
                  <a:rPr lang="id-ID" sz="2400" b="1" dirty="0">
                    <a:latin typeface="Californian FB" pitchFamily="18" charset="0"/>
                  </a:rPr>
                  <a:t>memiliki variasi seiring </a:t>
                </a:r>
                <a:r>
                  <a:rPr lang="id-ID" sz="2400" b="1" dirty="0" smtClean="0">
                    <a:latin typeface="Californian FB" pitchFamily="18" charset="0"/>
                  </a:rPr>
                  <a:t>bertambahnya waktu ayunan </a:t>
                </a:r>
                <a:r>
                  <a:rPr lang="id-ID" sz="2400" b="1" dirty="0">
                    <a:latin typeface="Californian FB" pitchFamily="18" charset="0"/>
                  </a:rPr>
                  <a:t>yaitu pada rentang </a:t>
                </a:r>
                <a:r>
                  <a:rPr lang="id-ID" sz="2400" b="1" dirty="0" smtClean="0">
                    <a:latin typeface="Californian FB" pitchFamily="18" charset="0"/>
                  </a:rPr>
                  <a:t>10</a:t>
                </a:r>
                <a14:m>
                  <m:oMath xmlns:m="http://schemas.openxmlformats.org/officeDocument/2006/math">
                    <m:r>
                      <a:rPr lang="id-ID" sz="2400" b="1" i="1" smtClean="0">
                        <a:latin typeface="Cambria Math"/>
                      </a:rPr>
                      <m:t>˚, </m:t>
                    </m:r>
                  </m:oMath>
                </a14:m>
                <a:r>
                  <a:rPr lang="id-ID" sz="2400" b="1" dirty="0" smtClean="0">
                    <a:latin typeface="Californian FB" pitchFamily="18" charset="0"/>
                  </a:rPr>
                  <a:t>15</a:t>
                </a:r>
                <a14:m>
                  <m:oMath xmlns:m="http://schemas.openxmlformats.org/officeDocument/2006/math">
                    <m:r>
                      <a:rPr lang="id-ID" sz="2400" b="1" i="1">
                        <a:latin typeface="Cambria Math"/>
                      </a:rPr>
                      <m:t>˚</m:t>
                    </m:r>
                    <m:r>
                      <a:rPr lang="id-ID" sz="2400" b="1" i="1" smtClean="0">
                        <a:latin typeface="Cambria Math"/>
                      </a:rPr>
                      <m:t>, </m:t>
                    </m:r>
                    <m:r>
                      <m:rPr>
                        <m:nor/>
                      </m:rPr>
                      <a:rPr lang="id-ID" sz="2400" b="1" i="0" smtClean="0">
                        <a:latin typeface="Cambria Math"/>
                      </a:rPr>
                      <m:t>20</m:t>
                    </m:r>
                    <m:r>
                      <m:rPr>
                        <m:nor/>
                      </m:rPr>
                      <a:rPr lang="id-ID" sz="2400" b="1" i="0">
                        <a:latin typeface="Cambria Math"/>
                      </a:rPr>
                      <m:t>˚</m:t>
                    </m:r>
                  </m:oMath>
                </a14:m>
                <a:r>
                  <a:rPr lang="id-ID" sz="2400" b="1" dirty="0" smtClean="0">
                    <a:latin typeface="Californian FB" pitchFamily="18" charset="0"/>
                  </a:rPr>
                  <a:t> </a:t>
                </a:r>
                <a:r>
                  <a:rPr lang="id-ID" sz="2400" b="1" dirty="0">
                    <a:latin typeface="Californian FB" pitchFamily="18" charset="0"/>
                  </a:rPr>
                  <a:t>sedangkan pada </a:t>
                </a:r>
                <a:r>
                  <a:rPr lang="id-ID" sz="2400" b="1" dirty="0" smtClean="0">
                    <a:latin typeface="Californian FB" pitchFamily="18" charset="0"/>
                  </a:rPr>
                  <a:t>waktu untuk 20 ayunan dapat dilihat dengan rentang 10,35 s, 10,56 s, 10,62 s. </a:t>
                </a:r>
              </a:p>
              <a:p>
                <a:pPr marL="0" indent="0" algn="just">
                  <a:buNone/>
                </a:pPr>
                <a:r>
                  <a:rPr lang="id-ID" sz="2400" b="1" dirty="0">
                    <a:latin typeface="Californian FB" pitchFamily="18" charset="0"/>
                  </a:rPr>
                  <a:t>	</a:t>
                </a:r>
                <a:r>
                  <a:rPr lang="id-ID" sz="2400" b="1" dirty="0" smtClean="0">
                    <a:latin typeface="Californian FB" pitchFamily="18" charset="0"/>
                  </a:rPr>
                  <a:t>Adapun pada tabel.2 dengan variasi massa yang berbeda yaitu 100gr. Didapatkan rentang nilai pada variasi sudut yang sama yaitu 15,50 s, 15,44 s, 15,40 s. Dari hasil data tersebut </a:t>
                </a:r>
                <a:r>
                  <a:rPr lang="id-ID" sz="2400" b="1" dirty="0">
                    <a:latin typeface="Californian FB" pitchFamily="18" charset="0"/>
                  </a:rPr>
                  <a:t>menunjukkan bahwa semakin besar </a:t>
                </a:r>
                <a:r>
                  <a:rPr lang="id-ID" sz="2400" b="1" dirty="0" smtClean="0">
                    <a:latin typeface="Californian FB" pitchFamily="18" charset="0"/>
                  </a:rPr>
                  <a:t>sudut simpangan maka waktu yang diperlukan semakin besar, namun pada massa beban 100gr semakin besar sudut simpangan maka semakin kecil waktu yang diperlukan (cepat) karen dipengaruhi oleh beban yang lebih berat.</a:t>
                </a:r>
              </a:p>
              <a:p>
                <a:pPr marL="0" indent="0" algn="just">
                  <a:buNone/>
                </a:pPr>
                <a:r>
                  <a:rPr lang="id-ID" sz="2400" b="1" dirty="0">
                    <a:latin typeface="Californian FB" pitchFamily="18" charset="0"/>
                  </a:rPr>
                  <a:t>	D</a:t>
                </a:r>
                <a:r>
                  <a:rPr lang="id-ID" sz="2400" b="1" dirty="0" smtClean="0">
                    <a:latin typeface="Californian FB" pitchFamily="18" charset="0"/>
                  </a:rPr>
                  <a:t>ari data simpangan terhadap waktu untuk melakukan 20 ayunan, dapat di ketahui dengan melakukan perhitungan secara manual. Dari hasil perhitungan tersebut dapat diketahui bahwa pada sudut yang lebih besar nilai periode akan lebih besar namun nilai frekuensi lebih kecil dari periode. </a:t>
                </a:r>
                <a:endParaRPr lang="id-ID" sz="2400" b="1" dirty="0">
                  <a:latin typeface="Californian FB" pitchFamily="18" charset="0"/>
                </a:endParaRPr>
              </a:p>
              <a:p>
                <a:pPr marL="0" indent="0" algn="just">
                  <a:buNone/>
                </a:pPr>
                <a:endParaRPr lang="id-ID" sz="2800" b="1" dirty="0" smtClean="0">
                  <a:latin typeface="Californian FB"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55250" y="1143218"/>
                <a:ext cx="11710780" cy="4953000"/>
              </a:xfrm>
              <a:blipFill rotWithShape="1">
                <a:blip r:embed="rId2"/>
                <a:stretch>
                  <a:fillRect l="-1093" t="-985" r="-1458" b="-29433"/>
                </a:stretch>
              </a:blipFill>
            </p:spPr>
            <p:txBody>
              <a:bodyPr/>
              <a:lstStyle/>
              <a:p>
                <a:r>
                  <a:rPr lang="id-ID">
                    <a:noFill/>
                  </a:rPr>
                  <a:t> </a:t>
                </a:r>
              </a:p>
            </p:txBody>
          </p:sp>
        </mc:Fallback>
      </mc:AlternateContent>
      <p:pic>
        <p:nvPicPr>
          <p:cNvPr id="6" name="Picture 5" descr="7003880"/>
          <p:cNvPicPr>
            <a:picLocks noChangeAspect="1"/>
          </p:cNvPicPr>
          <p:nvPr/>
        </p:nvPicPr>
        <p:blipFill>
          <a:blip r:embed="rId3"/>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203426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11799" t="1813" r="8388" b="2799"/>
          <a:stretch/>
        </p:blipFill>
        <p:spPr>
          <a:xfrm rot="16200000">
            <a:off x="3050624" y="-1442554"/>
            <a:ext cx="5817481" cy="10562902"/>
          </a:xfrm>
        </p:spPr>
      </p:pic>
      <p:pic>
        <p:nvPicPr>
          <p:cNvPr id="6" name="Picture 5" descr="7003880"/>
          <p:cNvPicPr>
            <a:picLocks noChangeAspect="1"/>
          </p:cNvPicPr>
          <p:nvPr/>
        </p:nvPicPr>
        <p:blipFill>
          <a:blip r:embed="rId4"/>
          <a:stretch>
            <a:fillRect/>
          </a:stretch>
        </p:blipFill>
        <p:spPr>
          <a:xfrm>
            <a:off x="160655" y="190500"/>
            <a:ext cx="1236980" cy="526415"/>
          </a:xfrm>
          <a:prstGeom prst="rect">
            <a:avLst/>
          </a:prstGeom>
        </p:spPr>
      </p:pic>
    </p:spTree>
    <p:extLst>
      <p:ext uri="{BB962C8B-B14F-4D97-AF65-F5344CB8AC3E}">
        <p14:creationId xmlns:p14="http://schemas.microsoft.com/office/powerpoint/2010/main" val="3841860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sp>
        <p:nvSpPr>
          <p:cNvPr id="3" name="Content Placeholder 2"/>
          <p:cNvSpPr>
            <a:spLocks noGrp="1"/>
          </p:cNvSpPr>
          <p:nvPr>
            <p:ph idx="1"/>
          </p:nvPr>
        </p:nvSpPr>
        <p:spPr>
          <a:xfrm>
            <a:off x="609600" y="1427006"/>
            <a:ext cx="10972800" cy="4953000"/>
          </a:xfrm>
        </p:spPr>
        <p:txBody>
          <a:bodyPr/>
          <a:lstStyle/>
          <a:p>
            <a:pPr marL="0" indent="0" algn="just">
              <a:buNone/>
            </a:pPr>
            <a:r>
              <a:rPr lang="id-ID" sz="2400" b="1" dirty="0" smtClean="0">
                <a:latin typeface="Californian FB" pitchFamily="18" charset="0"/>
                <a:cs typeface="Calibri" pitchFamily="34" charset="0"/>
              </a:rPr>
              <a:t>Berdasarkan goresan pensil yang dihasilkan dari osilasi pegas, membentuk goresan yang menggambarkan kurva osilasi pegas dengan redaman (teredam). Dari hasil tersebut menunjukan posisi waktu untuk sebuah objek berosilasi dengan adanya gaya perlambatan dari keadaan maksimum kepada minimum, ketika gaya perlambatan kecil amplitudo berkurang secara eksponensial yang pada akhirnya getaran tersebut akan berhenti.</a:t>
            </a:r>
            <a:endParaRPr lang="id-ID" sz="2400" b="1" dirty="0">
              <a:latin typeface="Californian FB" pitchFamily="18" charset="0"/>
              <a:cs typeface="Calibri" pitchFamily="34"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195104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b="1" dirty="0" smtClean="0"/>
              <a:t>DATA PENGAMATAN</a:t>
            </a:r>
            <a:endParaRPr lang="en-US" altLang="en-US" b="1" dirty="0"/>
          </a:p>
        </p:txBody>
      </p:sp>
      <p:pic>
        <p:nvPicPr>
          <p:cNvPr id="34" name="Picture 33" descr="7003880"/>
          <p:cNvPicPr>
            <a:picLocks noChangeAspect="1"/>
          </p:cNvPicPr>
          <p:nvPr/>
        </p:nvPicPr>
        <p:blipFill>
          <a:blip r:embed="rId2"/>
          <a:stretch>
            <a:fillRect/>
          </a:stretch>
        </p:blipFill>
        <p:spPr>
          <a:xfrm>
            <a:off x="160655" y="190500"/>
            <a:ext cx="1236980" cy="526415"/>
          </a:xfrm>
          <a:prstGeom prst="rect">
            <a:avLst/>
          </a:prstGeom>
        </p:spPr>
      </p:pic>
      <p:sp>
        <p:nvSpPr>
          <p:cNvPr id="9"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aphicFrame>
        <p:nvGraphicFramePr>
          <p:cNvPr id="17" name="Table 16"/>
          <p:cNvGraphicFramePr>
            <a:graphicFrameLocks noGrp="1"/>
          </p:cNvGraphicFramePr>
          <p:nvPr>
            <p:extLst>
              <p:ext uri="{D42A27DB-BD31-4B8C-83A1-F6EECF244321}">
                <p14:modId xmlns:p14="http://schemas.microsoft.com/office/powerpoint/2010/main" val="3370264881"/>
              </p:ext>
            </p:extLst>
          </p:nvPr>
        </p:nvGraphicFramePr>
        <p:xfrm>
          <a:off x="416560" y="2002058"/>
          <a:ext cx="10937240" cy="1584960"/>
        </p:xfrm>
        <a:graphic>
          <a:graphicData uri="http://schemas.openxmlformats.org/drawingml/2006/table">
            <a:tbl>
              <a:tblPr firstRow="1" bandRow="1">
                <a:tableStyleId>{5C22544A-7EE6-4342-B048-85BDC9FD1C3A}</a:tableStyleId>
              </a:tblPr>
              <a:tblGrid>
                <a:gridCol w="2627630"/>
                <a:gridCol w="2627630"/>
                <a:gridCol w="2627630"/>
                <a:gridCol w="3054350"/>
              </a:tblGrid>
              <a:tr h="370840">
                <a:tc>
                  <a:txBody>
                    <a:bodyPr/>
                    <a:lstStyle/>
                    <a:p>
                      <a:pPr algn="ctr"/>
                      <a:r>
                        <a:rPr lang="id-ID" sz="2000" b="1" dirty="0" smtClean="0">
                          <a:latin typeface="Californian FB" pitchFamily="18" charset="0"/>
                        </a:rPr>
                        <a:t>Percobaan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Waktu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Perpindahan(m)</a:t>
                      </a:r>
                      <a:r>
                        <a:rPr lang="id-ID" sz="2000" b="1" baseline="0" dirty="0" smtClean="0">
                          <a:latin typeface="Californian FB" pitchFamily="18" charset="0"/>
                        </a:rPr>
                        <a:t>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Kecepatan</a:t>
                      </a:r>
                      <a:r>
                        <a:rPr lang="id-ID" sz="2000" b="1" baseline="0" dirty="0" smtClean="0">
                          <a:latin typeface="Californian FB" pitchFamily="18" charset="0"/>
                        </a:rPr>
                        <a:t> rata-rata m/s</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Tingkat</a:t>
                      </a:r>
                      <a:r>
                        <a:rPr lang="id-ID" sz="2000" b="1" baseline="0" dirty="0" smtClean="0">
                          <a:latin typeface="Californian FB" pitchFamily="18" charset="0"/>
                        </a:rPr>
                        <a:t> terendah</a:t>
                      </a:r>
                      <a:endParaRPr lang="id-ID" sz="2000" b="1" dirty="0">
                        <a:latin typeface="Californian FB" pitchFamily="18" charset="0"/>
                      </a:endParaRPr>
                    </a:p>
                  </a:txBody>
                  <a:tcPr/>
                </a:tc>
                <a:tc>
                  <a:txBody>
                    <a:bodyPr/>
                    <a:lstStyle/>
                    <a:p>
                      <a:pPr algn="ctr"/>
                      <a:r>
                        <a:rPr lang="id-ID" sz="2000" b="1" smtClean="0">
                          <a:latin typeface="Californian FB" pitchFamily="18" charset="0"/>
                        </a:rPr>
                        <a:t>6.3 </a:t>
                      </a:r>
                      <a:endParaRPr lang="id-ID" sz="2000" b="1">
                        <a:latin typeface="Californian FB" pitchFamily="18" charset="0"/>
                      </a:endParaRPr>
                    </a:p>
                  </a:txBody>
                  <a:tcPr/>
                </a:tc>
                <a:tc>
                  <a:txBody>
                    <a:bodyPr/>
                    <a:lstStyle/>
                    <a:p>
                      <a:pPr algn="ctr"/>
                      <a:r>
                        <a:rPr lang="id-ID" sz="2000" b="1" dirty="0" smtClean="0">
                          <a:latin typeface="Californian FB" pitchFamily="18" charset="0"/>
                        </a:rPr>
                        <a:t>0.8</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0.127</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Tingkat</a:t>
                      </a:r>
                      <a:r>
                        <a:rPr lang="id-ID" sz="2000" b="1" baseline="0" dirty="0" smtClean="0">
                          <a:latin typeface="Californian FB" pitchFamily="18" charset="0"/>
                        </a:rPr>
                        <a:t> kedua</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3.3</a:t>
                      </a:r>
                      <a:r>
                        <a:rPr lang="id-ID" sz="2000" b="1" baseline="0" dirty="0" smtClean="0">
                          <a:latin typeface="Californian FB" pitchFamily="18" charset="0"/>
                        </a:rPr>
                        <a:t>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0.8</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0.242</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Tingkat tertinggi</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2.9</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0.8</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0.276</a:t>
                      </a:r>
                      <a:endParaRPr lang="id-ID" sz="2000" b="1" dirty="0">
                        <a:latin typeface="Californian FB" pitchFamily="18" charset="0"/>
                      </a:endParaRPr>
                    </a:p>
                  </a:txBody>
                  <a:tcPr/>
                </a:tc>
              </a:tr>
            </a:tbl>
          </a:graphicData>
        </a:graphic>
      </p:graphicFrame>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3763047902"/>
                  </p:ext>
                </p:extLst>
              </p:nvPr>
            </p:nvGraphicFramePr>
            <p:xfrm>
              <a:off x="431800" y="4486178"/>
              <a:ext cx="10876280" cy="1591882"/>
            </p:xfrm>
            <a:graphic>
              <a:graphicData uri="http://schemas.openxmlformats.org/drawingml/2006/table">
                <a:tbl>
                  <a:tblPr firstRow="1" bandRow="1">
                    <a:tableStyleId>{5C22544A-7EE6-4342-B048-85BDC9FD1C3A}</a:tableStyleId>
                  </a:tblPr>
                  <a:tblGrid>
                    <a:gridCol w="2209546"/>
                    <a:gridCol w="2054021"/>
                    <a:gridCol w="2054021"/>
                    <a:gridCol w="2387588"/>
                    <a:gridCol w="2171104"/>
                  </a:tblGrid>
                  <a:tr h="370840">
                    <a:tc>
                      <a:txBody>
                        <a:bodyPr/>
                        <a:lstStyle/>
                        <a:p>
                          <a:pPr algn="ctr"/>
                          <a:r>
                            <a:rPr lang="id-ID" sz="2000" b="1" dirty="0" smtClean="0">
                              <a:latin typeface="Californian FB" pitchFamily="18" charset="0"/>
                            </a:rPr>
                            <a:t>Jarak</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40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60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80</a:t>
                          </a:r>
                          <a:r>
                            <a:rPr lang="id-ID" sz="2000" b="1" baseline="0" dirty="0" smtClean="0">
                              <a:latin typeface="Californian FB" pitchFamily="18" charset="0"/>
                            </a:rPr>
                            <a:t> cm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Waktu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1.9</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2.3</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2.9</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Keceptan </a:t>
                          </a:r>
                          <a:r>
                            <a:rPr lang="id-ID" sz="2000" b="1" i="0" dirty="0" smtClean="0">
                              <a:latin typeface="Californian FB" pitchFamily="18" charset="0"/>
                            </a:rPr>
                            <a:t>(m/s)</a:t>
                          </a:r>
                          <a:endParaRPr lang="id-ID" sz="2000" b="1" i="0" dirty="0">
                            <a:latin typeface="Californian FB" pitchFamily="18" charset="0"/>
                          </a:endParaRPr>
                        </a:p>
                      </a:txBody>
                      <a:tcPr/>
                    </a:tc>
                    <a:tc>
                      <a:txBody>
                        <a:bodyPr/>
                        <a:lstStyle/>
                        <a:p>
                          <a:pPr algn="ctr"/>
                          <a:r>
                            <a:rPr lang="id-ID" sz="2000" b="1" dirty="0" smtClean="0">
                              <a:latin typeface="Californian FB" pitchFamily="18" charset="0"/>
                            </a:rPr>
                            <a:t>0.13</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0.21</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0.26</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0.27</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Perceptan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r>
                            <a:rPr lang="id-ID" sz="2000" b="1" dirty="0" smtClean="0">
                              <a:latin typeface="Californian FB" pitchFamily="18" charset="0"/>
                            </a:rPr>
                            <a:t>)</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0.09</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0.11</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0.11</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0.09</a:t>
                          </a:r>
                          <a:endParaRPr lang="id-ID" sz="2000" b="1" dirty="0">
                            <a:latin typeface="Californian FB" pitchFamily="18" charset="0"/>
                          </a:endParaRPr>
                        </a:p>
                      </a:txBody>
                      <a:tcPr/>
                    </a:tc>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3763047902"/>
                  </p:ext>
                </p:extLst>
              </p:nvPr>
            </p:nvGraphicFramePr>
            <p:xfrm>
              <a:off x="431800" y="4486178"/>
              <a:ext cx="10876280" cy="1591882"/>
            </p:xfrm>
            <a:graphic>
              <a:graphicData uri="http://schemas.openxmlformats.org/drawingml/2006/table">
                <a:tbl>
                  <a:tblPr firstRow="1" bandRow="1">
                    <a:tableStyleId>{5C22544A-7EE6-4342-B048-85BDC9FD1C3A}</a:tableStyleId>
                  </a:tblPr>
                  <a:tblGrid>
                    <a:gridCol w="2209546"/>
                    <a:gridCol w="2054021"/>
                    <a:gridCol w="2054021"/>
                    <a:gridCol w="2387588"/>
                    <a:gridCol w="2171104"/>
                  </a:tblGrid>
                  <a:tr h="396240">
                    <a:tc>
                      <a:txBody>
                        <a:bodyPr/>
                        <a:lstStyle/>
                        <a:p>
                          <a:pPr algn="ctr"/>
                          <a:r>
                            <a:rPr lang="id-ID" sz="2000" b="1" dirty="0" smtClean="0">
                              <a:latin typeface="Californian FB" pitchFamily="18" charset="0"/>
                            </a:rPr>
                            <a:t>Jarak</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40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60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80</a:t>
                          </a:r>
                          <a:r>
                            <a:rPr lang="id-ID" sz="2000" b="1" baseline="0" dirty="0" smtClean="0">
                              <a:latin typeface="Californian FB" pitchFamily="18" charset="0"/>
                            </a:rPr>
                            <a:t> cm</a:t>
                          </a:r>
                          <a:endParaRPr lang="id-ID" sz="2000" b="1" dirty="0">
                            <a:latin typeface="Californian FB" pitchFamily="18" charset="0"/>
                          </a:endParaRPr>
                        </a:p>
                      </a:txBody>
                      <a:tcPr/>
                    </a:tc>
                  </a:tr>
                  <a:tr h="396240">
                    <a:tc>
                      <a:txBody>
                        <a:bodyPr/>
                        <a:lstStyle/>
                        <a:p>
                          <a:pPr algn="ctr"/>
                          <a:r>
                            <a:rPr lang="id-ID" sz="2000" b="1" dirty="0" smtClean="0">
                              <a:latin typeface="Californian FB" pitchFamily="18" charset="0"/>
                            </a:rPr>
                            <a:t>Waktu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1.9</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2.3</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2.9</a:t>
                          </a:r>
                          <a:endParaRPr lang="id-ID" sz="2000" b="1" dirty="0">
                            <a:latin typeface="Californian FB" pitchFamily="18" charset="0"/>
                          </a:endParaRPr>
                        </a:p>
                      </a:txBody>
                      <a:tcPr/>
                    </a:tc>
                  </a:tr>
                  <a:tr h="396240">
                    <a:tc>
                      <a:txBody>
                        <a:bodyPr/>
                        <a:lstStyle/>
                        <a:p>
                          <a:pPr algn="ctr"/>
                          <a:r>
                            <a:rPr lang="id-ID" sz="2000" b="1" dirty="0" smtClean="0">
                              <a:latin typeface="Californian FB" pitchFamily="18" charset="0"/>
                            </a:rPr>
                            <a:t>Keceptan </a:t>
                          </a:r>
                          <a:r>
                            <a:rPr lang="id-ID" sz="2000" b="1" i="0" dirty="0" smtClean="0">
                              <a:latin typeface="Californian FB" pitchFamily="18" charset="0"/>
                            </a:rPr>
                            <a:t>(m/s)</a:t>
                          </a:r>
                          <a:endParaRPr lang="id-ID" sz="2000" b="1" i="0" dirty="0">
                            <a:latin typeface="Californian FB" pitchFamily="18" charset="0"/>
                          </a:endParaRPr>
                        </a:p>
                      </a:txBody>
                      <a:tcPr/>
                    </a:tc>
                    <a:tc>
                      <a:txBody>
                        <a:bodyPr/>
                        <a:lstStyle/>
                        <a:p>
                          <a:pPr algn="ctr"/>
                          <a:r>
                            <a:rPr lang="id-ID" sz="2000" b="1" dirty="0" smtClean="0">
                              <a:latin typeface="Californian FB" pitchFamily="18" charset="0"/>
                            </a:rPr>
                            <a:t>0.13</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0.21</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0.26</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0.27</a:t>
                          </a:r>
                          <a:endParaRPr lang="id-ID" sz="2000" b="1" dirty="0">
                            <a:latin typeface="Californian FB" pitchFamily="18" charset="0"/>
                          </a:endParaRPr>
                        </a:p>
                      </a:txBody>
                      <a:tcPr/>
                    </a:tc>
                  </a:tr>
                  <a:tr h="403162">
                    <a:tc>
                      <a:txBody>
                        <a:bodyPr/>
                        <a:lstStyle/>
                        <a:p>
                          <a:endParaRPr lang="id-ID"/>
                        </a:p>
                      </a:txBody>
                      <a:tcPr>
                        <a:blipFill rotWithShape="1">
                          <a:blip r:embed="rId3"/>
                          <a:stretch>
                            <a:fillRect l="-276" t="-303030" r="-392818" b="-27273"/>
                          </a:stretch>
                        </a:blipFill>
                      </a:tcPr>
                    </a:tc>
                    <a:tc>
                      <a:txBody>
                        <a:bodyPr/>
                        <a:lstStyle/>
                        <a:p>
                          <a:pPr algn="ctr"/>
                          <a:r>
                            <a:rPr lang="id-ID" sz="2000" b="1" dirty="0" smtClean="0">
                              <a:latin typeface="Californian FB" pitchFamily="18" charset="0"/>
                            </a:rPr>
                            <a:t>0.09</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0.11</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0.11</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0.09</a:t>
                          </a:r>
                          <a:endParaRPr lang="id-ID" sz="2000" b="1" dirty="0">
                            <a:latin typeface="Californian FB" pitchFamily="18" charset="0"/>
                          </a:endParaRPr>
                        </a:p>
                      </a:txBody>
                      <a:tcPr/>
                    </a:tc>
                  </a:tr>
                </a:tbl>
              </a:graphicData>
            </a:graphic>
          </p:graphicFrame>
        </mc:Fallback>
      </mc:AlternateContent>
      <p:sp>
        <p:nvSpPr>
          <p:cNvPr id="19" name="TextBox 18"/>
          <p:cNvSpPr txBox="1"/>
          <p:nvPr/>
        </p:nvSpPr>
        <p:spPr>
          <a:xfrm>
            <a:off x="304800" y="3926532"/>
            <a:ext cx="6240811" cy="461665"/>
          </a:xfrm>
          <a:prstGeom prst="rect">
            <a:avLst/>
          </a:prstGeom>
          <a:noFill/>
        </p:spPr>
        <p:txBody>
          <a:bodyPr wrap="none" rtlCol="0">
            <a:spAutoFit/>
          </a:bodyPr>
          <a:lstStyle/>
          <a:p>
            <a:r>
              <a:rPr lang="id-ID" sz="2400" b="1" dirty="0" smtClean="0">
                <a:latin typeface="Californian FB" pitchFamily="18" charset="0"/>
              </a:rPr>
              <a:t>Tabel.2. Percobaan Kecepatan dan Percepatan </a:t>
            </a:r>
            <a:endParaRPr lang="id-ID" sz="2400" b="1" dirty="0">
              <a:latin typeface="Californian FB" pitchFamily="18" charset="0"/>
            </a:endParaRPr>
          </a:p>
        </p:txBody>
      </p:sp>
      <p:sp>
        <p:nvSpPr>
          <p:cNvPr id="20" name="TextBox 19"/>
          <p:cNvSpPr txBox="1"/>
          <p:nvPr/>
        </p:nvSpPr>
        <p:spPr>
          <a:xfrm>
            <a:off x="160655" y="1427171"/>
            <a:ext cx="5394425" cy="461665"/>
          </a:xfrm>
          <a:prstGeom prst="rect">
            <a:avLst/>
          </a:prstGeom>
          <a:noFill/>
        </p:spPr>
        <p:txBody>
          <a:bodyPr wrap="none" rtlCol="0">
            <a:spAutoFit/>
          </a:bodyPr>
          <a:lstStyle/>
          <a:p>
            <a:r>
              <a:rPr lang="id-ID" sz="2400" b="1" dirty="0" smtClean="0">
                <a:latin typeface="Californian FB" pitchFamily="18" charset="0"/>
              </a:rPr>
              <a:t>Tabel.1. Percobaan Kecepatan Rata-rata</a:t>
            </a:r>
            <a:endParaRPr lang="id-ID" sz="2400" b="1" dirty="0">
              <a:latin typeface="Californian FB"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KESIMPULAN</a:t>
            </a:r>
            <a:endParaRPr lang="id-ID" b="1" dirty="0"/>
          </a:p>
        </p:txBody>
      </p:sp>
      <p:sp>
        <p:nvSpPr>
          <p:cNvPr id="3" name="Content Placeholder 2"/>
          <p:cNvSpPr>
            <a:spLocks noGrp="1"/>
          </p:cNvSpPr>
          <p:nvPr>
            <p:ph idx="1"/>
          </p:nvPr>
        </p:nvSpPr>
        <p:spPr>
          <a:xfrm>
            <a:off x="640080" y="1833223"/>
            <a:ext cx="10972800" cy="3473450"/>
          </a:xfrm>
        </p:spPr>
        <p:txBody>
          <a:bodyPr/>
          <a:lstStyle/>
          <a:p>
            <a:pPr marL="457200" indent="-457200" algn="just">
              <a:buAutoNum type="arabicPeriod"/>
            </a:pPr>
            <a:r>
              <a:rPr lang="id-ID" sz="2400" b="1" dirty="0" smtClean="0">
                <a:latin typeface="Californian FB" pitchFamily="18" charset="0"/>
              </a:rPr>
              <a:t>Pengaruh sudut simpangan berbanding lurus dengan waktu yang diperlukan dalam melakukan osilasi pegas. Semakin besar sudut maka semakin besar pula periode yang diperlukan, sedangkan frekuensinya lebih kecil.</a:t>
            </a:r>
          </a:p>
          <a:p>
            <a:pPr marL="457200" indent="-457200" algn="just">
              <a:buAutoNum type="arabicPeriod"/>
            </a:pPr>
            <a:r>
              <a:rPr lang="id-ID" sz="2400" b="1" dirty="0" smtClean="0">
                <a:latin typeface="Californian FB" pitchFamily="18" charset="0"/>
              </a:rPr>
              <a:t>Jika massa beban lebih besar maka periodenya akan lebih kecil, sedangkan frekuensinya semakin besar. </a:t>
            </a:r>
          </a:p>
          <a:p>
            <a:pPr marL="457200" indent="-457200" algn="just">
              <a:buAutoNum type="arabicPeriod"/>
            </a:pPr>
            <a:r>
              <a:rPr lang="id-ID" sz="2400" b="1" dirty="0" smtClean="0">
                <a:latin typeface="Californian FB" pitchFamily="18" charset="0"/>
              </a:rPr>
              <a:t>Berdasarkan hasil kurva dari goresan yang terbentuk dari osilasi pegas, membuktikan bahwa osilasi pegas terbukti dimana terjadi pergantian secara ilmiah sebuah objek berosilasi melakukan gerak bolak balik melalui titik setimbangnya  dengan adanya gaya perlambatan dari keadaan maksimum, ketika gaya yang mempengaruhinya kecil, amplitudo berkurang secara eksponensial yang pada akhirnya getaran itu berhenti.</a:t>
            </a:r>
          </a:p>
          <a:p>
            <a:pPr marL="0" indent="0" algn="just">
              <a:buNone/>
            </a:pPr>
            <a:endParaRPr lang="id-ID" sz="24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3097840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VIII</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id-ID" altLang="en-US" dirty="0" smtClean="0"/>
              <a:t>HUKUM STOKES</a:t>
            </a:r>
            <a:endParaRPr lang="en-US" altLang="en-US" dirty="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32848069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DATA PENGAMATAN</a:t>
            </a:r>
            <a:endParaRPr lang="id-ID" b="1" dirty="0"/>
          </a:p>
        </p:txBody>
      </p:sp>
      <p:sp>
        <p:nvSpPr>
          <p:cNvPr id="3" name="Content Placeholder 2"/>
          <p:cNvSpPr>
            <a:spLocks noGrp="1"/>
          </p:cNvSpPr>
          <p:nvPr>
            <p:ph idx="1"/>
          </p:nvPr>
        </p:nvSpPr>
        <p:spPr>
          <a:xfrm>
            <a:off x="160655" y="961390"/>
            <a:ext cx="10972800" cy="1888490"/>
          </a:xfrm>
        </p:spPr>
        <p:txBody>
          <a:bodyPr/>
          <a:lstStyle/>
          <a:p>
            <a:r>
              <a:rPr lang="id-ID" sz="2000" b="1" dirty="0" smtClean="0">
                <a:latin typeface="Californian FB" pitchFamily="18" charset="0"/>
              </a:rPr>
              <a:t>Suhu ruangan sebelum praktikum = 27 ˚C</a:t>
            </a:r>
          </a:p>
          <a:p>
            <a:r>
              <a:rPr lang="id-ID" sz="2000" b="1" dirty="0" smtClean="0">
                <a:latin typeface="Californian FB" pitchFamily="18" charset="0"/>
              </a:rPr>
              <a:t>Diameter benda I = 15.8 mm </a:t>
            </a:r>
            <a:r>
              <a:rPr lang="id-ID" sz="2000" b="1" dirty="0" smtClean="0">
                <a:latin typeface="Californian FB" pitchFamily="18" charset="0"/>
                <a:sym typeface="Wingdings" pitchFamily="2" charset="2"/>
              </a:rPr>
              <a:t> 0.0158 m</a:t>
            </a:r>
            <a:endParaRPr lang="id-ID" sz="2000" b="1" dirty="0" smtClean="0">
              <a:latin typeface="Californian FB" pitchFamily="18" charset="0"/>
            </a:endParaRPr>
          </a:p>
          <a:p>
            <a:r>
              <a:rPr lang="id-ID" sz="2000" b="1" dirty="0" smtClean="0">
                <a:latin typeface="Californian FB" pitchFamily="18" charset="0"/>
              </a:rPr>
              <a:t>Diameter benda II = 10.21 mm </a:t>
            </a:r>
            <a:r>
              <a:rPr lang="id-ID" sz="2000" b="1" dirty="0" smtClean="0">
                <a:latin typeface="Californian FB" pitchFamily="18" charset="0"/>
                <a:sym typeface="Wingdings" pitchFamily="2" charset="2"/>
              </a:rPr>
              <a:t> 0.01021 m</a:t>
            </a:r>
          </a:p>
          <a:p>
            <a:r>
              <a:rPr lang="id-ID" sz="2000" b="1" dirty="0" smtClean="0">
                <a:latin typeface="Californian FB" pitchFamily="18" charset="0"/>
                <a:sym typeface="Wingdings" pitchFamily="2" charset="2"/>
              </a:rPr>
              <a:t>Massa benda I = 5.0 gram  0.005 kg</a:t>
            </a:r>
          </a:p>
          <a:p>
            <a:r>
              <a:rPr lang="id-ID" sz="2000" b="1" dirty="0" smtClean="0">
                <a:latin typeface="Californian FB" pitchFamily="18" charset="0"/>
                <a:sym typeface="Wingdings" pitchFamily="2" charset="2"/>
              </a:rPr>
              <a:t>Massa benda II = 1.9 gram  0.0019 kg</a:t>
            </a:r>
          </a:p>
          <a:p>
            <a:pPr marL="0" indent="0">
              <a:buNone/>
            </a:pPr>
            <a:endParaRPr lang="id-ID" sz="20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328791792"/>
              </p:ext>
            </p:extLst>
          </p:nvPr>
        </p:nvGraphicFramePr>
        <p:xfrm>
          <a:off x="252095" y="3293114"/>
          <a:ext cx="11545252" cy="1493520"/>
        </p:xfrm>
        <a:graphic>
          <a:graphicData uri="http://schemas.openxmlformats.org/drawingml/2006/table">
            <a:tbl>
              <a:tblPr firstRow="1" bandRow="1">
                <a:tableStyleId>{5C22544A-7EE6-4342-B048-85BDC9FD1C3A}</a:tableStyleId>
              </a:tblPr>
              <a:tblGrid>
                <a:gridCol w="2093342"/>
                <a:gridCol w="2323519"/>
                <a:gridCol w="2347548"/>
                <a:gridCol w="2347548"/>
                <a:gridCol w="2433295"/>
              </a:tblGrid>
              <a:tr h="370840">
                <a:tc>
                  <a:txBody>
                    <a:bodyPr/>
                    <a:lstStyle/>
                    <a:p>
                      <a:pPr algn="ctr"/>
                      <a:r>
                        <a:rPr lang="id-ID" sz="2000" b="1" dirty="0" smtClean="0">
                          <a:latin typeface="Californian FB" pitchFamily="18" charset="0"/>
                        </a:rPr>
                        <a:t>Benda</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tempuh (t1)</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tempuh (t2)</a:t>
                      </a:r>
                      <a:endParaRPr lang="id-ID" sz="2000" b="1" i="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2000" b="1" dirty="0" smtClean="0">
                          <a:latin typeface="Californian FB" pitchFamily="18" charset="0"/>
                        </a:rPr>
                        <a:t>W</a:t>
                      </a:r>
                      <a:r>
                        <a:rPr lang="id-ID" sz="2000" b="1" dirty="0" smtClean="0">
                          <a:latin typeface="Californian FB" pitchFamily="18" charset="0"/>
                        </a:rPr>
                        <a:t>aktu tempuh (t3)</a:t>
                      </a:r>
                      <a:endParaRPr lang="id-ID" sz="2000" b="1" i="1" dirty="0" smtClean="0">
                        <a:latin typeface="Californian FB" pitchFamily="18" charset="0"/>
                      </a:endParaRPr>
                    </a:p>
                  </a:txBody>
                  <a:tcPr/>
                </a:tc>
                <a:tc>
                  <a:txBody>
                    <a:bodyPr/>
                    <a:lstStyle/>
                    <a:p>
                      <a:pPr algn="ctr"/>
                      <a:r>
                        <a:rPr lang="id-ID" sz="2000" b="1" i="0" dirty="0" smtClean="0">
                          <a:latin typeface="Californian FB" pitchFamily="18" charset="0"/>
                        </a:rPr>
                        <a:t>Waktu</a:t>
                      </a:r>
                      <a:r>
                        <a:rPr lang="id-ID" sz="2000" b="1" i="0" baseline="0" dirty="0" smtClean="0">
                          <a:latin typeface="Californian FB" pitchFamily="18" charset="0"/>
                        </a:rPr>
                        <a:t> tempuh rata-rata</a:t>
                      </a:r>
                      <a:endParaRPr lang="id-ID" sz="2000" b="1" i="0" dirty="0">
                        <a:latin typeface="Californian FB" pitchFamily="18" charset="0"/>
                      </a:endParaRPr>
                    </a:p>
                  </a:txBody>
                  <a:tcPr/>
                </a:tc>
              </a:tr>
              <a:tr h="370840">
                <a:tc>
                  <a:txBody>
                    <a:bodyPr/>
                    <a:lstStyle/>
                    <a:p>
                      <a:pPr algn="ctr"/>
                      <a:r>
                        <a:rPr lang="id-ID" sz="2000" b="1" dirty="0" smtClean="0">
                          <a:latin typeface="Californian FB" pitchFamily="18" charset="0"/>
                        </a:rPr>
                        <a:t>1</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0.85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0.31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0.17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0.44 s</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11</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0.49 s</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0.30</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0.45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0.41 s</a:t>
                      </a:r>
                      <a:endParaRPr lang="id-ID" sz="2000" b="1" dirty="0">
                        <a:latin typeface="Californian FB" pitchFamily="18" charset="0"/>
                      </a:endParaRPr>
                    </a:p>
                  </a:txBody>
                  <a:tcPr/>
                </a:tc>
              </a:tr>
            </a:tbl>
          </a:graphicData>
        </a:graphic>
      </p:graphicFrame>
      <p:sp>
        <p:nvSpPr>
          <p:cNvPr id="6" name="TextBox 5"/>
          <p:cNvSpPr txBox="1"/>
          <p:nvPr/>
        </p:nvSpPr>
        <p:spPr>
          <a:xfrm>
            <a:off x="160655" y="2861887"/>
            <a:ext cx="2839239" cy="400110"/>
          </a:xfrm>
          <a:prstGeom prst="rect">
            <a:avLst/>
          </a:prstGeom>
          <a:noFill/>
        </p:spPr>
        <p:txBody>
          <a:bodyPr wrap="none" rtlCol="0">
            <a:spAutoFit/>
          </a:bodyPr>
          <a:lstStyle/>
          <a:p>
            <a:r>
              <a:rPr lang="id-ID" sz="2000" b="1" dirty="0" smtClean="0">
                <a:latin typeface="Californian FB" pitchFamily="18" charset="0"/>
              </a:rPr>
              <a:t>Jarak d1 = 10 cm </a:t>
            </a:r>
            <a:r>
              <a:rPr lang="id-ID" sz="2000" b="1" dirty="0" smtClean="0">
                <a:latin typeface="Californian FB" pitchFamily="18" charset="0"/>
                <a:sym typeface="Wingdings" pitchFamily="2" charset="2"/>
              </a:rPr>
              <a:t> 0.1 m</a:t>
            </a:r>
            <a:endParaRPr lang="id-ID" sz="2000" b="1" dirty="0">
              <a:latin typeface="Californian FB"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765252774"/>
              </p:ext>
            </p:extLst>
          </p:nvPr>
        </p:nvGraphicFramePr>
        <p:xfrm>
          <a:off x="252095" y="5198114"/>
          <a:ext cx="11545252" cy="1493520"/>
        </p:xfrm>
        <a:graphic>
          <a:graphicData uri="http://schemas.openxmlformats.org/drawingml/2006/table">
            <a:tbl>
              <a:tblPr firstRow="1" bandRow="1">
                <a:tableStyleId>{5C22544A-7EE6-4342-B048-85BDC9FD1C3A}</a:tableStyleId>
              </a:tblPr>
              <a:tblGrid>
                <a:gridCol w="2093342"/>
                <a:gridCol w="2323519"/>
                <a:gridCol w="2347548"/>
                <a:gridCol w="2347548"/>
                <a:gridCol w="2433295"/>
              </a:tblGrid>
              <a:tr h="370840">
                <a:tc>
                  <a:txBody>
                    <a:bodyPr/>
                    <a:lstStyle/>
                    <a:p>
                      <a:pPr algn="ctr"/>
                      <a:r>
                        <a:rPr lang="id-ID" sz="2000" b="1" dirty="0" smtClean="0">
                          <a:latin typeface="Californian FB" pitchFamily="18" charset="0"/>
                        </a:rPr>
                        <a:t>Benda</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tempuh (t1)</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tempuh (t2)</a:t>
                      </a:r>
                      <a:endParaRPr lang="id-ID" sz="2000" b="1" i="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2000" b="1" dirty="0" smtClean="0">
                          <a:latin typeface="Californian FB" pitchFamily="18" charset="0"/>
                        </a:rPr>
                        <a:t>W</a:t>
                      </a:r>
                      <a:r>
                        <a:rPr lang="id-ID" sz="2000" b="1" dirty="0" smtClean="0">
                          <a:latin typeface="Californian FB" pitchFamily="18" charset="0"/>
                        </a:rPr>
                        <a:t>aktu tempuh (t3)</a:t>
                      </a:r>
                      <a:endParaRPr lang="id-ID" sz="2000" b="1" i="1" dirty="0" smtClean="0">
                        <a:latin typeface="Californian FB" pitchFamily="18" charset="0"/>
                      </a:endParaRPr>
                    </a:p>
                  </a:txBody>
                  <a:tcPr/>
                </a:tc>
                <a:tc>
                  <a:txBody>
                    <a:bodyPr/>
                    <a:lstStyle/>
                    <a:p>
                      <a:pPr algn="ctr"/>
                      <a:r>
                        <a:rPr lang="id-ID" sz="2000" b="1" i="0" dirty="0" smtClean="0">
                          <a:latin typeface="Californian FB" pitchFamily="18" charset="0"/>
                        </a:rPr>
                        <a:t>Waktu</a:t>
                      </a:r>
                      <a:r>
                        <a:rPr lang="id-ID" sz="2000" b="1" i="0" baseline="0" dirty="0" smtClean="0">
                          <a:latin typeface="Californian FB" pitchFamily="18" charset="0"/>
                        </a:rPr>
                        <a:t> tempuh rata-rata</a:t>
                      </a:r>
                      <a:endParaRPr lang="id-ID" sz="2000" b="1" i="0" dirty="0">
                        <a:latin typeface="Californian FB" pitchFamily="18" charset="0"/>
                      </a:endParaRPr>
                    </a:p>
                  </a:txBody>
                  <a:tcPr/>
                </a:tc>
              </a:tr>
              <a:tr h="370840">
                <a:tc>
                  <a:txBody>
                    <a:bodyPr/>
                    <a:lstStyle/>
                    <a:p>
                      <a:pPr algn="ctr"/>
                      <a:r>
                        <a:rPr lang="id-ID" sz="2000" b="1" dirty="0" smtClean="0">
                          <a:latin typeface="Californian FB" pitchFamily="18" charset="0"/>
                        </a:rPr>
                        <a:t>1</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0.84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0.62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0.71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0.72 s</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11</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0.90 s</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0.74</a:t>
                      </a:r>
                      <a:r>
                        <a:rPr lang="id-ID" sz="2000" b="1" baseline="0" dirty="0" smtClean="0">
                          <a:latin typeface="Californian FB" pitchFamily="18" charset="0"/>
                        </a:rPr>
                        <a:t>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0.24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0.63 s</a:t>
                      </a:r>
                      <a:endParaRPr lang="id-ID" sz="2000" b="1" dirty="0">
                        <a:latin typeface="Californian FB" pitchFamily="18" charset="0"/>
                      </a:endParaRPr>
                    </a:p>
                  </a:txBody>
                  <a:tcPr/>
                </a:tc>
              </a:tr>
            </a:tbl>
          </a:graphicData>
        </a:graphic>
      </p:graphicFrame>
      <p:sp>
        <p:nvSpPr>
          <p:cNvPr id="8" name="TextBox 7"/>
          <p:cNvSpPr txBox="1"/>
          <p:nvPr/>
        </p:nvSpPr>
        <p:spPr>
          <a:xfrm>
            <a:off x="160655" y="4782127"/>
            <a:ext cx="2969083" cy="400110"/>
          </a:xfrm>
          <a:prstGeom prst="rect">
            <a:avLst/>
          </a:prstGeom>
          <a:noFill/>
        </p:spPr>
        <p:txBody>
          <a:bodyPr wrap="none" rtlCol="0">
            <a:spAutoFit/>
          </a:bodyPr>
          <a:lstStyle/>
          <a:p>
            <a:r>
              <a:rPr lang="id-ID" sz="2000" b="1" dirty="0" smtClean="0">
                <a:latin typeface="Californian FB" pitchFamily="18" charset="0"/>
              </a:rPr>
              <a:t>Jarak d2 = 20 cm </a:t>
            </a:r>
            <a:r>
              <a:rPr lang="id-ID" sz="2000" b="1" dirty="0" smtClean="0">
                <a:latin typeface="Californian FB" pitchFamily="18" charset="0"/>
                <a:sym typeface="Wingdings" pitchFamily="2" charset="2"/>
              </a:rPr>
              <a:t> 0.2 m</a:t>
            </a:r>
            <a:endParaRPr lang="id-ID" sz="2000" b="1" dirty="0">
              <a:latin typeface="Californian FB" pitchFamily="18" charset="0"/>
            </a:endParaRPr>
          </a:p>
        </p:txBody>
      </p:sp>
    </p:spTree>
    <p:extLst>
      <p:ext uri="{BB962C8B-B14F-4D97-AF65-F5344CB8AC3E}">
        <p14:creationId xmlns:p14="http://schemas.microsoft.com/office/powerpoint/2010/main" val="634960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DATA PENGAMATAN</a:t>
            </a:r>
            <a:endParaRPr lang="id-ID" b="1" dirty="0"/>
          </a:p>
        </p:txBody>
      </p:sp>
      <p:sp>
        <p:nvSpPr>
          <p:cNvPr id="3" name="Content Placeholder 2"/>
          <p:cNvSpPr>
            <a:spLocks noGrp="1"/>
          </p:cNvSpPr>
          <p:nvPr>
            <p:ph idx="1"/>
          </p:nvPr>
        </p:nvSpPr>
        <p:spPr>
          <a:xfrm>
            <a:off x="160655" y="961390"/>
            <a:ext cx="10972800" cy="1888490"/>
          </a:xfrm>
        </p:spPr>
        <p:txBody>
          <a:bodyPr/>
          <a:lstStyle/>
          <a:p>
            <a:r>
              <a:rPr lang="id-ID" sz="2000" b="1" dirty="0" smtClean="0">
                <a:latin typeface="Californian FB" pitchFamily="18" charset="0"/>
              </a:rPr>
              <a:t>Suhu ruangan sebelum praktikum = 27 ˚C</a:t>
            </a:r>
          </a:p>
          <a:p>
            <a:r>
              <a:rPr lang="id-ID" sz="2000" b="1" dirty="0" smtClean="0">
                <a:latin typeface="Californian FB" pitchFamily="18" charset="0"/>
              </a:rPr>
              <a:t>Diameter benda I = 15.8 mm </a:t>
            </a:r>
            <a:r>
              <a:rPr lang="id-ID" sz="2000" b="1" dirty="0" smtClean="0">
                <a:latin typeface="Californian FB" pitchFamily="18" charset="0"/>
                <a:sym typeface="Wingdings" pitchFamily="2" charset="2"/>
              </a:rPr>
              <a:t> 0.0158 m</a:t>
            </a:r>
            <a:endParaRPr lang="id-ID" sz="2000" b="1" dirty="0" smtClean="0">
              <a:latin typeface="Californian FB" pitchFamily="18" charset="0"/>
            </a:endParaRPr>
          </a:p>
          <a:p>
            <a:r>
              <a:rPr lang="id-ID" sz="2000" b="1" dirty="0" smtClean="0">
                <a:latin typeface="Californian FB" pitchFamily="18" charset="0"/>
              </a:rPr>
              <a:t>Diameter benda II = 10.21 mm </a:t>
            </a:r>
            <a:r>
              <a:rPr lang="id-ID" sz="2000" b="1" dirty="0" smtClean="0">
                <a:latin typeface="Californian FB" pitchFamily="18" charset="0"/>
                <a:sym typeface="Wingdings" pitchFamily="2" charset="2"/>
              </a:rPr>
              <a:t> 0.01021 m</a:t>
            </a:r>
          </a:p>
          <a:p>
            <a:r>
              <a:rPr lang="id-ID" sz="2000" b="1" dirty="0" smtClean="0">
                <a:latin typeface="Californian FB" pitchFamily="18" charset="0"/>
                <a:sym typeface="Wingdings" pitchFamily="2" charset="2"/>
              </a:rPr>
              <a:t>Massa benda I = 5.0 gram  0.005 kg</a:t>
            </a:r>
          </a:p>
          <a:p>
            <a:r>
              <a:rPr lang="id-ID" sz="2000" b="1" dirty="0" smtClean="0">
                <a:latin typeface="Californian FB" pitchFamily="18" charset="0"/>
                <a:sym typeface="Wingdings" pitchFamily="2" charset="2"/>
              </a:rPr>
              <a:t>Massa benda II = 1.9 gram  0.0019 kg</a:t>
            </a:r>
          </a:p>
          <a:p>
            <a:pPr marL="0" indent="0">
              <a:buNone/>
            </a:pPr>
            <a:endParaRPr lang="id-ID" sz="20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195598054"/>
              </p:ext>
            </p:extLst>
          </p:nvPr>
        </p:nvGraphicFramePr>
        <p:xfrm>
          <a:off x="252095" y="3293114"/>
          <a:ext cx="11545252" cy="1493520"/>
        </p:xfrm>
        <a:graphic>
          <a:graphicData uri="http://schemas.openxmlformats.org/drawingml/2006/table">
            <a:tbl>
              <a:tblPr firstRow="1" bandRow="1">
                <a:tableStyleId>{5C22544A-7EE6-4342-B048-85BDC9FD1C3A}</a:tableStyleId>
              </a:tblPr>
              <a:tblGrid>
                <a:gridCol w="2093342"/>
                <a:gridCol w="2323519"/>
                <a:gridCol w="2347548"/>
                <a:gridCol w="2347548"/>
                <a:gridCol w="2433295"/>
              </a:tblGrid>
              <a:tr h="370840">
                <a:tc>
                  <a:txBody>
                    <a:bodyPr/>
                    <a:lstStyle/>
                    <a:p>
                      <a:pPr algn="ctr"/>
                      <a:r>
                        <a:rPr lang="id-ID" sz="2000" b="1" dirty="0" smtClean="0">
                          <a:latin typeface="Californian FB" pitchFamily="18" charset="0"/>
                        </a:rPr>
                        <a:t>Benda</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tempuh (t1)</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tempuh (t2)</a:t>
                      </a:r>
                      <a:endParaRPr lang="id-ID" sz="2000" b="1" i="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2000" b="1" dirty="0" smtClean="0">
                          <a:latin typeface="Californian FB" pitchFamily="18" charset="0"/>
                        </a:rPr>
                        <a:t>W</a:t>
                      </a:r>
                      <a:r>
                        <a:rPr lang="id-ID" sz="2000" b="1" dirty="0" smtClean="0">
                          <a:latin typeface="Californian FB" pitchFamily="18" charset="0"/>
                        </a:rPr>
                        <a:t>aktu tempuh (t3)</a:t>
                      </a:r>
                      <a:endParaRPr lang="id-ID" sz="2000" b="1" i="1" dirty="0" smtClean="0">
                        <a:latin typeface="Californian FB" pitchFamily="18" charset="0"/>
                      </a:endParaRPr>
                    </a:p>
                  </a:txBody>
                  <a:tcPr/>
                </a:tc>
                <a:tc>
                  <a:txBody>
                    <a:bodyPr/>
                    <a:lstStyle/>
                    <a:p>
                      <a:pPr algn="ctr"/>
                      <a:r>
                        <a:rPr lang="id-ID" sz="2000" b="1" i="0" dirty="0" smtClean="0">
                          <a:latin typeface="Californian FB" pitchFamily="18" charset="0"/>
                        </a:rPr>
                        <a:t>Waktu</a:t>
                      </a:r>
                      <a:r>
                        <a:rPr lang="id-ID" sz="2000" b="1" i="0" baseline="0" dirty="0" smtClean="0">
                          <a:latin typeface="Californian FB" pitchFamily="18" charset="0"/>
                        </a:rPr>
                        <a:t> tempuh rata-rata</a:t>
                      </a:r>
                      <a:endParaRPr lang="id-ID" sz="2000" b="1" i="0" dirty="0">
                        <a:latin typeface="Californian FB" pitchFamily="18" charset="0"/>
                      </a:endParaRPr>
                    </a:p>
                  </a:txBody>
                  <a:tcPr/>
                </a:tc>
              </a:tr>
              <a:tr h="370840">
                <a:tc>
                  <a:txBody>
                    <a:bodyPr/>
                    <a:lstStyle/>
                    <a:p>
                      <a:pPr algn="ctr"/>
                      <a:r>
                        <a:rPr lang="id-ID" sz="2000" b="1" dirty="0" smtClean="0">
                          <a:latin typeface="Californian FB" pitchFamily="18" charset="0"/>
                        </a:rPr>
                        <a:t>1</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0.29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0.68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0.61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0.53 s</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11</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1.89 s</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1.93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0.87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1.56 s</a:t>
                      </a:r>
                      <a:endParaRPr lang="id-ID" sz="2000" b="1" dirty="0">
                        <a:latin typeface="Californian FB" pitchFamily="18" charset="0"/>
                      </a:endParaRPr>
                    </a:p>
                  </a:txBody>
                  <a:tcPr/>
                </a:tc>
              </a:tr>
            </a:tbl>
          </a:graphicData>
        </a:graphic>
      </p:graphicFrame>
      <p:sp>
        <p:nvSpPr>
          <p:cNvPr id="6" name="TextBox 5"/>
          <p:cNvSpPr txBox="1"/>
          <p:nvPr/>
        </p:nvSpPr>
        <p:spPr>
          <a:xfrm>
            <a:off x="160655" y="2861887"/>
            <a:ext cx="2945037" cy="400110"/>
          </a:xfrm>
          <a:prstGeom prst="rect">
            <a:avLst/>
          </a:prstGeom>
          <a:noFill/>
        </p:spPr>
        <p:txBody>
          <a:bodyPr wrap="none" rtlCol="0">
            <a:spAutoFit/>
          </a:bodyPr>
          <a:lstStyle/>
          <a:p>
            <a:r>
              <a:rPr lang="id-ID" sz="2000" b="1" dirty="0" smtClean="0">
                <a:latin typeface="Californian FB" pitchFamily="18" charset="0"/>
              </a:rPr>
              <a:t>Jarak d3 = 30 cm </a:t>
            </a:r>
            <a:r>
              <a:rPr lang="id-ID" sz="2000" b="1" dirty="0" smtClean="0">
                <a:latin typeface="Californian FB" pitchFamily="18" charset="0"/>
                <a:sym typeface="Wingdings" pitchFamily="2" charset="2"/>
              </a:rPr>
              <a:t> 0.3 m</a:t>
            </a:r>
            <a:endParaRPr lang="id-ID" sz="2000" b="1" dirty="0">
              <a:latin typeface="Californian FB" pitchFamily="18" charset="0"/>
            </a:endParaRPr>
          </a:p>
        </p:txBody>
      </p:sp>
    </p:spTree>
    <p:extLst>
      <p:ext uri="{BB962C8B-B14F-4D97-AF65-F5344CB8AC3E}">
        <p14:creationId xmlns:p14="http://schemas.microsoft.com/office/powerpoint/2010/main" val="3411196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6720" y="1723697"/>
                <a:ext cx="5696607" cy="2790316"/>
              </a:xfrm>
            </p:spPr>
            <p:txBody>
              <a:bodyPr/>
              <a:lstStyle/>
              <a:p>
                <a:pPr>
                  <a:buFont typeface="Wingdings" pitchFamily="2" charset="2"/>
                  <a:buChar char="Ø"/>
                </a:pPr>
                <a:r>
                  <a:rPr lang="id-ID" sz="2000" b="1" dirty="0" smtClean="0">
                    <a:ln>
                      <a:solidFill>
                        <a:sysClr val="windowText" lastClr="000000"/>
                      </a:solidFill>
                    </a:ln>
                    <a:latin typeface="Californian FB" pitchFamily="18" charset="0"/>
                  </a:rPr>
                  <a:t>Diameter benda I</a:t>
                </a:r>
              </a:p>
              <a:p>
                <a:pPr lvl="1"/>
                <a:r>
                  <a:rPr lang="id-ID" sz="2000" b="1" dirty="0" smtClean="0">
                    <a:latin typeface="Californian FB" pitchFamily="18" charset="0"/>
                  </a:rPr>
                  <a:t>Benda I = 15.8 mm </a:t>
                </a:r>
                <a:r>
                  <a:rPr lang="id-ID" sz="2000" b="1" dirty="0" smtClean="0">
                    <a:latin typeface="Californian FB" pitchFamily="18" charset="0"/>
                    <a:sym typeface="Wingdings" pitchFamily="2" charset="2"/>
                  </a:rPr>
                  <a:t> 0.0158 m</a:t>
                </a:r>
              </a:p>
              <a:p>
                <a:pPr lvl="1"/>
                <a:r>
                  <a:rPr lang="id-ID" sz="2000" b="1" dirty="0" smtClean="0">
                    <a:latin typeface="Californian FB" pitchFamily="18" charset="0"/>
                    <a:sym typeface="Wingdings" pitchFamily="2" charset="2"/>
                  </a:rPr>
                  <a:t>jari jari = </a:t>
                </a:r>
                <a14:m>
                  <m:oMath xmlns:m="http://schemas.openxmlformats.org/officeDocument/2006/math">
                    <m:f>
                      <m:fPr>
                        <m:ctrlPr>
                          <a:rPr lang="id-ID" sz="2000" b="1" i="1" dirty="0">
                            <a:latin typeface="Cambria Math"/>
                          </a:rPr>
                        </m:ctrlPr>
                      </m:fPr>
                      <m:num>
                        <m:r>
                          <a:rPr lang="id-ID" sz="2000" b="1" i="1" dirty="0">
                            <a:latin typeface="Cambria Math"/>
                            <a:sym typeface="Wingdings" pitchFamily="2" charset="2"/>
                          </a:rPr>
                          <m:t>𝟎</m:t>
                        </m:r>
                        <m:r>
                          <a:rPr lang="id-ID" sz="2000" b="1" i="1" dirty="0">
                            <a:latin typeface="Cambria Math"/>
                            <a:sym typeface="Wingdings" pitchFamily="2" charset="2"/>
                          </a:rPr>
                          <m:t>.</m:t>
                        </m:r>
                        <m:r>
                          <a:rPr lang="id-ID" sz="2000" b="1" i="1" dirty="0">
                            <a:latin typeface="Cambria Math"/>
                            <a:sym typeface="Wingdings" pitchFamily="2" charset="2"/>
                          </a:rPr>
                          <m:t>𝟎𝟏𝟓𝟖</m:t>
                        </m:r>
                        <m:r>
                          <a:rPr lang="id-ID" sz="2000" b="1" i="1" dirty="0">
                            <a:latin typeface="Cambria Math"/>
                            <a:sym typeface="Wingdings" pitchFamily="2" charset="2"/>
                          </a:rPr>
                          <m:t> </m:t>
                        </m:r>
                        <m:r>
                          <a:rPr lang="id-ID" sz="2000" b="1" i="1" dirty="0">
                            <a:latin typeface="Cambria Math"/>
                            <a:sym typeface="Wingdings" pitchFamily="2" charset="2"/>
                          </a:rPr>
                          <m:t>𝒎</m:t>
                        </m:r>
                      </m:num>
                      <m:den>
                        <m:r>
                          <a:rPr lang="id-ID" sz="2000" b="1" i="1" dirty="0" smtClean="0">
                            <a:latin typeface="Cambria Math"/>
                          </a:rPr>
                          <m:t>𝟐</m:t>
                        </m:r>
                      </m:den>
                    </m:f>
                    <m:r>
                      <m:rPr>
                        <m:nor/>
                      </m:rPr>
                      <a:rPr lang="id-ID" sz="2000" b="1" i="0">
                        <a:latin typeface="Cambria Math"/>
                        <a:sym typeface="Wingdings" pitchFamily="2" charset="2"/>
                      </a:rPr>
                      <m:t> </m:t>
                    </m:r>
                  </m:oMath>
                </a14:m>
                <a:r>
                  <a:rPr lang="id-ID" sz="2000" b="1" dirty="0" smtClean="0">
                    <a:latin typeface="Californian FB" pitchFamily="18" charset="0"/>
                    <a:sym typeface="Wingdings" pitchFamily="2" charset="2"/>
                  </a:rPr>
                  <a:t> = 0.00079</a:t>
                </a:r>
                <a:endParaRPr lang="id-ID" sz="2000" b="1" dirty="0">
                  <a:latin typeface="Californian FB" pitchFamily="18" charset="0"/>
                  <a:sym typeface="Wingdings" pitchFamily="2" charset="2"/>
                </a:endParaRPr>
              </a:p>
              <a:p>
                <a:pPr marL="420688" lvl="1" indent="-342900">
                  <a:buFont typeface="Wingdings" pitchFamily="2" charset="2"/>
                  <a:buChar char="Ø"/>
                </a:pPr>
                <a:r>
                  <a:rPr lang="id-ID" sz="2000" b="1" dirty="0" smtClean="0">
                    <a:ln>
                      <a:solidFill>
                        <a:sysClr val="windowText" lastClr="000000"/>
                      </a:solidFill>
                    </a:ln>
                    <a:latin typeface="Californian FB" pitchFamily="18" charset="0"/>
                  </a:rPr>
                  <a:t>Diameter </a:t>
                </a:r>
                <a:r>
                  <a:rPr lang="id-ID" sz="2000" b="1" dirty="0">
                    <a:ln>
                      <a:solidFill>
                        <a:sysClr val="windowText" lastClr="000000"/>
                      </a:solidFill>
                    </a:ln>
                    <a:latin typeface="Californian FB" pitchFamily="18" charset="0"/>
                  </a:rPr>
                  <a:t>benda </a:t>
                </a:r>
                <a:r>
                  <a:rPr lang="id-ID" sz="2000" b="1" dirty="0" smtClean="0">
                    <a:ln>
                      <a:solidFill>
                        <a:sysClr val="windowText" lastClr="000000"/>
                      </a:solidFill>
                    </a:ln>
                    <a:latin typeface="Californian FB" pitchFamily="18" charset="0"/>
                  </a:rPr>
                  <a:t>II</a:t>
                </a:r>
                <a:endParaRPr lang="id-ID" sz="2000" b="1" dirty="0">
                  <a:ln>
                    <a:solidFill>
                      <a:sysClr val="windowText" lastClr="000000"/>
                    </a:solidFill>
                  </a:ln>
                  <a:latin typeface="Californian FB" pitchFamily="18" charset="0"/>
                </a:endParaRPr>
              </a:p>
              <a:p>
                <a:pPr lvl="1"/>
                <a:r>
                  <a:rPr lang="id-ID" sz="2000" b="1" dirty="0">
                    <a:latin typeface="Californian FB" pitchFamily="18" charset="0"/>
                  </a:rPr>
                  <a:t>Benda </a:t>
                </a:r>
                <a:r>
                  <a:rPr lang="id-ID" sz="2000" b="1" dirty="0" smtClean="0">
                    <a:latin typeface="Californian FB" pitchFamily="18" charset="0"/>
                  </a:rPr>
                  <a:t>II </a:t>
                </a:r>
                <a:r>
                  <a:rPr lang="id-ID" sz="2000" b="1" dirty="0">
                    <a:latin typeface="Californian FB" pitchFamily="18" charset="0"/>
                  </a:rPr>
                  <a:t>= </a:t>
                </a:r>
                <a:r>
                  <a:rPr lang="id-ID" sz="2000" b="1" dirty="0" smtClean="0">
                    <a:latin typeface="Californian FB" pitchFamily="18" charset="0"/>
                  </a:rPr>
                  <a:t>10.21 </a:t>
                </a:r>
                <a:r>
                  <a:rPr lang="id-ID" sz="2000" b="1" dirty="0">
                    <a:latin typeface="Californian FB" pitchFamily="18" charset="0"/>
                  </a:rPr>
                  <a:t>mm </a:t>
                </a:r>
                <a:r>
                  <a:rPr lang="id-ID" sz="2000" b="1" dirty="0">
                    <a:latin typeface="Californian FB" pitchFamily="18" charset="0"/>
                    <a:sym typeface="Wingdings" pitchFamily="2" charset="2"/>
                  </a:rPr>
                  <a:t> </a:t>
                </a:r>
                <a:r>
                  <a:rPr lang="id-ID" sz="2000" b="1" dirty="0" smtClean="0">
                    <a:latin typeface="Californian FB" pitchFamily="18" charset="0"/>
                    <a:sym typeface="Wingdings" pitchFamily="2" charset="2"/>
                  </a:rPr>
                  <a:t>0.01021 </a:t>
                </a:r>
                <a:r>
                  <a:rPr lang="id-ID" sz="2000" b="1" dirty="0">
                    <a:latin typeface="Californian FB" pitchFamily="18" charset="0"/>
                    <a:sym typeface="Wingdings" pitchFamily="2" charset="2"/>
                  </a:rPr>
                  <a:t>m</a:t>
                </a:r>
              </a:p>
              <a:p>
                <a:pPr lvl="1"/>
                <a:r>
                  <a:rPr lang="id-ID" sz="2000" b="1" dirty="0">
                    <a:latin typeface="Californian FB" pitchFamily="18" charset="0"/>
                    <a:sym typeface="Wingdings" pitchFamily="2" charset="2"/>
                  </a:rPr>
                  <a:t>jari jari = </a:t>
                </a:r>
                <a14:m>
                  <m:oMath xmlns:m="http://schemas.openxmlformats.org/officeDocument/2006/math">
                    <m:f>
                      <m:fPr>
                        <m:ctrlPr>
                          <a:rPr lang="id-ID" sz="2000" b="1" i="1" dirty="0">
                            <a:latin typeface="Cambria Math"/>
                          </a:rPr>
                        </m:ctrlPr>
                      </m:fPr>
                      <m:num>
                        <m:r>
                          <a:rPr lang="id-ID" sz="2000" b="1" i="1" dirty="0">
                            <a:latin typeface="Cambria Math"/>
                            <a:sym typeface="Wingdings" pitchFamily="2" charset="2"/>
                          </a:rPr>
                          <m:t>𝟎</m:t>
                        </m:r>
                        <m:r>
                          <a:rPr lang="id-ID" sz="2000" b="1" i="1" dirty="0">
                            <a:latin typeface="Cambria Math"/>
                            <a:sym typeface="Wingdings" pitchFamily="2" charset="2"/>
                          </a:rPr>
                          <m:t>.</m:t>
                        </m:r>
                        <m:r>
                          <a:rPr lang="id-ID" sz="2000" b="1" i="1" dirty="0">
                            <a:latin typeface="Cambria Math"/>
                            <a:sym typeface="Wingdings" pitchFamily="2" charset="2"/>
                          </a:rPr>
                          <m:t>𝟎𝟏𝟎𝟐𝟏</m:t>
                        </m:r>
                        <m:r>
                          <a:rPr lang="id-ID" sz="2000" b="1" i="1" dirty="0">
                            <a:latin typeface="Cambria Math"/>
                            <a:sym typeface="Wingdings" pitchFamily="2" charset="2"/>
                          </a:rPr>
                          <m:t>𝒎</m:t>
                        </m:r>
                      </m:num>
                      <m:den>
                        <m:r>
                          <a:rPr lang="id-ID" sz="2000" b="1" i="1" dirty="0">
                            <a:latin typeface="Cambria Math"/>
                          </a:rPr>
                          <m:t>𝟐</m:t>
                        </m:r>
                      </m:den>
                    </m:f>
                    <m:r>
                      <m:rPr>
                        <m:nor/>
                      </m:rPr>
                      <a:rPr lang="id-ID" sz="2000" b="1">
                        <a:latin typeface="Cambria Math"/>
                        <a:sym typeface="Wingdings" pitchFamily="2" charset="2"/>
                      </a:rPr>
                      <m:t> </m:t>
                    </m:r>
                  </m:oMath>
                </a14:m>
                <a:r>
                  <a:rPr lang="id-ID" sz="2000" b="1" dirty="0" smtClean="0">
                    <a:latin typeface="Californian FB" pitchFamily="18" charset="0"/>
                    <a:sym typeface="Wingdings" pitchFamily="2" charset="2"/>
                  </a:rPr>
                  <a:t>= 0.00605 m</a:t>
                </a:r>
                <a:endParaRPr lang="id-ID" sz="2000" b="1" dirty="0">
                  <a:latin typeface="Californian FB" pitchFamily="18" charset="0"/>
                  <a:sym typeface="Wingdings" pitchFamily="2" charset="2"/>
                </a:endParaRPr>
              </a:p>
              <a:p>
                <a:pPr marL="457200" lvl="1" indent="0">
                  <a:buNone/>
                </a:pPr>
                <a:endParaRPr lang="id-ID" sz="2000" b="1" dirty="0">
                  <a:latin typeface="Californian FB" pitchFamily="18" charset="0"/>
                  <a:sym typeface="Wingdings" pitchFamily="2"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6720" y="1723697"/>
                <a:ext cx="5696607" cy="2790316"/>
              </a:xfrm>
              <a:blipFill rotWithShape="1">
                <a:blip r:embed="rId2"/>
                <a:stretch>
                  <a:fillRect l="-856" t="-1094" b="-8753"/>
                </a:stretch>
              </a:blipFill>
            </p:spPr>
            <p:txBody>
              <a:bodyPr/>
              <a:lstStyle/>
              <a:p>
                <a:r>
                  <a:rPr lang="id-ID">
                    <a:noFill/>
                  </a:rPr>
                  <a:t> </a:t>
                </a:r>
              </a:p>
            </p:txBody>
          </p:sp>
        </mc:Fallback>
      </mc:AlternateContent>
      <p:sp>
        <p:nvSpPr>
          <p:cNvPr id="4" name="Pentagon 3"/>
          <p:cNvSpPr/>
          <p:nvPr/>
        </p:nvSpPr>
        <p:spPr bwMode="auto">
          <a:xfrm>
            <a:off x="0" y="1109364"/>
            <a:ext cx="2506717"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rPr>
              <a:t>DIAMETER</a:t>
            </a:r>
            <a:r>
              <a:rPr kumimoji="0" lang="id-ID" sz="1800" b="1" i="0" u="none" strike="noStrike" cap="none" normalizeH="0" dirty="0" smtClean="0">
                <a:ln>
                  <a:noFill/>
                </a:ln>
                <a:solidFill>
                  <a:schemeClr val="bg1"/>
                </a:solidFill>
                <a:effectLst/>
                <a:latin typeface="Arial" panose="02080604020202020204" pitchFamily="34" charset="0"/>
                <a:ea typeface="SimSun" pitchFamily="2" charset="-122"/>
              </a:rPr>
              <a:t> BENDA</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p:sp>
        <p:nvSpPr>
          <p:cNvPr id="5" name="Pentagon 4"/>
          <p:cNvSpPr/>
          <p:nvPr/>
        </p:nvSpPr>
        <p:spPr bwMode="auto">
          <a:xfrm>
            <a:off x="-1" y="4367578"/>
            <a:ext cx="2506717"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VOLUME BENDA</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p:grpSp>
        <p:nvGrpSpPr>
          <p:cNvPr id="6" name="Group 5"/>
          <p:cNvGrpSpPr/>
          <p:nvPr/>
        </p:nvGrpSpPr>
        <p:grpSpPr>
          <a:xfrm>
            <a:off x="106631" y="5008422"/>
            <a:ext cx="1870320" cy="802397"/>
            <a:chOff x="5699226" y="1067251"/>
            <a:chExt cx="1204497" cy="538215"/>
          </a:xfrm>
        </p:grpSpPr>
        <p:sp>
          <p:nvSpPr>
            <p:cNvPr id="7" name="Rectangle 6"/>
            <p:cNvSpPr/>
            <p:nvPr/>
          </p:nvSpPr>
          <p:spPr bwMode="auto">
            <a:xfrm>
              <a:off x="5699226" y="1069908"/>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8" name="Rectangle 7"/>
                <p:cNvSpPr/>
                <p:nvPr/>
              </p:nvSpPr>
              <p:spPr>
                <a:xfrm>
                  <a:off x="5746187" y="1067251"/>
                  <a:ext cx="1114394" cy="538215"/>
                </a:xfrm>
                <a:prstGeom prst="rect">
                  <a:avLst/>
                </a:prstGeom>
              </p:spPr>
              <p:txBody>
                <a:bodyPr wrap="none">
                  <a:spAutoFit/>
                </a:bodyPr>
                <a:lstStyle/>
                <a:p>
                  <a:pPr algn="ctr" fontAlgn="base">
                    <a:spcBef>
                      <a:spcPct val="0"/>
                    </a:spcBef>
                    <a:spcAft>
                      <a:spcPct val="0"/>
                    </a:spcAft>
                  </a:pPr>
                  <a:r>
                    <a:rPr lang="id-ID" sz="2400" b="1" dirty="0" smtClean="0">
                      <a:solidFill>
                        <a:schemeClr val="bg1"/>
                      </a:solidFill>
                      <a:latin typeface="Arial" panose="02080604020202020204" pitchFamily="34" charset="0"/>
                      <a:ea typeface="SimSun" pitchFamily="2" charset="-122"/>
                    </a:rPr>
                    <a:t>V </a:t>
                  </a:r>
                  <a:r>
                    <a:rPr lang="id-ID" sz="24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3200" b="1" i="1">
                              <a:solidFill>
                                <a:schemeClr val="bg1"/>
                              </a:solidFill>
                              <a:latin typeface="Cambria Math"/>
                            </a:rPr>
                          </m:ctrlPr>
                        </m:fPr>
                        <m:num>
                          <m:r>
                            <a:rPr lang="id-ID" sz="3200" b="1" i="1" smtClean="0">
                              <a:solidFill>
                                <a:schemeClr val="bg1"/>
                              </a:solidFill>
                              <a:latin typeface="Cambria Math"/>
                            </a:rPr>
                            <m:t>𝟒</m:t>
                          </m:r>
                        </m:num>
                        <m:den>
                          <m:r>
                            <a:rPr lang="id-ID" sz="3200" b="1" i="1" smtClean="0">
                              <a:solidFill>
                                <a:schemeClr val="bg1"/>
                              </a:solidFill>
                              <a:latin typeface="Cambria Math"/>
                            </a:rPr>
                            <m:t>𝟑</m:t>
                          </m:r>
                        </m:den>
                      </m:f>
                    </m:oMath>
                  </a14:m>
                  <a:r>
                    <a:rPr lang="id-ID" sz="3200" b="1" dirty="0" smtClean="0">
                      <a:solidFill>
                        <a:schemeClr val="bg1"/>
                      </a:solidFill>
                    </a:rPr>
                    <a:t> </a:t>
                  </a:r>
                  <a:r>
                    <a:rPr lang="el-GR" sz="2800" b="1" dirty="0" smtClean="0">
                      <a:solidFill>
                        <a:schemeClr val="bg1"/>
                      </a:solidFill>
                    </a:rPr>
                    <a:t>π</a:t>
                  </a:r>
                  <a14:m>
                    <m:oMath xmlns:m="http://schemas.openxmlformats.org/officeDocument/2006/math">
                      <m:sSup>
                        <m:sSupPr>
                          <m:ctrlPr>
                            <a:rPr lang="el-GR" sz="2800" b="1" i="1" dirty="0" smtClean="0">
                              <a:solidFill>
                                <a:schemeClr val="bg1"/>
                              </a:solidFill>
                              <a:latin typeface="Cambria Math"/>
                            </a:rPr>
                          </m:ctrlPr>
                        </m:sSupPr>
                        <m:e>
                          <m:r>
                            <a:rPr lang="id-ID" sz="2800" b="1" i="1" dirty="0" smtClean="0">
                              <a:solidFill>
                                <a:schemeClr val="bg1"/>
                              </a:solidFill>
                              <a:latin typeface="Cambria Math"/>
                            </a:rPr>
                            <m:t>𝑹</m:t>
                          </m:r>
                        </m:e>
                        <m:sup>
                          <m:r>
                            <a:rPr lang="id-ID" sz="2800" b="1" i="1" dirty="0" smtClean="0">
                              <a:solidFill>
                                <a:schemeClr val="bg1"/>
                              </a:solidFill>
                              <a:latin typeface="Cambria Math"/>
                            </a:rPr>
                            <m:t>𝟑</m:t>
                          </m:r>
                        </m:sup>
                      </m:sSup>
                    </m:oMath>
                  </a14:m>
                  <a:endParaRPr lang="id-ID" sz="2800" b="1" dirty="0">
                    <a:solidFill>
                      <a:schemeClr val="bg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5746187" y="1067251"/>
                  <a:ext cx="1114394" cy="538215"/>
                </a:xfrm>
                <a:prstGeom prst="rect">
                  <a:avLst/>
                </a:prstGeom>
                <a:blipFill rotWithShape="1">
                  <a:blip r:embed="rId3"/>
                  <a:stretch>
                    <a:fillRect l="-4930" r="-12324" b="-9924"/>
                  </a:stretch>
                </a:blipFill>
              </p:spPr>
              <p:txBody>
                <a:bodyPr/>
                <a:lstStyle/>
                <a:p>
                  <a:r>
                    <a:rPr lang="id-ID">
                      <a:noFill/>
                    </a:rPr>
                    <a:t> </a:t>
                  </a:r>
                </a:p>
              </p:txBody>
            </p:sp>
          </mc:Fallback>
        </mc:AlternateContent>
      </p:grpSp>
      <mc:AlternateContent xmlns:mc="http://schemas.openxmlformats.org/markup-compatibility/2006" xmlns:a14="http://schemas.microsoft.com/office/drawing/2010/main">
        <mc:Choice Requires="a14">
          <p:sp>
            <p:nvSpPr>
              <p:cNvPr id="9" name="Content Placeholder 2"/>
              <p:cNvSpPr txBox="1">
                <a:spLocks/>
              </p:cNvSpPr>
              <p:nvPr/>
            </p:nvSpPr>
            <p:spPr>
              <a:xfrm>
                <a:off x="2140431" y="5012383"/>
                <a:ext cx="6640962" cy="1259496"/>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id-ID" sz="2000" b="1" dirty="0" smtClean="0">
                    <a:ln>
                      <a:solidFill>
                        <a:sysClr val="windowText" lastClr="000000"/>
                      </a:solidFill>
                    </a:ln>
                    <a:latin typeface="Californian FB" pitchFamily="18" charset="0"/>
                  </a:rPr>
                  <a:t>Volume benda</a:t>
                </a:r>
              </a:p>
              <a:p>
                <a:pPr lvl="1"/>
                <a:r>
                  <a:rPr lang="id-ID" sz="2000" b="1" dirty="0" smtClean="0">
                    <a:latin typeface="Californian FB" pitchFamily="18" charset="0"/>
                  </a:rPr>
                  <a:t>Benda I =</a:t>
                </a:r>
                <a:r>
                  <a:rPr lang="id-ID" sz="2000" b="1" dirty="0" smtClean="0">
                    <a:solidFill>
                      <a:schemeClr val="tx1"/>
                    </a:solidFill>
                    <a:latin typeface="Californian FB" pitchFamily="18" charset="0"/>
                  </a:rPr>
                  <a:t> </a:t>
                </a:r>
                <a14:m>
                  <m:oMath xmlns:m="http://schemas.openxmlformats.org/officeDocument/2006/math">
                    <m:f>
                      <m:fPr>
                        <m:ctrlPr>
                          <a:rPr lang="id-ID" sz="2000" b="1" i="1">
                            <a:solidFill>
                              <a:schemeClr val="tx1"/>
                            </a:solidFill>
                            <a:latin typeface="Cambria Math"/>
                          </a:rPr>
                        </m:ctrlPr>
                      </m:fPr>
                      <m:num>
                        <m:r>
                          <a:rPr lang="id-ID" sz="2000" b="1" i="1">
                            <a:solidFill>
                              <a:schemeClr val="tx1"/>
                            </a:solidFill>
                            <a:latin typeface="Cambria Math"/>
                          </a:rPr>
                          <m:t>𝟒</m:t>
                        </m:r>
                      </m:num>
                      <m:den>
                        <m:r>
                          <a:rPr lang="id-ID" sz="2000" b="1" i="1">
                            <a:solidFill>
                              <a:schemeClr val="tx1"/>
                            </a:solidFill>
                            <a:latin typeface="Cambria Math"/>
                          </a:rPr>
                          <m:t>𝟑</m:t>
                        </m:r>
                      </m:den>
                    </m:f>
                  </m:oMath>
                </a14:m>
                <a:r>
                  <a:rPr lang="id-ID" sz="2000" b="1" dirty="0">
                    <a:solidFill>
                      <a:schemeClr val="tx1"/>
                    </a:solidFill>
                  </a:rPr>
                  <a:t> </a:t>
                </a:r>
                <a:r>
                  <a:rPr lang="id-ID" sz="2000" b="1" dirty="0" smtClean="0">
                    <a:latin typeface="Californian FB" pitchFamily="18" charset="0"/>
                  </a:rPr>
                  <a:t>x </a:t>
                </a:r>
                <a14:m>
                  <m:oMath xmlns:m="http://schemas.openxmlformats.org/officeDocument/2006/math">
                    <m:f>
                      <m:fPr>
                        <m:ctrlPr>
                          <a:rPr lang="id-ID" sz="2000" b="1" i="1">
                            <a:latin typeface="Cambria Math"/>
                          </a:rPr>
                        </m:ctrlPr>
                      </m:fPr>
                      <m:num>
                        <m:r>
                          <a:rPr lang="id-ID" sz="2000" b="1" i="1" smtClean="0">
                            <a:latin typeface="Cambria Math"/>
                          </a:rPr>
                          <m:t>𝟐𝟐</m:t>
                        </m:r>
                      </m:num>
                      <m:den>
                        <m:r>
                          <a:rPr lang="id-ID" sz="2000" b="1" i="1" smtClean="0">
                            <a:latin typeface="Cambria Math"/>
                          </a:rPr>
                          <m:t>𝟕</m:t>
                        </m:r>
                      </m:den>
                    </m:f>
                  </m:oMath>
                </a14:m>
                <a:r>
                  <a:rPr lang="id-ID" sz="2000" b="1" dirty="0" smtClean="0"/>
                  <a:t> </a:t>
                </a:r>
                <a:r>
                  <a:rPr lang="id-ID" sz="2000" b="1" dirty="0" smtClean="0">
                    <a:latin typeface="Californian FB" pitchFamily="18" charset="0"/>
                  </a:rPr>
                  <a:t>x</a:t>
                </a:r>
                <a:r>
                  <a:rPr lang="id-ID" sz="2000" b="1" dirty="0" smtClean="0">
                    <a:solidFill>
                      <a:schemeClr val="tx1"/>
                    </a:solidFill>
                    <a:latin typeface="Californian FB" pitchFamily="18" charset="0"/>
                  </a:rPr>
                  <a:t> </a:t>
                </a:r>
                <a14:m>
                  <m:oMath xmlns:m="http://schemas.openxmlformats.org/officeDocument/2006/math">
                    <m:sSup>
                      <m:sSupPr>
                        <m:ctrlPr>
                          <a:rPr lang="el-GR" sz="2000" b="1" i="1" dirty="0">
                            <a:solidFill>
                              <a:schemeClr val="tx1"/>
                            </a:solidFill>
                            <a:latin typeface="Cambria Math"/>
                          </a:rPr>
                        </m:ctrlPr>
                      </m:sSupPr>
                      <m:e>
                        <m:r>
                          <a:rPr lang="id-ID" sz="2000" b="1" i="1" dirty="0" smtClean="0">
                            <a:solidFill>
                              <a:schemeClr val="tx1"/>
                            </a:solidFill>
                            <a:latin typeface="Cambria Math"/>
                          </a:rPr>
                          <m:t>(</m:t>
                        </m:r>
                        <m:r>
                          <a:rPr lang="id-ID" sz="2000" b="1" i="1" dirty="0" smtClean="0">
                            <a:solidFill>
                              <a:schemeClr val="tx1"/>
                            </a:solidFill>
                            <a:latin typeface="Cambria Math"/>
                          </a:rPr>
                          <m:t>𝟎</m:t>
                        </m:r>
                        <m:r>
                          <a:rPr lang="id-ID" sz="2000" b="1" i="1" dirty="0" smtClean="0">
                            <a:solidFill>
                              <a:schemeClr val="tx1"/>
                            </a:solidFill>
                            <a:latin typeface="Cambria Math"/>
                          </a:rPr>
                          <m:t>.</m:t>
                        </m:r>
                        <m:r>
                          <a:rPr lang="id-ID" sz="2000" b="1" i="1" dirty="0" smtClean="0">
                            <a:solidFill>
                              <a:schemeClr val="tx1"/>
                            </a:solidFill>
                            <a:latin typeface="Cambria Math"/>
                          </a:rPr>
                          <m:t>𝟎𝟎𝟕𝟗</m:t>
                        </m:r>
                        <m:r>
                          <a:rPr lang="id-ID" sz="2000" b="1" i="1" dirty="0" smtClean="0">
                            <a:solidFill>
                              <a:schemeClr val="tx1"/>
                            </a:solidFill>
                            <a:latin typeface="Cambria Math"/>
                          </a:rPr>
                          <m:t>)</m:t>
                        </m:r>
                      </m:e>
                      <m:sup>
                        <m:r>
                          <a:rPr lang="id-ID" sz="2000" b="1" i="1" dirty="0">
                            <a:solidFill>
                              <a:schemeClr val="tx1"/>
                            </a:solidFill>
                            <a:latin typeface="Cambria Math"/>
                          </a:rPr>
                          <m:t>𝟑</m:t>
                        </m:r>
                      </m:sup>
                    </m:sSup>
                  </m:oMath>
                </a14:m>
                <a:r>
                  <a:rPr lang="id-ID" sz="2000" b="1" dirty="0" smtClean="0">
                    <a:latin typeface="Californian FB" pitchFamily="18" charset="0"/>
                    <a:sym typeface="Wingdings" pitchFamily="2" charset="2"/>
                  </a:rPr>
                  <a:t> = 0.000002064 </a:t>
                </a:r>
                <a14:m>
                  <m:oMath xmlns:m="http://schemas.openxmlformats.org/officeDocument/2006/math">
                    <m:sSup>
                      <m:sSupPr>
                        <m:ctrlPr>
                          <a:rPr lang="id-ID" sz="2000" b="1" i="1" smtClean="0">
                            <a:latin typeface="Cambria Math"/>
                            <a:sym typeface="Wingdings" pitchFamily="2" charset="2"/>
                          </a:rPr>
                        </m:ctrlPr>
                      </m:sSupPr>
                      <m:e>
                        <m:r>
                          <a:rPr lang="id-ID" sz="2000" b="1" i="1" smtClean="0">
                            <a:latin typeface="Cambria Math"/>
                            <a:sym typeface="Wingdings" pitchFamily="2" charset="2"/>
                          </a:rPr>
                          <m:t>𝒎</m:t>
                        </m:r>
                      </m:e>
                      <m:sup>
                        <m:r>
                          <a:rPr lang="id-ID" sz="2000" b="1" i="1" smtClean="0">
                            <a:latin typeface="Cambria Math"/>
                            <a:sym typeface="Wingdings" pitchFamily="2" charset="2"/>
                          </a:rPr>
                          <m:t>𝟑</m:t>
                        </m:r>
                      </m:sup>
                    </m:sSup>
                  </m:oMath>
                </a14:m>
                <a:endParaRPr lang="id-ID" sz="2000" b="1" dirty="0" smtClean="0">
                  <a:latin typeface="Californian FB" pitchFamily="18" charset="0"/>
                  <a:sym typeface="Wingdings" pitchFamily="2" charset="2"/>
                </a:endParaRPr>
              </a:p>
              <a:p>
                <a:pPr lvl="1"/>
                <a:r>
                  <a:rPr lang="id-ID" sz="2000" b="1" dirty="0" smtClean="0">
                    <a:latin typeface="Californian FB" pitchFamily="18" charset="0"/>
                  </a:rPr>
                  <a:t>Benda II = </a:t>
                </a:r>
                <a14:m>
                  <m:oMath xmlns:m="http://schemas.openxmlformats.org/officeDocument/2006/math">
                    <m:f>
                      <m:fPr>
                        <m:ctrlPr>
                          <a:rPr lang="id-ID" sz="2000" b="1" i="1">
                            <a:latin typeface="Cambria Math"/>
                          </a:rPr>
                        </m:ctrlPr>
                      </m:fPr>
                      <m:num>
                        <m:r>
                          <a:rPr lang="id-ID" sz="2000" b="1" i="1">
                            <a:latin typeface="Cambria Math"/>
                          </a:rPr>
                          <m:t>𝟒</m:t>
                        </m:r>
                      </m:num>
                      <m:den>
                        <m:r>
                          <a:rPr lang="id-ID" sz="2000" b="1" i="1">
                            <a:latin typeface="Cambria Math"/>
                          </a:rPr>
                          <m:t>𝟑</m:t>
                        </m:r>
                      </m:den>
                    </m:f>
                  </m:oMath>
                </a14:m>
                <a:r>
                  <a:rPr lang="id-ID" sz="2000" b="1" dirty="0"/>
                  <a:t> </a:t>
                </a:r>
                <a:r>
                  <a:rPr lang="id-ID" sz="2000" b="1" dirty="0">
                    <a:latin typeface="Californian FB" pitchFamily="18" charset="0"/>
                  </a:rPr>
                  <a:t>x </a:t>
                </a:r>
                <a14:m>
                  <m:oMath xmlns:m="http://schemas.openxmlformats.org/officeDocument/2006/math">
                    <m:f>
                      <m:fPr>
                        <m:ctrlPr>
                          <a:rPr lang="id-ID" sz="2000" b="1" i="1">
                            <a:latin typeface="Cambria Math"/>
                          </a:rPr>
                        </m:ctrlPr>
                      </m:fPr>
                      <m:num>
                        <m:r>
                          <a:rPr lang="id-ID" sz="2000" b="1" i="1">
                            <a:latin typeface="Cambria Math"/>
                          </a:rPr>
                          <m:t>𝟐𝟐</m:t>
                        </m:r>
                      </m:num>
                      <m:den>
                        <m:r>
                          <a:rPr lang="id-ID" sz="2000" b="1" i="1">
                            <a:latin typeface="Cambria Math"/>
                          </a:rPr>
                          <m:t>𝟕</m:t>
                        </m:r>
                      </m:den>
                    </m:f>
                  </m:oMath>
                </a14:m>
                <a:r>
                  <a:rPr lang="id-ID" sz="2000" b="1" dirty="0"/>
                  <a:t> </a:t>
                </a:r>
                <a:r>
                  <a:rPr lang="id-ID" sz="2000" b="1" dirty="0" smtClean="0">
                    <a:latin typeface="Californian FB" pitchFamily="18" charset="0"/>
                  </a:rPr>
                  <a:t>x </a:t>
                </a:r>
                <a14:m>
                  <m:oMath xmlns:m="http://schemas.openxmlformats.org/officeDocument/2006/math">
                    <m:sSup>
                      <m:sSupPr>
                        <m:ctrlPr>
                          <a:rPr lang="el-GR" sz="2000" b="1" i="1" dirty="0">
                            <a:latin typeface="Cambria Math"/>
                          </a:rPr>
                        </m:ctrlPr>
                      </m:sSupPr>
                      <m:e>
                        <m:r>
                          <a:rPr lang="id-ID" sz="2000" b="1" i="1" dirty="0">
                            <a:latin typeface="Cambria Math"/>
                          </a:rPr>
                          <m:t>(</m:t>
                        </m:r>
                        <m:r>
                          <a:rPr lang="id-ID" sz="2000" b="1" i="1" dirty="0">
                            <a:latin typeface="Cambria Math"/>
                          </a:rPr>
                          <m:t>𝟎</m:t>
                        </m:r>
                        <m:r>
                          <a:rPr lang="id-ID" sz="2000" b="1" i="1" dirty="0">
                            <a:latin typeface="Cambria Math"/>
                          </a:rPr>
                          <m:t>.</m:t>
                        </m:r>
                        <m:r>
                          <a:rPr lang="id-ID" sz="2000" b="1" i="1" dirty="0">
                            <a:latin typeface="Cambria Math"/>
                          </a:rPr>
                          <m:t>𝟎𝟎𝟔𝟎𝟓</m:t>
                        </m:r>
                        <m:r>
                          <a:rPr lang="id-ID" sz="2000" b="1" i="1" dirty="0">
                            <a:latin typeface="Cambria Math"/>
                          </a:rPr>
                          <m:t>)</m:t>
                        </m:r>
                      </m:e>
                      <m:sup>
                        <m:r>
                          <a:rPr lang="id-ID" sz="2000" b="1" i="1" dirty="0">
                            <a:latin typeface="Cambria Math"/>
                          </a:rPr>
                          <m:t>𝟑</m:t>
                        </m:r>
                      </m:sup>
                    </m:sSup>
                  </m:oMath>
                </a14:m>
                <a:r>
                  <a:rPr lang="id-ID" sz="2000" b="1" dirty="0">
                    <a:latin typeface="Californian FB" pitchFamily="18" charset="0"/>
                    <a:sym typeface="Wingdings" pitchFamily="2" charset="2"/>
                  </a:rPr>
                  <a:t> = </a:t>
                </a:r>
                <a:r>
                  <a:rPr lang="id-ID" sz="2000" b="1" dirty="0" smtClean="0">
                    <a:latin typeface="Californian FB" pitchFamily="18" charset="0"/>
                    <a:sym typeface="Wingdings" pitchFamily="2" charset="2"/>
                  </a:rPr>
                  <a:t>0.000000927 </a:t>
                </a:r>
                <a14:m>
                  <m:oMath xmlns:m="http://schemas.openxmlformats.org/officeDocument/2006/math">
                    <m:sSup>
                      <m:sSupPr>
                        <m:ctrlPr>
                          <a:rPr lang="id-ID" sz="2000" b="1" i="1">
                            <a:latin typeface="Cambria Math"/>
                            <a:sym typeface="Wingdings" pitchFamily="2" charset="2"/>
                          </a:rPr>
                        </m:ctrlPr>
                      </m:sSupPr>
                      <m:e>
                        <m:r>
                          <a:rPr lang="id-ID" sz="2000" b="1" i="1">
                            <a:latin typeface="Cambria Math"/>
                            <a:sym typeface="Wingdings" pitchFamily="2" charset="2"/>
                          </a:rPr>
                          <m:t>𝒎</m:t>
                        </m:r>
                      </m:e>
                      <m:sup>
                        <m:r>
                          <a:rPr lang="id-ID" sz="2000" b="1" i="1">
                            <a:latin typeface="Cambria Math"/>
                            <a:sym typeface="Wingdings" pitchFamily="2" charset="2"/>
                          </a:rPr>
                          <m:t>𝟑</m:t>
                        </m:r>
                      </m:sup>
                    </m:sSup>
                  </m:oMath>
                </a14:m>
                <a:endParaRPr lang="id-ID" sz="2000" b="1" dirty="0">
                  <a:latin typeface="Californian FB" pitchFamily="18" charset="0"/>
                  <a:sym typeface="Wingdings" pitchFamily="2" charset="2"/>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2140431" y="5012383"/>
                <a:ext cx="6640962" cy="1259496"/>
              </a:xfrm>
              <a:prstGeom prst="rect">
                <a:avLst/>
              </a:prstGeom>
              <a:blipFill rotWithShape="1">
                <a:blip r:embed="rId4"/>
                <a:stretch>
                  <a:fillRect l="-734" t="-2415" b="-18841"/>
                </a:stretch>
              </a:blipFill>
              <a:ln w="9525">
                <a:noFill/>
              </a:ln>
            </p:spPr>
            <p:txBody>
              <a:bodyPr/>
              <a:lstStyle/>
              <a:p>
                <a:r>
                  <a:rPr lang="id-ID">
                    <a:noFill/>
                  </a:rPr>
                  <a:t> </a:t>
                </a:r>
              </a:p>
            </p:txBody>
          </p:sp>
        </mc:Fallback>
      </mc:AlternateContent>
      <p:sp>
        <p:nvSpPr>
          <p:cNvPr id="10" name="Pentagon 9"/>
          <p:cNvSpPr/>
          <p:nvPr/>
        </p:nvSpPr>
        <p:spPr bwMode="auto">
          <a:xfrm>
            <a:off x="6210339" y="1109364"/>
            <a:ext cx="3296267" cy="516327"/>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rPr>
              <a:t>MASSA</a:t>
            </a:r>
            <a:r>
              <a:rPr kumimoji="0" lang="id-ID" sz="1800" b="1" i="0" u="none" strike="noStrike" cap="none" normalizeH="0" dirty="0" smtClean="0">
                <a:ln>
                  <a:noFill/>
                </a:ln>
                <a:solidFill>
                  <a:schemeClr val="bg1"/>
                </a:solidFill>
                <a:effectLst/>
                <a:latin typeface="Arial" panose="02080604020202020204" pitchFamily="34" charset="0"/>
                <a:ea typeface="SimSun" pitchFamily="2" charset="-122"/>
              </a:rPr>
              <a:t> JENIS KELERENG</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mc:AlternateContent xmlns:mc="http://schemas.openxmlformats.org/markup-compatibility/2006" xmlns:a14="http://schemas.microsoft.com/office/drawing/2010/main">
        <mc:Choice Requires="a14">
          <p:sp>
            <p:nvSpPr>
              <p:cNvPr id="11" name="Content Placeholder 2"/>
              <p:cNvSpPr txBox="1">
                <a:spLocks/>
              </p:cNvSpPr>
              <p:nvPr/>
            </p:nvSpPr>
            <p:spPr>
              <a:xfrm>
                <a:off x="6210339" y="2707873"/>
                <a:ext cx="5566823" cy="2252994"/>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id-ID" sz="2000" b="1" dirty="0" smtClean="0">
                    <a:ln>
                      <a:solidFill>
                        <a:sysClr val="windowText" lastClr="000000"/>
                      </a:solidFill>
                    </a:ln>
                    <a:latin typeface="Californian FB" pitchFamily="18" charset="0"/>
                  </a:rPr>
                  <a:t>Massa Jenis Kelereng</a:t>
                </a:r>
              </a:p>
              <a:p>
                <a:pPr lvl="1"/>
                <a:r>
                  <a:rPr lang="id-ID" sz="2000" b="1" dirty="0" smtClean="0">
                    <a:latin typeface="Californian FB" pitchFamily="18" charset="0"/>
                  </a:rPr>
                  <a:t>Benda I = </a:t>
                </a:r>
                <a14:m>
                  <m:oMath xmlns:m="http://schemas.openxmlformats.org/officeDocument/2006/math">
                    <m:f>
                      <m:fPr>
                        <m:ctrlPr>
                          <a:rPr lang="id-ID" sz="2000" b="1" i="1" dirty="0" smtClean="0">
                            <a:latin typeface="Cambria Math"/>
                          </a:rPr>
                        </m:ctrlPr>
                      </m:fPr>
                      <m:num>
                        <m:r>
                          <a:rPr lang="id-ID" sz="2000" b="1" i="1" dirty="0">
                            <a:latin typeface="Cambria Math"/>
                          </a:rPr>
                          <m:t>𝟎</m:t>
                        </m:r>
                        <m:r>
                          <a:rPr lang="id-ID" sz="2000" b="1" i="1" dirty="0">
                            <a:latin typeface="Cambria Math"/>
                          </a:rPr>
                          <m:t>.</m:t>
                        </m:r>
                        <m:r>
                          <a:rPr lang="id-ID" sz="2000" b="1" i="1" dirty="0">
                            <a:latin typeface="Cambria Math"/>
                          </a:rPr>
                          <m:t>𝟎𝟎𝟓</m:t>
                        </m:r>
                        <m:r>
                          <a:rPr lang="id-ID" sz="2000" b="1" i="1" dirty="0">
                            <a:latin typeface="Cambria Math"/>
                          </a:rPr>
                          <m:t> </m:t>
                        </m:r>
                        <m:r>
                          <a:rPr lang="id-ID" sz="2000" b="1" i="1" dirty="0">
                            <a:latin typeface="Cambria Math"/>
                          </a:rPr>
                          <m:t>𝒌𝒈</m:t>
                        </m:r>
                      </m:num>
                      <m:den>
                        <m:r>
                          <a:rPr lang="id-ID" sz="2000" b="1" i="1" dirty="0">
                            <a:latin typeface="Cambria Math"/>
                            <a:sym typeface="Wingdings" pitchFamily="2" charset="2"/>
                          </a:rPr>
                          <m:t>𝟎</m:t>
                        </m:r>
                        <m:r>
                          <a:rPr lang="id-ID" sz="2000" b="1" i="1" dirty="0">
                            <a:latin typeface="Cambria Math"/>
                            <a:sym typeface="Wingdings" pitchFamily="2" charset="2"/>
                          </a:rPr>
                          <m:t>.</m:t>
                        </m:r>
                        <m:r>
                          <a:rPr lang="id-ID" sz="2000" b="1" i="1" dirty="0">
                            <a:latin typeface="Cambria Math"/>
                            <a:sym typeface="Wingdings" pitchFamily="2" charset="2"/>
                          </a:rPr>
                          <m:t>𝟎𝟎𝟎𝟎𝟎𝟐𝟎𝟔𝟒</m:t>
                        </m:r>
                        <m:r>
                          <a:rPr lang="id-ID" sz="2000" b="1" i="1" dirty="0">
                            <a:latin typeface="Cambria Math"/>
                            <a:sym typeface="Wingdings" pitchFamily="2" charset="2"/>
                          </a:rPr>
                          <m:t> </m:t>
                        </m:r>
                        <m:sSup>
                          <m:sSupPr>
                            <m:ctrlPr>
                              <a:rPr lang="id-ID" sz="2000" b="1" i="1">
                                <a:latin typeface="Cambria Math"/>
                                <a:sym typeface="Wingdings" pitchFamily="2" charset="2"/>
                              </a:rPr>
                            </m:ctrlPr>
                          </m:sSupPr>
                          <m:e>
                            <m:r>
                              <a:rPr lang="id-ID" sz="2000" b="1" i="1">
                                <a:latin typeface="Cambria Math"/>
                                <a:sym typeface="Wingdings" pitchFamily="2" charset="2"/>
                              </a:rPr>
                              <m:t>𝒎</m:t>
                            </m:r>
                          </m:e>
                          <m:sup>
                            <m:r>
                              <a:rPr lang="id-ID" sz="2000" b="1" i="1">
                                <a:latin typeface="Cambria Math"/>
                                <a:sym typeface="Wingdings" pitchFamily="2" charset="2"/>
                              </a:rPr>
                              <m:t>𝟑</m:t>
                            </m:r>
                            <m:r>
                              <a:rPr lang="id-ID" sz="2000" b="1" i="1">
                                <a:latin typeface="Cambria Math"/>
                                <a:sym typeface="Wingdings" pitchFamily="2" charset="2"/>
                              </a:rPr>
                              <m:t>  </m:t>
                            </m:r>
                          </m:sup>
                        </m:sSup>
                      </m:den>
                    </m:f>
                    <m:r>
                      <a:rPr lang="id-ID" sz="2000" b="1" i="1" dirty="0" smtClean="0">
                        <a:latin typeface="Cambria Math"/>
                      </a:rPr>
                      <m:t> </m:t>
                    </m:r>
                  </m:oMath>
                </a14:m>
                <a:r>
                  <a:rPr lang="id-ID" sz="2000" b="1" dirty="0" smtClean="0">
                    <a:latin typeface="Californian FB" pitchFamily="18" charset="0"/>
                    <a:sym typeface="Wingdings" pitchFamily="2" charset="2"/>
                  </a:rPr>
                  <a:t>= 2422.48 kg/</a:t>
                </a:r>
                <a14:m>
                  <m:oMath xmlns:m="http://schemas.openxmlformats.org/officeDocument/2006/math">
                    <m:sSup>
                      <m:sSupPr>
                        <m:ctrlPr>
                          <a:rPr lang="id-ID" sz="2000" b="1" i="1">
                            <a:latin typeface="Cambria Math"/>
                            <a:sym typeface="Wingdings" pitchFamily="2" charset="2"/>
                          </a:rPr>
                        </m:ctrlPr>
                      </m:sSupPr>
                      <m:e>
                        <m:r>
                          <a:rPr lang="id-ID" sz="2000" b="1" i="1">
                            <a:latin typeface="Cambria Math"/>
                            <a:sym typeface="Wingdings" pitchFamily="2" charset="2"/>
                          </a:rPr>
                          <m:t>𝒎</m:t>
                        </m:r>
                      </m:e>
                      <m:sup>
                        <m:r>
                          <a:rPr lang="id-ID" sz="2000" b="1" i="1">
                            <a:latin typeface="Cambria Math"/>
                            <a:sym typeface="Wingdings" pitchFamily="2" charset="2"/>
                          </a:rPr>
                          <m:t>𝟑</m:t>
                        </m:r>
                        <m:r>
                          <a:rPr lang="id-ID" sz="2000" b="1" i="1">
                            <a:latin typeface="Cambria Math"/>
                            <a:sym typeface="Wingdings" pitchFamily="2" charset="2"/>
                          </a:rPr>
                          <m:t>  </m:t>
                        </m:r>
                      </m:sup>
                    </m:sSup>
                  </m:oMath>
                </a14:m>
                <a:endParaRPr lang="id-ID" sz="2000" b="1" dirty="0" smtClean="0">
                  <a:latin typeface="Californian FB" pitchFamily="18" charset="0"/>
                  <a:sym typeface="Wingdings" pitchFamily="2" charset="2"/>
                </a:endParaRPr>
              </a:p>
              <a:p>
                <a:pPr marL="457200" lvl="1" indent="0">
                  <a:buNone/>
                </a:pPr>
                <a:endParaRPr lang="id-ID" sz="2000" b="1" dirty="0" smtClean="0">
                  <a:latin typeface="Californian FB" pitchFamily="18" charset="0"/>
                  <a:sym typeface="Wingdings" pitchFamily="2" charset="2"/>
                </a:endParaRPr>
              </a:p>
              <a:p>
                <a:pPr lvl="1"/>
                <a:r>
                  <a:rPr lang="id-ID" sz="2000" b="1" dirty="0" smtClean="0">
                    <a:latin typeface="Californian FB" pitchFamily="18" charset="0"/>
                  </a:rPr>
                  <a:t>Benda II = </a:t>
                </a:r>
                <a14:m>
                  <m:oMath xmlns:m="http://schemas.openxmlformats.org/officeDocument/2006/math">
                    <m:f>
                      <m:fPr>
                        <m:ctrlPr>
                          <a:rPr lang="id-ID" sz="2000" b="1" i="1" dirty="0">
                            <a:latin typeface="Cambria Math"/>
                          </a:rPr>
                        </m:ctrlPr>
                      </m:fPr>
                      <m:num>
                        <m:r>
                          <a:rPr lang="id-ID" sz="2000" b="1" i="1" dirty="0">
                            <a:latin typeface="Cambria Math"/>
                          </a:rPr>
                          <m:t>𝟎</m:t>
                        </m:r>
                        <m:r>
                          <a:rPr lang="id-ID" sz="2000" b="1" i="1" dirty="0">
                            <a:latin typeface="Cambria Math"/>
                          </a:rPr>
                          <m:t>.</m:t>
                        </m:r>
                        <m:r>
                          <a:rPr lang="id-ID" sz="2000" b="1" i="1" dirty="0">
                            <a:latin typeface="Cambria Math"/>
                          </a:rPr>
                          <m:t>𝟎𝟎𝟏𝟗</m:t>
                        </m:r>
                        <m:r>
                          <a:rPr lang="id-ID" sz="2000" b="1" i="1" dirty="0" smtClean="0">
                            <a:latin typeface="Cambria Math"/>
                          </a:rPr>
                          <m:t> </m:t>
                        </m:r>
                        <m:r>
                          <a:rPr lang="id-ID" sz="2000" b="1" i="1" dirty="0">
                            <a:latin typeface="Cambria Math"/>
                          </a:rPr>
                          <m:t>𝒌𝒈</m:t>
                        </m:r>
                      </m:num>
                      <m:den>
                        <m:r>
                          <a:rPr lang="id-ID" sz="2000" b="1" i="1" dirty="0">
                            <a:latin typeface="Cambria Math"/>
                            <a:sym typeface="Wingdings" pitchFamily="2" charset="2"/>
                          </a:rPr>
                          <m:t>𝟎</m:t>
                        </m:r>
                        <m:r>
                          <a:rPr lang="id-ID" sz="2000" b="1" i="1" dirty="0">
                            <a:latin typeface="Cambria Math"/>
                            <a:sym typeface="Wingdings" pitchFamily="2" charset="2"/>
                          </a:rPr>
                          <m:t>.</m:t>
                        </m:r>
                        <m:r>
                          <a:rPr lang="id-ID" sz="2000" b="1" i="1" dirty="0">
                            <a:latin typeface="Cambria Math"/>
                            <a:sym typeface="Wingdings" pitchFamily="2" charset="2"/>
                          </a:rPr>
                          <m:t>𝟎𝟎𝟎𝟎𝟎𝟎𝟗𝟐𝟕</m:t>
                        </m:r>
                        <m:r>
                          <a:rPr lang="id-ID" sz="2000" b="1" i="1" dirty="0">
                            <a:latin typeface="Cambria Math"/>
                            <a:sym typeface="Wingdings" pitchFamily="2" charset="2"/>
                          </a:rPr>
                          <m:t> </m:t>
                        </m:r>
                        <m:sSup>
                          <m:sSupPr>
                            <m:ctrlPr>
                              <a:rPr lang="id-ID" sz="2000" b="1" i="1">
                                <a:latin typeface="Cambria Math"/>
                                <a:sym typeface="Wingdings" pitchFamily="2" charset="2"/>
                              </a:rPr>
                            </m:ctrlPr>
                          </m:sSupPr>
                          <m:e>
                            <m:r>
                              <a:rPr lang="id-ID" sz="2000" b="1" i="1">
                                <a:latin typeface="Cambria Math"/>
                                <a:sym typeface="Wingdings" pitchFamily="2" charset="2"/>
                              </a:rPr>
                              <m:t>𝒎</m:t>
                            </m:r>
                          </m:e>
                          <m:sup>
                            <m:r>
                              <a:rPr lang="id-ID" sz="2000" b="1" i="1">
                                <a:latin typeface="Cambria Math"/>
                                <a:sym typeface="Wingdings" pitchFamily="2" charset="2"/>
                              </a:rPr>
                              <m:t>𝟑</m:t>
                            </m:r>
                          </m:sup>
                        </m:sSup>
                      </m:den>
                    </m:f>
                  </m:oMath>
                </a14:m>
                <a:r>
                  <a:rPr lang="id-ID" sz="2000" b="1" dirty="0" smtClean="0">
                    <a:latin typeface="Californian FB" pitchFamily="18" charset="0"/>
                    <a:sym typeface="Wingdings" pitchFamily="2" charset="2"/>
                  </a:rPr>
                  <a:t>= 2049.62 </a:t>
                </a:r>
                <a:r>
                  <a:rPr lang="id-ID" sz="2000" b="1" dirty="0">
                    <a:latin typeface="Californian FB" pitchFamily="18" charset="0"/>
                    <a:sym typeface="Wingdings" pitchFamily="2" charset="2"/>
                  </a:rPr>
                  <a:t>kg/</a:t>
                </a:r>
                <a14:m>
                  <m:oMath xmlns:m="http://schemas.openxmlformats.org/officeDocument/2006/math">
                    <m:sSup>
                      <m:sSupPr>
                        <m:ctrlPr>
                          <a:rPr lang="id-ID" sz="2000" b="1" i="1">
                            <a:latin typeface="Cambria Math"/>
                            <a:sym typeface="Wingdings" pitchFamily="2" charset="2"/>
                          </a:rPr>
                        </m:ctrlPr>
                      </m:sSupPr>
                      <m:e>
                        <m:r>
                          <a:rPr lang="id-ID" sz="2000" b="1" i="1">
                            <a:latin typeface="Cambria Math"/>
                            <a:sym typeface="Wingdings" pitchFamily="2" charset="2"/>
                          </a:rPr>
                          <m:t>𝒎</m:t>
                        </m:r>
                      </m:e>
                      <m:sup>
                        <m:r>
                          <a:rPr lang="id-ID" sz="2000" b="1" i="1">
                            <a:latin typeface="Cambria Math"/>
                            <a:sym typeface="Wingdings" pitchFamily="2" charset="2"/>
                          </a:rPr>
                          <m:t>𝟑</m:t>
                        </m:r>
                        <m:r>
                          <a:rPr lang="id-ID" sz="2000" b="1" i="1">
                            <a:latin typeface="Cambria Math"/>
                            <a:sym typeface="Wingdings" pitchFamily="2" charset="2"/>
                          </a:rPr>
                          <m:t>  </m:t>
                        </m:r>
                      </m:sup>
                    </m:sSup>
                  </m:oMath>
                </a14:m>
                <a:r>
                  <a:rPr lang="id-ID" sz="2000" b="1" dirty="0" smtClean="0">
                    <a:latin typeface="Californian FB" pitchFamily="18" charset="0"/>
                    <a:sym typeface="Wingdings" pitchFamily="2" charset="2"/>
                  </a:rPr>
                  <a:t> </a:t>
                </a:r>
                <a:endParaRPr lang="id-ID" sz="2000" b="1" dirty="0">
                  <a:latin typeface="Californian FB" pitchFamily="18" charset="0"/>
                  <a:sym typeface="Wingdings" pitchFamily="2" charset="2"/>
                </a:endParaRP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6210339" y="2707873"/>
                <a:ext cx="5566823" cy="2252994"/>
              </a:xfrm>
              <a:prstGeom prst="rect">
                <a:avLst/>
              </a:prstGeom>
              <a:blipFill rotWithShape="1">
                <a:blip r:embed="rId5"/>
                <a:stretch>
                  <a:fillRect l="-986" t="-1351" r="-876"/>
                </a:stretch>
              </a:blipFill>
              <a:ln w="9525">
                <a:noFill/>
              </a:ln>
            </p:spPr>
            <p:txBody>
              <a:bodyPr/>
              <a:lstStyle/>
              <a:p>
                <a:r>
                  <a:rPr lang="id-ID">
                    <a:noFill/>
                  </a:rPr>
                  <a:t> </a:t>
                </a:r>
              </a:p>
            </p:txBody>
          </p:sp>
        </mc:Fallback>
      </mc:AlternateContent>
      <p:grpSp>
        <p:nvGrpSpPr>
          <p:cNvPr id="12" name="Group 11"/>
          <p:cNvGrpSpPr/>
          <p:nvPr/>
        </p:nvGrpSpPr>
        <p:grpSpPr>
          <a:xfrm>
            <a:off x="6210339" y="1806774"/>
            <a:ext cx="1475175" cy="776753"/>
            <a:chOff x="5699226" y="1067251"/>
            <a:chExt cx="1204497" cy="521015"/>
          </a:xfrm>
        </p:grpSpPr>
        <p:sp>
          <p:nvSpPr>
            <p:cNvPr id="13" name="Rectangle 12"/>
            <p:cNvSpPr/>
            <p:nvPr/>
          </p:nvSpPr>
          <p:spPr bwMode="auto">
            <a:xfrm>
              <a:off x="5699226" y="1069908"/>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14" name="Rectangle 13"/>
                <p:cNvSpPr/>
                <p:nvPr/>
              </p:nvSpPr>
              <p:spPr>
                <a:xfrm>
                  <a:off x="5932151" y="1067251"/>
                  <a:ext cx="742461" cy="502477"/>
                </a:xfrm>
                <a:prstGeom prst="rect">
                  <a:avLst/>
                </a:prstGeom>
              </p:spPr>
              <p:txBody>
                <a:bodyPr wrap="none">
                  <a:spAutoFit/>
                </a:bodyPr>
                <a:lstStyle/>
                <a:p>
                  <a:pPr algn="ctr" fontAlgn="base">
                    <a:spcBef>
                      <a:spcPct val="0"/>
                    </a:spcBef>
                    <a:spcAft>
                      <a:spcPct val="0"/>
                    </a:spcAft>
                  </a:pPr>
                  <a:r>
                    <a:rPr lang="id-ID" sz="2400" b="1" dirty="0" smtClean="0">
                      <a:solidFill>
                        <a:schemeClr val="bg1"/>
                      </a:solidFill>
                      <a:latin typeface="Arial" panose="02080604020202020204" pitchFamily="34" charset="0"/>
                      <a:ea typeface="SimSun" pitchFamily="2" charset="-122"/>
                    </a:rPr>
                    <a:t>Mj </a:t>
                  </a:r>
                  <a:r>
                    <a:rPr lang="id-ID" sz="24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3200" b="1" i="1" smtClean="0">
                              <a:solidFill>
                                <a:schemeClr val="bg1"/>
                              </a:solidFill>
                              <a:latin typeface="Cambria Math"/>
                            </a:rPr>
                          </m:ctrlPr>
                        </m:fPr>
                        <m:num>
                          <m:r>
                            <a:rPr lang="id-ID" sz="3200" b="1" i="1" smtClean="0">
                              <a:solidFill>
                                <a:schemeClr val="bg1"/>
                              </a:solidFill>
                              <a:latin typeface="Cambria Math"/>
                            </a:rPr>
                            <m:t>𝒎</m:t>
                          </m:r>
                        </m:num>
                        <m:den>
                          <m:r>
                            <a:rPr lang="id-ID" sz="3200" b="1" i="1" smtClean="0">
                              <a:solidFill>
                                <a:schemeClr val="bg1"/>
                              </a:solidFill>
                              <a:latin typeface="Cambria Math"/>
                            </a:rPr>
                            <m:t>𝒗</m:t>
                          </m:r>
                        </m:den>
                      </m:f>
                    </m:oMath>
                  </a14:m>
                  <a:endParaRPr lang="id-ID" sz="2800" b="1" dirty="0">
                    <a:solidFill>
                      <a:schemeClr val="bg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5932151" y="1067251"/>
                  <a:ext cx="742461" cy="502477"/>
                </a:xfrm>
                <a:prstGeom prst="rect">
                  <a:avLst/>
                </a:prstGeom>
                <a:blipFill rotWithShape="1">
                  <a:blip r:embed="rId6"/>
                  <a:stretch>
                    <a:fillRect l="-22819" t="-4065" r="-42953" b="-10569"/>
                  </a:stretch>
                </a:blipFill>
              </p:spPr>
              <p:txBody>
                <a:bodyPr/>
                <a:lstStyle/>
                <a:p>
                  <a:r>
                    <a:rPr lang="id-ID">
                      <a:noFill/>
                    </a:rPr>
                    <a:t> </a:t>
                  </a:r>
                </a:p>
              </p:txBody>
            </p:sp>
          </mc:Fallback>
        </mc:AlternateContent>
      </p:grpSp>
      <p:pic>
        <p:nvPicPr>
          <p:cNvPr id="15" name="Picture 14" descr="7003880"/>
          <p:cNvPicPr>
            <a:picLocks noChangeAspect="1"/>
          </p:cNvPicPr>
          <p:nvPr/>
        </p:nvPicPr>
        <p:blipFill>
          <a:blip r:embed="rId7"/>
          <a:stretch>
            <a:fillRect/>
          </a:stretch>
        </p:blipFill>
        <p:spPr>
          <a:xfrm>
            <a:off x="160655" y="190500"/>
            <a:ext cx="1236980" cy="526415"/>
          </a:xfrm>
          <a:prstGeom prst="rect">
            <a:avLst/>
          </a:prstGeom>
        </p:spPr>
      </p:pic>
    </p:spTree>
    <p:extLst>
      <p:ext uri="{BB962C8B-B14F-4D97-AF65-F5344CB8AC3E}">
        <p14:creationId xmlns:p14="http://schemas.microsoft.com/office/powerpoint/2010/main" val="3699344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p:sp>
        <p:nvSpPr>
          <p:cNvPr id="4" name="Pentagon 3"/>
          <p:cNvSpPr/>
          <p:nvPr/>
        </p:nvSpPr>
        <p:spPr bwMode="auto">
          <a:xfrm>
            <a:off x="0" y="993252"/>
            <a:ext cx="2506717"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WAKTU RATA-RATA</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3464078824"/>
                  </p:ext>
                </p:extLst>
              </p:nvPr>
            </p:nvGraphicFramePr>
            <p:xfrm>
              <a:off x="600436" y="1703804"/>
              <a:ext cx="10845329" cy="1576706"/>
            </p:xfrm>
            <a:graphic>
              <a:graphicData uri="http://schemas.openxmlformats.org/drawingml/2006/table">
                <a:tbl>
                  <a:tblPr firstRow="1" bandRow="1">
                    <a:tableStyleId>{5C22544A-7EE6-4342-B048-85BDC9FD1C3A}</a:tableStyleId>
                  </a:tblPr>
                  <a:tblGrid>
                    <a:gridCol w="874679"/>
                    <a:gridCol w="4167354"/>
                    <a:gridCol w="5803296"/>
                  </a:tblGrid>
                  <a:tr h="778143">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bg1"/>
                                      </a:solidFill>
                                      <a:latin typeface="Cambria Math"/>
                                    </a:rPr>
                                  </m:ctrlPr>
                                </m:fPr>
                                <m:num>
                                  <m:r>
                                    <a:rPr lang="id-ID" sz="2400" b="0" i="1">
                                      <a:solidFill>
                                        <a:schemeClr val="bg1"/>
                                      </a:solidFill>
                                      <a:latin typeface="Cambria Math"/>
                                    </a:rPr>
                                    <m:t>0</m:t>
                                  </m:r>
                                  <m:r>
                                    <a:rPr lang="id-ID" sz="2400" b="0" i="1" smtClean="0">
                                      <a:solidFill>
                                        <a:schemeClr val="bg1"/>
                                      </a:solidFill>
                                      <a:latin typeface="Cambria Math"/>
                                    </a:rPr>
                                    <m:t>,</m:t>
                                  </m:r>
                                  <m:r>
                                    <a:rPr lang="id-ID" sz="2400" b="0" i="1">
                                      <a:solidFill>
                                        <a:schemeClr val="bg1"/>
                                      </a:solidFill>
                                      <a:latin typeface="Cambria Math"/>
                                    </a:rPr>
                                    <m:t>85+0</m:t>
                                  </m:r>
                                  <m:r>
                                    <a:rPr lang="id-ID" sz="2400" b="0" i="1" smtClean="0">
                                      <a:solidFill>
                                        <a:schemeClr val="bg1"/>
                                      </a:solidFill>
                                      <a:latin typeface="Cambria Math"/>
                                    </a:rPr>
                                    <m:t>,</m:t>
                                  </m:r>
                                  <m:r>
                                    <a:rPr lang="id-ID" sz="2400" b="0" i="1">
                                      <a:solidFill>
                                        <a:schemeClr val="bg1"/>
                                      </a:solidFill>
                                      <a:latin typeface="Cambria Math"/>
                                    </a:rPr>
                                    <m:t>31+0</m:t>
                                  </m:r>
                                  <m:r>
                                    <a:rPr lang="id-ID" sz="2400" b="0" i="1" smtClean="0">
                                      <a:solidFill>
                                        <a:schemeClr val="bg1"/>
                                      </a:solidFill>
                                      <a:latin typeface="Cambria Math"/>
                                    </a:rPr>
                                    <m:t>,</m:t>
                                  </m:r>
                                  <m:r>
                                    <a:rPr lang="id-ID" sz="2400" b="0" i="1">
                                      <a:solidFill>
                                        <a:schemeClr val="bg1"/>
                                      </a:solidFill>
                                      <a:latin typeface="Cambria Math"/>
                                    </a:rPr>
                                    <m:t>17</m:t>
                                  </m:r>
                                </m:num>
                                <m:den>
                                  <m:r>
                                    <a:rPr lang="id-ID" sz="2400" b="0" i="1">
                                      <a:solidFill>
                                        <a:schemeClr val="bg1"/>
                                      </a:solidFill>
                                      <a:latin typeface="Cambria Math"/>
                                    </a:rPr>
                                    <m:t>3</m:t>
                                  </m:r>
                                </m:den>
                              </m:f>
                            </m:oMath>
                          </a14:m>
                          <a:r>
                            <a:rPr lang="id-ID" sz="2400" dirty="0">
                              <a:solidFill>
                                <a:schemeClr val="bg1"/>
                              </a:solidFill>
                            </a:rPr>
                            <a:t> = </a:t>
                          </a:r>
                          <a14:m>
                            <m:oMath xmlns:m="http://schemas.openxmlformats.org/officeDocument/2006/math">
                              <m:f>
                                <m:fPr>
                                  <m:ctrlPr>
                                    <a:rPr lang="id-ID" sz="2400" i="1">
                                      <a:solidFill>
                                        <a:schemeClr val="bg1"/>
                                      </a:solidFill>
                                      <a:effectLst/>
                                      <a:latin typeface="Cambria Math"/>
                                      <a:ea typeface="+mn-ea"/>
                                      <a:cs typeface="+mn-cs"/>
                                    </a:rPr>
                                  </m:ctrlPr>
                                </m:fPr>
                                <m:num>
                                  <m:r>
                                    <a:rPr lang="id-ID" sz="2400" b="0" i="1">
                                      <a:solidFill>
                                        <a:schemeClr val="bg1"/>
                                      </a:solidFill>
                                      <a:effectLst/>
                                      <a:latin typeface="Cambria Math"/>
                                      <a:ea typeface="+mn-ea"/>
                                      <a:cs typeface="+mn-cs"/>
                                    </a:rPr>
                                    <m:t>1</m:t>
                                  </m:r>
                                  <m:r>
                                    <a:rPr lang="id-ID" sz="2400" b="0" i="1" smtClean="0">
                                      <a:solidFill>
                                        <a:schemeClr val="bg1"/>
                                      </a:solidFill>
                                      <a:effectLst/>
                                      <a:latin typeface="Cambria Math"/>
                                      <a:ea typeface="+mn-ea"/>
                                      <a:cs typeface="+mn-cs"/>
                                    </a:rPr>
                                    <m:t>,</m:t>
                                  </m:r>
                                  <m:r>
                                    <a:rPr lang="id-ID" sz="2400" b="0" i="1">
                                      <a:solidFill>
                                        <a:schemeClr val="bg1"/>
                                      </a:solidFill>
                                      <a:effectLst/>
                                      <a:latin typeface="Cambria Math"/>
                                      <a:ea typeface="+mn-ea"/>
                                      <a:cs typeface="+mn-cs"/>
                                    </a:rPr>
                                    <m:t>33</m:t>
                                  </m:r>
                                </m:num>
                                <m:den>
                                  <m:r>
                                    <a:rPr lang="id-ID" sz="2400" b="0" i="1">
                                      <a:solidFill>
                                        <a:schemeClr val="bg1"/>
                                      </a:solidFill>
                                      <a:effectLst/>
                                      <a:latin typeface="Cambria Math"/>
                                      <a:ea typeface="+mn-ea"/>
                                      <a:cs typeface="+mn-cs"/>
                                    </a:rPr>
                                    <m:t>3</m:t>
                                  </m:r>
                                </m:den>
                              </m:f>
                              <m:r>
                                <a:rPr lang="id-ID" sz="2400" b="0" i="0">
                                  <a:solidFill>
                                    <a:schemeClr val="bg1"/>
                                  </a:solidFill>
                                  <a:effectLst/>
                                  <a:latin typeface="Cambria Math"/>
                                  <a:ea typeface="+mn-ea"/>
                                  <a:cs typeface="+mn-cs"/>
                                </a:rPr>
                                <m:t> </m:t>
                              </m:r>
                            </m:oMath>
                          </a14:m>
                          <a:r>
                            <a:rPr lang="id-ID" sz="2400" dirty="0">
                              <a:solidFill>
                                <a:schemeClr val="bg1"/>
                              </a:solidFill>
                            </a:rPr>
                            <a:t>= </a:t>
                          </a:r>
                          <a:r>
                            <a:rPr lang="id-ID" sz="2400" dirty="0" smtClean="0">
                              <a:solidFill>
                                <a:schemeClr val="bg1"/>
                              </a:solidFill>
                            </a:rPr>
                            <a:t>0,44 </a:t>
                          </a:r>
                          <a:r>
                            <a:rPr lang="id-ID" sz="2400" dirty="0">
                              <a:solidFill>
                                <a:schemeClr val="bg1"/>
                              </a:solidFill>
                            </a:rPr>
                            <a:t>s</a:t>
                          </a: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tx1"/>
                                      </a:solidFill>
                                      <a:latin typeface="Cambria Math"/>
                                    </a:rPr>
                                  </m:ctrlPr>
                                </m:fPr>
                                <m:num>
                                  <m:r>
                                    <a:rPr lang="id-ID" sz="2400" b="0" i="1">
                                      <a:solidFill>
                                        <a:schemeClr val="tx1"/>
                                      </a:solidFill>
                                      <a:latin typeface="Cambria Math"/>
                                    </a:rPr>
                                    <m:t>0</m:t>
                                  </m:r>
                                  <m:r>
                                    <a:rPr lang="id-ID" sz="2400" b="0" i="1" smtClean="0">
                                      <a:solidFill>
                                        <a:schemeClr val="tx1"/>
                                      </a:solidFill>
                                      <a:latin typeface="Cambria Math"/>
                                    </a:rPr>
                                    <m:t>,49</m:t>
                                  </m:r>
                                  <m:r>
                                    <a:rPr lang="id-ID" sz="2400" b="0" i="1">
                                      <a:solidFill>
                                        <a:schemeClr val="tx1"/>
                                      </a:solidFill>
                                      <a:latin typeface="Cambria Math"/>
                                    </a:rPr>
                                    <m:t>+0</m:t>
                                  </m:r>
                                  <m:r>
                                    <a:rPr lang="id-ID" sz="2400" b="0" i="1" smtClean="0">
                                      <a:solidFill>
                                        <a:schemeClr val="tx1"/>
                                      </a:solidFill>
                                      <a:latin typeface="Cambria Math"/>
                                    </a:rPr>
                                    <m:t>,</m:t>
                                  </m:r>
                                  <m:r>
                                    <a:rPr lang="id-ID" sz="2400" b="0" i="1">
                                      <a:solidFill>
                                        <a:schemeClr val="tx1"/>
                                      </a:solidFill>
                                      <a:latin typeface="Cambria Math"/>
                                    </a:rPr>
                                    <m:t>3</m:t>
                                  </m:r>
                                  <m:r>
                                    <a:rPr lang="id-ID" sz="2400" b="0" i="1" smtClean="0">
                                      <a:solidFill>
                                        <a:schemeClr val="tx1"/>
                                      </a:solidFill>
                                      <a:latin typeface="Cambria Math"/>
                                    </a:rPr>
                                    <m:t>0</m:t>
                                  </m:r>
                                  <m:r>
                                    <a:rPr lang="id-ID" sz="2400" b="0" i="1">
                                      <a:solidFill>
                                        <a:schemeClr val="tx1"/>
                                      </a:solidFill>
                                      <a:latin typeface="Cambria Math"/>
                                    </a:rPr>
                                    <m:t>+0</m:t>
                                  </m:r>
                                  <m:r>
                                    <a:rPr lang="id-ID" sz="2400" b="0" i="1" smtClean="0">
                                      <a:solidFill>
                                        <a:schemeClr val="tx1"/>
                                      </a:solidFill>
                                      <a:latin typeface="Cambria Math"/>
                                    </a:rPr>
                                    <m:t>,45</m:t>
                                  </m:r>
                                </m:num>
                                <m:den>
                                  <m:r>
                                    <a:rPr lang="id-ID" sz="2400" b="0" i="1">
                                      <a:solidFill>
                                        <a:schemeClr val="tx1"/>
                                      </a:solidFill>
                                      <a:latin typeface="Cambria Math"/>
                                    </a:rPr>
                                    <m:t>3</m:t>
                                  </m:r>
                                </m:den>
                              </m:f>
                            </m:oMath>
                          </a14:m>
                          <a:r>
                            <a:rPr lang="id-ID" sz="2400" dirty="0">
                              <a:solidFill>
                                <a:schemeClr val="tx1"/>
                              </a:solidFill>
                            </a:rPr>
                            <a:t> = </a:t>
                          </a:r>
                          <a14:m>
                            <m:oMath xmlns:m="http://schemas.openxmlformats.org/officeDocument/2006/math">
                              <m:f>
                                <m:fPr>
                                  <m:ctrlPr>
                                    <a:rPr lang="id-ID" sz="2400" i="1">
                                      <a:solidFill>
                                        <a:schemeClr val="tx1"/>
                                      </a:solidFill>
                                      <a:effectLst/>
                                      <a:latin typeface="Cambria Math"/>
                                      <a:ea typeface="+mn-ea"/>
                                      <a:cs typeface="+mn-cs"/>
                                    </a:rPr>
                                  </m:ctrlPr>
                                </m:fPr>
                                <m:num>
                                  <m:r>
                                    <a:rPr lang="id-ID" sz="2400" b="0" i="1">
                                      <a:solidFill>
                                        <a:schemeClr val="tx1"/>
                                      </a:solidFill>
                                      <a:effectLst/>
                                      <a:latin typeface="Cambria Math"/>
                                      <a:ea typeface="+mn-ea"/>
                                      <a:cs typeface="+mn-cs"/>
                                    </a:rPr>
                                    <m:t>1</m:t>
                                  </m:r>
                                  <m:r>
                                    <a:rPr lang="id-ID" sz="2400" b="0" i="1" smtClean="0">
                                      <a:solidFill>
                                        <a:schemeClr val="tx1"/>
                                      </a:solidFill>
                                      <a:effectLst/>
                                      <a:latin typeface="Cambria Math"/>
                                      <a:ea typeface="+mn-ea"/>
                                      <a:cs typeface="+mn-cs"/>
                                    </a:rPr>
                                    <m:t>,24</m:t>
                                  </m:r>
                                </m:num>
                                <m:den>
                                  <m:r>
                                    <a:rPr lang="id-ID" sz="2400" b="0" i="1">
                                      <a:solidFill>
                                        <a:schemeClr val="tx1"/>
                                      </a:solidFill>
                                      <a:effectLst/>
                                      <a:latin typeface="Cambria Math"/>
                                      <a:ea typeface="+mn-ea"/>
                                      <a:cs typeface="+mn-cs"/>
                                    </a:rPr>
                                    <m:t>3</m:t>
                                  </m:r>
                                </m:den>
                              </m:f>
                              <m:r>
                                <a:rPr lang="id-ID" sz="2400" b="0" i="0">
                                  <a:solidFill>
                                    <a:schemeClr val="tx1"/>
                                  </a:solidFill>
                                  <a:effectLst/>
                                  <a:latin typeface="Cambria Math"/>
                                  <a:ea typeface="+mn-ea"/>
                                  <a:cs typeface="+mn-cs"/>
                                </a:rPr>
                                <m:t> </m:t>
                              </m:r>
                            </m:oMath>
                          </a14:m>
                          <a:r>
                            <a:rPr lang="id-ID" sz="2400" dirty="0">
                              <a:solidFill>
                                <a:schemeClr val="tx1"/>
                              </a:solidFill>
                            </a:rPr>
                            <a:t>= </a:t>
                          </a:r>
                          <a:r>
                            <a:rPr lang="id-ID" sz="2400" dirty="0" smtClean="0">
                              <a:solidFill>
                                <a:schemeClr val="tx1"/>
                              </a:solidFill>
                            </a:rPr>
                            <a:t>0,41 </a:t>
                          </a:r>
                          <a:r>
                            <a:rPr lang="id-ID" sz="2400" dirty="0">
                              <a:solidFill>
                                <a:schemeClr val="tx1"/>
                              </a:solidFill>
                            </a:rPr>
                            <a:t>s</a:t>
                          </a:r>
                        </a:p>
                      </a:txBody>
                      <a:tcPr anchor="ctr"/>
                    </a:tc>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3464078824"/>
                  </p:ext>
                </p:extLst>
              </p:nvPr>
            </p:nvGraphicFramePr>
            <p:xfrm>
              <a:off x="600436" y="1703804"/>
              <a:ext cx="10845329" cy="1576706"/>
            </p:xfrm>
            <a:graphic>
              <a:graphicData uri="http://schemas.openxmlformats.org/drawingml/2006/table">
                <a:tbl>
                  <a:tblPr firstRow="1" bandRow="1">
                    <a:tableStyleId>{5C22544A-7EE6-4342-B048-85BDC9FD1C3A}</a:tableStyleId>
                  </a:tblPr>
                  <a:tblGrid>
                    <a:gridCol w="874679"/>
                    <a:gridCol w="4167354"/>
                    <a:gridCol w="5803296"/>
                  </a:tblGrid>
                  <a:tr h="778143">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86975" b="-103125"/>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86975" t="-97710" b="-76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323388946"/>
                  </p:ext>
                </p:extLst>
              </p:nvPr>
            </p:nvGraphicFramePr>
            <p:xfrm>
              <a:off x="593180" y="3423752"/>
              <a:ext cx="10852586" cy="1576706"/>
            </p:xfrm>
            <a:graphic>
              <a:graphicData uri="http://schemas.openxmlformats.org/drawingml/2006/table">
                <a:tbl>
                  <a:tblPr firstRow="1" bandRow="1">
                    <a:tableStyleId>{5C22544A-7EE6-4342-B048-85BDC9FD1C3A}</a:tableStyleId>
                  </a:tblPr>
                  <a:tblGrid>
                    <a:gridCol w="875265"/>
                    <a:gridCol w="4170142"/>
                    <a:gridCol w="5807179"/>
                  </a:tblGrid>
                  <a:tr h="778143">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bg1"/>
                                      </a:solidFill>
                                      <a:latin typeface="Cambria Math"/>
                                    </a:rPr>
                                  </m:ctrlPr>
                                </m:fPr>
                                <m:num>
                                  <m:r>
                                    <a:rPr lang="id-ID" sz="2400" b="0" i="1">
                                      <a:solidFill>
                                        <a:schemeClr val="bg1"/>
                                      </a:solidFill>
                                      <a:latin typeface="Cambria Math"/>
                                    </a:rPr>
                                    <m:t>0</m:t>
                                  </m:r>
                                  <m:r>
                                    <a:rPr lang="id-ID" sz="2400" b="0" i="1" smtClean="0">
                                      <a:solidFill>
                                        <a:schemeClr val="bg1"/>
                                      </a:solidFill>
                                      <a:latin typeface="Cambria Math"/>
                                    </a:rPr>
                                    <m:t>,</m:t>
                                  </m:r>
                                  <m:r>
                                    <a:rPr lang="id-ID" sz="2400" b="0" i="1">
                                      <a:solidFill>
                                        <a:schemeClr val="bg1"/>
                                      </a:solidFill>
                                      <a:latin typeface="Cambria Math"/>
                                    </a:rPr>
                                    <m:t>8</m:t>
                                  </m:r>
                                  <m:r>
                                    <a:rPr lang="id-ID" sz="2400" b="0" i="1" smtClean="0">
                                      <a:solidFill>
                                        <a:schemeClr val="bg1"/>
                                      </a:solidFill>
                                      <a:latin typeface="Cambria Math"/>
                                    </a:rPr>
                                    <m:t>4</m:t>
                                  </m:r>
                                  <m:r>
                                    <a:rPr lang="id-ID" sz="2400" b="0" i="1">
                                      <a:solidFill>
                                        <a:schemeClr val="bg1"/>
                                      </a:solidFill>
                                      <a:latin typeface="Cambria Math"/>
                                    </a:rPr>
                                    <m:t>+0</m:t>
                                  </m:r>
                                  <m:r>
                                    <a:rPr lang="id-ID" sz="2400" b="0" i="1" smtClean="0">
                                      <a:solidFill>
                                        <a:schemeClr val="bg1"/>
                                      </a:solidFill>
                                      <a:latin typeface="Cambria Math"/>
                                    </a:rPr>
                                    <m:t>,62</m:t>
                                  </m:r>
                                  <m:r>
                                    <a:rPr lang="id-ID" sz="2400" b="0" i="1">
                                      <a:solidFill>
                                        <a:schemeClr val="bg1"/>
                                      </a:solidFill>
                                      <a:latin typeface="Cambria Math"/>
                                    </a:rPr>
                                    <m:t>+0</m:t>
                                  </m:r>
                                  <m:r>
                                    <a:rPr lang="id-ID" sz="2400" b="0" i="1" smtClean="0">
                                      <a:solidFill>
                                        <a:schemeClr val="bg1"/>
                                      </a:solidFill>
                                      <a:latin typeface="Cambria Math"/>
                                    </a:rPr>
                                    <m:t>,71</m:t>
                                  </m:r>
                                </m:num>
                                <m:den>
                                  <m:r>
                                    <a:rPr lang="id-ID" sz="2400" b="0" i="1">
                                      <a:solidFill>
                                        <a:schemeClr val="bg1"/>
                                      </a:solidFill>
                                      <a:latin typeface="Cambria Math"/>
                                    </a:rPr>
                                    <m:t>3</m:t>
                                  </m:r>
                                </m:den>
                              </m:f>
                            </m:oMath>
                          </a14:m>
                          <a:r>
                            <a:rPr lang="id-ID" sz="2400" dirty="0">
                              <a:solidFill>
                                <a:schemeClr val="bg1"/>
                              </a:solidFill>
                            </a:rPr>
                            <a:t> = </a:t>
                          </a:r>
                          <a14:m>
                            <m:oMath xmlns:m="http://schemas.openxmlformats.org/officeDocument/2006/math">
                              <m:f>
                                <m:fPr>
                                  <m:ctrlPr>
                                    <a:rPr lang="id-ID" sz="2400" i="1">
                                      <a:solidFill>
                                        <a:schemeClr val="bg1"/>
                                      </a:solidFill>
                                      <a:effectLst/>
                                      <a:latin typeface="Cambria Math"/>
                                      <a:ea typeface="+mn-ea"/>
                                      <a:cs typeface="+mn-cs"/>
                                    </a:rPr>
                                  </m:ctrlPr>
                                </m:fPr>
                                <m:num>
                                  <m:r>
                                    <a:rPr lang="id-ID" sz="2400" b="0" i="1" smtClean="0">
                                      <a:solidFill>
                                        <a:schemeClr val="bg1"/>
                                      </a:solidFill>
                                      <a:effectLst/>
                                      <a:latin typeface="Cambria Math"/>
                                      <a:ea typeface="+mn-ea"/>
                                      <a:cs typeface="+mn-cs"/>
                                    </a:rPr>
                                    <m:t>2,17</m:t>
                                  </m:r>
                                </m:num>
                                <m:den>
                                  <m:r>
                                    <a:rPr lang="id-ID" sz="2400" b="0" i="1">
                                      <a:solidFill>
                                        <a:schemeClr val="bg1"/>
                                      </a:solidFill>
                                      <a:effectLst/>
                                      <a:latin typeface="Cambria Math"/>
                                      <a:ea typeface="+mn-ea"/>
                                      <a:cs typeface="+mn-cs"/>
                                    </a:rPr>
                                    <m:t>3</m:t>
                                  </m:r>
                                </m:den>
                              </m:f>
                              <m:r>
                                <a:rPr lang="id-ID" sz="2400" b="0" i="0">
                                  <a:solidFill>
                                    <a:schemeClr val="bg1"/>
                                  </a:solidFill>
                                  <a:effectLst/>
                                  <a:latin typeface="Cambria Math"/>
                                  <a:ea typeface="+mn-ea"/>
                                  <a:cs typeface="+mn-cs"/>
                                </a:rPr>
                                <m:t> </m:t>
                              </m:r>
                            </m:oMath>
                          </a14:m>
                          <a:r>
                            <a:rPr lang="id-ID" sz="2400" dirty="0">
                              <a:solidFill>
                                <a:schemeClr val="bg1"/>
                              </a:solidFill>
                            </a:rPr>
                            <a:t>= </a:t>
                          </a:r>
                          <a:r>
                            <a:rPr lang="id-ID" sz="2400" dirty="0" smtClean="0">
                              <a:solidFill>
                                <a:schemeClr val="bg1"/>
                              </a:solidFill>
                            </a:rPr>
                            <a:t>0,72</a:t>
                          </a:r>
                          <a:r>
                            <a:rPr lang="id-ID" sz="2400" baseline="0" dirty="0" smtClean="0">
                              <a:solidFill>
                                <a:schemeClr val="bg1"/>
                              </a:solidFill>
                            </a:rPr>
                            <a:t> </a:t>
                          </a:r>
                          <a:r>
                            <a:rPr lang="id-ID" sz="2400" dirty="0" smtClean="0">
                              <a:solidFill>
                                <a:schemeClr val="bg1"/>
                              </a:solidFill>
                            </a:rPr>
                            <a:t>s</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tx1"/>
                                      </a:solidFill>
                                      <a:latin typeface="Cambria Math"/>
                                    </a:rPr>
                                  </m:ctrlPr>
                                </m:fPr>
                                <m:num>
                                  <m:r>
                                    <a:rPr lang="id-ID" sz="2400" b="0" i="1">
                                      <a:solidFill>
                                        <a:schemeClr val="tx1"/>
                                      </a:solidFill>
                                      <a:latin typeface="Cambria Math"/>
                                    </a:rPr>
                                    <m:t>0</m:t>
                                  </m:r>
                                  <m:r>
                                    <a:rPr lang="id-ID" sz="2400" b="0" i="1" smtClean="0">
                                      <a:solidFill>
                                        <a:schemeClr val="tx1"/>
                                      </a:solidFill>
                                      <a:latin typeface="Cambria Math"/>
                                    </a:rPr>
                                    <m:t>,90</m:t>
                                  </m:r>
                                  <m:r>
                                    <a:rPr lang="id-ID" sz="2400" b="0" i="1">
                                      <a:solidFill>
                                        <a:schemeClr val="tx1"/>
                                      </a:solidFill>
                                      <a:latin typeface="Cambria Math"/>
                                    </a:rPr>
                                    <m:t>+0</m:t>
                                  </m:r>
                                  <m:r>
                                    <a:rPr lang="id-ID" sz="2400" b="0" i="1" smtClean="0">
                                      <a:solidFill>
                                        <a:schemeClr val="tx1"/>
                                      </a:solidFill>
                                      <a:latin typeface="Cambria Math"/>
                                    </a:rPr>
                                    <m:t>,74</m:t>
                                  </m:r>
                                  <m:r>
                                    <a:rPr lang="id-ID" sz="2400" b="0" i="1">
                                      <a:solidFill>
                                        <a:schemeClr val="tx1"/>
                                      </a:solidFill>
                                      <a:latin typeface="Cambria Math"/>
                                    </a:rPr>
                                    <m:t>+0</m:t>
                                  </m:r>
                                  <m:r>
                                    <a:rPr lang="id-ID" sz="2400" b="0" i="1" smtClean="0">
                                      <a:solidFill>
                                        <a:schemeClr val="tx1"/>
                                      </a:solidFill>
                                      <a:latin typeface="Cambria Math"/>
                                    </a:rPr>
                                    <m:t>,24</m:t>
                                  </m:r>
                                </m:num>
                                <m:den>
                                  <m:r>
                                    <a:rPr lang="id-ID" sz="2400" b="0" i="1">
                                      <a:solidFill>
                                        <a:schemeClr val="tx1"/>
                                      </a:solidFill>
                                      <a:latin typeface="Cambria Math"/>
                                    </a:rPr>
                                    <m:t>3</m:t>
                                  </m:r>
                                </m:den>
                              </m:f>
                            </m:oMath>
                          </a14:m>
                          <a:r>
                            <a:rPr lang="id-ID" sz="2400" dirty="0">
                              <a:solidFill>
                                <a:schemeClr val="tx1"/>
                              </a:solidFill>
                            </a:rPr>
                            <a:t> = </a:t>
                          </a:r>
                          <a14:m>
                            <m:oMath xmlns:m="http://schemas.openxmlformats.org/officeDocument/2006/math">
                              <m:f>
                                <m:fPr>
                                  <m:ctrlPr>
                                    <a:rPr lang="id-ID" sz="2400" i="1">
                                      <a:solidFill>
                                        <a:schemeClr val="tx1"/>
                                      </a:solidFill>
                                      <a:effectLst/>
                                      <a:latin typeface="Cambria Math"/>
                                      <a:ea typeface="+mn-ea"/>
                                      <a:cs typeface="+mn-cs"/>
                                    </a:rPr>
                                  </m:ctrlPr>
                                </m:fPr>
                                <m:num>
                                  <m:r>
                                    <a:rPr lang="id-ID" sz="2400" b="0" i="1">
                                      <a:solidFill>
                                        <a:schemeClr val="tx1"/>
                                      </a:solidFill>
                                      <a:effectLst/>
                                      <a:latin typeface="Cambria Math"/>
                                      <a:ea typeface="+mn-ea"/>
                                      <a:cs typeface="+mn-cs"/>
                                    </a:rPr>
                                    <m:t>1</m:t>
                                  </m:r>
                                  <m:r>
                                    <a:rPr lang="id-ID" sz="2400" b="0" i="1" smtClean="0">
                                      <a:solidFill>
                                        <a:schemeClr val="tx1"/>
                                      </a:solidFill>
                                      <a:effectLst/>
                                      <a:latin typeface="Cambria Math"/>
                                      <a:ea typeface="+mn-ea"/>
                                      <a:cs typeface="+mn-cs"/>
                                    </a:rPr>
                                    <m:t>,88</m:t>
                                  </m:r>
                                </m:num>
                                <m:den>
                                  <m:r>
                                    <a:rPr lang="id-ID" sz="2400" b="0" i="1">
                                      <a:solidFill>
                                        <a:schemeClr val="tx1"/>
                                      </a:solidFill>
                                      <a:effectLst/>
                                      <a:latin typeface="Cambria Math"/>
                                      <a:ea typeface="+mn-ea"/>
                                      <a:cs typeface="+mn-cs"/>
                                    </a:rPr>
                                    <m:t>3</m:t>
                                  </m:r>
                                </m:den>
                              </m:f>
                              <m:r>
                                <a:rPr lang="id-ID" sz="2400" b="0" i="0">
                                  <a:solidFill>
                                    <a:schemeClr val="tx1"/>
                                  </a:solidFill>
                                  <a:effectLst/>
                                  <a:latin typeface="Cambria Math"/>
                                  <a:ea typeface="+mn-ea"/>
                                  <a:cs typeface="+mn-cs"/>
                                </a:rPr>
                                <m:t> </m:t>
                              </m:r>
                            </m:oMath>
                          </a14:m>
                          <a:r>
                            <a:rPr lang="id-ID" sz="2400" dirty="0">
                              <a:solidFill>
                                <a:schemeClr val="tx1"/>
                              </a:solidFill>
                            </a:rPr>
                            <a:t>= </a:t>
                          </a:r>
                          <a:r>
                            <a:rPr lang="id-ID" sz="2400" dirty="0" smtClean="0">
                              <a:solidFill>
                                <a:schemeClr val="tx1"/>
                              </a:solidFill>
                            </a:rPr>
                            <a:t>0,63 </a:t>
                          </a:r>
                          <a:r>
                            <a:rPr lang="id-ID" sz="2400" dirty="0">
                              <a:solidFill>
                                <a:schemeClr val="tx1"/>
                              </a:solidFill>
                            </a:rPr>
                            <a:t>s</a:t>
                          </a:r>
                        </a:p>
                      </a:txBody>
                      <a:tcPr anchor="ctr"/>
                    </a:tc>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323388946"/>
                  </p:ext>
                </p:extLst>
              </p:nvPr>
            </p:nvGraphicFramePr>
            <p:xfrm>
              <a:off x="593180" y="3423752"/>
              <a:ext cx="10852586" cy="1576706"/>
            </p:xfrm>
            <a:graphic>
              <a:graphicData uri="http://schemas.openxmlformats.org/drawingml/2006/table">
                <a:tbl>
                  <a:tblPr firstRow="1" bandRow="1">
                    <a:tableStyleId>{5C22544A-7EE6-4342-B048-85BDC9FD1C3A}</a:tableStyleId>
                  </a:tblPr>
                  <a:tblGrid>
                    <a:gridCol w="875265"/>
                    <a:gridCol w="4170142"/>
                    <a:gridCol w="5807179"/>
                  </a:tblGrid>
                  <a:tr h="778143">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86884" t="-787" b="-103937"/>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86884" t="-97710" b="-76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3465520950"/>
                  </p:ext>
                </p:extLst>
              </p:nvPr>
            </p:nvGraphicFramePr>
            <p:xfrm>
              <a:off x="614952" y="5136154"/>
              <a:ext cx="10830814" cy="1576706"/>
            </p:xfrm>
            <a:graphic>
              <a:graphicData uri="http://schemas.openxmlformats.org/drawingml/2006/table">
                <a:tbl>
                  <a:tblPr firstRow="1" bandRow="1">
                    <a:tableStyleId>{5C22544A-7EE6-4342-B048-85BDC9FD1C3A}</a:tableStyleId>
                  </a:tblPr>
                  <a:tblGrid>
                    <a:gridCol w="873509"/>
                    <a:gridCol w="4161776"/>
                    <a:gridCol w="5795529"/>
                  </a:tblGrid>
                  <a:tr h="778143">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bg1"/>
                                      </a:solidFill>
                                      <a:latin typeface="Cambria Math"/>
                                    </a:rPr>
                                  </m:ctrlPr>
                                </m:fPr>
                                <m:num>
                                  <m:r>
                                    <a:rPr lang="id-ID" sz="2400" b="0" i="1">
                                      <a:solidFill>
                                        <a:schemeClr val="bg1"/>
                                      </a:solidFill>
                                      <a:latin typeface="Cambria Math"/>
                                    </a:rPr>
                                    <m:t>0</m:t>
                                  </m:r>
                                  <m:r>
                                    <a:rPr lang="id-ID" sz="2400" b="0" i="1" smtClean="0">
                                      <a:solidFill>
                                        <a:schemeClr val="bg1"/>
                                      </a:solidFill>
                                      <a:latin typeface="Cambria Math"/>
                                    </a:rPr>
                                    <m:t>,29</m:t>
                                  </m:r>
                                  <m:r>
                                    <a:rPr lang="id-ID" sz="2400" b="0" i="1">
                                      <a:solidFill>
                                        <a:schemeClr val="bg1"/>
                                      </a:solidFill>
                                      <a:latin typeface="Cambria Math"/>
                                    </a:rPr>
                                    <m:t>+0</m:t>
                                  </m:r>
                                  <m:r>
                                    <a:rPr lang="id-ID" sz="2400" b="0" i="1" smtClean="0">
                                      <a:solidFill>
                                        <a:schemeClr val="bg1"/>
                                      </a:solidFill>
                                      <a:latin typeface="Cambria Math"/>
                                    </a:rPr>
                                    <m:t>,68</m:t>
                                  </m:r>
                                  <m:r>
                                    <a:rPr lang="id-ID" sz="2400" b="0" i="1">
                                      <a:solidFill>
                                        <a:schemeClr val="bg1"/>
                                      </a:solidFill>
                                      <a:latin typeface="Cambria Math"/>
                                    </a:rPr>
                                    <m:t>+0</m:t>
                                  </m:r>
                                  <m:r>
                                    <a:rPr lang="id-ID" sz="2400" b="0" i="1" smtClean="0">
                                      <a:solidFill>
                                        <a:schemeClr val="bg1"/>
                                      </a:solidFill>
                                      <a:latin typeface="Cambria Math"/>
                                    </a:rPr>
                                    <m:t>,61</m:t>
                                  </m:r>
                                </m:num>
                                <m:den>
                                  <m:r>
                                    <a:rPr lang="id-ID" sz="2400" b="0" i="1">
                                      <a:solidFill>
                                        <a:schemeClr val="bg1"/>
                                      </a:solidFill>
                                      <a:latin typeface="Cambria Math"/>
                                    </a:rPr>
                                    <m:t>3</m:t>
                                  </m:r>
                                </m:den>
                              </m:f>
                            </m:oMath>
                          </a14:m>
                          <a:r>
                            <a:rPr lang="id-ID" sz="2400" dirty="0">
                              <a:solidFill>
                                <a:schemeClr val="bg1"/>
                              </a:solidFill>
                            </a:rPr>
                            <a:t> = </a:t>
                          </a:r>
                          <a14:m>
                            <m:oMath xmlns:m="http://schemas.openxmlformats.org/officeDocument/2006/math">
                              <m:f>
                                <m:fPr>
                                  <m:ctrlPr>
                                    <a:rPr lang="id-ID" sz="2400" i="1">
                                      <a:solidFill>
                                        <a:schemeClr val="bg1"/>
                                      </a:solidFill>
                                      <a:effectLst/>
                                      <a:latin typeface="Cambria Math"/>
                                      <a:ea typeface="+mn-ea"/>
                                      <a:cs typeface="+mn-cs"/>
                                    </a:rPr>
                                  </m:ctrlPr>
                                </m:fPr>
                                <m:num>
                                  <m:r>
                                    <a:rPr lang="id-ID" sz="2400" b="0" i="1" smtClean="0">
                                      <a:solidFill>
                                        <a:schemeClr val="bg1"/>
                                      </a:solidFill>
                                      <a:effectLst/>
                                      <a:latin typeface="Cambria Math"/>
                                      <a:ea typeface="+mn-ea"/>
                                      <a:cs typeface="+mn-cs"/>
                                    </a:rPr>
                                    <m:t>1,58</m:t>
                                  </m:r>
                                </m:num>
                                <m:den>
                                  <m:r>
                                    <a:rPr lang="id-ID" sz="2400" b="0" i="1">
                                      <a:solidFill>
                                        <a:schemeClr val="bg1"/>
                                      </a:solidFill>
                                      <a:effectLst/>
                                      <a:latin typeface="Cambria Math"/>
                                      <a:ea typeface="+mn-ea"/>
                                      <a:cs typeface="+mn-cs"/>
                                    </a:rPr>
                                    <m:t>3</m:t>
                                  </m:r>
                                </m:den>
                              </m:f>
                              <m:r>
                                <a:rPr lang="id-ID" sz="2400" b="0" i="0">
                                  <a:solidFill>
                                    <a:schemeClr val="bg1"/>
                                  </a:solidFill>
                                  <a:effectLst/>
                                  <a:latin typeface="Cambria Math"/>
                                  <a:ea typeface="+mn-ea"/>
                                  <a:cs typeface="+mn-cs"/>
                                </a:rPr>
                                <m:t> </m:t>
                              </m:r>
                            </m:oMath>
                          </a14:m>
                          <a:r>
                            <a:rPr lang="id-ID" sz="2400" dirty="0">
                              <a:solidFill>
                                <a:schemeClr val="bg1"/>
                              </a:solidFill>
                            </a:rPr>
                            <a:t>= </a:t>
                          </a:r>
                          <a:r>
                            <a:rPr lang="id-ID" sz="2400" dirty="0" smtClean="0">
                              <a:solidFill>
                                <a:schemeClr val="bg1"/>
                              </a:solidFill>
                            </a:rPr>
                            <a:t>0,53</a:t>
                          </a:r>
                          <a:r>
                            <a:rPr lang="id-ID" sz="2400" baseline="0" dirty="0" smtClean="0">
                              <a:solidFill>
                                <a:schemeClr val="bg1"/>
                              </a:solidFill>
                            </a:rPr>
                            <a:t> </a:t>
                          </a:r>
                          <a:r>
                            <a:rPr lang="id-ID" sz="2400" dirty="0" smtClean="0">
                              <a:solidFill>
                                <a:schemeClr val="bg1"/>
                              </a:solidFill>
                            </a:rPr>
                            <a:t>s</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tx1"/>
                                      </a:solidFill>
                                      <a:latin typeface="Cambria Math"/>
                                    </a:rPr>
                                  </m:ctrlPr>
                                </m:fPr>
                                <m:num>
                                  <m:r>
                                    <a:rPr lang="id-ID" sz="2400" b="0" i="1" smtClean="0">
                                      <a:solidFill>
                                        <a:schemeClr val="tx1"/>
                                      </a:solidFill>
                                      <a:latin typeface="Cambria Math"/>
                                    </a:rPr>
                                    <m:t>1,89</m:t>
                                  </m:r>
                                  <m:r>
                                    <a:rPr lang="id-ID" sz="2400" b="0" i="1">
                                      <a:solidFill>
                                        <a:schemeClr val="tx1"/>
                                      </a:solidFill>
                                      <a:latin typeface="Cambria Math"/>
                                    </a:rPr>
                                    <m:t>+</m:t>
                                  </m:r>
                                  <m:r>
                                    <a:rPr lang="id-ID" sz="2400" b="0" i="1" smtClean="0">
                                      <a:solidFill>
                                        <a:schemeClr val="tx1"/>
                                      </a:solidFill>
                                      <a:latin typeface="Cambria Math"/>
                                    </a:rPr>
                                    <m:t>1,93</m:t>
                                  </m:r>
                                  <m:r>
                                    <a:rPr lang="id-ID" sz="2400" b="0" i="1">
                                      <a:solidFill>
                                        <a:schemeClr val="tx1"/>
                                      </a:solidFill>
                                      <a:latin typeface="Cambria Math"/>
                                    </a:rPr>
                                    <m:t>+0</m:t>
                                  </m:r>
                                  <m:r>
                                    <a:rPr lang="id-ID" sz="2400" b="0" i="1" smtClean="0">
                                      <a:solidFill>
                                        <a:schemeClr val="tx1"/>
                                      </a:solidFill>
                                      <a:latin typeface="Cambria Math"/>
                                    </a:rPr>
                                    <m:t>,87</m:t>
                                  </m:r>
                                </m:num>
                                <m:den>
                                  <m:r>
                                    <a:rPr lang="id-ID" sz="2400" b="0" i="1">
                                      <a:solidFill>
                                        <a:schemeClr val="tx1"/>
                                      </a:solidFill>
                                      <a:latin typeface="Cambria Math"/>
                                    </a:rPr>
                                    <m:t>3</m:t>
                                  </m:r>
                                </m:den>
                              </m:f>
                            </m:oMath>
                          </a14:m>
                          <a:r>
                            <a:rPr lang="id-ID" sz="2400" dirty="0">
                              <a:solidFill>
                                <a:schemeClr val="tx1"/>
                              </a:solidFill>
                            </a:rPr>
                            <a:t> = </a:t>
                          </a:r>
                          <a14:m>
                            <m:oMath xmlns:m="http://schemas.openxmlformats.org/officeDocument/2006/math">
                              <m:f>
                                <m:fPr>
                                  <m:ctrlPr>
                                    <a:rPr lang="id-ID" sz="2400" i="1">
                                      <a:solidFill>
                                        <a:schemeClr val="tx1"/>
                                      </a:solidFill>
                                      <a:effectLst/>
                                      <a:latin typeface="Cambria Math"/>
                                      <a:ea typeface="+mn-ea"/>
                                      <a:cs typeface="+mn-cs"/>
                                    </a:rPr>
                                  </m:ctrlPr>
                                </m:fPr>
                                <m:num>
                                  <m:r>
                                    <a:rPr lang="id-ID" sz="2400" b="0" i="1" smtClean="0">
                                      <a:solidFill>
                                        <a:schemeClr val="tx1"/>
                                      </a:solidFill>
                                      <a:effectLst/>
                                      <a:latin typeface="Cambria Math"/>
                                      <a:ea typeface="+mn-ea"/>
                                      <a:cs typeface="+mn-cs"/>
                                    </a:rPr>
                                    <m:t>4,69</m:t>
                                  </m:r>
                                </m:num>
                                <m:den>
                                  <m:r>
                                    <a:rPr lang="id-ID" sz="2400" b="0" i="1">
                                      <a:solidFill>
                                        <a:schemeClr val="tx1"/>
                                      </a:solidFill>
                                      <a:effectLst/>
                                      <a:latin typeface="Cambria Math"/>
                                      <a:ea typeface="+mn-ea"/>
                                      <a:cs typeface="+mn-cs"/>
                                    </a:rPr>
                                    <m:t>3</m:t>
                                  </m:r>
                                </m:den>
                              </m:f>
                              <m:r>
                                <a:rPr lang="id-ID" sz="2400" b="0" i="0">
                                  <a:solidFill>
                                    <a:schemeClr val="tx1"/>
                                  </a:solidFill>
                                  <a:effectLst/>
                                  <a:latin typeface="Cambria Math"/>
                                  <a:ea typeface="+mn-ea"/>
                                  <a:cs typeface="+mn-cs"/>
                                </a:rPr>
                                <m:t> </m:t>
                              </m:r>
                            </m:oMath>
                          </a14:m>
                          <a:r>
                            <a:rPr lang="id-ID" sz="2400" dirty="0">
                              <a:solidFill>
                                <a:schemeClr val="tx1"/>
                              </a:solidFill>
                            </a:rPr>
                            <a:t>= </a:t>
                          </a:r>
                          <a:r>
                            <a:rPr lang="id-ID" sz="2400" dirty="0" smtClean="0">
                              <a:solidFill>
                                <a:schemeClr val="tx1"/>
                              </a:solidFill>
                            </a:rPr>
                            <a:t>1,56 </a:t>
                          </a:r>
                          <a:r>
                            <a:rPr lang="id-ID" sz="2400" dirty="0">
                              <a:solidFill>
                                <a:schemeClr val="tx1"/>
                              </a:solidFill>
                            </a:rPr>
                            <a:t>s</a:t>
                          </a:r>
                        </a:p>
                      </a:txBody>
                      <a:tcPr anchor="ctr"/>
                    </a:tc>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3465520950"/>
                  </p:ext>
                </p:extLst>
              </p:nvPr>
            </p:nvGraphicFramePr>
            <p:xfrm>
              <a:off x="614952" y="5136154"/>
              <a:ext cx="10830814" cy="1576706"/>
            </p:xfrm>
            <a:graphic>
              <a:graphicData uri="http://schemas.openxmlformats.org/drawingml/2006/table">
                <a:tbl>
                  <a:tblPr firstRow="1" bandRow="1">
                    <a:tableStyleId>{5C22544A-7EE6-4342-B048-85BDC9FD1C3A}</a:tableStyleId>
                  </a:tblPr>
                  <a:tblGrid>
                    <a:gridCol w="873509"/>
                    <a:gridCol w="4161776"/>
                    <a:gridCol w="5795529"/>
                  </a:tblGrid>
                  <a:tr h="778143">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86961" t="-787" b="-103937"/>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86961" t="-97710" b="-763"/>
                          </a:stretch>
                        </a:blipFill>
                      </a:tcPr>
                    </a:tc>
                  </a:tr>
                </a:tbl>
              </a:graphicData>
            </a:graphic>
          </p:graphicFrame>
        </mc:Fallback>
      </mc:AlternateContent>
      <p:pic>
        <p:nvPicPr>
          <p:cNvPr id="7" name="Picture 6" descr="7003880"/>
          <p:cNvPicPr>
            <a:picLocks noChangeAspect="1"/>
          </p:cNvPicPr>
          <p:nvPr/>
        </p:nvPicPr>
        <p:blipFill>
          <a:blip r:embed="rId5"/>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550363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p:sp>
        <p:nvSpPr>
          <p:cNvPr id="4" name="Pentagon 3"/>
          <p:cNvSpPr/>
          <p:nvPr/>
        </p:nvSpPr>
        <p:spPr bwMode="auto">
          <a:xfrm>
            <a:off x="0" y="993252"/>
            <a:ext cx="2506717"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KECEPATAN</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719368216"/>
                  </p:ext>
                </p:extLst>
              </p:nvPr>
            </p:nvGraphicFramePr>
            <p:xfrm>
              <a:off x="600436" y="1703804"/>
              <a:ext cx="10845329" cy="1576706"/>
            </p:xfrm>
            <a:graphic>
              <a:graphicData uri="http://schemas.openxmlformats.org/drawingml/2006/table">
                <a:tbl>
                  <a:tblPr firstRow="1" bandRow="1">
                    <a:tableStyleId>{5C22544A-7EE6-4342-B048-85BDC9FD1C3A}</a:tableStyleId>
                  </a:tblPr>
                  <a:tblGrid>
                    <a:gridCol w="874679"/>
                    <a:gridCol w="4167354"/>
                    <a:gridCol w="5803296"/>
                  </a:tblGrid>
                  <a:tr h="778143">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bg1"/>
                                      </a:solidFill>
                                      <a:latin typeface="Cambria Math"/>
                                    </a:rPr>
                                  </m:ctrlPr>
                                </m:fPr>
                                <m:num>
                                  <m:r>
                                    <a:rPr lang="id-ID" sz="2400" b="0" i="1">
                                      <a:solidFill>
                                        <a:schemeClr val="bg1"/>
                                      </a:solidFill>
                                      <a:latin typeface="Cambria Math"/>
                                    </a:rPr>
                                    <m:t>0</m:t>
                                  </m:r>
                                  <m:r>
                                    <a:rPr lang="id-ID" sz="2400" b="0" i="1" smtClean="0">
                                      <a:solidFill>
                                        <a:schemeClr val="bg1"/>
                                      </a:solidFill>
                                      <a:latin typeface="Cambria Math"/>
                                    </a:rPr>
                                    <m:t>,1 </m:t>
                                  </m:r>
                                  <m:r>
                                    <a:rPr lang="id-ID" sz="2400" b="0" i="1" smtClean="0">
                                      <a:solidFill>
                                        <a:schemeClr val="bg1"/>
                                      </a:solidFill>
                                      <a:latin typeface="Cambria Math"/>
                                    </a:rPr>
                                    <m:t>𝑚</m:t>
                                  </m:r>
                                </m:num>
                                <m:den>
                                  <m:r>
                                    <a:rPr lang="id-ID" sz="2400" b="0" i="1" smtClean="0">
                                      <a:solidFill>
                                        <a:schemeClr val="bg1"/>
                                      </a:solidFill>
                                      <a:latin typeface="Cambria Math"/>
                                    </a:rPr>
                                    <m:t>0,44 </m:t>
                                  </m:r>
                                  <m:r>
                                    <a:rPr lang="id-ID" sz="2400" b="0" i="1" smtClean="0">
                                      <a:solidFill>
                                        <a:schemeClr val="bg1"/>
                                      </a:solidFill>
                                      <a:latin typeface="Cambria Math"/>
                                    </a:rPr>
                                    <m:t>𝑠</m:t>
                                  </m:r>
                                </m:den>
                              </m:f>
                            </m:oMath>
                          </a14:m>
                          <a:r>
                            <a:rPr lang="id-ID" sz="2400" dirty="0">
                              <a:solidFill>
                                <a:schemeClr val="bg1"/>
                              </a:solidFill>
                            </a:rPr>
                            <a:t> </a:t>
                          </a:r>
                          <a:r>
                            <a:rPr lang="id-ID" sz="2400" dirty="0" smtClean="0">
                              <a:solidFill>
                                <a:schemeClr val="bg1"/>
                              </a:solidFill>
                            </a:rPr>
                            <a:t>= 0,23 m/s</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tx1"/>
                                      </a:solidFill>
                                      <a:latin typeface="Cambria Math"/>
                                    </a:rPr>
                                  </m:ctrlPr>
                                </m:fPr>
                                <m:num>
                                  <m:r>
                                    <a:rPr lang="id-ID" sz="2400" b="0" i="1">
                                      <a:solidFill>
                                        <a:schemeClr val="tx1"/>
                                      </a:solidFill>
                                      <a:latin typeface="Cambria Math"/>
                                    </a:rPr>
                                    <m:t>0</m:t>
                                  </m:r>
                                  <m:r>
                                    <a:rPr lang="id-ID" sz="2400" b="0" i="1" smtClean="0">
                                      <a:solidFill>
                                        <a:schemeClr val="tx1"/>
                                      </a:solidFill>
                                      <a:latin typeface="Cambria Math"/>
                                    </a:rPr>
                                    <m:t>,1 </m:t>
                                  </m:r>
                                  <m:r>
                                    <a:rPr lang="id-ID" sz="2400" b="0" i="1" smtClean="0">
                                      <a:solidFill>
                                        <a:schemeClr val="tx1"/>
                                      </a:solidFill>
                                      <a:latin typeface="Cambria Math"/>
                                    </a:rPr>
                                    <m:t>𝑚</m:t>
                                  </m:r>
                                </m:num>
                                <m:den>
                                  <m:r>
                                    <a:rPr lang="id-ID" sz="2400" b="0" i="1" smtClean="0">
                                      <a:solidFill>
                                        <a:schemeClr val="tx1"/>
                                      </a:solidFill>
                                      <a:latin typeface="Cambria Math"/>
                                    </a:rPr>
                                    <m:t>0,41 </m:t>
                                  </m:r>
                                  <m:r>
                                    <a:rPr lang="id-ID" sz="2400" b="0" i="1" smtClean="0">
                                      <a:solidFill>
                                        <a:schemeClr val="tx1"/>
                                      </a:solidFill>
                                      <a:latin typeface="Cambria Math"/>
                                    </a:rPr>
                                    <m:t>𝑠</m:t>
                                  </m:r>
                                </m:den>
                              </m:f>
                            </m:oMath>
                          </a14:m>
                          <a:r>
                            <a:rPr lang="id-ID" sz="2400" dirty="0">
                              <a:solidFill>
                                <a:schemeClr val="tx1"/>
                              </a:solidFill>
                            </a:rPr>
                            <a:t> </a:t>
                          </a:r>
                          <a:r>
                            <a:rPr lang="id-ID" sz="2400" dirty="0" smtClean="0">
                              <a:solidFill>
                                <a:schemeClr val="tx1"/>
                              </a:solidFill>
                            </a:rPr>
                            <a:t>= 0,24 m/s</a:t>
                          </a:r>
                          <a:endParaRPr lang="id-ID" sz="2400" dirty="0">
                            <a:solidFill>
                              <a:schemeClr val="tx1"/>
                            </a:solidFill>
                          </a:endParaRPr>
                        </a:p>
                      </a:txBody>
                      <a:tcPr anchor="ctr"/>
                    </a:tc>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719368216"/>
                  </p:ext>
                </p:extLst>
              </p:nvPr>
            </p:nvGraphicFramePr>
            <p:xfrm>
              <a:off x="600436" y="1703804"/>
              <a:ext cx="10845329" cy="1576706"/>
            </p:xfrm>
            <a:graphic>
              <a:graphicData uri="http://schemas.openxmlformats.org/drawingml/2006/table">
                <a:tbl>
                  <a:tblPr firstRow="1" bandRow="1">
                    <a:tableStyleId>{5C22544A-7EE6-4342-B048-85BDC9FD1C3A}</a:tableStyleId>
                  </a:tblPr>
                  <a:tblGrid>
                    <a:gridCol w="874679"/>
                    <a:gridCol w="4167354"/>
                    <a:gridCol w="5803296"/>
                  </a:tblGrid>
                  <a:tr h="778143">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86975" b="-103125"/>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86975" t="-97710" b="-76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2185750397"/>
                  </p:ext>
                </p:extLst>
              </p:nvPr>
            </p:nvGraphicFramePr>
            <p:xfrm>
              <a:off x="593180" y="3423752"/>
              <a:ext cx="10852586" cy="1576706"/>
            </p:xfrm>
            <a:graphic>
              <a:graphicData uri="http://schemas.openxmlformats.org/drawingml/2006/table">
                <a:tbl>
                  <a:tblPr firstRow="1" bandRow="1">
                    <a:tableStyleId>{5C22544A-7EE6-4342-B048-85BDC9FD1C3A}</a:tableStyleId>
                  </a:tblPr>
                  <a:tblGrid>
                    <a:gridCol w="875265"/>
                    <a:gridCol w="4170142"/>
                    <a:gridCol w="5807179"/>
                  </a:tblGrid>
                  <a:tr h="778143">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bg1"/>
                                      </a:solidFill>
                                      <a:latin typeface="Cambria Math"/>
                                    </a:rPr>
                                  </m:ctrlPr>
                                </m:fPr>
                                <m:num>
                                  <m:r>
                                    <a:rPr lang="id-ID" sz="2400" b="0" i="1">
                                      <a:solidFill>
                                        <a:schemeClr val="bg1"/>
                                      </a:solidFill>
                                      <a:latin typeface="Cambria Math"/>
                                    </a:rPr>
                                    <m:t>0</m:t>
                                  </m:r>
                                  <m:r>
                                    <a:rPr lang="id-ID" sz="2400" b="0" i="1" smtClean="0">
                                      <a:solidFill>
                                        <a:schemeClr val="bg1"/>
                                      </a:solidFill>
                                      <a:latin typeface="Cambria Math"/>
                                    </a:rPr>
                                    <m:t>,2 </m:t>
                                  </m:r>
                                  <m:r>
                                    <a:rPr lang="id-ID" sz="2400" b="0" i="1" smtClean="0">
                                      <a:solidFill>
                                        <a:schemeClr val="bg1"/>
                                      </a:solidFill>
                                      <a:latin typeface="Cambria Math"/>
                                    </a:rPr>
                                    <m:t>𝑚</m:t>
                                  </m:r>
                                </m:num>
                                <m:den>
                                  <m:r>
                                    <a:rPr lang="id-ID" sz="2400" b="0" i="1" smtClean="0">
                                      <a:solidFill>
                                        <a:schemeClr val="bg1"/>
                                      </a:solidFill>
                                      <a:latin typeface="Cambria Math"/>
                                    </a:rPr>
                                    <m:t>0,72 </m:t>
                                  </m:r>
                                  <m:r>
                                    <a:rPr lang="id-ID" sz="2400" b="0" i="1" smtClean="0">
                                      <a:solidFill>
                                        <a:schemeClr val="bg1"/>
                                      </a:solidFill>
                                      <a:latin typeface="Cambria Math"/>
                                    </a:rPr>
                                    <m:t>𝑠</m:t>
                                  </m:r>
                                </m:den>
                              </m:f>
                            </m:oMath>
                          </a14:m>
                          <a:r>
                            <a:rPr lang="id-ID" sz="2400" dirty="0">
                              <a:solidFill>
                                <a:schemeClr val="bg1"/>
                              </a:solidFill>
                            </a:rPr>
                            <a:t> </a:t>
                          </a:r>
                          <a:r>
                            <a:rPr lang="id-ID" sz="2400" dirty="0" smtClean="0">
                              <a:solidFill>
                                <a:schemeClr val="bg1"/>
                              </a:solidFill>
                            </a:rPr>
                            <a:t>= 0,28 m/s</a:t>
                          </a:r>
                          <a:endParaRPr lang="id-ID" sz="2400" dirty="0">
                            <a:solidFill>
                              <a:schemeClr val="tx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tx1"/>
                                      </a:solidFill>
                                      <a:latin typeface="Cambria Math"/>
                                    </a:rPr>
                                  </m:ctrlPr>
                                </m:fPr>
                                <m:num>
                                  <m:r>
                                    <a:rPr lang="id-ID" sz="2400" b="0" i="1">
                                      <a:solidFill>
                                        <a:schemeClr val="tx1"/>
                                      </a:solidFill>
                                      <a:latin typeface="Cambria Math"/>
                                    </a:rPr>
                                    <m:t>0</m:t>
                                  </m:r>
                                  <m:r>
                                    <a:rPr lang="id-ID" sz="2400" b="0" i="1" smtClean="0">
                                      <a:solidFill>
                                        <a:schemeClr val="tx1"/>
                                      </a:solidFill>
                                      <a:latin typeface="Cambria Math"/>
                                    </a:rPr>
                                    <m:t>,2 </m:t>
                                  </m:r>
                                  <m:r>
                                    <a:rPr lang="id-ID" sz="2400" b="0" i="1" smtClean="0">
                                      <a:solidFill>
                                        <a:schemeClr val="tx1"/>
                                      </a:solidFill>
                                      <a:latin typeface="Cambria Math"/>
                                    </a:rPr>
                                    <m:t>𝑚</m:t>
                                  </m:r>
                                </m:num>
                                <m:den>
                                  <m:r>
                                    <a:rPr lang="id-ID" sz="2400" b="0" i="1" smtClean="0">
                                      <a:solidFill>
                                        <a:schemeClr val="tx1"/>
                                      </a:solidFill>
                                      <a:latin typeface="Cambria Math"/>
                                    </a:rPr>
                                    <m:t>0,63 </m:t>
                                  </m:r>
                                  <m:r>
                                    <a:rPr lang="id-ID" sz="2400" b="0" i="1" smtClean="0">
                                      <a:solidFill>
                                        <a:schemeClr val="tx1"/>
                                      </a:solidFill>
                                      <a:latin typeface="Cambria Math"/>
                                    </a:rPr>
                                    <m:t>𝑠</m:t>
                                  </m:r>
                                </m:den>
                              </m:f>
                            </m:oMath>
                          </a14:m>
                          <a:r>
                            <a:rPr lang="id-ID" sz="2400" dirty="0">
                              <a:solidFill>
                                <a:schemeClr val="tx1"/>
                              </a:solidFill>
                            </a:rPr>
                            <a:t> </a:t>
                          </a:r>
                          <a:r>
                            <a:rPr lang="id-ID" sz="2400" dirty="0" smtClean="0">
                              <a:solidFill>
                                <a:schemeClr val="tx1"/>
                              </a:solidFill>
                            </a:rPr>
                            <a:t>= 0,32 m/s</a:t>
                          </a:r>
                          <a:endParaRPr lang="id-ID" sz="2400" dirty="0">
                            <a:solidFill>
                              <a:schemeClr val="tx1"/>
                            </a:solidFill>
                          </a:endParaRPr>
                        </a:p>
                      </a:txBody>
                      <a:tcPr anchor="ctr"/>
                    </a:tc>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2185750397"/>
                  </p:ext>
                </p:extLst>
              </p:nvPr>
            </p:nvGraphicFramePr>
            <p:xfrm>
              <a:off x="593180" y="3423752"/>
              <a:ext cx="10852586" cy="1576706"/>
            </p:xfrm>
            <a:graphic>
              <a:graphicData uri="http://schemas.openxmlformats.org/drawingml/2006/table">
                <a:tbl>
                  <a:tblPr firstRow="1" bandRow="1">
                    <a:tableStyleId>{5C22544A-7EE6-4342-B048-85BDC9FD1C3A}</a:tableStyleId>
                  </a:tblPr>
                  <a:tblGrid>
                    <a:gridCol w="875265"/>
                    <a:gridCol w="4170142"/>
                    <a:gridCol w="5807179"/>
                  </a:tblGrid>
                  <a:tr h="778143">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86884" t="-787" b="-103937"/>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86884" t="-97710" b="-76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102814234"/>
                  </p:ext>
                </p:extLst>
              </p:nvPr>
            </p:nvGraphicFramePr>
            <p:xfrm>
              <a:off x="614952" y="5136154"/>
              <a:ext cx="10830814" cy="1576706"/>
            </p:xfrm>
            <a:graphic>
              <a:graphicData uri="http://schemas.openxmlformats.org/drawingml/2006/table">
                <a:tbl>
                  <a:tblPr firstRow="1" bandRow="1">
                    <a:tableStyleId>{5C22544A-7EE6-4342-B048-85BDC9FD1C3A}</a:tableStyleId>
                  </a:tblPr>
                  <a:tblGrid>
                    <a:gridCol w="873509"/>
                    <a:gridCol w="4161776"/>
                    <a:gridCol w="5795529"/>
                  </a:tblGrid>
                  <a:tr h="778143">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bg1"/>
                                      </a:solidFill>
                                      <a:latin typeface="Cambria Math"/>
                                    </a:rPr>
                                  </m:ctrlPr>
                                </m:fPr>
                                <m:num>
                                  <m:r>
                                    <a:rPr lang="id-ID" sz="2400" b="0" i="1">
                                      <a:solidFill>
                                        <a:schemeClr val="bg1"/>
                                      </a:solidFill>
                                      <a:latin typeface="Cambria Math"/>
                                    </a:rPr>
                                    <m:t>0</m:t>
                                  </m:r>
                                  <m:r>
                                    <a:rPr lang="id-ID" sz="2400" b="0" i="1" smtClean="0">
                                      <a:solidFill>
                                        <a:schemeClr val="bg1"/>
                                      </a:solidFill>
                                      <a:latin typeface="Cambria Math"/>
                                    </a:rPr>
                                    <m:t>,3 </m:t>
                                  </m:r>
                                  <m:r>
                                    <a:rPr lang="id-ID" sz="2400" b="0" i="1" smtClean="0">
                                      <a:solidFill>
                                        <a:schemeClr val="bg1"/>
                                      </a:solidFill>
                                      <a:latin typeface="Cambria Math"/>
                                    </a:rPr>
                                    <m:t>𝑚</m:t>
                                  </m:r>
                                </m:num>
                                <m:den>
                                  <m:r>
                                    <a:rPr lang="id-ID" sz="2400" b="0" i="1" smtClean="0">
                                      <a:solidFill>
                                        <a:schemeClr val="bg1"/>
                                      </a:solidFill>
                                      <a:latin typeface="Cambria Math"/>
                                    </a:rPr>
                                    <m:t>0,53 </m:t>
                                  </m:r>
                                  <m:r>
                                    <a:rPr lang="id-ID" sz="2400" b="0" i="1" smtClean="0">
                                      <a:solidFill>
                                        <a:schemeClr val="bg1"/>
                                      </a:solidFill>
                                      <a:latin typeface="Cambria Math"/>
                                    </a:rPr>
                                    <m:t>𝑠</m:t>
                                  </m:r>
                                </m:den>
                              </m:f>
                            </m:oMath>
                          </a14:m>
                          <a:r>
                            <a:rPr lang="id-ID" sz="2400" dirty="0">
                              <a:solidFill>
                                <a:schemeClr val="bg1"/>
                              </a:solidFill>
                            </a:rPr>
                            <a:t> </a:t>
                          </a:r>
                          <a:r>
                            <a:rPr lang="id-ID" sz="2400" dirty="0" smtClean="0">
                              <a:solidFill>
                                <a:schemeClr val="bg1"/>
                              </a:solidFill>
                            </a:rPr>
                            <a:t>= 0,57 m/s</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tx1"/>
                                      </a:solidFill>
                                      <a:latin typeface="Cambria Math"/>
                                    </a:rPr>
                                  </m:ctrlPr>
                                </m:fPr>
                                <m:num>
                                  <m:r>
                                    <a:rPr lang="id-ID" sz="2400" b="0" i="1">
                                      <a:solidFill>
                                        <a:schemeClr val="tx1"/>
                                      </a:solidFill>
                                      <a:latin typeface="Cambria Math"/>
                                    </a:rPr>
                                    <m:t>0</m:t>
                                  </m:r>
                                  <m:r>
                                    <a:rPr lang="id-ID" sz="2400" b="0" i="1" smtClean="0">
                                      <a:solidFill>
                                        <a:schemeClr val="tx1"/>
                                      </a:solidFill>
                                      <a:latin typeface="Cambria Math"/>
                                    </a:rPr>
                                    <m:t>,3 </m:t>
                                  </m:r>
                                  <m:r>
                                    <a:rPr lang="id-ID" sz="2400" b="0" i="1" smtClean="0">
                                      <a:solidFill>
                                        <a:schemeClr val="tx1"/>
                                      </a:solidFill>
                                      <a:latin typeface="Cambria Math"/>
                                    </a:rPr>
                                    <m:t>𝑚</m:t>
                                  </m:r>
                                </m:num>
                                <m:den>
                                  <m:r>
                                    <a:rPr lang="id-ID" sz="2400" b="0" i="1" smtClean="0">
                                      <a:solidFill>
                                        <a:schemeClr val="tx1"/>
                                      </a:solidFill>
                                      <a:latin typeface="Cambria Math"/>
                                    </a:rPr>
                                    <m:t>1,56 </m:t>
                                  </m:r>
                                  <m:r>
                                    <a:rPr lang="id-ID" sz="2400" b="0" i="1" smtClean="0">
                                      <a:solidFill>
                                        <a:schemeClr val="tx1"/>
                                      </a:solidFill>
                                      <a:latin typeface="Cambria Math"/>
                                    </a:rPr>
                                    <m:t>𝑠</m:t>
                                  </m:r>
                                </m:den>
                              </m:f>
                            </m:oMath>
                          </a14:m>
                          <a:r>
                            <a:rPr lang="id-ID" sz="2400" dirty="0">
                              <a:solidFill>
                                <a:schemeClr val="tx1"/>
                              </a:solidFill>
                            </a:rPr>
                            <a:t> </a:t>
                          </a:r>
                          <a:r>
                            <a:rPr lang="id-ID" sz="2400" dirty="0" smtClean="0">
                              <a:solidFill>
                                <a:schemeClr val="tx1"/>
                              </a:solidFill>
                            </a:rPr>
                            <a:t>= 0,20 m/s</a:t>
                          </a:r>
                          <a:endParaRPr lang="id-ID" sz="2400" dirty="0">
                            <a:solidFill>
                              <a:schemeClr val="tx1"/>
                            </a:solidFill>
                          </a:endParaRPr>
                        </a:p>
                      </a:txBody>
                      <a:tcPr anchor="ctr"/>
                    </a:tc>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102814234"/>
                  </p:ext>
                </p:extLst>
              </p:nvPr>
            </p:nvGraphicFramePr>
            <p:xfrm>
              <a:off x="614952" y="5136154"/>
              <a:ext cx="10830814" cy="1576706"/>
            </p:xfrm>
            <a:graphic>
              <a:graphicData uri="http://schemas.openxmlformats.org/drawingml/2006/table">
                <a:tbl>
                  <a:tblPr firstRow="1" bandRow="1">
                    <a:tableStyleId>{5C22544A-7EE6-4342-B048-85BDC9FD1C3A}</a:tableStyleId>
                  </a:tblPr>
                  <a:tblGrid>
                    <a:gridCol w="873509"/>
                    <a:gridCol w="4161776"/>
                    <a:gridCol w="5795529"/>
                  </a:tblGrid>
                  <a:tr h="778143">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86961" t="-787" b="-103937"/>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86961" t="-97710" b="-763"/>
                          </a:stretch>
                        </a:blipFill>
                      </a:tcPr>
                    </a:tc>
                  </a:tr>
                </a:tbl>
              </a:graphicData>
            </a:graphic>
          </p:graphicFrame>
        </mc:Fallback>
      </mc:AlternateContent>
      <p:grpSp>
        <p:nvGrpSpPr>
          <p:cNvPr id="19" name="Group 18"/>
          <p:cNvGrpSpPr/>
          <p:nvPr/>
        </p:nvGrpSpPr>
        <p:grpSpPr>
          <a:xfrm>
            <a:off x="2676409" y="901655"/>
            <a:ext cx="1108342" cy="749178"/>
            <a:chOff x="5699226" y="1067251"/>
            <a:chExt cx="1204497" cy="521015"/>
          </a:xfrm>
        </p:grpSpPr>
        <p:sp>
          <p:nvSpPr>
            <p:cNvPr id="20" name="Rectangle 19"/>
            <p:cNvSpPr/>
            <p:nvPr/>
          </p:nvSpPr>
          <p:spPr bwMode="auto">
            <a:xfrm>
              <a:off x="5699226" y="1069908"/>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21" name="Rectangle 20"/>
                <p:cNvSpPr/>
                <p:nvPr/>
              </p:nvSpPr>
              <p:spPr>
                <a:xfrm>
                  <a:off x="6027645" y="1067251"/>
                  <a:ext cx="551478" cy="502519"/>
                </a:xfrm>
                <a:prstGeom prst="rect">
                  <a:avLst/>
                </a:prstGeom>
              </p:spPr>
              <p:txBody>
                <a:bodyPr wrap="none">
                  <a:spAutoFit/>
                </a:bodyPr>
                <a:lstStyle/>
                <a:p>
                  <a:pPr algn="ctr" fontAlgn="base">
                    <a:spcBef>
                      <a:spcPct val="0"/>
                    </a:spcBef>
                    <a:spcAft>
                      <a:spcPct val="0"/>
                    </a:spcAft>
                  </a:pPr>
                  <a:r>
                    <a:rPr lang="id-ID" sz="2400" b="1" dirty="0" smtClean="0">
                      <a:solidFill>
                        <a:schemeClr val="bg1"/>
                      </a:solidFill>
                      <a:latin typeface="Arial" panose="02080604020202020204" pitchFamily="34" charset="0"/>
                      <a:ea typeface="SimSun" pitchFamily="2" charset="-122"/>
                    </a:rPr>
                    <a:t>v </a:t>
                  </a:r>
                  <a:r>
                    <a:rPr lang="id-ID" sz="24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3200" b="1" i="1">
                              <a:solidFill>
                                <a:schemeClr val="bg1"/>
                              </a:solidFill>
                              <a:latin typeface="Cambria Math"/>
                            </a:rPr>
                          </m:ctrlPr>
                        </m:fPr>
                        <m:num>
                          <m:r>
                            <a:rPr lang="id-ID" sz="3200" b="1" i="1" smtClean="0">
                              <a:solidFill>
                                <a:schemeClr val="bg1"/>
                              </a:solidFill>
                              <a:latin typeface="Cambria Math"/>
                            </a:rPr>
                            <m:t>𝒔</m:t>
                          </m:r>
                        </m:num>
                        <m:den>
                          <m:r>
                            <a:rPr lang="id-ID" sz="3200" b="1" i="1" smtClean="0">
                              <a:solidFill>
                                <a:schemeClr val="bg1"/>
                              </a:solidFill>
                              <a:latin typeface="Cambria Math"/>
                            </a:rPr>
                            <m:t>𝒕</m:t>
                          </m:r>
                        </m:den>
                      </m:f>
                    </m:oMath>
                  </a14:m>
                  <a:endParaRPr lang="id-ID" sz="2800" b="1" dirty="0">
                    <a:solidFill>
                      <a:schemeClr val="bg1"/>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6027645" y="1067251"/>
                  <a:ext cx="551478" cy="502519"/>
                </a:xfrm>
                <a:prstGeom prst="rect">
                  <a:avLst/>
                </a:prstGeom>
                <a:blipFill rotWithShape="1">
                  <a:blip r:embed="rId5"/>
                  <a:stretch>
                    <a:fillRect l="-53012" t="-4237" r="-86747" b="-15254"/>
                  </a:stretch>
                </a:blipFill>
              </p:spPr>
              <p:txBody>
                <a:bodyPr/>
                <a:lstStyle/>
                <a:p>
                  <a:r>
                    <a:rPr lang="id-ID">
                      <a:noFill/>
                    </a:rPr>
                    <a:t> </a:t>
                  </a:r>
                </a:p>
              </p:txBody>
            </p:sp>
          </mc:Fallback>
        </mc:AlternateContent>
      </p:grpSp>
      <p:pic>
        <p:nvPicPr>
          <p:cNvPr id="22" name="Picture 21" descr="7003880"/>
          <p:cNvPicPr>
            <a:picLocks noChangeAspect="1"/>
          </p:cNvPicPr>
          <p:nvPr/>
        </p:nvPicPr>
        <p:blipFill>
          <a:blip r:embed="rId6"/>
          <a:stretch>
            <a:fillRect/>
          </a:stretch>
        </p:blipFill>
        <p:spPr>
          <a:xfrm>
            <a:off x="160655" y="190500"/>
            <a:ext cx="1236980" cy="526415"/>
          </a:xfrm>
          <a:prstGeom prst="rect">
            <a:avLst/>
          </a:prstGeom>
        </p:spPr>
      </p:pic>
    </p:spTree>
    <p:extLst>
      <p:ext uri="{BB962C8B-B14F-4D97-AF65-F5344CB8AC3E}">
        <p14:creationId xmlns:p14="http://schemas.microsoft.com/office/powerpoint/2010/main" val="659727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p:sp>
        <p:nvSpPr>
          <p:cNvPr id="4" name="Pentagon 3"/>
          <p:cNvSpPr/>
          <p:nvPr/>
        </p:nvSpPr>
        <p:spPr bwMode="auto">
          <a:xfrm>
            <a:off x="0" y="993252"/>
            <a:ext cx="2506717"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VISKOSITAS</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479839239"/>
                  </p:ext>
                </p:extLst>
              </p:nvPr>
            </p:nvGraphicFramePr>
            <p:xfrm>
              <a:off x="600436" y="1703804"/>
              <a:ext cx="10845329" cy="1664538"/>
            </p:xfrm>
            <a:graphic>
              <a:graphicData uri="http://schemas.openxmlformats.org/drawingml/2006/table">
                <a:tbl>
                  <a:tblPr firstRow="1" bandRow="1">
                    <a:tableStyleId>{5C22544A-7EE6-4342-B048-85BDC9FD1C3A}</a:tableStyleId>
                  </a:tblPr>
                  <a:tblGrid>
                    <a:gridCol w="874679"/>
                    <a:gridCol w="3475257"/>
                    <a:gridCol w="6495393"/>
                  </a:tblGrid>
                  <a:tr h="865975">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800" i="1" smtClean="0">
                                      <a:solidFill>
                                        <a:schemeClr val="bg1"/>
                                      </a:solidFill>
                                      <a:latin typeface="Cambria Math"/>
                                    </a:rPr>
                                  </m:ctrlPr>
                                </m:fPr>
                                <m:num>
                                  <m:sSup>
                                    <m:sSupPr>
                                      <m:ctrlPr>
                                        <a:rPr lang="id-ID" sz="2400" b="1" i="1" dirty="0" smtClean="0">
                                          <a:latin typeface="Cambria Math"/>
                                          <a:sym typeface="Wingdings" pitchFamily="2" charset="2"/>
                                        </a:rPr>
                                      </m:ctrlPr>
                                    </m:sSupPr>
                                    <m:e>
                                      <m:r>
                                        <a:rPr lang="id-ID" sz="2400" b="1" i="1" dirty="0" smtClean="0">
                                          <a:latin typeface="Cambria Math"/>
                                          <a:sym typeface="Wingdings" pitchFamily="2" charset="2"/>
                                        </a:rPr>
                                        <m:t>(</m:t>
                                      </m:r>
                                      <m:r>
                                        <a:rPr lang="id-ID" sz="2400" b="1" i="1" dirty="0" smtClean="0">
                                          <a:latin typeface="Cambria Math"/>
                                          <a:sym typeface="Wingdings" pitchFamily="2" charset="2"/>
                                        </a:rPr>
                                        <m:t>𝟎</m:t>
                                      </m:r>
                                      <m:r>
                                        <a:rPr lang="id-ID" sz="2400" b="1" i="1" dirty="0" smtClean="0">
                                          <a:latin typeface="Cambria Math"/>
                                          <a:sym typeface="Wingdings" pitchFamily="2" charset="2"/>
                                        </a:rPr>
                                        <m:t>,</m:t>
                                      </m:r>
                                      <m:r>
                                        <a:rPr lang="id-ID" sz="2400" b="1" i="1" dirty="0" smtClean="0">
                                          <a:latin typeface="Cambria Math"/>
                                          <a:sym typeface="Wingdings" pitchFamily="2" charset="2"/>
                                        </a:rPr>
                                        <m:t>𝟎𝟎𝟎𝟕𝟗</m:t>
                                      </m:r>
                                      <m:r>
                                        <a:rPr lang="id-ID" sz="2400" b="1" i="1" dirty="0" smtClean="0">
                                          <a:latin typeface="Cambria Math"/>
                                          <a:sym typeface="Wingdings" pitchFamily="2" charset="2"/>
                                        </a:rPr>
                                        <m:t>)</m:t>
                                      </m:r>
                                    </m:e>
                                    <m:sup>
                                      <m:r>
                                        <a:rPr lang="id-ID" sz="2400" b="1" i="1" dirty="0" smtClean="0">
                                          <a:latin typeface="Cambria Math"/>
                                          <a:sym typeface="Wingdings" pitchFamily="2" charset="2"/>
                                        </a:rPr>
                                        <m:t>𝟐</m:t>
                                      </m:r>
                                    </m:sup>
                                  </m:sSup>
                                  <m:r>
                                    <a:rPr lang="id-ID" sz="2400" b="1" i="1"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0" dirty="0" smtClean="0">
                                      <a:latin typeface="Cambria Math"/>
                                      <a:sym typeface="Wingdings" pitchFamily="2" charset="2"/>
                                    </a:rPr>
                                    <m:t>𝟐</m:t>
                                  </m:r>
                                  <m:r>
                                    <a:rPr lang="id-ID" sz="2400" b="1" i="0"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0" dirty="0" smtClean="0">
                                      <a:latin typeface="Cambria Math"/>
                                      <a:sym typeface="Wingdings" pitchFamily="2" charset="2"/>
                                    </a:rPr>
                                    <m:t>𝟗</m:t>
                                  </m:r>
                                  <m:r>
                                    <a:rPr lang="id-ID" sz="2400" b="1" i="0" dirty="0" smtClean="0">
                                      <a:latin typeface="Cambria Math"/>
                                      <a:sym typeface="Wingdings" pitchFamily="2" charset="2"/>
                                    </a:rPr>
                                    <m:t>,</m:t>
                                  </m:r>
                                  <m:r>
                                    <a:rPr lang="id-ID" sz="2400" b="1" i="0" dirty="0" smtClean="0">
                                      <a:latin typeface="Cambria Math"/>
                                      <a:sym typeface="Wingdings" pitchFamily="2" charset="2"/>
                                    </a:rPr>
                                    <m:t>𝟖</m:t>
                                  </m:r>
                                  <m:r>
                                    <a:rPr lang="id-ID" sz="2400" b="1" i="0"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1" dirty="0" smtClean="0">
                                      <a:latin typeface="Cambria Math"/>
                                      <a:sym typeface="Wingdings" pitchFamily="2" charset="2"/>
                                    </a:rPr>
                                    <m:t>(</m:t>
                                  </m:r>
                                  <m:r>
                                    <a:rPr lang="id-ID" sz="2400" b="1" i="1" dirty="0" smtClean="0">
                                      <a:latin typeface="Cambria Math"/>
                                      <a:sym typeface="Wingdings" pitchFamily="2" charset="2"/>
                                    </a:rPr>
                                    <m:t>𝟐𝟒𝟐𝟐</m:t>
                                  </m:r>
                                  <m:r>
                                    <a:rPr lang="id-ID" sz="2400" b="1" i="1" dirty="0" smtClean="0">
                                      <a:latin typeface="Cambria Math"/>
                                      <a:sym typeface="Wingdings" pitchFamily="2" charset="2"/>
                                    </a:rPr>
                                    <m:t>,</m:t>
                                  </m:r>
                                  <m:r>
                                    <a:rPr lang="id-ID" sz="2400" b="1" i="1" dirty="0" smtClean="0">
                                      <a:latin typeface="Cambria Math"/>
                                      <a:sym typeface="Wingdings" pitchFamily="2" charset="2"/>
                                    </a:rPr>
                                    <m:t>𝟒𝟖</m:t>
                                  </m:r>
                                  <m:r>
                                    <a:rPr lang="id-ID" sz="2400" b="1" i="1" dirty="0" smtClean="0">
                                      <a:latin typeface="Cambria Math"/>
                                      <a:sym typeface="Wingdings" pitchFamily="2" charset="2"/>
                                    </a:rPr>
                                    <m:t> −</m:t>
                                  </m:r>
                                  <m:r>
                                    <a:rPr lang="id-ID" sz="2400" b="1" i="1" dirty="0" smtClean="0">
                                      <a:latin typeface="Cambria Math"/>
                                      <a:sym typeface="Wingdings" pitchFamily="2" charset="2"/>
                                    </a:rPr>
                                    <m:t>𝟏𝟏𝟗𝟖</m:t>
                                  </m:r>
                                  <m:r>
                                    <a:rPr lang="id-ID" sz="2400" b="1" i="1" dirty="0" smtClean="0">
                                      <a:latin typeface="Cambria Math"/>
                                      <a:sym typeface="Wingdings" pitchFamily="2" charset="2"/>
                                    </a:rPr>
                                    <m:t>) </m:t>
                                  </m:r>
                                </m:num>
                                <m:den>
                                  <m:r>
                                    <a:rPr lang="id-ID" sz="2800" b="0" i="0" smtClean="0">
                                      <a:solidFill>
                                        <a:schemeClr val="bg1"/>
                                      </a:solidFill>
                                      <a:latin typeface="Cambria Math"/>
                                    </a:rPr>
                                    <m:t>9 </m:t>
                                  </m:r>
                                  <m:r>
                                    <m:rPr>
                                      <m:sty m:val="p"/>
                                    </m:rPr>
                                    <a:rPr lang="id-ID" sz="2800" b="0" i="0" smtClean="0">
                                      <a:solidFill>
                                        <a:schemeClr val="bg1"/>
                                      </a:solidFill>
                                      <a:latin typeface="Cambria Math"/>
                                    </a:rPr>
                                    <m:t>x</m:t>
                                  </m:r>
                                  <m:r>
                                    <a:rPr lang="id-ID" sz="2800" b="0" i="0" smtClean="0">
                                      <a:solidFill>
                                        <a:schemeClr val="bg1"/>
                                      </a:solidFill>
                                      <a:latin typeface="Cambria Math"/>
                                    </a:rPr>
                                    <m:t> 0,23</m:t>
                                  </m:r>
                                </m:den>
                              </m:f>
                            </m:oMath>
                          </a14:m>
                          <a:r>
                            <a:rPr lang="id-ID" sz="2400" dirty="0">
                              <a:solidFill>
                                <a:schemeClr val="bg1"/>
                              </a:solidFill>
                            </a:rPr>
                            <a:t> </a:t>
                          </a:r>
                          <a:r>
                            <a:rPr lang="id-ID" sz="2400" dirty="0" smtClean="0">
                              <a:solidFill>
                                <a:schemeClr val="bg1"/>
                              </a:solidFill>
                            </a:rPr>
                            <a:t>= 0,724</a:t>
                          </a:r>
                          <a:r>
                            <a:rPr lang="id-ID" sz="2400" baseline="0" dirty="0" smtClean="0">
                              <a:solidFill>
                                <a:schemeClr val="bg1"/>
                              </a:solidFill>
                            </a:rPr>
                            <a:t> Pa.s</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800" i="1" smtClean="0">
                                      <a:solidFill>
                                        <a:schemeClr val="tx1"/>
                                      </a:solidFill>
                                      <a:latin typeface="Cambria Math"/>
                                    </a:rPr>
                                  </m:ctrlPr>
                                </m:fPr>
                                <m:num>
                                  <m:sSup>
                                    <m:sSupPr>
                                      <m:ctrlPr>
                                        <a:rPr lang="id-ID" sz="2400" b="1" i="1" dirty="0" smtClean="0">
                                          <a:solidFill>
                                            <a:schemeClr val="tx1"/>
                                          </a:solidFill>
                                          <a:latin typeface="Cambria Math"/>
                                          <a:sym typeface="Wingdings" pitchFamily="2" charset="2"/>
                                        </a:rPr>
                                      </m:ctrlPr>
                                    </m:sSupPr>
                                    <m:e>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𝟎</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𝟎𝟎𝟔𝟎𝟓</m:t>
                                      </m:r>
                                      <m:r>
                                        <a:rPr lang="id-ID" sz="2400" b="1" i="1" dirty="0" smtClean="0">
                                          <a:solidFill>
                                            <a:schemeClr val="tx1"/>
                                          </a:solidFill>
                                          <a:latin typeface="Cambria Math"/>
                                          <a:sym typeface="Wingdings" pitchFamily="2" charset="2"/>
                                        </a:rPr>
                                        <m:t>)</m:t>
                                      </m:r>
                                    </m:e>
                                    <m:sup>
                                      <m:r>
                                        <a:rPr lang="id-ID" sz="2400" b="1" i="1" dirty="0" smtClean="0">
                                          <a:solidFill>
                                            <a:schemeClr val="tx1"/>
                                          </a:solidFill>
                                          <a:latin typeface="Cambria Math"/>
                                          <a:sym typeface="Wingdings" pitchFamily="2" charset="2"/>
                                        </a:rPr>
                                        <m:t>𝟐</m:t>
                                      </m:r>
                                    </m:sup>
                                  </m:sSup>
                                  <m:r>
                                    <a:rPr lang="id-ID" sz="2400" b="1" i="1"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𝟐</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𝟗</m:t>
                                  </m:r>
                                  <m:r>
                                    <a:rPr lang="id-ID" sz="2400" b="1" i="0" dirty="0" smtClean="0">
                                      <a:solidFill>
                                        <a:schemeClr val="tx1"/>
                                      </a:solidFill>
                                      <a:latin typeface="Cambria Math"/>
                                      <a:sym typeface="Wingdings" pitchFamily="2" charset="2"/>
                                    </a:rPr>
                                    <m:t>,</m:t>
                                  </m:r>
                                  <m:r>
                                    <a:rPr lang="id-ID" sz="2400" b="1" i="0" dirty="0" smtClean="0">
                                      <a:solidFill>
                                        <a:schemeClr val="tx1"/>
                                      </a:solidFill>
                                      <a:latin typeface="Cambria Math"/>
                                      <a:sym typeface="Wingdings" pitchFamily="2" charset="2"/>
                                    </a:rPr>
                                    <m:t>𝟖</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𝟐𝟎𝟒𝟗</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𝟔𝟐</m:t>
                                  </m:r>
                                  <m:r>
                                    <a:rPr lang="id-ID" sz="2400" b="1" i="1" dirty="0" smtClean="0">
                                      <a:solidFill>
                                        <a:schemeClr val="tx1"/>
                                      </a:solidFill>
                                      <a:latin typeface="Cambria Math"/>
                                      <a:sym typeface="Wingdings" pitchFamily="2" charset="2"/>
                                    </a:rPr>
                                    <m:t> −</m:t>
                                  </m:r>
                                  <m:r>
                                    <a:rPr lang="id-ID" sz="2400" b="1" i="1" dirty="0" smtClean="0">
                                      <a:solidFill>
                                        <a:schemeClr val="tx1"/>
                                      </a:solidFill>
                                      <a:latin typeface="Cambria Math"/>
                                      <a:sym typeface="Wingdings" pitchFamily="2" charset="2"/>
                                    </a:rPr>
                                    <m:t>𝟏𝟏𝟗𝟖</m:t>
                                  </m:r>
                                  <m:r>
                                    <a:rPr lang="id-ID" sz="2400" b="1" i="1" dirty="0" smtClean="0">
                                      <a:solidFill>
                                        <a:schemeClr val="tx1"/>
                                      </a:solidFill>
                                      <a:latin typeface="Cambria Math"/>
                                      <a:sym typeface="Wingdings" pitchFamily="2" charset="2"/>
                                    </a:rPr>
                                    <m:t>) </m:t>
                                  </m:r>
                                </m:num>
                                <m:den>
                                  <m:r>
                                    <a:rPr lang="id-ID" sz="2800" b="0" i="0" smtClean="0">
                                      <a:solidFill>
                                        <a:schemeClr val="tx1"/>
                                      </a:solidFill>
                                      <a:latin typeface="Cambria Math"/>
                                    </a:rPr>
                                    <m:t>9 </m:t>
                                  </m:r>
                                  <m:r>
                                    <m:rPr>
                                      <m:sty m:val="p"/>
                                    </m:rPr>
                                    <a:rPr lang="id-ID" sz="2800" b="0" i="0" smtClean="0">
                                      <a:solidFill>
                                        <a:schemeClr val="tx1"/>
                                      </a:solidFill>
                                      <a:latin typeface="Cambria Math"/>
                                    </a:rPr>
                                    <m:t>x</m:t>
                                  </m:r>
                                  <m:r>
                                    <a:rPr lang="id-ID" sz="2800" b="0" i="0" smtClean="0">
                                      <a:solidFill>
                                        <a:schemeClr val="tx1"/>
                                      </a:solidFill>
                                      <a:latin typeface="Cambria Math"/>
                                    </a:rPr>
                                    <m:t> 0,2</m:t>
                                  </m:r>
                                  <m:r>
                                    <a:rPr lang="id-ID" sz="2800" b="0" i="1" smtClean="0">
                                      <a:solidFill>
                                        <a:schemeClr val="tx1"/>
                                      </a:solidFill>
                                      <a:latin typeface="Cambria Math"/>
                                    </a:rPr>
                                    <m:t>4</m:t>
                                  </m:r>
                                </m:den>
                              </m:f>
                            </m:oMath>
                          </a14:m>
                          <a:r>
                            <a:rPr lang="id-ID" sz="2400" dirty="0">
                              <a:solidFill>
                                <a:schemeClr val="tx1"/>
                              </a:solidFill>
                            </a:rPr>
                            <a:t> </a:t>
                          </a:r>
                          <a:r>
                            <a:rPr lang="id-ID" sz="2400" dirty="0" smtClean="0">
                              <a:solidFill>
                                <a:schemeClr val="tx1"/>
                              </a:solidFill>
                            </a:rPr>
                            <a:t>= 0,283</a:t>
                          </a:r>
                          <a:r>
                            <a:rPr lang="id-ID" sz="2400" baseline="0" dirty="0" smtClean="0">
                              <a:solidFill>
                                <a:schemeClr val="tx1"/>
                              </a:solidFill>
                            </a:rPr>
                            <a:t> Pa.s</a:t>
                          </a:r>
                          <a:endParaRPr lang="id-ID" sz="2400" dirty="0">
                            <a:solidFill>
                              <a:schemeClr val="tx1"/>
                            </a:solidFill>
                          </a:endParaRPr>
                        </a:p>
                      </a:txBody>
                      <a:tcPr anchor="ctr"/>
                    </a:tc>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479839239"/>
                  </p:ext>
                </p:extLst>
              </p:nvPr>
            </p:nvGraphicFramePr>
            <p:xfrm>
              <a:off x="600436" y="1703804"/>
              <a:ext cx="10845329" cy="1664538"/>
            </p:xfrm>
            <a:graphic>
              <a:graphicData uri="http://schemas.openxmlformats.org/drawingml/2006/table">
                <a:tbl>
                  <a:tblPr firstRow="1" bandRow="1">
                    <a:tableStyleId>{5C22544A-7EE6-4342-B048-85BDC9FD1C3A}</a:tableStyleId>
                  </a:tblPr>
                  <a:tblGrid>
                    <a:gridCol w="874679"/>
                    <a:gridCol w="3475257"/>
                    <a:gridCol w="6495393"/>
                  </a:tblGrid>
                  <a:tr h="865975">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66979" b="-91608"/>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66979" t="-10916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2881310728"/>
                  </p:ext>
                </p:extLst>
              </p:nvPr>
            </p:nvGraphicFramePr>
            <p:xfrm>
              <a:off x="593180" y="3455284"/>
              <a:ext cx="10852586" cy="1582407"/>
            </p:xfrm>
            <a:graphic>
              <a:graphicData uri="http://schemas.openxmlformats.org/drawingml/2006/table">
                <a:tbl>
                  <a:tblPr firstRow="1" bandRow="1">
                    <a:tableStyleId>{5C22544A-7EE6-4342-B048-85BDC9FD1C3A}</a:tableStyleId>
                  </a:tblPr>
                  <a:tblGrid>
                    <a:gridCol w="875265"/>
                    <a:gridCol w="3481927"/>
                    <a:gridCol w="6495394"/>
                  </a:tblGrid>
                  <a:tr h="778143">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800" i="1" smtClean="0">
                                      <a:solidFill>
                                        <a:schemeClr val="bg1"/>
                                      </a:solidFill>
                                      <a:latin typeface="Cambria Math"/>
                                    </a:rPr>
                                  </m:ctrlPr>
                                </m:fPr>
                                <m:num>
                                  <m:sSup>
                                    <m:sSupPr>
                                      <m:ctrlPr>
                                        <a:rPr lang="id-ID" sz="2400" b="1" i="1" dirty="0" smtClean="0">
                                          <a:latin typeface="Cambria Math"/>
                                          <a:sym typeface="Wingdings" pitchFamily="2" charset="2"/>
                                        </a:rPr>
                                      </m:ctrlPr>
                                    </m:sSupPr>
                                    <m:e>
                                      <m:r>
                                        <a:rPr lang="id-ID" sz="2400" b="1" i="1" dirty="0" smtClean="0">
                                          <a:latin typeface="Cambria Math"/>
                                          <a:sym typeface="Wingdings" pitchFamily="2" charset="2"/>
                                        </a:rPr>
                                        <m:t>(</m:t>
                                      </m:r>
                                      <m:r>
                                        <a:rPr lang="id-ID" sz="2400" b="1" i="1" dirty="0" smtClean="0">
                                          <a:latin typeface="Cambria Math"/>
                                          <a:sym typeface="Wingdings" pitchFamily="2" charset="2"/>
                                        </a:rPr>
                                        <m:t>𝟎</m:t>
                                      </m:r>
                                      <m:r>
                                        <a:rPr lang="id-ID" sz="2400" b="1" i="1" dirty="0" smtClean="0">
                                          <a:latin typeface="Cambria Math"/>
                                          <a:sym typeface="Wingdings" pitchFamily="2" charset="2"/>
                                        </a:rPr>
                                        <m:t>,</m:t>
                                      </m:r>
                                      <m:r>
                                        <a:rPr lang="id-ID" sz="2400" b="1" i="1" dirty="0" smtClean="0">
                                          <a:latin typeface="Cambria Math"/>
                                          <a:sym typeface="Wingdings" pitchFamily="2" charset="2"/>
                                        </a:rPr>
                                        <m:t>𝟎𝟎𝟎𝟕𝟗</m:t>
                                      </m:r>
                                      <m:r>
                                        <a:rPr lang="id-ID" sz="2400" b="1" i="1" dirty="0" smtClean="0">
                                          <a:latin typeface="Cambria Math"/>
                                          <a:sym typeface="Wingdings" pitchFamily="2" charset="2"/>
                                        </a:rPr>
                                        <m:t>)</m:t>
                                      </m:r>
                                    </m:e>
                                    <m:sup>
                                      <m:r>
                                        <a:rPr lang="id-ID" sz="2400" b="1" i="1" dirty="0" smtClean="0">
                                          <a:latin typeface="Cambria Math"/>
                                          <a:sym typeface="Wingdings" pitchFamily="2" charset="2"/>
                                        </a:rPr>
                                        <m:t>𝟐</m:t>
                                      </m:r>
                                    </m:sup>
                                  </m:sSup>
                                  <m:r>
                                    <a:rPr lang="id-ID" sz="2400" b="1" i="1"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0" dirty="0" smtClean="0">
                                      <a:latin typeface="Cambria Math"/>
                                      <a:sym typeface="Wingdings" pitchFamily="2" charset="2"/>
                                    </a:rPr>
                                    <m:t>𝟐</m:t>
                                  </m:r>
                                  <m:r>
                                    <a:rPr lang="id-ID" sz="2400" b="1" i="0"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0" dirty="0" smtClean="0">
                                      <a:latin typeface="Cambria Math"/>
                                      <a:sym typeface="Wingdings" pitchFamily="2" charset="2"/>
                                    </a:rPr>
                                    <m:t>𝟗</m:t>
                                  </m:r>
                                  <m:r>
                                    <a:rPr lang="id-ID" sz="2400" b="1" i="0" dirty="0" smtClean="0">
                                      <a:latin typeface="Cambria Math"/>
                                      <a:sym typeface="Wingdings" pitchFamily="2" charset="2"/>
                                    </a:rPr>
                                    <m:t>,</m:t>
                                  </m:r>
                                  <m:r>
                                    <a:rPr lang="id-ID" sz="2400" b="1" i="0" dirty="0" smtClean="0">
                                      <a:latin typeface="Cambria Math"/>
                                      <a:sym typeface="Wingdings" pitchFamily="2" charset="2"/>
                                    </a:rPr>
                                    <m:t>𝟖</m:t>
                                  </m:r>
                                  <m:r>
                                    <a:rPr lang="id-ID" sz="2400" b="1" i="0"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1" dirty="0" smtClean="0">
                                      <a:latin typeface="Cambria Math"/>
                                      <a:sym typeface="Wingdings" pitchFamily="2" charset="2"/>
                                    </a:rPr>
                                    <m:t>(</m:t>
                                  </m:r>
                                  <m:r>
                                    <a:rPr lang="id-ID" sz="2400" b="1" i="1" dirty="0" smtClean="0">
                                      <a:latin typeface="Cambria Math"/>
                                      <a:sym typeface="Wingdings" pitchFamily="2" charset="2"/>
                                    </a:rPr>
                                    <m:t>𝟐𝟒𝟐𝟐</m:t>
                                  </m:r>
                                  <m:r>
                                    <a:rPr lang="id-ID" sz="2400" b="1" i="1" dirty="0" smtClean="0">
                                      <a:latin typeface="Cambria Math"/>
                                      <a:sym typeface="Wingdings" pitchFamily="2" charset="2"/>
                                    </a:rPr>
                                    <m:t>,</m:t>
                                  </m:r>
                                  <m:r>
                                    <a:rPr lang="id-ID" sz="2400" b="1" i="1" dirty="0" smtClean="0">
                                      <a:latin typeface="Cambria Math"/>
                                      <a:sym typeface="Wingdings" pitchFamily="2" charset="2"/>
                                    </a:rPr>
                                    <m:t>𝟒𝟖</m:t>
                                  </m:r>
                                  <m:r>
                                    <a:rPr lang="id-ID" sz="2400" b="1" i="1" dirty="0" smtClean="0">
                                      <a:latin typeface="Cambria Math"/>
                                      <a:sym typeface="Wingdings" pitchFamily="2" charset="2"/>
                                    </a:rPr>
                                    <m:t> −</m:t>
                                  </m:r>
                                  <m:r>
                                    <a:rPr lang="id-ID" sz="2400" b="1" i="1" dirty="0" smtClean="0">
                                      <a:latin typeface="Cambria Math"/>
                                      <a:sym typeface="Wingdings" pitchFamily="2" charset="2"/>
                                    </a:rPr>
                                    <m:t>𝟏𝟏𝟗𝟖</m:t>
                                  </m:r>
                                  <m:r>
                                    <a:rPr lang="id-ID" sz="2400" b="1" i="1" dirty="0" smtClean="0">
                                      <a:latin typeface="Cambria Math"/>
                                      <a:sym typeface="Wingdings" pitchFamily="2" charset="2"/>
                                    </a:rPr>
                                    <m:t>) </m:t>
                                  </m:r>
                                </m:num>
                                <m:den>
                                  <m:r>
                                    <a:rPr lang="id-ID" sz="2800" b="0" i="0" smtClean="0">
                                      <a:solidFill>
                                        <a:schemeClr val="bg1"/>
                                      </a:solidFill>
                                      <a:latin typeface="Cambria Math"/>
                                    </a:rPr>
                                    <m:t>9 </m:t>
                                  </m:r>
                                  <m:r>
                                    <m:rPr>
                                      <m:sty m:val="p"/>
                                    </m:rPr>
                                    <a:rPr lang="id-ID" sz="2800" b="0" i="0" smtClean="0">
                                      <a:solidFill>
                                        <a:schemeClr val="bg1"/>
                                      </a:solidFill>
                                      <a:latin typeface="Cambria Math"/>
                                    </a:rPr>
                                    <m:t>x</m:t>
                                  </m:r>
                                  <m:r>
                                    <a:rPr lang="id-ID" sz="2800" b="0" i="0" smtClean="0">
                                      <a:solidFill>
                                        <a:schemeClr val="bg1"/>
                                      </a:solidFill>
                                      <a:latin typeface="Cambria Math"/>
                                    </a:rPr>
                                    <m:t> 0,28</m:t>
                                  </m:r>
                                </m:den>
                              </m:f>
                            </m:oMath>
                          </a14:m>
                          <a:r>
                            <a:rPr lang="id-ID" sz="2400" dirty="0">
                              <a:solidFill>
                                <a:schemeClr val="bg1"/>
                              </a:solidFill>
                            </a:rPr>
                            <a:t> </a:t>
                          </a:r>
                          <a:r>
                            <a:rPr lang="id-ID" sz="2400" dirty="0" smtClean="0">
                              <a:solidFill>
                                <a:schemeClr val="bg1"/>
                              </a:solidFill>
                            </a:rPr>
                            <a:t>= 0,594</a:t>
                          </a:r>
                          <a:r>
                            <a:rPr lang="id-ID" sz="2400" baseline="0" dirty="0" smtClean="0">
                              <a:solidFill>
                                <a:schemeClr val="bg1"/>
                              </a:solidFill>
                            </a:rPr>
                            <a:t> Pa.s</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800" i="1" smtClean="0">
                                      <a:solidFill>
                                        <a:schemeClr val="tx1"/>
                                      </a:solidFill>
                                      <a:latin typeface="Cambria Math"/>
                                    </a:rPr>
                                  </m:ctrlPr>
                                </m:fPr>
                                <m:num>
                                  <m:sSup>
                                    <m:sSupPr>
                                      <m:ctrlPr>
                                        <a:rPr lang="id-ID" sz="2400" b="1" i="1" dirty="0" smtClean="0">
                                          <a:solidFill>
                                            <a:schemeClr val="tx1"/>
                                          </a:solidFill>
                                          <a:latin typeface="Cambria Math"/>
                                          <a:sym typeface="Wingdings" pitchFamily="2" charset="2"/>
                                        </a:rPr>
                                      </m:ctrlPr>
                                    </m:sSupPr>
                                    <m:e>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𝟎</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𝟎𝟎𝟔𝟎𝟓</m:t>
                                      </m:r>
                                      <m:r>
                                        <a:rPr lang="id-ID" sz="2400" b="1" i="1" dirty="0" smtClean="0">
                                          <a:solidFill>
                                            <a:schemeClr val="tx1"/>
                                          </a:solidFill>
                                          <a:latin typeface="Cambria Math"/>
                                          <a:sym typeface="Wingdings" pitchFamily="2" charset="2"/>
                                        </a:rPr>
                                        <m:t>)</m:t>
                                      </m:r>
                                    </m:e>
                                    <m:sup>
                                      <m:r>
                                        <a:rPr lang="id-ID" sz="2400" b="1" i="1" dirty="0" smtClean="0">
                                          <a:solidFill>
                                            <a:schemeClr val="tx1"/>
                                          </a:solidFill>
                                          <a:latin typeface="Cambria Math"/>
                                          <a:sym typeface="Wingdings" pitchFamily="2" charset="2"/>
                                        </a:rPr>
                                        <m:t>𝟐</m:t>
                                      </m:r>
                                    </m:sup>
                                  </m:sSup>
                                  <m:r>
                                    <a:rPr lang="id-ID" sz="2400" b="1" i="1"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𝟐</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𝟗</m:t>
                                  </m:r>
                                  <m:r>
                                    <a:rPr lang="id-ID" sz="2400" b="1" i="0" dirty="0" smtClean="0">
                                      <a:solidFill>
                                        <a:schemeClr val="tx1"/>
                                      </a:solidFill>
                                      <a:latin typeface="Cambria Math"/>
                                      <a:sym typeface="Wingdings" pitchFamily="2" charset="2"/>
                                    </a:rPr>
                                    <m:t>,</m:t>
                                  </m:r>
                                  <m:r>
                                    <a:rPr lang="id-ID" sz="2400" b="1" i="0" dirty="0" smtClean="0">
                                      <a:solidFill>
                                        <a:schemeClr val="tx1"/>
                                      </a:solidFill>
                                      <a:latin typeface="Cambria Math"/>
                                      <a:sym typeface="Wingdings" pitchFamily="2" charset="2"/>
                                    </a:rPr>
                                    <m:t>𝟖</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𝟐𝟎𝟒𝟗</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𝟔𝟐</m:t>
                                  </m:r>
                                  <m:r>
                                    <a:rPr lang="id-ID" sz="2400" b="1" i="1" dirty="0" smtClean="0">
                                      <a:solidFill>
                                        <a:schemeClr val="tx1"/>
                                      </a:solidFill>
                                      <a:latin typeface="Cambria Math"/>
                                      <a:sym typeface="Wingdings" pitchFamily="2" charset="2"/>
                                    </a:rPr>
                                    <m:t> −</m:t>
                                  </m:r>
                                  <m:r>
                                    <a:rPr lang="id-ID" sz="2400" b="1" i="1" dirty="0" smtClean="0">
                                      <a:solidFill>
                                        <a:schemeClr val="tx1"/>
                                      </a:solidFill>
                                      <a:latin typeface="Cambria Math"/>
                                      <a:sym typeface="Wingdings" pitchFamily="2" charset="2"/>
                                    </a:rPr>
                                    <m:t>𝟏𝟏𝟗𝟖</m:t>
                                  </m:r>
                                  <m:r>
                                    <a:rPr lang="id-ID" sz="2400" b="1" i="1" dirty="0" smtClean="0">
                                      <a:solidFill>
                                        <a:schemeClr val="tx1"/>
                                      </a:solidFill>
                                      <a:latin typeface="Cambria Math"/>
                                      <a:sym typeface="Wingdings" pitchFamily="2" charset="2"/>
                                    </a:rPr>
                                    <m:t>) </m:t>
                                  </m:r>
                                </m:num>
                                <m:den>
                                  <m:r>
                                    <a:rPr lang="id-ID" sz="2800" b="0" i="0" smtClean="0">
                                      <a:solidFill>
                                        <a:schemeClr val="tx1"/>
                                      </a:solidFill>
                                      <a:latin typeface="Cambria Math"/>
                                    </a:rPr>
                                    <m:t>9 </m:t>
                                  </m:r>
                                  <m:r>
                                    <m:rPr>
                                      <m:sty m:val="p"/>
                                    </m:rPr>
                                    <a:rPr lang="id-ID" sz="2800" b="0" i="0" smtClean="0">
                                      <a:solidFill>
                                        <a:schemeClr val="tx1"/>
                                      </a:solidFill>
                                      <a:latin typeface="Cambria Math"/>
                                    </a:rPr>
                                    <m:t>x</m:t>
                                  </m:r>
                                  <m:r>
                                    <a:rPr lang="id-ID" sz="2800" b="0" i="0" smtClean="0">
                                      <a:solidFill>
                                        <a:schemeClr val="tx1"/>
                                      </a:solidFill>
                                      <a:latin typeface="Cambria Math"/>
                                    </a:rPr>
                                    <m:t> 0,</m:t>
                                  </m:r>
                                  <m:r>
                                    <a:rPr lang="id-ID" sz="2800" b="0" i="1" smtClean="0">
                                      <a:solidFill>
                                        <a:schemeClr val="tx1"/>
                                      </a:solidFill>
                                      <a:latin typeface="Cambria Math"/>
                                    </a:rPr>
                                    <m:t>32</m:t>
                                  </m:r>
                                </m:den>
                              </m:f>
                            </m:oMath>
                          </a14:m>
                          <a:r>
                            <a:rPr lang="id-ID" sz="2400" dirty="0">
                              <a:solidFill>
                                <a:schemeClr val="tx1"/>
                              </a:solidFill>
                            </a:rPr>
                            <a:t> </a:t>
                          </a:r>
                          <a:r>
                            <a:rPr lang="id-ID" sz="2400" dirty="0" smtClean="0">
                              <a:solidFill>
                                <a:schemeClr val="tx1"/>
                              </a:solidFill>
                            </a:rPr>
                            <a:t>= 0,212</a:t>
                          </a:r>
                          <a:r>
                            <a:rPr lang="id-ID" sz="2400" baseline="0" dirty="0" smtClean="0">
                              <a:solidFill>
                                <a:schemeClr val="tx1"/>
                              </a:solidFill>
                            </a:rPr>
                            <a:t> Pa.s</a:t>
                          </a:r>
                          <a:endParaRPr lang="id-ID" sz="2400" dirty="0">
                            <a:solidFill>
                              <a:schemeClr val="tx1"/>
                            </a:solidFill>
                          </a:endParaRPr>
                        </a:p>
                      </a:txBody>
                      <a:tcPr anchor="ctr"/>
                    </a:tc>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2881310728"/>
                  </p:ext>
                </p:extLst>
              </p:nvPr>
            </p:nvGraphicFramePr>
            <p:xfrm>
              <a:off x="593180" y="3455284"/>
              <a:ext cx="10852586" cy="1582407"/>
            </p:xfrm>
            <a:graphic>
              <a:graphicData uri="http://schemas.openxmlformats.org/drawingml/2006/table">
                <a:tbl>
                  <a:tblPr firstRow="1" bandRow="1">
                    <a:tableStyleId>{5C22544A-7EE6-4342-B048-85BDC9FD1C3A}</a:tableStyleId>
                  </a:tblPr>
                  <a:tblGrid>
                    <a:gridCol w="875265"/>
                    <a:gridCol w="3481927"/>
                    <a:gridCol w="6495394"/>
                  </a:tblGrid>
                  <a:tr h="783844">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67073" t="-781" b="-103125"/>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67073" t="-98473" b="-76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173348088"/>
                  </p:ext>
                </p:extLst>
              </p:nvPr>
            </p:nvGraphicFramePr>
            <p:xfrm>
              <a:off x="614952" y="5136154"/>
              <a:ext cx="10830814" cy="1582407"/>
            </p:xfrm>
            <a:graphic>
              <a:graphicData uri="http://schemas.openxmlformats.org/drawingml/2006/table">
                <a:tbl>
                  <a:tblPr firstRow="1" bandRow="1">
                    <a:tableStyleId>{5C22544A-7EE6-4342-B048-85BDC9FD1C3A}</a:tableStyleId>
                  </a:tblPr>
                  <a:tblGrid>
                    <a:gridCol w="873509"/>
                    <a:gridCol w="3461911"/>
                    <a:gridCol w="6495394"/>
                  </a:tblGrid>
                  <a:tr h="778143">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800" i="1" smtClean="0">
                                      <a:solidFill>
                                        <a:schemeClr val="bg1"/>
                                      </a:solidFill>
                                      <a:latin typeface="Cambria Math"/>
                                    </a:rPr>
                                  </m:ctrlPr>
                                </m:fPr>
                                <m:num>
                                  <m:sSup>
                                    <m:sSupPr>
                                      <m:ctrlPr>
                                        <a:rPr lang="id-ID" sz="2400" b="1" i="1" dirty="0" smtClean="0">
                                          <a:latin typeface="Cambria Math"/>
                                          <a:sym typeface="Wingdings" pitchFamily="2" charset="2"/>
                                        </a:rPr>
                                      </m:ctrlPr>
                                    </m:sSupPr>
                                    <m:e>
                                      <m:r>
                                        <a:rPr lang="id-ID" sz="2400" b="1" i="1" dirty="0" smtClean="0">
                                          <a:latin typeface="Cambria Math"/>
                                          <a:sym typeface="Wingdings" pitchFamily="2" charset="2"/>
                                        </a:rPr>
                                        <m:t>(</m:t>
                                      </m:r>
                                      <m:r>
                                        <a:rPr lang="id-ID" sz="2400" b="1" i="1" dirty="0" smtClean="0">
                                          <a:latin typeface="Cambria Math"/>
                                          <a:sym typeface="Wingdings" pitchFamily="2" charset="2"/>
                                        </a:rPr>
                                        <m:t>𝟎</m:t>
                                      </m:r>
                                      <m:r>
                                        <a:rPr lang="id-ID" sz="2400" b="1" i="1" dirty="0" smtClean="0">
                                          <a:latin typeface="Cambria Math"/>
                                          <a:sym typeface="Wingdings" pitchFamily="2" charset="2"/>
                                        </a:rPr>
                                        <m:t>,</m:t>
                                      </m:r>
                                      <m:r>
                                        <a:rPr lang="id-ID" sz="2400" b="1" i="1" dirty="0" smtClean="0">
                                          <a:latin typeface="Cambria Math"/>
                                          <a:sym typeface="Wingdings" pitchFamily="2" charset="2"/>
                                        </a:rPr>
                                        <m:t>𝟎𝟎𝟎𝟕𝟗</m:t>
                                      </m:r>
                                      <m:r>
                                        <a:rPr lang="id-ID" sz="2400" b="1" i="1" dirty="0" smtClean="0">
                                          <a:latin typeface="Cambria Math"/>
                                          <a:sym typeface="Wingdings" pitchFamily="2" charset="2"/>
                                        </a:rPr>
                                        <m:t>)</m:t>
                                      </m:r>
                                    </m:e>
                                    <m:sup>
                                      <m:r>
                                        <a:rPr lang="id-ID" sz="2400" b="1" i="1" dirty="0" smtClean="0">
                                          <a:latin typeface="Cambria Math"/>
                                          <a:sym typeface="Wingdings" pitchFamily="2" charset="2"/>
                                        </a:rPr>
                                        <m:t>𝟐</m:t>
                                      </m:r>
                                    </m:sup>
                                  </m:sSup>
                                  <m:r>
                                    <a:rPr lang="id-ID" sz="2400" b="1" i="1"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0" dirty="0" smtClean="0">
                                      <a:latin typeface="Cambria Math"/>
                                      <a:sym typeface="Wingdings" pitchFamily="2" charset="2"/>
                                    </a:rPr>
                                    <m:t>𝟐</m:t>
                                  </m:r>
                                  <m:r>
                                    <a:rPr lang="id-ID" sz="2400" b="1" i="0"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0" dirty="0" smtClean="0">
                                      <a:latin typeface="Cambria Math"/>
                                      <a:sym typeface="Wingdings" pitchFamily="2" charset="2"/>
                                    </a:rPr>
                                    <m:t>𝟗</m:t>
                                  </m:r>
                                  <m:r>
                                    <a:rPr lang="id-ID" sz="2400" b="1" i="0" dirty="0" smtClean="0">
                                      <a:latin typeface="Cambria Math"/>
                                      <a:sym typeface="Wingdings" pitchFamily="2" charset="2"/>
                                    </a:rPr>
                                    <m:t>,</m:t>
                                  </m:r>
                                  <m:r>
                                    <a:rPr lang="id-ID" sz="2400" b="1" i="0" dirty="0" smtClean="0">
                                      <a:latin typeface="Cambria Math"/>
                                      <a:sym typeface="Wingdings" pitchFamily="2" charset="2"/>
                                    </a:rPr>
                                    <m:t>𝟖</m:t>
                                  </m:r>
                                  <m:r>
                                    <a:rPr lang="id-ID" sz="2400" b="1" i="0"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1" dirty="0" smtClean="0">
                                      <a:latin typeface="Cambria Math"/>
                                      <a:sym typeface="Wingdings" pitchFamily="2" charset="2"/>
                                    </a:rPr>
                                    <m:t>(</m:t>
                                  </m:r>
                                  <m:r>
                                    <a:rPr lang="id-ID" sz="2400" b="1" i="1" dirty="0" smtClean="0">
                                      <a:latin typeface="Cambria Math"/>
                                      <a:sym typeface="Wingdings" pitchFamily="2" charset="2"/>
                                    </a:rPr>
                                    <m:t>𝟐𝟒𝟐𝟐</m:t>
                                  </m:r>
                                  <m:r>
                                    <a:rPr lang="id-ID" sz="2400" b="1" i="1" dirty="0" smtClean="0">
                                      <a:latin typeface="Cambria Math"/>
                                      <a:sym typeface="Wingdings" pitchFamily="2" charset="2"/>
                                    </a:rPr>
                                    <m:t>,</m:t>
                                  </m:r>
                                  <m:r>
                                    <a:rPr lang="id-ID" sz="2400" b="1" i="1" dirty="0" smtClean="0">
                                      <a:latin typeface="Cambria Math"/>
                                      <a:sym typeface="Wingdings" pitchFamily="2" charset="2"/>
                                    </a:rPr>
                                    <m:t>𝟒𝟖</m:t>
                                  </m:r>
                                  <m:r>
                                    <a:rPr lang="id-ID" sz="2400" b="1" i="1" dirty="0" smtClean="0">
                                      <a:latin typeface="Cambria Math"/>
                                      <a:sym typeface="Wingdings" pitchFamily="2" charset="2"/>
                                    </a:rPr>
                                    <m:t> −</m:t>
                                  </m:r>
                                  <m:r>
                                    <a:rPr lang="id-ID" sz="2400" b="1" i="1" dirty="0" smtClean="0">
                                      <a:latin typeface="Cambria Math"/>
                                      <a:sym typeface="Wingdings" pitchFamily="2" charset="2"/>
                                    </a:rPr>
                                    <m:t>𝟏𝟏𝟗𝟖</m:t>
                                  </m:r>
                                  <m:r>
                                    <a:rPr lang="id-ID" sz="2400" b="1" i="1" dirty="0" smtClean="0">
                                      <a:latin typeface="Cambria Math"/>
                                      <a:sym typeface="Wingdings" pitchFamily="2" charset="2"/>
                                    </a:rPr>
                                    <m:t>) </m:t>
                                  </m:r>
                                </m:num>
                                <m:den>
                                  <m:r>
                                    <a:rPr lang="id-ID" sz="2800" b="0" i="0" smtClean="0">
                                      <a:solidFill>
                                        <a:schemeClr val="bg1"/>
                                      </a:solidFill>
                                      <a:latin typeface="Cambria Math"/>
                                    </a:rPr>
                                    <m:t>9 </m:t>
                                  </m:r>
                                  <m:r>
                                    <m:rPr>
                                      <m:sty m:val="p"/>
                                    </m:rPr>
                                    <a:rPr lang="id-ID" sz="2800" b="0" i="0" smtClean="0">
                                      <a:solidFill>
                                        <a:schemeClr val="bg1"/>
                                      </a:solidFill>
                                      <a:latin typeface="Cambria Math"/>
                                    </a:rPr>
                                    <m:t>x</m:t>
                                  </m:r>
                                  <m:r>
                                    <a:rPr lang="id-ID" sz="2800" b="0" i="0" smtClean="0">
                                      <a:solidFill>
                                        <a:schemeClr val="bg1"/>
                                      </a:solidFill>
                                      <a:latin typeface="Cambria Math"/>
                                    </a:rPr>
                                    <m:t> 0,</m:t>
                                  </m:r>
                                  <m:r>
                                    <a:rPr lang="id-ID" sz="2800" b="0" i="1" smtClean="0">
                                      <a:solidFill>
                                        <a:schemeClr val="bg1"/>
                                      </a:solidFill>
                                      <a:latin typeface="Cambria Math"/>
                                    </a:rPr>
                                    <m:t>57</m:t>
                                  </m:r>
                                </m:den>
                              </m:f>
                            </m:oMath>
                          </a14:m>
                          <a:r>
                            <a:rPr lang="id-ID" sz="2400" dirty="0">
                              <a:solidFill>
                                <a:schemeClr val="bg1"/>
                              </a:solidFill>
                            </a:rPr>
                            <a:t> </a:t>
                          </a:r>
                          <a:r>
                            <a:rPr lang="id-ID" sz="2400" dirty="0" smtClean="0">
                              <a:solidFill>
                                <a:schemeClr val="bg1"/>
                              </a:solidFill>
                            </a:rPr>
                            <a:t>= 0,292</a:t>
                          </a:r>
                          <a:r>
                            <a:rPr lang="id-ID" sz="2400" baseline="0" dirty="0" smtClean="0">
                              <a:solidFill>
                                <a:schemeClr val="bg1"/>
                              </a:solidFill>
                            </a:rPr>
                            <a:t> Pa.s</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800" i="1" smtClean="0">
                                      <a:solidFill>
                                        <a:schemeClr val="tx1"/>
                                      </a:solidFill>
                                      <a:latin typeface="Cambria Math"/>
                                    </a:rPr>
                                  </m:ctrlPr>
                                </m:fPr>
                                <m:num>
                                  <m:sSup>
                                    <m:sSupPr>
                                      <m:ctrlPr>
                                        <a:rPr lang="id-ID" sz="2400" b="1" i="1" dirty="0" smtClean="0">
                                          <a:solidFill>
                                            <a:schemeClr val="tx1"/>
                                          </a:solidFill>
                                          <a:latin typeface="Cambria Math"/>
                                          <a:sym typeface="Wingdings" pitchFamily="2" charset="2"/>
                                        </a:rPr>
                                      </m:ctrlPr>
                                    </m:sSupPr>
                                    <m:e>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𝟎</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𝟎𝟎𝟔𝟎𝟓</m:t>
                                      </m:r>
                                      <m:r>
                                        <a:rPr lang="id-ID" sz="2400" b="1" i="1" dirty="0" smtClean="0">
                                          <a:solidFill>
                                            <a:schemeClr val="tx1"/>
                                          </a:solidFill>
                                          <a:latin typeface="Cambria Math"/>
                                          <a:sym typeface="Wingdings" pitchFamily="2" charset="2"/>
                                        </a:rPr>
                                        <m:t>)</m:t>
                                      </m:r>
                                    </m:e>
                                    <m:sup>
                                      <m:r>
                                        <a:rPr lang="id-ID" sz="2400" b="1" i="1" dirty="0" smtClean="0">
                                          <a:solidFill>
                                            <a:schemeClr val="tx1"/>
                                          </a:solidFill>
                                          <a:latin typeface="Cambria Math"/>
                                          <a:sym typeface="Wingdings" pitchFamily="2" charset="2"/>
                                        </a:rPr>
                                        <m:t>𝟐</m:t>
                                      </m:r>
                                    </m:sup>
                                  </m:sSup>
                                  <m:r>
                                    <a:rPr lang="id-ID" sz="2400" b="1" i="1"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𝟐</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𝟗</m:t>
                                  </m:r>
                                  <m:r>
                                    <a:rPr lang="id-ID" sz="2400" b="1" i="0" dirty="0" smtClean="0">
                                      <a:solidFill>
                                        <a:schemeClr val="tx1"/>
                                      </a:solidFill>
                                      <a:latin typeface="Cambria Math"/>
                                      <a:sym typeface="Wingdings" pitchFamily="2" charset="2"/>
                                    </a:rPr>
                                    <m:t>,</m:t>
                                  </m:r>
                                  <m:r>
                                    <a:rPr lang="id-ID" sz="2400" b="1" i="0" dirty="0" smtClean="0">
                                      <a:solidFill>
                                        <a:schemeClr val="tx1"/>
                                      </a:solidFill>
                                      <a:latin typeface="Cambria Math"/>
                                      <a:sym typeface="Wingdings" pitchFamily="2" charset="2"/>
                                    </a:rPr>
                                    <m:t>𝟖</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𝟐𝟎𝟒𝟗</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𝟔𝟐</m:t>
                                  </m:r>
                                  <m:r>
                                    <a:rPr lang="id-ID" sz="2400" b="1" i="1" dirty="0" smtClean="0">
                                      <a:solidFill>
                                        <a:schemeClr val="tx1"/>
                                      </a:solidFill>
                                      <a:latin typeface="Cambria Math"/>
                                      <a:sym typeface="Wingdings" pitchFamily="2" charset="2"/>
                                    </a:rPr>
                                    <m:t> −</m:t>
                                  </m:r>
                                  <m:r>
                                    <a:rPr lang="id-ID" sz="2400" b="1" i="1" dirty="0" smtClean="0">
                                      <a:solidFill>
                                        <a:schemeClr val="tx1"/>
                                      </a:solidFill>
                                      <a:latin typeface="Cambria Math"/>
                                      <a:sym typeface="Wingdings" pitchFamily="2" charset="2"/>
                                    </a:rPr>
                                    <m:t>𝟏𝟏𝟗𝟖</m:t>
                                  </m:r>
                                  <m:r>
                                    <a:rPr lang="id-ID" sz="2400" b="1" i="1" dirty="0" smtClean="0">
                                      <a:solidFill>
                                        <a:schemeClr val="tx1"/>
                                      </a:solidFill>
                                      <a:latin typeface="Cambria Math"/>
                                      <a:sym typeface="Wingdings" pitchFamily="2" charset="2"/>
                                    </a:rPr>
                                    <m:t>) </m:t>
                                  </m:r>
                                </m:num>
                                <m:den>
                                  <m:r>
                                    <a:rPr lang="id-ID" sz="2800" b="0" i="0" smtClean="0">
                                      <a:solidFill>
                                        <a:schemeClr val="tx1"/>
                                      </a:solidFill>
                                      <a:latin typeface="Cambria Math"/>
                                    </a:rPr>
                                    <m:t>9 </m:t>
                                  </m:r>
                                  <m:r>
                                    <m:rPr>
                                      <m:sty m:val="p"/>
                                    </m:rPr>
                                    <a:rPr lang="id-ID" sz="2800" b="0" i="0" smtClean="0">
                                      <a:solidFill>
                                        <a:schemeClr val="tx1"/>
                                      </a:solidFill>
                                      <a:latin typeface="Cambria Math"/>
                                    </a:rPr>
                                    <m:t>x</m:t>
                                  </m:r>
                                  <m:r>
                                    <a:rPr lang="id-ID" sz="2800" b="0" i="0" smtClean="0">
                                      <a:solidFill>
                                        <a:schemeClr val="tx1"/>
                                      </a:solidFill>
                                      <a:latin typeface="Cambria Math"/>
                                    </a:rPr>
                                    <m:t> 0,</m:t>
                                  </m:r>
                                  <m:r>
                                    <a:rPr lang="id-ID" sz="2800" b="0" i="1" smtClean="0">
                                      <a:solidFill>
                                        <a:schemeClr val="tx1"/>
                                      </a:solidFill>
                                      <a:latin typeface="Cambria Math"/>
                                    </a:rPr>
                                    <m:t>20</m:t>
                                  </m:r>
                                </m:den>
                              </m:f>
                            </m:oMath>
                          </a14:m>
                          <a:r>
                            <a:rPr lang="id-ID" sz="2400" dirty="0">
                              <a:solidFill>
                                <a:schemeClr val="tx1"/>
                              </a:solidFill>
                            </a:rPr>
                            <a:t> </a:t>
                          </a:r>
                          <a:r>
                            <a:rPr lang="id-ID" sz="2400" dirty="0" smtClean="0">
                              <a:solidFill>
                                <a:schemeClr val="tx1"/>
                              </a:solidFill>
                            </a:rPr>
                            <a:t>= 0,340</a:t>
                          </a:r>
                          <a:r>
                            <a:rPr lang="id-ID" sz="2400" baseline="0" dirty="0" smtClean="0">
                              <a:solidFill>
                                <a:schemeClr val="tx1"/>
                              </a:solidFill>
                            </a:rPr>
                            <a:t> Pa.s</a:t>
                          </a:r>
                          <a:endParaRPr lang="id-ID" sz="2400" dirty="0">
                            <a:solidFill>
                              <a:schemeClr val="tx1"/>
                            </a:solidFill>
                          </a:endParaRPr>
                        </a:p>
                      </a:txBody>
                      <a:tcPr anchor="ctr"/>
                    </a:tc>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173348088"/>
                  </p:ext>
                </p:extLst>
              </p:nvPr>
            </p:nvGraphicFramePr>
            <p:xfrm>
              <a:off x="614952" y="5136154"/>
              <a:ext cx="10830814" cy="1582407"/>
            </p:xfrm>
            <a:graphic>
              <a:graphicData uri="http://schemas.openxmlformats.org/drawingml/2006/table">
                <a:tbl>
                  <a:tblPr firstRow="1" bandRow="1">
                    <a:tableStyleId>{5C22544A-7EE6-4342-B048-85BDC9FD1C3A}</a:tableStyleId>
                  </a:tblPr>
                  <a:tblGrid>
                    <a:gridCol w="873509"/>
                    <a:gridCol w="3461911"/>
                    <a:gridCol w="6495394"/>
                  </a:tblGrid>
                  <a:tr h="783844">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66792" t="-781" b="-103125"/>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66792" t="-98473" b="-763"/>
                          </a:stretch>
                        </a:blipFill>
                      </a:tcPr>
                    </a:tc>
                  </a:tr>
                </a:tbl>
              </a:graphicData>
            </a:graphic>
          </p:graphicFrame>
        </mc:Fallback>
      </mc:AlternateContent>
      <p:grpSp>
        <p:nvGrpSpPr>
          <p:cNvPr id="19" name="Group 18"/>
          <p:cNvGrpSpPr/>
          <p:nvPr/>
        </p:nvGrpSpPr>
        <p:grpSpPr>
          <a:xfrm>
            <a:off x="2727324" y="944404"/>
            <a:ext cx="2888442" cy="619366"/>
            <a:chOff x="5649884" y="1064087"/>
            <a:chExt cx="2711106" cy="518358"/>
          </a:xfrm>
        </p:grpSpPr>
        <p:sp>
          <p:nvSpPr>
            <p:cNvPr id="20" name="Rectangle 19"/>
            <p:cNvSpPr/>
            <p:nvPr/>
          </p:nvSpPr>
          <p:spPr bwMode="auto">
            <a:xfrm>
              <a:off x="5649884" y="1064087"/>
              <a:ext cx="2711106"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21" name="Rectangle 20"/>
                <p:cNvSpPr/>
                <p:nvPr/>
              </p:nvSpPr>
              <p:spPr>
                <a:xfrm>
                  <a:off x="5780729" y="1091367"/>
                  <a:ext cx="2449414" cy="363873"/>
                </a:xfrm>
                <a:prstGeom prst="rect">
                  <a:avLst/>
                </a:prstGeom>
              </p:spPr>
              <p:txBody>
                <a:bodyPr wrap="none">
                  <a:spAutoFit/>
                </a:bodyPr>
                <a:lstStyle/>
                <a:p>
                  <a:pPr algn="ctr" fontAlgn="base">
                    <a:spcBef>
                      <a:spcPct val="0"/>
                    </a:spcBef>
                    <a:spcAft>
                      <a:spcPct val="0"/>
                    </a:spcAft>
                  </a:pPr>
                  <a14:m>
                    <m:oMath xmlns:m="http://schemas.openxmlformats.org/officeDocument/2006/math">
                      <m:r>
                        <a:rPr lang="id-ID" sz="2400" b="1" i="1" smtClean="0">
                          <a:solidFill>
                            <a:schemeClr val="bg1"/>
                          </a:solidFill>
                          <a:latin typeface="Cambria Math"/>
                          <a:ea typeface="SimSun" pitchFamily="2" charset="-122"/>
                        </a:rPr>
                        <m:t>𝞰</m:t>
                      </m:r>
                    </m:oMath>
                  </a14:m>
                  <a:r>
                    <a:rPr lang="id-ID" sz="2400" b="1" dirty="0" smtClean="0">
                      <a:solidFill>
                        <a:schemeClr val="bg1"/>
                      </a:solidFill>
                      <a:latin typeface="Arial" panose="02080604020202020204" pitchFamily="34" charset="0"/>
                      <a:ea typeface="SimSun" pitchFamily="2" charset="-122"/>
                    </a:rPr>
                    <a:t> = </a:t>
                  </a:r>
                  <a14:m>
                    <m:oMath xmlns:m="http://schemas.openxmlformats.org/officeDocument/2006/math">
                      <m:sSup>
                        <m:sSupPr>
                          <m:ctrlPr>
                            <a:rPr lang="id-ID" sz="2000" b="1" i="1">
                              <a:solidFill>
                                <a:schemeClr val="bg1"/>
                              </a:solidFill>
                              <a:latin typeface="Cambria Math"/>
                              <a:sym typeface="Wingdings" pitchFamily="2" charset="2"/>
                            </a:rPr>
                          </m:ctrlPr>
                        </m:sSupPr>
                        <m:e>
                          <m:r>
                            <a:rPr lang="id-ID" sz="2000" b="1" i="0" smtClean="0">
                              <a:solidFill>
                                <a:schemeClr val="bg1"/>
                              </a:solidFill>
                              <a:latin typeface="Cambria Math"/>
                              <a:sym typeface="Wingdings" pitchFamily="2" charset="2"/>
                            </a:rPr>
                            <m:t>𝐑</m:t>
                          </m:r>
                        </m:e>
                        <m:sup>
                          <m:r>
                            <a:rPr lang="id-ID" sz="2000" b="1" i="0" smtClean="0">
                              <a:solidFill>
                                <a:schemeClr val="bg1"/>
                              </a:solidFill>
                              <a:latin typeface="Cambria Math"/>
                              <a:sym typeface="Wingdings" pitchFamily="2" charset="2"/>
                            </a:rPr>
                            <m:t>𝟐</m:t>
                          </m:r>
                        </m:sup>
                      </m:sSup>
                      <m:r>
                        <a:rPr lang="id-ID" sz="2000" b="1" i="0" smtClean="0">
                          <a:solidFill>
                            <a:schemeClr val="bg1"/>
                          </a:solidFill>
                          <a:latin typeface="Cambria Math"/>
                          <a:sym typeface="Wingdings" pitchFamily="2" charset="2"/>
                        </a:rPr>
                        <m:t>.  </m:t>
                      </m:r>
                      <m:r>
                        <a:rPr lang="id-ID" sz="2000" b="1" i="0" smtClean="0">
                          <a:solidFill>
                            <a:schemeClr val="bg1"/>
                          </a:solidFill>
                          <a:latin typeface="Cambria Math"/>
                          <a:sym typeface="Wingdings" pitchFamily="2" charset="2"/>
                        </a:rPr>
                        <m:t>𝟐𝐆</m:t>
                      </m:r>
                      <m:r>
                        <a:rPr lang="id-ID" sz="2000" b="1" i="1" smtClean="0">
                          <a:solidFill>
                            <a:schemeClr val="bg1"/>
                          </a:solidFill>
                          <a:latin typeface="Cambria Math"/>
                          <a:sym typeface="Wingdings" pitchFamily="2" charset="2"/>
                        </a:rPr>
                        <m:t> (</m:t>
                      </m:r>
                      <m:r>
                        <a:rPr lang="id-ID" sz="2800" b="1" i="1" smtClean="0">
                          <a:solidFill>
                            <a:schemeClr val="bg1"/>
                          </a:solidFill>
                          <a:latin typeface="Cambria Math"/>
                          <a:ea typeface="Cambria Math"/>
                        </a:rPr>
                        <m:t>𝝆</m:t>
                      </m:r>
                    </m:oMath>
                  </a14:m>
                  <a:r>
                    <a:rPr lang="id-ID" sz="1400" b="1" dirty="0" smtClean="0">
                      <a:solidFill>
                        <a:schemeClr val="bg1"/>
                      </a:solidFill>
                    </a:rPr>
                    <a:t>k</a:t>
                  </a:r>
                  <a:r>
                    <a:rPr lang="id-ID" sz="1600" b="1" dirty="0" smtClean="0">
                      <a:solidFill>
                        <a:schemeClr val="bg1"/>
                      </a:solidFill>
                    </a:rPr>
                    <a:t> -</a:t>
                  </a:r>
                  <a:r>
                    <a:rPr lang="id-ID" sz="2800" b="1" dirty="0" smtClean="0">
                      <a:solidFill>
                        <a:schemeClr val="bg1"/>
                      </a:solidFill>
                    </a:rPr>
                    <a:t> </a:t>
                  </a:r>
                  <a14:m>
                    <m:oMath xmlns:m="http://schemas.openxmlformats.org/officeDocument/2006/math">
                      <m:r>
                        <a:rPr lang="id-ID" sz="2800" b="1" i="1">
                          <a:solidFill>
                            <a:schemeClr val="bg1"/>
                          </a:solidFill>
                          <a:latin typeface="Cambria Math"/>
                          <a:ea typeface="Cambria Math"/>
                        </a:rPr>
                        <m:t>𝝆</m:t>
                      </m:r>
                    </m:oMath>
                  </a14:m>
                  <a:r>
                    <a:rPr lang="id-ID" sz="1400" b="1" dirty="0" smtClean="0">
                      <a:solidFill>
                        <a:schemeClr val="bg1"/>
                      </a:solidFill>
                    </a:rPr>
                    <a:t>0</a:t>
                  </a:r>
                  <a:r>
                    <a:rPr lang="id-ID" sz="2000" b="1" dirty="0" smtClean="0">
                      <a:solidFill>
                        <a:schemeClr val="bg1"/>
                      </a:solidFill>
                      <a:latin typeface="Cambria Math" pitchFamily="18" charset="0"/>
                      <a:ea typeface="Cambria Math" pitchFamily="18" charset="0"/>
                    </a:rPr>
                    <a:t>)</a:t>
                  </a:r>
                  <a:r>
                    <a:rPr lang="id-ID" sz="2400" b="1" dirty="0" smtClean="0">
                      <a:solidFill>
                        <a:schemeClr val="bg1"/>
                      </a:solidFill>
                      <a:latin typeface="Cambria Math" pitchFamily="18" charset="0"/>
                      <a:ea typeface="Cambria Math" pitchFamily="18" charset="0"/>
                    </a:rPr>
                    <a:t> </a:t>
                  </a:r>
                  <a:endParaRPr lang="id-ID" sz="2400" b="1" dirty="0">
                    <a:solidFill>
                      <a:schemeClr val="bg1"/>
                    </a:solidFill>
                    <a:latin typeface="Cambria Math" pitchFamily="18" charset="0"/>
                    <a:ea typeface="Cambria Math" pitchFamily="18" charset="0"/>
                  </a:endParaRPr>
                </a:p>
              </p:txBody>
            </p:sp>
          </mc:Choice>
          <mc:Fallback xmlns="">
            <p:sp>
              <p:nvSpPr>
                <p:cNvPr id="21" name="Rectangle 20"/>
                <p:cNvSpPr>
                  <a:spLocks noRot="1" noChangeAspect="1" noMove="1" noResize="1" noEditPoints="1" noAdjustHandles="1" noChangeArrowheads="1" noChangeShapeType="1" noTextEdit="1"/>
                </p:cNvSpPr>
                <p:nvPr/>
              </p:nvSpPr>
              <p:spPr>
                <a:xfrm>
                  <a:off x="5780729" y="1091367"/>
                  <a:ext cx="2449414" cy="363873"/>
                </a:xfrm>
                <a:prstGeom prst="rect">
                  <a:avLst/>
                </a:prstGeom>
                <a:blipFill rotWithShape="1">
                  <a:blip r:embed="rId5"/>
                  <a:stretch>
                    <a:fillRect t="-13889" r="-7710" b="-56944"/>
                  </a:stretch>
                </a:blipFill>
              </p:spPr>
              <p:txBody>
                <a:bodyPr/>
                <a:lstStyle/>
                <a:p>
                  <a:r>
                    <a:rPr lang="id-ID">
                      <a:noFill/>
                    </a:rPr>
                    <a:t> </a:t>
                  </a:r>
                </a:p>
              </p:txBody>
            </p:sp>
          </mc:Fallback>
        </mc:AlternateContent>
      </p:grpSp>
      <p:pic>
        <p:nvPicPr>
          <p:cNvPr id="22" name="Picture 21" descr="7003880"/>
          <p:cNvPicPr>
            <a:picLocks noChangeAspect="1"/>
          </p:cNvPicPr>
          <p:nvPr/>
        </p:nvPicPr>
        <p:blipFill>
          <a:blip r:embed="rId6"/>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32283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p:sp>
        <p:nvSpPr>
          <p:cNvPr id="4" name="Pentagon 3"/>
          <p:cNvSpPr/>
          <p:nvPr/>
        </p:nvSpPr>
        <p:spPr bwMode="auto">
          <a:xfrm>
            <a:off x="1" y="993252"/>
            <a:ext cx="1119352"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  KR</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1157644131"/>
                  </p:ext>
                </p:extLst>
              </p:nvPr>
            </p:nvGraphicFramePr>
            <p:xfrm>
              <a:off x="600436" y="1703804"/>
              <a:ext cx="10845329" cy="1674584"/>
            </p:xfrm>
            <a:graphic>
              <a:graphicData uri="http://schemas.openxmlformats.org/drawingml/2006/table">
                <a:tbl>
                  <a:tblPr firstRow="1" bandRow="1">
                    <a:tableStyleId>{5C22544A-7EE6-4342-B048-85BDC9FD1C3A}</a:tableStyleId>
                  </a:tblPr>
                  <a:tblGrid>
                    <a:gridCol w="874679"/>
                    <a:gridCol w="3475257"/>
                    <a:gridCol w="6495393"/>
                  </a:tblGrid>
                  <a:tr h="865975">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r>
                            <a:rPr lang="id-ID" sz="2800" dirty="0" smtClean="0">
                              <a:solidFill>
                                <a:schemeClr val="bg1"/>
                              </a:solidFill>
                            </a:rPr>
                            <a:t>| </a:t>
                          </a:r>
                          <a14:m>
                            <m:oMath xmlns:m="http://schemas.openxmlformats.org/officeDocument/2006/math">
                              <m:f>
                                <m:fPr>
                                  <m:ctrlPr>
                                    <a:rPr lang="id-ID" sz="2800" i="1" smtClean="0">
                                      <a:solidFill>
                                        <a:schemeClr val="bg1"/>
                                      </a:solidFill>
                                      <a:latin typeface="Cambria Math"/>
                                    </a:rPr>
                                  </m:ctrlPr>
                                </m:fPr>
                                <m:num>
                                  <m:r>
                                    <a:rPr lang="id-ID" sz="2400" b="1" i="1" dirty="0" smtClean="0">
                                      <a:latin typeface="Cambria Math"/>
                                      <a:sym typeface="Wingdings" pitchFamily="2" charset="2"/>
                                    </a:rPr>
                                    <m:t>𝟎</m:t>
                                  </m:r>
                                  <m:r>
                                    <a:rPr lang="id-ID" sz="2400" b="1" i="1" dirty="0" smtClean="0">
                                      <a:latin typeface="Cambria Math"/>
                                      <a:sym typeface="Wingdings" pitchFamily="2" charset="2"/>
                                    </a:rPr>
                                    <m:t>,</m:t>
                                  </m:r>
                                  <m:r>
                                    <a:rPr lang="id-ID" sz="2400" b="1" i="1" dirty="0" smtClean="0">
                                      <a:latin typeface="Cambria Math"/>
                                      <a:sym typeface="Wingdings" pitchFamily="2" charset="2"/>
                                    </a:rPr>
                                    <m:t>𝟑𝟔𝟕</m:t>
                                  </m:r>
                                  <m:r>
                                    <a:rPr lang="id-ID" sz="2400" b="1" i="1" dirty="0" smtClean="0">
                                      <a:latin typeface="Cambria Math"/>
                                      <a:sym typeface="Wingdings" pitchFamily="2" charset="2"/>
                                    </a:rPr>
                                    <m:t> −</m:t>
                                  </m:r>
                                  <m:r>
                                    <a:rPr lang="id-ID" sz="2400" b="1" i="1" dirty="0" smtClean="0">
                                      <a:latin typeface="Cambria Math"/>
                                      <a:sym typeface="Wingdings" pitchFamily="2" charset="2"/>
                                    </a:rPr>
                                    <m:t>𝟎</m:t>
                                  </m:r>
                                  <m:r>
                                    <a:rPr lang="id-ID" sz="2400" b="1" i="1" dirty="0" smtClean="0">
                                      <a:latin typeface="Cambria Math"/>
                                      <a:sym typeface="Wingdings" pitchFamily="2" charset="2"/>
                                    </a:rPr>
                                    <m:t>,</m:t>
                                  </m:r>
                                  <m:r>
                                    <a:rPr lang="id-ID" sz="2400" b="1" i="1" dirty="0" smtClean="0">
                                      <a:latin typeface="Cambria Math"/>
                                      <a:sym typeface="Wingdings" pitchFamily="2" charset="2"/>
                                    </a:rPr>
                                    <m:t>𝟕𝟐𝟒</m:t>
                                  </m:r>
                                </m:num>
                                <m:den>
                                  <m:r>
                                    <a:rPr lang="id-ID" sz="2800" b="0" i="0" smtClean="0">
                                      <a:solidFill>
                                        <a:schemeClr val="bg1"/>
                                      </a:solidFill>
                                      <a:latin typeface="Cambria Math"/>
                                    </a:rPr>
                                    <m:t>0</m:t>
                                  </m:r>
                                  <m:r>
                                    <a:rPr lang="id-ID" sz="2800" b="0" i="1" smtClean="0">
                                      <a:solidFill>
                                        <a:schemeClr val="bg1"/>
                                      </a:solidFill>
                                      <a:latin typeface="Cambria Math"/>
                                    </a:rPr>
                                    <m:t>,367</m:t>
                                  </m:r>
                                </m:den>
                              </m:f>
                            </m:oMath>
                          </a14:m>
                          <a:r>
                            <a:rPr lang="id-ID" sz="2400" dirty="0" smtClean="0">
                              <a:solidFill>
                                <a:schemeClr val="bg1"/>
                              </a:solidFill>
                            </a:rPr>
                            <a:t> | x 100% = 0,973</a:t>
                          </a:r>
                          <a:r>
                            <a:rPr lang="id-ID" sz="2400" baseline="0" dirty="0" smtClean="0">
                              <a:solidFill>
                                <a:schemeClr val="bg1"/>
                              </a:solidFill>
                            </a:rPr>
                            <a:t> %</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r>
                            <a:rPr lang="id-ID" sz="3200" dirty="0" smtClean="0">
                              <a:solidFill>
                                <a:schemeClr val="tx1"/>
                              </a:solidFill>
                            </a:rPr>
                            <a:t>| </a:t>
                          </a:r>
                          <a14:m>
                            <m:oMath xmlns:m="http://schemas.openxmlformats.org/officeDocument/2006/math">
                              <m:f>
                                <m:fPr>
                                  <m:ctrlPr>
                                    <a:rPr lang="id-ID" sz="3200" i="1" smtClean="0">
                                      <a:solidFill>
                                        <a:schemeClr val="tx1"/>
                                      </a:solidFill>
                                      <a:latin typeface="Cambria Math"/>
                                    </a:rPr>
                                  </m:ctrlPr>
                                </m:fPr>
                                <m:num>
                                  <m:r>
                                    <a:rPr lang="id-ID" sz="2800" b="1" i="1" dirty="0" smtClean="0">
                                      <a:solidFill>
                                        <a:schemeClr val="tx1"/>
                                      </a:solidFill>
                                      <a:latin typeface="Cambria Math"/>
                                      <a:sym typeface="Wingdings" pitchFamily="2" charset="2"/>
                                    </a:rPr>
                                    <m:t>𝟎</m:t>
                                  </m:r>
                                  <m:r>
                                    <a:rPr lang="id-ID" sz="2800" b="1" i="1" dirty="0" smtClean="0">
                                      <a:solidFill>
                                        <a:schemeClr val="tx1"/>
                                      </a:solidFill>
                                      <a:latin typeface="Cambria Math"/>
                                      <a:sym typeface="Wingdings" pitchFamily="2" charset="2"/>
                                    </a:rPr>
                                    <m:t>,</m:t>
                                  </m:r>
                                  <m:r>
                                    <a:rPr lang="id-ID" sz="2800" b="1" i="1" dirty="0" smtClean="0">
                                      <a:solidFill>
                                        <a:schemeClr val="tx1"/>
                                      </a:solidFill>
                                      <a:latin typeface="Cambria Math"/>
                                      <a:sym typeface="Wingdings" pitchFamily="2" charset="2"/>
                                    </a:rPr>
                                    <m:t>𝟑𝟔𝟕</m:t>
                                  </m:r>
                                  <m:r>
                                    <a:rPr lang="id-ID" sz="2800" b="1" i="1" dirty="0" smtClean="0">
                                      <a:solidFill>
                                        <a:schemeClr val="tx1"/>
                                      </a:solidFill>
                                      <a:latin typeface="Cambria Math"/>
                                      <a:sym typeface="Wingdings" pitchFamily="2" charset="2"/>
                                    </a:rPr>
                                    <m:t> −</m:t>
                                  </m:r>
                                  <m:r>
                                    <a:rPr lang="id-ID" sz="2800" b="1" i="1" dirty="0" smtClean="0">
                                      <a:solidFill>
                                        <a:schemeClr val="tx1"/>
                                      </a:solidFill>
                                      <a:latin typeface="Cambria Math"/>
                                      <a:sym typeface="Wingdings" pitchFamily="2" charset="2"/>
                                    </a:rPr>
                                    <m:t>𝟎</m:t>
                                  </m:r>
                                  <m:r>
                                    <a:rPr lang="id-ID" sz="2800" b="1" i="1" dirty="0" smtClean="0">
                                      <a:solidFill>
                                        <a:schemeClr val="tx1"/>
                                      </a:solidFill>
                                      <a:latin typeface="Cambria Math"/>
                                      <a:sym typeface="Wingdings" pitchFamily="2" charset="2"/>
                                    </a:rPr>
                                    <m:t>,</m:t>
                                  </m:r>
                                  <m:r>
                                    <a:rPr lang="id-ID" sz="2800" b="1" i="1" dirty="0" smtClean="0">
                                      <a:solidFill>
                                        <a:schemeClr val="tx1"/>
                                      </a:solidFill>
                                      <a:latin typeface="Cambria Math"/>
                                      <a:sym typeface="Wingdings" pitchFamily="2" charset="2"/>
                                    </a:rPr>
                                    <m:t>𝟐𝟖𝟑</m:t>
                                  </m:r>
                                </m:num>
                                <m:den>
                                  <m:r>
                                    <a:rPr lang="id-ID" sz="3200" b="0" i="0" smtClean="0">
                                      <a:solidFill>
                                        <a:schemeClr val="tx1"/>
                                      </a:solidFill>
                                      <a:latin typeface="Cambria Math"/>
                                    </a:rPr>
                                    <m:t>0</m:t>
                                  </m:r>
                                  <m:r>
                                    <a:rPr lang="id-ID" sz="3200" b="0" i="1" smtClean="0">
                                      <a:solidFill>
                                        <a:schemeClr val="tx1"/>
                                      </a:solidFill>
                                      <a:latin typeface="Cambria Math"/>
                                    </a:rPr>
                                    <m:t>,367</m:t>
                                  </m:r>
                                </m:den>
                              </m:f>
                            </m:oMath>
                          </a14:m>
                          <a:r>
                            <a:rPr lang="id-ID" sz="2800" dirty="0">
                              <a:solidFill>
                                <a:schemeClr val="tx1"/>
                              </a:solidFill>
                            </a:rPr>
                            <a:t> </a:t>
                          </a:r>
                          <a:r>
                            <a:rPr lang="id-ID" sz="2800" b="1" dirty="0" smtClean="0">
                              <a:solidFill>
                                <a:schemeClr val="tx1"/>
                              </a:solidFill>
                            </a:rPr>
                            <a:t>| </a:t>
                          </a:r>
                          <a:r>
                            <a:rPr lang="id-ID" sz="2400" b="1" dirty="0" smtClean="0">
                              <a:solidFill>
                                <a:schemeClr val="tx1"/>
                              </a:solidFill>
                            </a:rPr>
                            <a:t>x 100%</a:t>
                          </a:r>
                          <a:r>
                            <a:rPr lang="id-ID" sz="2400" dirty="0" smtClean="0">
                              <a:solidFill>
                                <a:schemeClr val="tx1"/>
                              </a:solidFill>
                            </a:rPr>
                            <a:t> </a:t>
                          </a:r>
                          <a:r>
                            <a:rPr lang="id-ID" sz="2800" dirty="0" smtClean="0">
                              <a:solidFill>
                                <a:schemeClr val="tx1"/>
                              </a:solidFill>
                            </a:rPr>
                            <a:t>= </a:t>
                          </a:r>
                          <a:r>
                            <a:rPr lang="id-ID" sz="2400" dirty="0" smtClean="0">
                              <a:solidFill>
                                <a:schemeClr val="tx1"/>
                              </a:solidFill>
                            </a:rPr>
                            <a:t>0,229</a:t>
                          </a:r>
                          <a:r>
                            <a:rPr lang="id-ID" sz="2400" baseline="0" dirty="0" smtClean="0">
                              <a:solidFill>
                                <a:schemeClr val="tx1"/>
                              </a:solidFill>
                            </a:rPr>
                            <a:t> %</a:t>
                          </a:r>
                          <a:endParaRPr lang="id-ID" sz="2400" dirty="0">
                            <a:solidFill>
                              <a:schemeClr val="tx1"/>
                            </a:solidFill>
                          </a:endParaRPr>
                        </a:p>
                      </a:txBody>
                      <a:tcPr anchor="ctr"/>
                    </a:tc>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1157644131"/>
                  </p:ext>
                </p:extLst>
              </p:nvPr>
            </p:nvGraphicFramePr>
            <p:xfrm>
              <a:off x="600436" y="1703804"/>
              <a:ext cx="10845329" cy="1674584"/>
            </p:xfrm>
            <a:graphic>
              <a:graphicData uri="http://schemas.openxmlformats.org/drawingml/2006/table">
                <a:tbl>
                  <a:tblPr firstRow="1" bandRow="1">
                    <a:tableStyleId>{5C22544A-7EE6-4342-B048-85BDC9FD1C3A}</a:tableStyleId>
                  </a:tblPr>
                  <a:tblGrid>
                    <a:gridCol w="874679"/>
                    <a:gridCol w="3475257"/>
                    <a:gridCol w="6495393"/>
                  </a:tblGrid>
                  <a:tr h="865975">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66979" b="-100000"/>
                          </a:stretch>
                        </a:blipFill>
                      </a:tcPr>
                    </a:tc>
                  </a:tr>
                  <a:tr h="808609">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66979" t="-106767" b="-676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1523333136"/>
                  </p:ext>
                </p:extLst>
              </p:nvPr>
            </p:nvGraphicFramePr>
            <p:xfrm>
              <a:off x="593180" y="3455284"/>
              <a:ext cx="10852586" cy="1623505"/>
            </p:xfrm>
            <a:graphic>
              <a:graphicData uri="http://schemas.openxmlformats.org/drawingml/2006/table">
                <a:tbl>
                  <a:tblPr firstRow="1" bandRow="1">
                    <a:tableStyleId>{5C22544A-7EE6-4342-B048-85BDC9FD1C3A}</a:tableStyleId>
                  </a:tblPr>
                  <a:tblGrid>
                    <a:gridCol w="875265"/>
                    <a:gridCol w="3481927"/>
                    <a:gridCol w="6495394"/>
                  </a:tblGrid>
                  <a:tr h="778143">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r>
                            <a:rPr lang="id-ID" sz="3200" dirty="0" smtClean="0">
                              <a:solidFill>
                                <a:schemeClr val="bg1"/>
                              </a:solidFill>
                            </a:rPr>
                            <a:t>| </a:t>
                          </a:r>
                          <a14:m>
                            <m:oMath xmlns:m="http://schemas.openxmlformats.org/officeDocument/2006/math">
                              <m:f>
                                <m:fPr>
                                  <m:ctrlPr>
                                    <a:rPr lang="id-ID" sz="3200" i="1" smtClean="0">
                                      <a:solidFill>
                                        <a:schemeClr val="bg1"/>
                                      </a:solidFill>
                                      <a:latin typeface="Cambria Math"/>
                                    </a:rPr>
                                  </m:ctrlPr>
                                </m:fPr>
                                <m:num>
                                  <m:r>
                                    <a:rPr lang="id-ID" sz="2800" b="1" i="1" dirty="0" smtClean="0">
                                      <a:solidFill>
                                        <a:schemeClr val="bg1"/>
                                      </a:solidFill>
                                      <a:latin typeface="Cambria Math"/>
                                      <a:sym typeface="Wingdings" pitchFamily="2" charset="2"/>
                                    </a:rPr>
                                    <m:t>𝟎</m:t>
                                  </m:r>
                                  <m:r>
                                    <a:rPr lang="id-ID" sz="2800" b="1" i="1" dirty="0" smtClean="0">
                                      <a:solidFill>
                                        <a:schemeClr val="bg1"/>
                                      </a:solidFill>
                                      <a:latin typeface="Cambria Math"/>
                                      <a:sym typeface="Wingdings" pitchFamily="2" charset="2"/>
                                    </a:rPr>
                                    <m:t>,</m:t>
                                  </m:r>
                                  <m:r>
                                    <a:rPr lang="id-ID" sz="2800" b="1" i="1" dirty="0" smtClean="0">
                                      <a:solidFill>
                                        <a:schemeClr val="bg1"/>
                                      </a:solidFill>
                                      <a:latin typeface="Cambria Math"/>
                                      <a:sym typeface="Wingdings" pitchFamily="2" charset="2"/>
                                    </a:rPr>
                                    <m:t>𝟑𝟔𝟕</m:t>
                                  </m:r>
                                  <m:r>
                                    <a:rPr lang="id-ID" sz="2800" b="1" i="1" dirty="0" smtClean="0">
                                      <a:solidFill>
                                        <a:schemeClr val="bg1"/>
                                      </a:solidFill>
                                      <a:latin typeface="Cambria Math"/>
                                      <a:sym typeface="Wingdings" pitchFamily="2" charset="2"/>
                                    </a:rPr>
                                    <m:t> − </m:t>
                                  </m:r>
                                  <m:r>
                                    <a:rPr lang="id-ID" sz="2800" b="1" i="1" dirty="0" smtClean="0">
                                      <a:solidFill>
                                        <a:schemeClr val="bg1"/>
                                      </a:solidFill>
                                      <a:latin typeface="Cambria Math"/>
                                      <a:sym typeface="Wingdings" pitchFamily="2" charset="2"/>
                                    </a:rPr>
                                    <m:t>𝟎</m:t>
                                  </m:r>
                                  <m:r>
                                    <a:rPr lang="id-ID" sz="2800" b="1" i="1" dirty="0" smtClean="0">
                                      <a:solidFill>
                                        <a:schemeClr val="bg1"/>
                                      </a:solidFill>
                                      <a:latin typeface="Cambria Math"/>
                                      <a:sym typeface="Wingdings" pitchFamily="2" charset="2"/>
                                    </a:rPr>
                                    <m:t>,</m:t>
                                  </m:r>
                                  <m:r>
                                    <a:rPr lang="id-ID" sz="2800" b="1" i="1" dirty="0" smtClean="0">
                                      <a:solidFill>
                                        <a:schemeClr val="bg1"/>
                                      </a:solidFill>
                                      <a:latin typeface="Cambria Math"/>
                                      <a:sym typeface="Wingdings" pitchFamily="2" charset="2"/>
                                    </a:rPr>
                                    <m:t>𝟓𝟗𝟒</m:t>
                                  </m:r>
                                </m:num>
                                <m:den>
                                  <m:r>
                                    <a:rPr lang="id-ID" sz="3200" b="0" i="0" smtClean="0">
                                      <a:solidFill>
                                        <a:schemeClr val="bg1"/>
                                      </a:solidFill>
                                      <a:latin typeface="Cambria Math"/>
                                    </a:rPr>
                                    <m:t>0</m:t>
                                  </m:r>
                                  <m:r>
                                    <a:rPr lang="id-ID" sz="3200" b="0" i="1" smtClean="0">
                                      <a:solidFill>
                                        <a:schemeClr val="bg1"/>
                                      </a:solidFill>
                                      <a:latin typeface="Cambria Math"/>
                                    </a:rPr>
                                    <m:t>,367</m:t>
                                  </m:r>
                                </m:den>
                              </m:f>
                            </m:oMath>
                          </a14:m>
                          <a:r>
                            <a:rPr lang="id-ID" sz="2800" dirty="0">
                              <a:solidFill>
                                <a:schemeClr val="bg1"/>
                              </a:solidFill>
                            </a:rPr>
                            <a:t> </a:t>
                          </a:r>
                          <a:r>
                            <a:rPr lang="id-ID" sz="2800" dirty="0" smtClean="0">
                              <a:solidFill>
                                <a:schemeClr val="bg1"/>
                              </a:solidFill>
                            </a:rPr>
                            <a:t>| </a:t>
                          </a:r>
                          <a:r>
                            <a:rPr lang="id-ID" sz="2400" dirty="0" smtClean="0">
                              <a:solidFill>
                                <a:schemeClr val="bg1"/>
                              </a:solidFill>
                            </a:rPr>
                            <a:t>x 100% = 0,618</a:t>
                          </a:r>
                          <a:r>
                            <a:rPr lang="id-ID" sz="2400" baseline="0" dirty="0" smtClean="0">
                              <a:solidFill>
                                <a:schemeClr val="bg1"/>
                              </a:solidFill>
                            </a:rPr>
                            <a:t> %</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r>
                            <a:rPr lang="id-ID" sz="3200" dirty="0" smtClean="0">
                              <a:solidFill>
                                <a:schemeClr val="tx1"/>
                              </a:solidFill>
                            </a:rPr>
                            <a:t>| </a:t>
                          </a:r>
                          <a14:m>
                            <m:oMath xmlns:m="http://schemas.openxmlformats.org/officeDocument/2006/math">
                              <m:f>
                                <m:fPr>
                                  <m:ctrlPr>
                                    <a:rPr lang="id-ID" sz="3200" i="1" smtClean="0">
                                      <a:solidFill>
                                        <a:schemeClr val="tx1"/>
                                      </a:solidFill>
                                      <a:latin typeface="Cambria Math"/>
                                    </a:rPr>
                                  </m:ctrlPr>
                                </m:fPr>
                                <m:num>
                                  <m:r>
                                    <a:rPr lang="id-ID" sz="2800" b="1" i="1" dirty="0" smtClean="0">
                                      <a:solidFill>
                                        <a:schemeClr val="tx1"/>
                                      </a:solidFill>
                                      <a:latin typeface="Cambria Math"/>
                                      <a:sym typeface="Wingdings" pitchFamily="2" charset="2"/>
                                    </a:rPr>
                                    <m:t>𝟎</m:t>
                                  </m:r>
                                  <m:r>
                                    <a:rPr lang="id-ID" sz="2800" b="1" i="1" dirty="0" smtClean="0">
                                      <a:solidFill>
                                        <a:schemeClr val="tx1"/>
                                      </a:solidFill>
                                      <a:latin typeface="Cambria Math"/>
                                      <a:sym typeface="Wingdings" pitchFamily="2" charset="2"/>
                                    </a:rPr>
                                    <m:t>,</m:t>
                                  </m:r>
                                  <m:r>
                                    <a:rPr lang="id-ID" sz="2800" b="1" i="1" dirty="0" smtClean="0">
                                      <a:solidFill>
                                        <a:schemeClr val="tx1"/>
                                      </a:solidFill>
                                      <a:latin typeface="Cambria Math"/>
                                      <a:sym typeface="Wingdings" pitchFamily="2" charset="2"/>
                                    </a:rPr>
                                    <m:t>𝟑𝟔𝟕</m:t>
                                  </m:r>
                                  <m:r>
                                    <a:rPr lang="id-ID" sz="2800" b="1" i="1" dirty="0" smtClean="0">
                                      <a:solidFill>
                                        <a:schemeClr val="tx1"/>
                                      </a:solidFill>
                                      <a:latin typeface="Cambria Math"/>
                                      <a:sym typeface="Wingdings" pitchFamily="2" charset="2"/>
                                    </a:rPr>
                                    <m:t> −</m:t>
                                  </m:r>
                                  <m:r>
                                    <a:rPr lang="id-ID" sz="2800" b="1" i="1" dirty="0" smtClean="0">
                                      <a:solidFill>
                                        <a:schemeClr val="tx1"/>
                                      </a:solidFill>
                                      <a:latin typeface="Cambria Math"/>
                                      <a:sym typeface="Wingdings" pitchFamily="2" charset="2"/>
                                    </a:rPr>
                                    <m:t>𝟎</m:t>
                                  </m:r>
                                  <m:r>
                                    <a:rPr lang="id-ID" sz="2800" b="1" i="1" dirty="0" smtClean="0">
                                      <a:solidFill>
                                        <a:schemeClr val="tx1"/>
                                      </a:solidFill>
                                      <a:latin typeface="Cambria Math"/>
                                      <a:sym typeface="Wingdings" pitchFamily="2" charset="2"/>
                                    </a:rPr>
                                    <m:t>,</m:t>
                                  </m:r>
                                  <m:r>
                                    <a:rPr lang="id-ID" sz="2800" b="1" i="1" dirty="0" smtClean="0">
                                      <a:solidFill>
                                        <a:schemeClr val="tx1"/>
                                      </a:solidFill>
                                      <a:latin typeface="Cambria Math"/>
                                      <a:sym typeface="Wingdings" pitchFamily="2" charset="2"/>
                                    </a:rPr>
                                    <m:t>𝟐𝟏𝟐</m:t>
                                  </m:r>
                                </m:num>
                                <m:den>
                                  <m:r>
                                    <a:rPr lang="id-ID" sz="3200" b="0" i="0" smtClean="0">
                                      <a:solidFill>
                                        <a:schemeClr val="tx1"/>
                                      </a:solidFill>
                                      <a:latin typeface="Cambria Math"/>
                                    </a:rPr>
                                    <m:t>0</m:t>
                                  </m:r>
                                  <m:r>
                                    <a:rPr lang="id-ID" sz="3200" b="0" i="1" smtClean="0">
                                      <a:solidFill>
                                        <a:schemeClr val="tx1"/>
                                      </a:solidFill>
                                      <a:latin typeface="Cambria Math"/>
                                    </a:rPr>
                                    <m:t>,367</m:t>
                                  </m:r>
                                </m:den>
                              </m:f>
                            </m:oMath>
                          </a14:m>
                          <a:r>
                            <a:rPr lang="id-ID" sz="2800" dirty="0">
                              <a:solidFill>
                                <a:schemeClr val="tx1"/>
                              </a:solidFill>
                            </a:rPr>
                            <a:t> </a:t>
                          </a:r>
                          <a:r>
                            <a:rPr lang="id-ID" sz="2800" dirty="0" smtClean="0">
                              <a:solidFill>
                                <a:schemeClr val="tx1"/>
                              </a:solidFill>
                            </a:rPr>
                            <a:t>| </a:t>
                          </a:r>
                          <a:r>
                            <a:rPr lang="id-ID" sz="2400" b="1" dirty="0" smtClean="0">
                              <a:solidFill>
                                <a:schemeClr val="tx1"/>
                              </a:solidFill>
                            </a:rPr>
                            <a:t>x 100% </a:t>
                          </a:r>
                          <a:r>
                            <a:rPr lang="id-ID" sz="2800" dirty="0" smtClean="0">
                              <a:solidFill>
                                <a:schemeClr val="tx1"/>
                              </a:solidFill>
                            </a:rPr>
                            <a:t>= </a:t>
                          </a:r>
                          <a:r>
                            <a:rPr lang="id-ID" sz="2400" dirty="0" smtClean="0">
                              <a:solidFill>
                                <a:schemeClr val="tx1"/>
                              </a:solidFill>
                            </a:rPr>
                            <a:t>0,422</a:t>
                          </a:r>
                          <a:r>
                            <a:rPr lang="id-ID" sz="2400" baseline="0" dirty="0" smtClean="0">
                              <a:solidFill>
                                <a:schemeClr val="tx1"/>
                              </a:solidFill>
                            </a:rPr>
                            <a:t> %</a:t>
                          </a:r>
                          <a:endParaRPr lang="id-ID" sz="2400" dirty="0">
                            <a:solidFill>
                              <a:schemeClr val="tx1"/>
                            </a:solidFill>
                          </a:endParaRPr>
                        </a:p>
                      </a:txBody>
                      <a:tcPr anchor="ctr"/>
                    </a:tc>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1523333136"/>
                  </p:ext>
                </p:extLst>
              </p:nvPr>
            </p:nvGraphicFramePr>
            <p:xfrm>
              <a:off x="593180" y="3455284"/>
              <a:ext cx="10852586" cy="1623505"/>
            </p:xfrm>
            <a:graphic>
              <a:graphicData uri="http://schemas.openxmlformats.org/drawingml/2006/table">
                <a:tbl>
                  <a:tblPr firstRow="1" bandRow="1">
                    <a:tableStyleId>{5C22544A-7EE6-4342-B048-85BDC9FD1C3A}</a:tableStyleId>
                  </a:tblPr>
                  <a:tblGrid>
                    <a:gridCol w="875265"/>
                    <a:gridCol w="3481927"/>
                    <a:gridCol w="6495394"/>
                  </a:tblGrid>
                  <a:tr h="814896">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67073" t="-746" b="-104478"/>
                          </a:stretch>
                        </a:blipFill>
                      </a:tcPr>
                    </a:tc>
                  </a:tr>
                  <a:tr h="808609">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67073" t="-102273" b="-6061"/>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2515407836"/>
                  </p:ext>
                </p:extLst>
              </p:nvPr>
            </p:nvGraphicFramePr>
            <p:xfrm>
              <a:off x="614952" y="5136154"/>
              <a:ext cx="10830814" cy="1617218"/>
            </p:xfrm>
            <a:graphic>
              <a:graphicData uri="http://schemas.openxmlformats.org/drawingml/2006/table">
                <a:tbl>
                  <a:tblPr firstRow="1" bandRow="1">
                    <a:tableStyleId>{5C22544A-7EE6-4342-B048-85BDC9FD1C3A}</a:tableStyleId>
                  </a:tblPr>
                  <a:tblGrid>
                    <a:gridCol w="873509"/>
                    <a:gridCol w="3461911"/>
                    <a:gridCol w="6495394"/>
                  </a:tblGrid>
                  <a:tr h="778143">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r>
                            <a:rPr lang="id-ID" sz="3200" dirty="0" smtClean="0">
                              <a:solidFill>
                                <a:schemeClr val="bg1"/>
                              </a:solidFill>
                            </a:rPr>
                            <a:t>| </a:t>
                          </a:r>
                          <a14:m>
                            <m:oMath xmlns:m="http://schemas.openxmlformats.org/officeDocument/2006/math">
                              <m:f>
                                <m:fPr>
                                  <m:ctrlPr>
                                    <a:rPr lang="id-ID" sz="3200" i="1" smtClean="0">
                                      <a:solidFill>
                                        <a:schemeClr val="bg1"/>
                                      </a:solidFill>
                                      <a:latin typeface="Cambria Math"/>
                                    </a:rPr>
                                  </m:ctrlPr>
                                </m:fPr>
                                <m:num>
                                  <m:r>
                                    <a:rPr lang="id-ID" sz="2800" b="1" i="1" dirty="0" smtClean="0">
                                      <a:solidFill>
                                        <a:schemeClr val="bg1"/>
                                      </a:solidFill>
                                      <a:latin typeface="Cambria Math"/>
                                      <a:sym typeface="Wingdings" pitchFamily="2" charset="2"/>
                                    </a:rPr>
                                    <m:t>𝟎</m:t>
                                  </m:r>
                                  <m:r>
                                    <a:rPr lang="id-ID" sz="2800" b="1" i="1" dirty="0" smtClean="0">
                                      <a:solidFill>
                                        <a:schemeClr val="bg1"/>
                                      </a:solidFill>
                                      <a:latin typeface="Cambria Math"/>
                                      <a:sym typeface="Wingdings" pitchFamily="2" charset="2"/>
                                    </a:rPr>
                                    <m:t>,</m:t>
                                  </m:r>
                                  <m:r>
                                    <a:rPr lang="id-ID" sz="2800" b="1" i="1" dirty="0" smtClean="0">
                                      <a:solidFill>
                                        <a:schemeClr val="bg1"/>
                                      </a:solidFill>
                                      <a:latin typeface="Cambria Math"/>
                                      <a:sym typeface="Wingdings" pitchFamily="2" charset="2"/>
                                    </a:rPr>
                                    <m:t>𝟑𝟔𝟕</m:t>
                                  </m:r>
                                  <m:r>
                                    <a:rPr lang="id-ID" sz="2800" b="1" i="1" dirty="0" smtClean="0">
                                      <a:solidFill>
                                        <a:schemeClr val="bg1"/>
                                      </a:solidFill>
                                      <a:latin typeface="Cambria Math"/>
                                      <a:sym typeface="Wingdings" pitchFamily="2" charset="2"/>
                                    </a:rPr>
                                    <m:t> − </m:t>
                                  </m:r>
                                  <m:r>
                                    <a:rPr lang="id-ID" sz="2800" b="1" i="1" dirty="0" smtClean="0">
                                      <a:solidFill>
                                        <a:schemeClr val="bg1"/>
                                      </a:solidFill>
                                      <a:latin typeface="Cambria Math"/>
                                      <a:sym typeface="Wingdings" pitchFamily="2" charset="2"/>
                                    </a:rPr>
                                    <m:t>𝟎</m:t>
                                  </m:r>
                                  <m:r>
                                    <a:rPr lang="id-ID" sz="2800" b="1" i="1" dirty="0" smtClean="0">
                                      <a:solidFill>
                                        <a:schemeClr val="bg1"/>
                                      </a:solidFill>
                                      <a:latin typeface="Cambria Math"/>
                                      <a:sym typeface="Wingdings" pitchFamily="2" charset="2"/>
                                    </a:rPr>
                                    <m:t>,</m:t>
                                  </m:r>
                                  <m:r>
                                    <a:rPr lang="id-ID" sz="2800" b="1" i="1" dirty="0" smtClean="0">
                                      <a:solidFill>
                                        <a:schemeClr val="bg1"/>
                                      </a:solidFill>
                                      <a:latin typeface="Cambria Math"/>
                                      <a:sym typeface="Wingdings" pitchFamily="2" charset="2"/>
                                    </a:rPr>
                                    <m:t>𝟐𝟗𝟐</m:t>
                                  </m:r>
                                </m:num>
                                <m:den>
                                  <m:r>
                                    <a:rPr lang="id-ID" sz="3200" b="0" i="0" smtClean="0">
                                      <a:solidFill>
                                        <a:schemeClr val="bg1"/>
                                      </a:solidFill>
                                      <a:latin typeface="Cambria Math"/>
                                    </a:rPr>
                                    <m:t>0</m:t>
                                  </m:r>
                                  <m:r>
                                    <a:rPr lang="id-ID" sz="3200" b="0" i="1" smtClean="0">
                                      <a:solidFill>
                                        <a:schemeClr val="bg1"/>
                                      </a:solidFill>
                                      <a:latin typeface="Cambria Math"/>
                                    </a:rPr>
                                    <m:t>,367</m:t>
                                  </m:r>
                                </m:den>
                              </m:f>
                            </m:oMath>
                          </a14:m>
                          <a:r>
                            <a:rPr lang="id-ID" sz="2800" dirty="0">
                              <a:solidFill>
                                <a:schemeClr val="bg1"/>
                              </a:solidFill>
                            </a:rPr>
                            <a:t> </a:t>
                          </a:r>
                          <a:r>
                            <a:rPr lang="id-ID" sz="2800" dirty="0" smtClean="0">
                              <a:solidFill>
                                <a:schemeClr val="bg1"/>
                              </a:solidFill>
                            </a:rPr>
                            <a:t>| </a:t>
                          </a:r>
                          <a:r>
                            <a:rPr lang="id-ID" sz="2400" dirty="0" smtClean="0">
                              <a:solidFill>
                                <a:schemeClr val="bg1"/>
                              </a:solidFill>
                            </a:rPr>
                            <a:t>x 100% = 0,204</a:t>
                          </a:r>
                          <a:r>
                            <a:rPr lang="id-ID" sz="2400" baseline="0" dirty="0" smtClean="0">
                              <a:solidFill>
                                <a:schemeClr val="bg1"/>
                              </a:solidFill>
                            </a:rPr>
                            <a:t>%</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r>
                            <a:rPr lang="id-ID" sz="3200" dirty="0" smtClean="0">
                              <a:solidFill>
                                <a:schemeClr val="tx1"/>
                              </a:solidFill>
                            </a:rPr>
                            <a:t>| </a:t>
                          </a:r>
                          <a14:m>
                            <m:oMath xmlns:m="http://schemas.openxmlformats.org/officeDocument/2006/math">
                              <m:f>
                                <m:fPr>
                                  <m:ctrlPr>
                                    <a:rPr lang="id-ID" sz="3200" i="1" smtClean="0">
                                      <a:solidFill>
                                        <a:schemeClr val="tx1"/>
                                      </a:solidFill>
                                      <a:latin typeface="Cambria Math"/>
                                    </a:rPr>
                                  </m:ctrlPr>
                                </m:fPr>
                                <m:num>
                                  <m:r>
                                    <a:rPr lang="id-ID" sz="2800" b="1" i="1" dirty="0" smtClean="0">
                                      <a:solidFill>
                                        <a:schemeClr val="tx1"/>
                                      </a:solidFill>
                                      <a:latin typeface="Cambria Math"/>
                                      <a:sym typeface="Wingdings" pitchFamily="2" charset="2"/>
                                    </a:rPr>
                                    <m:t>𝟎</m:t>
                                  </m:r>
                                  <m:r>
                                    <a:rPr lang="id-ID" sz="2800" b="1" i="1" dirty="0" smtClean="0">
                                      <a:solidFill>
                                        <a:schemeClr val="tx1"/>
                                      </a:solidFill>
                                      <a:latin typeface="Cambria Math"/>
                                      <a:sym typeface="Wingdings" pitchFamily="2" charset="2"/>
                                    </a:rPr>
                                    <m:t>,</m:t>
                                  </m:r>
                                  <m:r>
                                    <a:rPr lang="id-ID" sz="2800" b="1" i="1" dirty="0" smtClean="0">
                                      <a:solidFill>
                                        <a:schemeClr val="tx1"/>
                                      </a:solidFill>
                                      <a:latin typeface="Cambria Math"/>
                                      <a:sym typeface="Wingdings" pitchFamily="2" charset="2"/>
                                    </a:rPr>
                                    <m:t>𝟑𝟔𝟕</m:t>
                                  </m:r>
                                  <m:r>
                                    <a:rPr lang="id-ID" sz="2800" b="1" i="1" dirty="0" smtClean="0">
                                      <a:solidFill>
                                        <a:schemeClr val="tx1"/>
                                      </a:solidFill>
                                      <a:latin typeface="Cambria Math"/>
                                      <a:sym typeface="Wingdings" pitchFamily="2" charset="2"/>
                                    </a:rPr>
                                    <m:t> −</m:t>
                                  </m:r>
                                  <m:r>
                                    <a:rPr lang="id-ID" sz="2800" b="1" i="1" dirty="0" smtClean="0">
                                      <a:solidFill>
                                        <a:schemeClr val="tx1"/>
                                      </a:solidFill>
                                      <a:latin typeface="Cambria Math"/>
                                      <a:sym typeface="Wingdings" pitchFamily="2" charset="2"/>
                                    </a:rPr>
                                    <m:t>𝟎</m:t>
                                  </m:r>
                                  <m:r>
                                    <a:rPr lang="id-ID" sz="2800" b="1" i="1" dirty="0" smtClean="0">
                                      <a:solidFill>
                                        <a:schemeClr val="tx1"/>
                                      </a:solidFill>
                                      <a:latin typeface="Cambria Math"/>
                                      <a:sym typeface="Wingdings" pitchFamily="2" charset="2"/>
                                    </a:rPr>
                                    <m:t>,</m:t>
                                  </m:r>
                                  <m:r>
                                    <a:rPr lang="id-ID" sz="2800" b="1" i="1" dirty="0" smtClean="0">
                                      <a:solidFill>
                                        <a:schemeClr val="tx1"/>
                                      </a:solidFill>
                                      <a:latin typeface="Cambria Math"/>
                                      <a:sym typeface="Wingdings" pitchFamily="2" charset="2"/>
                                    </a:rPr>
                                    <m:t>𝟑𝟒𝟎</m:t>
                                  </m:r>
                                </m:num>
                                <m:den>
                                  <m:r>
                                    <a:rPr lang="id-ID" sz="3200" b="0" i="0" smtClean="0">
                                      <a:solidFill>
                                        <a:schemeClr val="tx1"/>
                                      </a:solidFill>
                                      <a:latin typeface="Cambria Math"/>
                                    </a:rPr>
                                    <m:t>0</m:t>
                                  </m:r>
                                  <m:r>
                                    <a:rPr lang="id-ID" sz="3200" b="0" i="1" smtClean="0">
                                      <a:solidFill>
                                        <a:schemeClr val="tx1"/>
                                      </a:solidFill>
                                      <a:latin typeface="Cambria Math"/>
                                    </a:rPr>
                                    <m:t>,367</m:t>
                                  </m:r>
                                </m:den>
                              </m:f>
                            </m:oMath>
                          </a14:m>
                          <a:r>
                            <a:rPr lang="id-ID" sz="2800" dirty="0">
                              <a:solidFill>
                                <a:schemeClr val="tx1"/>
                              </a:solidFill>
                            </a:rPr>
                            <a:t> </a:t>
                          </a:r>
                          <a:r>
                            <a:rPr lang="id-ID" sz="2800" dirty="0" smtClean="0">
                              <a:solidFill>
                                <a:schemeClr val="tx1"/>
                              </a:solidFill>
                            </a:rPr>
                            <a:t>| </a:t>
                          </a:r>
                          <a:r>
                            <a:rPr lang="id-ID" sz="2400" b="1" dirty="0" smtClean="0">
                              <a:solidFill>
                                <a:schemeClr val="tx1"/>
                              </a:solidFill>
                            </a:rPr>
                            <a:t>x 100% </a:t>
                          </a:r>
                          <a:r>
                            <a:rPr lang="id-ID" sz="2800" dirty="0" smtClean="0">
                              <a:solidFill>
                                <a:schemeClr val="tx1"/>
                              </a:solidFill>
                            </a:rPr>
                            <a:t>= </a:t>
                          </a:r>
                          <a:r>
                            <a:rPr lang="id-ID" sz="2400" dirty="0" smtClean="0">
                              <a:solidFill>
                                <a:schemeClr val="tx1"/>
                              </a:solidFill>
                            </a:rPr>
                            <a:t>7,357 %</a:t>
                          </a:r>
                          <a:r>
                            <a:rPr lang="id-ID" sz="2400" baseline="0" dirty="0" smtClean="0">
                              <a:solidFill>
                                <a:schemeClr val="tx1"/>
                              </a:solidFill>
                            </a:rPr>
                            <a:t> </a:t>
                          </a:r>
                          <a:endParaRPr lang="id-ID" sz="2400" dirty="0">
                            <a:solidFill>
                              <a:schemeClr val="tx1"/>
                            </a:solidFill>
                          </a:endParaRPr>
                        </a:p>
                      </a:txBody>
                      <a:tcPr anchor="ctr"/>
                    </a:tc>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2515407836"/>
                  </p:ext>
                </p:extLst>
              </p:nvPr>
            </p:nvGraphicFramePr>
            <p:xfrm>
              <a:off x="614952" y="5136154"/>
              <a:ext cx="10830814" cy="1617218"/>
            </p:xfrm>
            <a:graphic>
              <a:graphicData uri="http://schemas.openxmlformats.org/drawingml/2006/table">
                <a:tbl>
                  <a:tblPr firstRow="1" bandRow="1">
                    <a:tableStyleId>{5C22544A-7EE6-4342-B048-85BDC9FD1C3A}</a:tableStyleId>
                  </a:tblPr>
                  <a:tblGrid>
                    <a:gridCol w="873509"/>
                    <a:gridCol w="3461911"/>
                    <a:gridCol w="6495394"/>
                  </a:tblGrid>
                  <a:tr h="808609">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66792" t="-752" b="-105263"/>
                          </a:stretch>
                        </a:blipFill>
                      </a:tcPr>
                    </a:tc>
                  </a:tr>
                  <a:tr h="808609">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66792" t="-101515" b="-6061"/>
                          </a:stretch>
                        </a:blipFill>
                      </a:tcPr>
                    </a:tc>
                  </a:tr>
                </a:tbl>
              </a:graphicData>
            </a:graphic>
          </p:graphicFrame>
        </mc:Fallback>
      </mc:AlternateContent>
      <p:grpSp>
        <p:nvGrpSpPr>
          <p:cNvPr id="19" name="Group 18"/>
          <p:cNvGrpSpPr/>
          <p:nvPr/>
        </p:nvGrpSpPr>
        <p:grpSpPr>
          <a:xfrm>
            <a:off x="1135307" y="935031"/>
            <a:ext cx="3988485" cy="709641"/>
            <a:chOff x="5403659" y="1064087"/>
            <a:chExt cx="3203565" cy="593910"/>
          </a:xfrm>
        </p:grpSpPr>
        <p:sp>
          <p:nvSpPr>
            <p:cNvPr id="20" name="Rectangle 19"/>
            <p:cNvSpPr/>
            <p:nvPr/>
          </p:nvSpPr>
          <p:spPr bwMode="auto">
            <a:xfrm>
              <a:off x="5649884" y="1064087"/>
              <a:ext cx="2711106"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21" name="Rectangle 20"/>
                <p:cNvSpPr/>
                <p:nvPr/>
              </p:nvSpPr>
              <p:spPr>
                <a:xfrm>
                  <a:off x="5403659" y="1091367"/>
                  <a:ext cx="3203565" cy="566630"/>
                </a:xfrm>
                <a:prstGeom prst="rect">
                  <a:avLst/>
                </a:prstGeom>
              </p:spPr>
              <p:txBody>
                <a:bodyPr wrap="none">
                  <a:spAutoFit/>
                </a:bodyPr>
                <a:lstStyle/>
                <a:p>
                  <a:pPr algn="ctr" fontAlgn="base">
                    <a:spcBef>
                      <a:spcPct val="0"/>
                    </a:spcBef>
                    <a:spcAft>
                      <a:spcPct val="0"/>
                    </a:spcAft>
                  </a:pPr>
                  <a:r>
                    <a:rPr lang="id-ID" sz="2400" b="1" dirty="0" smtClean="0">
                      <a:solidFill>
                        <a:schemeClr val="bg1"/>
                      </a:solidFill>
                      <a:ea typeface="SimSun" pitchFamily="2" charset="-122"/>
                    </a:rPr>
                    <a:t>KR = | </a:t>
                  </a:r>
                  <a14:m>
                    <m:oMath xmlns:m="http://schemas.openxmlformats.org/officeDocument/2006/math">
                      <m:f>
                        <m:fPr>
                          <m:ctrlPr>
                            <a:rPr lang="id-ID" sz="2400" b="1" i="1" smtClean="0">
                              <a:solidFill>
                                <a:schemeClr val="bg1"/>
                              </a:solidFill>
                              <a:latin typeface="Cambria Math"/>
                              <a:ea typeface="SimSun" pitchFamily="2" charset="-122"/>
                            </a:rPr>
                          </m:ctrlPr>
                        </m:fPr>
                        <m:num>
                          <m:r>
                            <a:rPr lang="id-ID" sz="2400" b="1" i="1">
                              <a:solidFill>
                                <a:schemeClr val="bg1"/>
                              </a:solidFill>
                              <a:latin typeface="Cambria Math"/>
                              <a:ea typeface="SimSun" pitchFamily="2" charset="-122"/>
                            </a:rPr>
                            <m:t>𝞰</m:t>
                          </m:r>
                          <m:r>
                            <a:rPr lang="id-ID" sz="2400" b="1" i="1" smtClean="0">
                              <a:solidFill>
                                <a:schemeClr val="bg1"/>
                              </a:solidFill>
                              <a:latin typeface="Cambria Math"/>
                              <a:ea typeface="SimSun" pitchFamily="2" charset="-122"/>
                            </a:rPr>
                            <m:t>𝒍𝒊𝒕</m:t>
                          </m:r>
                          <m:r>
                            <a:rPr lang="id-ID" sz="2400" b="1" i="1" smtClean="0">
                              <a:solidFill>
                                <a:schemeClr val="bg1"/>
                              </a:solidFill>
                              <a:latin typeface="Cambria Math"/>
                              <a:ea typeface="SimSun" pitchFamily="2" charset="-122"/>
                            </a:rPr>
                            <m:t> −</m:t>
                          </m:r>
                          <m:r>
                            <a:rPr lang="id-ID" sz="2400" b="1" i="1">
                              <a:solidFill>
                                <a:schemeClr val="bg1"/>
                              </a:solidFill>
                              <a:latin typeface="Cambria Math"/>
                              <a:ea typeface="SimSun" pitchFamily="2" charset="-122"/>
                            </a:rPr>
                            <m:t>𝞰</m:t>
                          </m:r>
                          <m:r>
                            <a:rPr lang="id-ID" sz="2400" b="1" i="1" smtClean="0">
                              <a:solidFill>
                                <a:schemeClr val="bg1"/>
                              </a:solidFill>
                              <a:latin typeface="Cambria Math"/>
                              <a:ea typeface="SimSun" pitchFamily="2" charset="-122"/>
                            </a:rPr>
                            <m:t>𝒑𝒓𝒂𝒌</m:t>
                          </m:r>
                        </m:num>
                        <m:den>
                          <m:r>
                            <a:rPr lang="id-ID" sz="2400" b="1" i="1">
                              <a:solidFill>
                                <a:schemeClr val="bg1"/>
                              </a:solidFill>
                              <a:latin typeface="Cambria Math"/>
                              <a:ea typeface="SimSun" pitchFamily="2" charset="-122"/>
                            </a:rPr>
                            <m:t>𝞰</m:t>
                          </m:r>
                          <m:r>
                            <a:rPr lang="id-ID" sz="2400" b="1" i="1" smtClean="0">
                              <a:solidFill>
                                <a:schemeClr val="bg1"/>
                              </a:solidFill>
                              <a:latin typeface="Cambria Math"/>
                              <a:ea typeface="SimSun" pitchFamily="2" charset="-122"/>
                            </a:rPr>
                            <m:t>𝒍𝒊𝒕</m:t>
                          </m:r>
                        </m:den>
                      </m:f>
                    </m:oMath>
                  </a14:m>
                  <a:r>
                    <a:rPr lang="id-ID" sz="2400" b="1" dirty="0" smtClean="0">
                      <a:solidFill>
                        <a:schemeClr val="bg1"/>
                      </a:solidFill>
                      <a:latin typeface="Cambria Math" pitchFamily="18" charset="0"/>
                      <a:ea typeface="Cambria Math" pitchFamily="18" charset="0"/>
                    </a:rPr>
                    <a:t>| </a:t>
                  </a:r>
                  <a:r>
                    <a:rPr lang="id-ID" sz="2000" b="1" dirty="0" smtClean="0">
                      <a:solidFill>
                        <a:schemeClr val="bg1"/>
                      </a:solidFill>
                      <a:latin typeface="Cambria Math" pitchFamily="18" charset="0"/>
                      <a:ea typeface="Cambria Math" pitchFamily="18" charset="0"/>
                    </a:rPr>
                    <a:t>x 100%</a:t>
                  </a:r>
                  <a:endParaRPr lang="id-ID" sz="2000" b="1" dirty="0">
                    <a:solidFill>
                      <a:schemeClr val="bg1"/>
                    </a:solidFill>
                    <a:latin typeface="Cambria Math" pitchFamily="18" charset="0"/>
                    <a:ea typeface="Cambria Math" pitchFamily="18" charset="0"/>
                  </a:endParaRPr>
                </a:p>
              </p:txBody>
            </p:sp>
          </mc:Choice>
          <mc:Fallback xmlns="">
            <p:sp>
              <p:nvSpPr>
                <p:cNvPr id="21" name="Rectangle 20"/>
                <p:cNvSpPr>
                  <a:spLocks noRot="1" noChangeAspect="1" noMove="1" noResize="1" noEditPoints="1" noAdjustHandles="1" noChangeArrowheads="1" noChangeShapeType="1" noTextEdit="1"/>
                </p:cNvSpPr>
                <p:nvPr/>
              </p:nvSpPr>
              <p:spPr>
                <a:xfrm>
                  <a:off x="5403659" y="1091367"/>
                  <a:ext cx="3203565" cy="566630"/>
                </a:xfrm>
                <a:prstGeom prst="rect">
                  <a:avLst/>
                </a:prstGeom>
                <a:blipFill rotWithShape="1">
                  <a:blip r:embed="rId5"/>
                  <a:stretch>
                    <a:fillRect b="-901"/>
                  </a:stretch>
                </a:blipFill>
              </p:spPr>
              <p:txBody>
                <a:bodyPr/>
                <a:lstStyle/>
                <a:p>
                  <a:r>
                    <a:rPr lang="id-ID">
                      <a:noFill/>
                    </a:rPr>
                    <a:t> </a:t>
                  </a:r>
                </a:p>
              </p:txBody>
            </p:sp>
          </mc:Fallback>
        </mc:AlternateContent>
      </p:grpSp>
      <p:pic>
        <p:nvPicPr>
          <p:cNvPr id="22" name="Picture 21" descr="7003880"/>
          <p:cNvPicPr>
            <a:picLocks noChangeAspect="1"/>
          </p:cNvPicPr>
          <p:nvPr/>
        </p:nvPicPr>
        <p:blipFill>
          <a:blip r:embed="rId6"/>
          <a:stretch>
            <a:fillRect/>
          </a:stretch>
        </p:blipFill>
        <p:spPr>
          <a:xfrm>
            <a:off x="160655" y="190500"/>
            <a:ext cx="1236980" cy="526415"/>
          </a:xfrm>
          <a:prstGeom prst="rect">
            <a:avLst/>
          </a:prstGeom>
        </p:spPr>
      </p:pic>
    </p:spTree>
    <p:extLst>
      <p:ext uri="{BB962C8B-B14F-4D97-AF65-F5344CB8AC3E}">
        <p14:creationId xmlns:p14="http://schemas.microsoft.com/office/powerpoint/2010/main" val="912104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p:sp>
        <p:nvSpPr>
          <p:cNvPr id="4" name="Pentagon 3"/>
          <p:cNvSpPr/>
          <p:nvPr/>
        </p:nvSpPr>
        <p:spPr bwMode="auto">
          <a:xfrm>
            <a:off x="0" y="993252"/>
            <a:ext cx="3058509"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  GAYA GESEK STOKES</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p:graphicFrame>
        <p:nvGraphicFramePr>
          <p:cNvPr id="15" name="Table 14"/>
          <p:cNvGraphicFramePr>
            <a:graphicFrameLocks noGrp="1"/>
          </p:cNvGraphicFramePr>
          <p:nvPr>
            <p:extLst>
              <p:ext uri="{D42A27DB-BD31-4B8C-83A1-F6EECF244321}">
                <p14:modId xmlns:p14="http://schemas.microsoft.com/office/powerpoint/2010/main" val="23792858"/>
              </p:ext>
            </p:extLst>
          </p:nvPr>
        </p:nvGraphicFramePr>
        <p:xfrm>
          <a:off x="600436" y="1703804"/>
          <a:ext cx="10845329" cy="1664538"/>
        </p:xfrm>
        <a:graphic>
          <a:graphicData uri="http://schemas.openxmlformats.org/drawingml/2006/table">
            <a:tbl>
              <a:tblPr firstRow="1" bandRow="1">
                <a:tableStyleId>{5C22544A-7EE6-4342-B048-85BDC9FD1C3A}</a:tableStyleId>
              </a:tblPr>
              <a:tblGrid>
                <a:gridCol w="874679"/>
                <a:gridCol w="3475257"/>
                <a:gridCol w="6495393"/>
              </a:tblGrid>
              <a:tr h="865975">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r>
                        <a:rPr lang="id-ID" sz="2400" dirty="0" smtClean="0">
                          <a:solidFill>
                            <a:schemeClr val="bg1"/>
                          </a:solidFill>
                        </a:rPr>
                        <a:t>-6 x 3,14 x 0,724</a:t>
                      </a:r>
                      <a:r>
                        <a:rPr lang="id-ID" sz="2400" baseline="0" dirty="0" smtClean="0">
                          <a:solidFill>
                            <a:schemeClr val="bg1"/>
                          </a:solidFill>
                        </a:rPr>
                        <a:t> x 0,0079 x 0,23 = -0,025 N</a:t>
                      </a:r>
                      <a:endParaRPr lang="id-ID" sz="20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r>
                        <a:rPr lang="id-ID" sz="2400" b="1" dirty="0" smtClean="0">
                          <a:solidFill>
                            <a:schemeClr val="tx1"/>
                          </a:solidFill>
                        </a:rPr>
                        <a:t>-6 x 3,14 x 0,283</a:t>
                      </a:r>
                      <a:r>
                        <a:rPr lang="id-ID" sz="2400" b="1" baseline="0" dirty="0" smtClean="0">
                          <a:solidFill>
                            <a:schemeClr val="tx1"/>
                          </a:solidFill>
                        </a:rPr>
                        <a:t> x 0,00605 x 0,24 = -0,007 N</a:t>
                      </a:r>
                      <a:endParaRPr lang="id-ID" sz="2000" b="1" dirty="0">
                        <a:solidFill>
                          <a:schemeClr val="tx1"/>
                        </a:solidFill>
                      </a:endParaRPr>
                    </a:p>
                  </a:txBody>
                  <a:tcPr anchor="ct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902135690"/>
              </p:ext>
            </p:extLst>
          </p:nvPr>
        </p:nvGraphicFramePr>
        <p:xfrm>
          <a:off x="593180" y="3455284"/>
          <a:ext cx="10852586" cy="1576706"/>
        </p:xfrm>
        <a:graphic>
          <a:graphicData uri="http://schemas.openxmlformats.org/drawingml/2006/table">
            <a:tbl>
              <a:tblPr firstRow="1" bandRow="1">
                <a:tableStyleId>{5C22544A-7EE6-4342-B048-85BDC9FD1C3A}</a:tableStyleId>
              </a:tblPr>
              <a:tblGrid>
                <a:gridCol w="875265"/>
                <a:gridCol w="3481927"/>
                <a:gridCol w="6495394"/>
              </a:tblGrid>
              <a:tr h="778143">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r>
                        <a:rPr lang="id-ID" sz="2400" dirty="0" smtClean="0">
                          <a:solidFill>
                            <a:schemeClr val="bg1"/>
                          </a:solidFill>
                        </a:rPr>
                        <a:t>-6 x 3,14 x 0,594</a:t>
                      </a:r>
                      <a:r>
                        <a:rPr lang="id-ID" sz="2400" baseline="0" dirty="0" smtClean="0">
                          <a:solidFill>
                            <a:schemeClr val="bg1"/>
                          </a:solidFill>
                        </a:rPr>
                        <a:t> x 0,0079 x 0,28 = -0,025 N</a:t>
                      </a:r>
                      <a:endParaRPr lang="id-ID" sz="20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r>
                        <a:rPr lang="id-ID" sz="2400" b="1" dirty="0" smtClean="0">
                          <a:solidFill>
                            <a:schemeClr val="tx1"/>
                          </a:solidFill>
                        </a:rPr>
                        <a:t>-6 x 3,14 x 0,212</a:t>
                      </a:r>
                      <a:r>
                        <a:rPr lang="id-ID" sz="2400" b="1" baseline="0" dirty="0" smtClean="0">
                          <a:solidFill>
                            <a:schemeClr val="tx1"/>
                          </a:solidFill>
                        </a:rPr>
                        <a:t> x 0,00605 x 0,32 = -0,008 N</a:t>
                      </a:r>
                      <a:endParaRPr lang="id-ID" sz="2000" b="1" dirty="0">
                        <a:solidFill>
                          <a:schemeClr val="tx1"/>
                        </a:solidFill>
                      </a:endParaRPr>
                    </a:p>
                  </a:txBody>
                  <a:tcPr anchor="ct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641854370"/>
              </p:ext>
            </p:extLst>
          </p:nvPr>
        </p:nvGraphicFramePr>
        <p:xfrm>
          <a:off x="614952" y="5136154"/>
          <a:ext cx="10830814" cy="1576706"/>
        </p:xfrm>
        <a:graphic>
          <a:graphicData uri="http://schemas.openxmlformats.org/drawingml/2006/table">
            <a:tbl>
              <a:tblPr firstRow="1" bandRow="1">
                <a:tableStyleId>{5C22544A-7EE6-4342-B048-85BDC9FD1C3A}</a:tableStyleId>
              </a:tblPr>
              <a:tblGrid>
                <a:gridCol w="873509"/>
                <a:gridCol w="3461911"/>
                <a:gridCol w="6495394"/>
              </a:tblGrid>
              <a:tr h="778143">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r>
                        <a:rPr lang="id-ID" sz="2400" dirty="0" smtClean="0">
                          <a:solidFill>
                            <a:schemeClr val="bg1"/>
                          </a:solidFill>
                        </a:rPr>
                        <a:t>-6 x 3,14 x 0,292</a:t>
                      </a:r>
                      <a:r>
                        <a:rPr lang="id-ID" sz="2400" baseline="0" dirty="0" smtClean="0">
                          <a:solidFill>
                            <a:schemeClr val="bg1"/>
                          </a:solidFill>
                        </a:rPr>
                        <a:t> x 0,0079 x 0,57 = -0,025 N</a:t>
                      </a:r>
                      <a:endParaRPr lang="id-ID" sz="20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r>
                        <a:rPr lang="id-ID" sz="2400" b="1" dirty="0" smtClean="0">
                          <a:solidFill>
                            <a:schemeClr val="tx1"/>
                          </a:solidFill>
                        </a:rPr>
                        <a:t>-6 x 3,14 x 0,340</a:t>
                      </a:r>
                      <a:r>
                        <a:rPr lang="id-ID" sz="2400" b="1" baseline="0" dirty="0" smtClean="0">
                          <a:solidFill>
                            <a:schemeClr val="tx1"/>
                          </a:solidFill>
                        </a:rPr>
                        <a:t> x 0,00605 x 0,20 = -0,008 N</a:t>
                      </a:r>
                      <a:endParaRPr lang="id-ID" sz="2000" b="1" dirty="0">
                        <a:solidFill>
                          <a:schemeClr val="tx1"/>
                        </a:solidFill>
                      </a:endParaRPr>
                    </a:p>
                  </a:txBody>
                  <a:tcPr anchor="ctr"/>
                </a:tc>
              </a:tr>
            </a:tbl>
          </a:graphicData>
        </a:graphic>
      </p:graphicFrame>
      <p:grpSp>
        <p:nvGrpSpPr>
          <p:cNvPr id="19" name="Group 18"/>
          <p:cNvGrpSpPr/>
          <p:nvPr/>
        </p:nvGrpSpPr>
        <p:grpSpPr>
          <a:xfrm>
            <a:off x="3381079" y="1029629"/>
            <a:ext cx="2404864" cy="447793"/>
            <a:chOff x="5649884" y="1064087"/>
            <a:chExt cx="2711106" cy="518358"/>
          </a:xfrm>
        </p:grpSpPr>
        <p:sp>
          <p:nvSpPr>
            <p:cNvPr id="20" name="Rectangle 19"/>
            <p:cNvSpPr/>
            <p:nvPr/>
          </p:nvSpPr>
          <p:spPr bwMode="auto">
            <a:xfrm>
              <a:off x="5649884" y="1064087"/>
              <a:ext cx="2711106"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21" name="Rectangle 20"/>
                <p:cNvSpPr/>
                <p:nvPr/>
              </p:nvSpPr>
              <p:spPr>
                <a:xfrm>
                  <a:off x="6100820" y="1073115"/>
                  <a:ext cx="1809248" cy="386375"/>
                </a:xfrm>
                <a:prstGeom prst="rect">
                  <a:avLst/>
                </a:prstGeom>
              </p:spPr>
              <p:txBody>
                <a:bodyPr wrap="none">
                  <a:spAutoFit/>
                </a:bodyPr>
                <a:lstStyle/>
                <a:p>
                  <a:pPr algn="ctr" fontAlgn="base">
                    <a:spcBef>
                      <a:spcPct val="0"/>
                    </a:spcBef>
                    <a:spcAft>
                      <a:spcPct val="0"/>
                    </a:spcAft>
                  </a:pPr>
                  <a:r>
                    <a:rPr lang="id-ID" sz="2400" b="1" dirty="0" smtClean="0">
                      <a:solidFill>
                        <a:schemeClr val="bg1"/>
                      </a:solidFill>
                      <a:ea typeface="SimSun" pitchFamily="2" charset="-122"/>
                    </a:rPr>
                    <a:t>Fs = -6 </a:t>
                  </a:r>
                  <a14:m>
                    <m:oMath xmlns:m="http://schemas.openxmlformats.org/officeDocument/2006/math">
                      <m:r>
                        <a:rPr lang="id-ID" sz="2400" b="1" i="0" smtClean="0">
                          <a:solidFill>
                            <a:schemeClr val="bg1"/>
                          </a:solidFill>
                          <a:latin typeface="Cambria Math"/>
                          <a:ea typeface="Cambria Math"/>
                        </a:rPr>
                        <m:t>𝛑</m:t>
                      </m:r>
                      <m:r>
                        <a:rPr lang="id-ID" sz="2400" b="1" i="0" smtClean="0">
                          <a:solidFill>
                            <a:schemeClr val="bg1"/>
                          </a:solidFill>
                          <a:latin typeface="Cambria Math"/>
                          <a:ea typeface="Cambria Math"/>
                        </a:rPr>
                        <m:t> </m:t>
                      </m:r>
                      <m:r>
                        <a:rPr lang="id-ID" sz="2400" b="1" i="0">
                          <a:solidFill>
                            <a:schemeClr val="bg1"/>
                          </a:solidFill>
                          <a:latin typeface="Cambria Math"/>
                          <a:ea typeface="SimSun" pitchFamily="2" charset="-122"/>
                        </a:rPr>
                        <m:t>𝝶</m:t>
                      </m:r>
                      <m:r>
                        <a:rPr lang="id-ID" sz="2400" b="1" i="0" smtClean="0">
                          <a:solidFill>
                            <a:schemeClr val="bg1"/>
                          </a:solidFill>
                          <a:latin typeface="Cambria Math"/>
                          <a:ea typeface="SimSun" pitchFamily="2" charset="-122"/>
                        </a:rPr>
                        <m:t> </m:t>
                      </m:r>
                      <m:r>
                        <a:rPr lang="id-ID" sz="2400" b="1" i="0" smtClean="0">
                          <a:solidFill>
                            <a:schemeClr val="bg1"/>
                          </a:solidFill>
                          <a:latin typeface="Cambria Math"/>
                          <a:ea typeface="SimSun" pitchFamily="2" charset="-122"/>
                        </a:rPr>
                        <m:t>𝐑</m:t>
                      </m:r>
                      <m:r>
                        <a:rPr lang="id-ID" sz="2400" b="1" i="0" smtClean="0">
                          <a:solidFill>
                            <a:schemeClr val="bg1"/>
                          </a:solidFill>
                          <a:latin typeface="Cambria Math"/>
                          <a:ea typeface="SimSun" pitchFamily="2" charset="-122"/>
                        </a:rPr>
                        <m:t> </m:t>
                      </m:r>
                      <m:r>
                        <a:rPr lang="id-ID" sz="2400" b="1" i="0" smtClean="0">
                          <a:solidFill>
                            <a:schemeClr val="bg1"/>
                          </a:solidFill>
                          <a:latin typeface="Cambria Math"/>
                          <a:ea typeface="SimSun" pitchFamily="2" charset="-122"/>
                        </a:rPr>
                        <m:t>𝐕</m:t>
                      </m:r>
                    </m:oMath>
                  </a14:m>
                  <a:endParaRPr lang="id-ID" sz="2400" b="1" dirty="0">
                    <a:solidFill>
                      <a:schemeClr val="bg1"/>
                    </a:solidFill>
                    <a:latin typeface="Cambria Math" pitchFamily="18" charset="0"/>
                    <a:ea typeface="Cambria Math" pitchFamily="18" charset="0"/>
                  </a:endParaRPr>
                </a:p>
              </p:txBody>
            </p:sp>
          </mc:Choice>
          <mc:Fallback xmlns="">
            <p:sp>
              <p:nvSpPr>
                <p:cNvPr id="21" name="Rectangle 20"/>
                <p:cNvSpPr>
                  <a:spLocks noRot="1" noChangeAspect="1" noMove="1" noResize="1" noEditPoints="1" noAdjustHandles="1" noChangeArrowheads="1" noChangeShapeType="1" noTextEdit="1"/>
                </p:cNvSpPr>
                <p:nvPr/>
              </p:nvSpPr>
              <p:spPr>
                <a:xfrm>
                  <a:off x="6100820" y="1073115"/>
                  <a:ext cx="1809248" cy="386375"/>
                </a:xfrm>
                <a:prstGeom prst="rect">
                  <a:avLst/>
                </a:prstGeom>
                <a:blipFill rotWithShape="1">
                  <a:blip r:embed="rId2"/>
                  <a:stretch>
                    <a:fillRect l="-25000" t="-14545" r="-29924" b="-80000"/>
                  </a:stretch>
                </a:blipFill>
              </p:spPr>
              <p:txBody>
                <a:bodyPr/>
                <a:lstStyle/>
                <a:p>
                  <a:r>
                    <a:rPr lang="id-ID">
                      <a:noFill/>
                    </a:rPr>
                    <a:t> </a:t>
                  </a:r>
                </a:p>
              </p:txBody>
            </p:sp>
          </mc:Fallback>
        </mc:AlternateContent>
      </p:grpSp>
      <p:pic>
        <p:nvPicPr>
          <p:cNvPr id="22" name="Picture 21" descr="7003880"/>
          <p:cNvPicPr>
            <a:picLocks noChangeAspect="1"/>
          </p:cNvPicPr>
          <p:nvPr/>
        </p:nvPicPr>
        <p:blipFill>
          <a:blip r:embed="rId3"/>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535028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71" y="146957"/>
            <a:ext cx="10972800" cy="582613"/>
          </a:xfrm>
        </p:spPr>
        <p:txBody>
          <a:bodyPr/>
          <a:lstStyle/>
          <a:p>
            <a:r>
              <a:rPr lang="id-ID" altLang="en-US" b="1" dirty="0" smtClean="0"/>
              <a:t>PENGOLAHAN DATA</a:t>
            </a:r>
            <a:endParaRPr lang="en-US" altLang="en-US" b="1" dirty="0"/>
          </a:p>
        </p:txBody>
      </p:sp>
      <p:sp>
        <p:nvSpPr>
          <p:cNvPr id="4" name="TextBox 3"/>
          <p:cNvSpPr txBox="1"/>
          <p:nvPr/>
        </p:nvSpPr>
        <p:spPr>
          <a:xfrm>
            <a:off x="304800" y="1015550"/>
            <a:ext cx="5394425" cy="461665"/>
          </a:xfrm>
          <a:prstGeom prst="rect">
            <a:avLst/>
          </a:prstGeom>
          <a:noFill/>
        </p:spPr>
        <p:txBody>
          <a:bodyPr wrap="none" rtlCol="0">
            <a:spAutoFit/>
          </a:bodyPr>
          <a:lstStyle/>
          <a:p>
            <a:r>
              <a:rPr lang="id-ID" sz="2400" b="1" dirty="0" smtClean="0">
                <a:latin typeface="Californian FB" pitchFamily="18" charset="0"/>
              </a:rPr>
              <a:t>Tabel.1. Percobaan Kecepatan Rata-rata</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146893450"/>
                  </p:ext>
                </p:extLst>
              </p:nvPr>
            </p:nvGraphicFramePr>
            <p:xfrm>
              <a:off x="416560" y="1616708"/>
              <a:ext cx="11059160" cy="2228469"/>
            </p:xfrm>
            <a:graphic>
              <a:graphicData uri="http://schemas.openxmlformats.org/drawingml/2006/table">
                <a:tbl>
                  <a:tblPr firstRow="1" bandRow="1">
                    <a:tableStyleId>{5C22544A-7EE6-4342-B048-85BDC9FD1C3A}</a:tableStyleId>
                  </a:tblPr>
                  <a:tblGrid>
                    <a:gridCol w="2606935"/>
                    <a:gridCol w="2874385"/>
                    <a:gridCol w="2059305"/>
                    <a:gridCol w="3518535"/>
                  </a:tblGrid>
                  <a:tr h="370840">
                    <a:tc>
                      <a:txBody>
                        <a:bodyPr/>
                        <a:lstStyle/>
                        <a:p>
                          <a:pPr algn="ctr"/>
                          <a:r>
                            <a:rPr lang="id-ID" sz="2000" b="1" dirty="0" smtClean="0">
                              <a:latin typeface="Californian FB" pitchFamily="18" charset="0"/>
                            </a:rPr>
                            <a:t>Percobaan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Waktu (t)</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Perpindahan (s)</a:t>
                          </a:r>
                          <a:r>
                            <a:rPr lang="id-ID" sz="2000" b="1" baseline="0" dirty="0" smtClean="0">
                              <a:latin typeface="Californian FB" pitchFamily="18" charset="0"/>
                            </a:rPr>
                            <a:t>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Kecepatan</a:t>
                          </a:r>
                          <a:r>
                            <a:rPr lang="id-ID" sz="2000" b="1" baseline="0" dirty="0" smtClean="0">
                              <a:latin typeface="Californian FB" pitchFamily="18" charset="0"/>
                            </a:rPr>
                            <a:t> rata-rata (v)</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Tingkat</a:t>
                          </a:r>
                          <a:r>
                            <a:rPr lang="id-ID" sz="2000" b="1" baseline="0" dirty="0" smtClean="0">
                              <a:latin typeface="Californian FB" pitchFamily="18" charset="0"/>
                            </a:rPr>
                            <a:t> terendah</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6,6 + 5,9 + 6,4</m:t>
                                  </m:r>
                                </m:num>
                                <m:den>
                                  <m:r>
                                    <m:rPr>
                                      <m:nor/>
                                    </m:rPr>
                                    <a:rPr lang="id-ID" sz="2000" b="0" i="0" smtClean="0">
                                      <a:ln>
                                        <a:noFill/>
                                      </a:ln>
                                      <a:latin typeface="Cambria Math"/>
                                    </a:rPr>
                                    <m:t>3</m:t>
                                  </m:r>
                                </m:den>
                              </m:f>
                            </m:oMath>
                          </a14:m>
                          <a:r>
                            <a:rPr lang="id-ID" sz="2000" b="0" dirty="0" smtClean="0">
                              <a:ln>
                                <a:solidFill>
                                  <a:sysClr val="windowText" lastClr="000000"/>
                                </a:solidFill>
                              </a:ln>
                              <a:latin typeface="Californian FB" pitchFamily="18" charset="0"/>
                            </a:rPr>
                            <a:t> </a:t>
                          </a:r>
                          <a:r>
                            <a:rPr lang="id-ID" sz="2000" b="0" dirty="0" smtClean="0">
                              <a:ln>
                                <a:noFill/>
                              </a:ln>
                              <a:latin typeface="Californian FB" pitchFamily="18" charset="0"/>
                            </a:rPr>
                            <a:t>= </a:t>
                          </a:r>
                          <a:r>
                            <a:rPr lang="id-ID" sz="2000" b="1" dirty="0" smtClean="0">
                              <a:ln>
                                <a:solidFill>
                                  <a:schemeClr val="tx1"/>
                                </a:solidFill>
                              </a:ln>
                              <a:latin typeface="Californian FB" pitchFamily="18" charset="0"/>
                            </a:rPr>
                            <a:t>6,3 s</a:t>
                          </a:r>
                          <a:endParaRPr lang="id-ID" sz="2000" b="1" dirty="0">
                            <a:ln>
                              <a:solidFill>
                                <a:schemeClr val="tx1"/>
                              </a:solidFill>
                            </a:ln>
                            <a:latin typeface="Californian FB" pitchFamily="18" charset="0"/>
                          </a:endParaRPr>
                        </a:p>
                      </a:txBody>
                      <a:tcPr anchor="ctr"/>
                    </a:tc>
                    <a:tc>
                      <a:txBody>
                        <a:bodyPr/>
                        <a:lstStyle/>
                        <a:p>
                          <a:pPr algn="ctr"/>
                          <a:r>
                            <a:rPr lang="id-ID" sz="2000" b="1" dirty="0" smtClean="0">
                              <a:latin typeface="Californian FB" pitchFamily="18" charset="0"/>
                            </a:rPr>
                            <a:t>0.8 m</a:t>
                          </a:r>
                          <a:endParaRPr lang="id-ID" sz="2000" b="1" dirty="0">
                            <a:latin typeface="Californian FB"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0,8</m:t>
                                  </m:r>
                                </m:num>
                                <m:den>
                                  <m:r>
                                    <m:rPr>
                                      <m:nor/>
                                    </m:rPr>
                                    <a:rPr lang="id-ID" sz="2000" b="0" i="0" smtClean="0">
                                      <a:ln>
                                        <a:noFill/>
                                      </a:ln>
                                      <a:latin typeface="Cambria Math"/>
                                    </a:rPr>
                                    <m:t>6,3</m:t>
                                  </m:r>
                                </m:den>
                              </m:f>
                              <m:r>
                                <a:rPr lang="id-ID" sz="2000" b="1" i="0" smtClean="0">
                                  <a:ln>
                                    <a:noFill/>
                                  </a:ln>
                                  <a:latin typeface="Cambria Math"/>
                                </a:rPr>
                                <m:t> </m:t>
                              </m:r>
                            </m:oMath>
                          </a14:m>
                          <a:r>
                            <a:rPr lang="id-ID" sz="2000" b="1" dirty="0" smtClean="0">
                              <a:latin typeface="Californian FB" pitchFamily="18" charset="0"/>
                            </a:rPr>
                            <a:t>= </a:t>
                          </a:r>
                          <a:r>
                            <a:rPr lang="id-ID" sz="2000" b="1" dirty="0" smtClean="0">
                              <a:ln>
                                <a:solidFill>
                                  <a:sysClr val="windowText" lastClr="000000"/>
                                </a:solidFill>
                              </a:ln>
                              <a:latin typeface="Californian FB" pitchFamily="18" charset="0"/>
                            </a:rPr>
                            <a:t>0,127 </a:t>
                          </a:r>
                          <a:r>
                            <a:rPr lang="id-ID" sz="2000" b="1" baseline="0" dirty="0" smtClean="0">
                              <a:ln>
                                <a:solidFill>
                                  <a:sysClr val="windowText" lastClr="000000"/>
                                </a:solidFill>
                              </a:ln>
                              <a:latin typeface="Californian FB" pitchFamily="18" charset="0"/>
                            </a:rPr>
                            <a:t>m/s</a:t>
                          </a:r>
                          <a:endParaRPr lang="id-ID" sz="2000" b="1" dirty="0" smtClean="0">
                            <a:ln>
                              <a:solidFill>
                                <a:sysClr val="windowText" lastClr="000000"/>
                              </a:solidFill>
                            </a:ln>
                            <a:latin typeface="Californian FB" pitchFamily="18" charset="0"/>
                          </a:endParaRPr>
                        </a:p>
                      </a:txBody>
                      <a:tcPr anchor="ctr"/>
                    </a:tc>
                  </a:tr>
                  <a:tr h="370840">
                    <a:tc>
                      <a:txBody>
                        <a:bodyPr/>
                        <a:lstStyle/>
                        <a:p>
                          <a:pPr algn="ctr"/>
                          <a:r>
                            <a:rPr lang="id-ID" sz="2000" b="1" dirty="0" smtClean="0">
                              <a:latin typeface="Californian FB" pitchFamily="18" charset="0"/>
                            </a:rPr>
                            <a:t>Tingkat</a:t>
                          </a:r>
                          <a:r>
                            <a:rPr lang="id-ID" sz="2000" b="1" baseline="0" dirty="0" smtClean="0">
                              <a:latin typeface="Californian FB" pitchFamily="18" charset="0"/>
                            </a:rPr>
                            <a:t> kedua</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3,2</m:t>
                                  </m:r>
                                  <m:r>
                                    <a:rPr lang="id-ID" sz="2000" b="0" i="1" smtClean="0">
                                      <a:ln>
                                        <a:noFill/>
                                      </a:ln>
                                      <a:latin typeface="Cambria Math"/>
                                    </a:rPr>
                                    <m:t>  </m:t>
                                  </m:r>
                                  <m:r>
                                    <m:rPr>
                                      <m:nor/>
                                    </m:rPr>
                                    <a:rPr lang="id-ID" sz="2000" b="0" i="0" smtClean="0">
                                      <a:ln>
                                        <a:noFill/>
                                      </a:ln>
                                      <a:latin typeface="Cambria Math"/>
                                    </a:rPr>
                                    <m:t>+ 3 + 3,7</m:t>
                                  </m:r>
                                </m:num>
                                <m:den>
                                  <m:r>
                                    <m:rPr>
                                      <m:nor/>
                                    </m:rPr>
                                    <a:rPr lang="id-ID" sz="2000" b="0" i="0" smtClean="0">
                                      <a:ln>
                                        <a:noFill/>
                                      </a:ln>
                                      <a:latin typeface="Cambria Math"/>
                                    </a:rPr>
                                    <m:t>3</m:t>
                                  </m:r>
                                </m:den>
                              </m:f>
                            </m:oMath>
                          </a14:m>
                          <a:r>
                            <a:rPr lang="id-ID" sz="2000" b="1" baseline="0" dirty="0" smtClean="0">
                              <a:latin typeface="Californian FB" pitchFamily="18" charset="0"/>
                            </a:rPr>
                            <a:t> = </a:t>
                          </a:r>
                          <a:r>
                            <a:rPr lang="id-ID" sz="2000" b="1" dirty="0" smtClean="0">
                              <a:ln>
                                <a:solidFill>
                                  <a:sysClr val="windowText" lastClr="000000"/>
                                </a:solidFill>
                              </a:ln>
                              <a:solidFill>
                                <a:sysClr val="windowText" lastClr="000000"/>
                              </a:solidFill>
                              <a:latin typeface="Californian FB" pitchFamily="18" charset="0"/>
                            </a:rPr>
                            <a:t>3,3</a:t>
                          </a:r>
                          <a:r>
                            <a:rPr lang="id-ID" sz="2000" b="1" baseline="0" dirty="0" smtClean="0">
                              <a:ln>
                                <a:solidFill>
                                  <a:sysClr val="windowText" lastClr="000000"/>
                                </a:solidFill>
                              </a:ln>
                              <a:solidFill>
                                <a:sysClr val="windowText" lastClr="000000"/>
                              </a:solidFill>
                              <a:latin typeface="Californian FB" pitchFamily="18" charset="0"/>
                            </a:rPr>
                            <a:t>  s</a:t>
                          </a:r>
                          <a:endParaRPr lang="id-ID" sz="2000" b="1" dirty="0">
                            <a:ln>
                              <a:solidFill>
                                <a:sysClr val="windowText" lastClr="000000"/>
                              </a:solidFill>
                            </a:ln>
                            <a:solidFill>
                              <a:sysClr val="windowText" lastClr="000000"/>
                            </a:solidFill>
                            <a:latin typeface="Californian FB" pitchFamily="18" charset="0"/>
                          </a:endParaRPr>
                        </a:p>
                      </a:txBody>
                      <a:tcPr anchor="ctr"/>
                    </a:tc>
                    <a:tc>
                      <a:txBody>
                        <a:bodyPr/>
                        <a:lstStyle/>
                        <a:p>
                          <a:pPr algn="ctr"/>
                          <a:r>
                            <a:rPr lang="id-ID" sz="2000" b="1" dirty="0" smtClean="0">
                              <a:latin typeface="Californian FB" pitchFamily="18" charset="0"/>
                            </a:rPr>
                            <a:t>0.8 m</a:t>
                          </a:r>
                          <a:endParaRPr lang="id-ID" sz="2000" b="1" dirty="0">
                            <a:latin typeface="Californian FB"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0,8</m:t>
                                  </m:r>
                                </m:num>
                                <m:den>
                                  <m:r>
                                    <m:rPr>
                                      <m:nor/>
                                    </m:rPr>
                                    <a:rPr lang="id-ID" sz="2000" b="0" i="0" smtClean="0">
                                      <a:ln>
                                        <a:noFill/>
                                      </a:ln>
                                      <a:latin typeface="Cambria Math"/>
                                    </a:rPr>
                                    <m:t>3,3</m:t>
                                  </m:r>
                                </m:den>
                              </m:f>
                              <m:r>
                                <a:rPr lang="id-ID" sz="2000" b="1" i="0" smtClean="0">
                                  <a:ln>
                                    <a:noFill/>
                                  </a:ln>
                                  <a:latin typeface="Cambria Math"/>
                                </a:rPr>
                                <m:t> </m:t>
                              </m:r>
                            </m:oMath>
                          </a14:m>
                          <a:r>
                            <a:rPr lang="id-ID" sz="2000" b="1" dirty="0" smtClean="0">
                              <a:latin typeface="Californian FB" pitchFamily="18" charset="0"/>
                            </a:rPr>
                            <a:t>= </a:t>
                          </a:r>
                          <a:r>
                            <a:rPr lang="id-ID" sz="2000" b="1" dirty="0" smtClean="0">
                              <a:ln>
                                <a:solidFill>
                                  <a:sysClr val="windowText" lastClr="000000"/>
                                </a:solidFill>
                              </a:ln>
                              <a:latin typeface="Californian FB" pitchFamily="18" charset="0"/>
                            </a:rPr>
                            <a:t>0,242 </a:t>
                          </a:r>
                          <a:r>
                            <a:rPr lang="id-ID" sz="2000" b="1" baseline="0" dirty="0" smtClean="0">
                              <a:ln>
                                <a:solidFill>
                                  <a:sysClr val="windowText" lastClr="000000"/>
                                </a:solidFill>
                              </a:ln>
                              <a:latin typeface="Californian FB" pitchFamily="18" charset="0"/>
                            </a:rPr>
                            <a:t>m/s</a:t>
                          </a:r>
                          <a:endParaRPr lang="id-ID" sz="2000" b="1" dirty="0" smtClean="0">
                            <a:ln>
                              <a:solidFill>
                                <a:sysClr val="windowText" lastClr="000000"/>
                              </a:solidFill>
                            </a:ln>
                            <a:latin typeface="Californian FB" pitchFamily="18" charset="0"/>
                          </a:endParaRPr>
                        </a:p>
                      </a:txBody>
                      <a:tcPr anchor="ctr"/>
                    </a:tc>
                  </a:tr>
                  <a:tr h="370840">
                    <a:tc>
                      <a:txBody>
                        <a:bodyPr/>
                        <a:lstStyle/>
                        <a:p>
                          <a:pPr algn="ctr"/>
                          <a:r>
                            <a:rPr lang="id-ID" sz="2000" b="1" dirty="0" smtClean="0">
                              <a:latin typeface="Californian FB" pitchFamily="18" charset="0"/>
                            </a:rPr>
                            <a:t>Tingkat tertinggi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2,8 + 3 + 3</m:t>
                                  </m:r>
                                </m:num>
                                <m:den>
                                  <m:r>
                                    <m:rPr>
                                      <m:nor/>
                                    </m:rPr>
                                    <a:rPr lang="id-ID" sz="2000" b="0" i="0" smtClean="0">
                                      <a:ln>
                                        <a:noFill/>
                                      </a:ln>
                                      <a:latin typeface="Cambria Math"/>
                                    </a:rPr>
                                    <m:t>3</m:t>
                                  </m:r>
                                </m:den>
                              </m:f>
                            </m:oMath>
                          </a14:m>
                          <a:r>
                            <a:rPr lang="id-ID" sz="2000" b="1" dirty="0" smtClean="0">
                              <a:latin typeface="Californian FB" pitchFamily="18" charset="0"/>
                            </a:rPr>
                            <a:t> = </a:t>
                          </a:r>
                          <a:r>
                            <a:rPr lang="id-ID" sz="2000" b="1" dirty="0" smtClean="0">
                              <a:ln>
                                <a:solidFill>
                                  <a:sysClr val="windowText" lastClr="000000"/>
                                </a:solidFill>
                              </a:ln>
                              <a:latin typeface="Californian FB" pitchFamily="18" charset="0"/>
                            </a:rPr>
                            <a:t>2,9 s</a:t>
                          </a:r>
                          <a:endParaRPr lang="id-ID" sz="2000" b="1" dirty="0">
                            <a:ln>
                              <a:solidFill>
                                <a:sysClr val="windowText" lastClr="000000"/>
                              </a:solidFill>
                            </a:ln>
                            <a:latin typeface="Californian FB" pitchFamily="18" charset="0"/>
                          </a:endParaRPr>
                        </a:p>
                      </a:txBody>
                      <a:tcPr anchor="ctr"/>
                    </a:tc>
                    <a:tc>
                      <a:txBody>
                        <a:bodyPr/>
                        <a:lstStyle/>
                        <a:p>
                          <a:pPr algn="ctr"/>
                          <a:r>
                            <a:rPr lang="id-ID" sz="2000" b="1" dirty="0" smtClean="0">
                              <a:latin typeface="Californian FB" pitchFamily="18" charset="0"/>
                            </a:rPr>
                            <a:t>0.8 m</a:t>
                          </a:r>
                          <a:endParaRPr lang="id-ID" sz="2000" b="1" dirty="0">
                            <a:latin typeface="Californian FB"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0,8</m:t>
                                  </m:r>
                                </m:num>
                                <m:den>
                                  <m:r>
                                    <m:rPr>
                                      <m:nor/>
                                    </m:rPr>
                                    <a:rPr lang="id-ID" sz="2000" b="0" i="0" smtClean="0">
                                      <a:ln>
                                        <a:noFill/>
                                      </a:ln>
                                      <a:latin typeface="Cambria Math"/>
                                    </a:rPr>
                                    <m:t>2,9</m:t>
                                  </m:r>
                                </m:den>
                              </m:f>
                            </m:oMath>
                          </a14:m>
                          <a:r>
                            <a:rPr lang="id-ID" sz="2000" b="1" dirty="0" smtClean="0">
                              <a:latin typeface="Californian FB" pitchFamily="18" charset="0"/>
                            </a:rPr>
                            <a:t> = </a:t>
                          </a:r>
                          <a:r>
                            <a:rPr lang="id-ID" sz="2000" b="1" dirty="0" smtClean="0">
                              <a:ln>
                                <a:solidFill>
                                  <a:sysClr val="windowText" lastClr="000000"/>
                                </a:solidFill>
                              </a:ln>
                              <a:latin typeface="Californian FB" pitchFamily="18" charset="0"/>
                            </a:rPr>
                            <a:t>0,276 </a:t>
                          </a:r>
                          <a:r>
                            <a:rPr lang="id-ID" sz="2000" b="1" baseline="0" dirty="0" smtClean="0">
                              <a:ln>
                                <a:solidFill>
                                  <a:sysClr val="windowText" lastClr="000000"/>
                                </a:solidFill>
                              </a:ln>
                              <a:latin typeface="Californian FB" pitchFamily="18" charset="0"/>
                            </a:rPr>
                            <a:t>m/s</a:t>
                          </a:r>
                          <a:endParaRPr lang="id-ID" sz="2000" b="1" dirty="0" smtClean="0">
                            <a:ln>
                              <a:solidFill>
                                <a:sysClr val="windowText" lastClr="000000"/>
                              </a:solidFill>
                            </a:ln>
                            <a:latin typeface="Californian FB" pitchFamily="18" charset="0"/>
                          </a:endParaRPr>
                        </a:p>
                      </a:txBody>
                      <a:tcPr anchor="ct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146893450"/>
                  </p:ext>
                </p:extLst>
              </p:nvPr>
            </p:nvGraphicFramePr>
            <p:xfrm>
              <a:off x="416560" y="1616708"/>
              <a:ext cx="11059160" cy="2228469"/>
            </p:xfrm>
            <a:graphic>
              <a:graphicData uri="http://schemas.openxmlformats.org/drawingml/2006/table">
                <a:tbl>
                  <a:tblPr firstRow="1" bandRow="1">
                    <a:tableStyleId>{5C22544A-7EE6-4342-B048-85BDC9FD1C3A}</a:tableStyleId>
                  </a:tblPr>
                  <a:tblGrid>
                    <a:gridCol w="2606935"/>
                    <a:gridCol w="2874385"/>
                    <a:gridCol w="2059305"/>
                    <a:gridCol w="3518535"/>
                  </a:tblGrid>
                  <a:tr h="396240">
                    <a:tc>
                      <a:txBody>
                        <a:bodyPr/>
                        <a:lstStyle/>
                        <a:p>
                          <a:pPr algn="ctr"/>
                          <a:r>
                            <a:rPr lang="id-ID" sz="2000" b="1" dirty="0" smtClean="0">
                              <a:latin typeface="Californian FB" pitchFamily="18" charset="0"/>
                            </a:rPr>
                            <a:t>Percobaan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Waktu (t)</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Perpindahan (s)</a:t>
                          </a:r>
                          <a:r>
                            <a:rPr lang="id-ID" sz="2000" b="1" baseline="0" dirty="0" smtClean="0">
                              <a:latin typeface="Californian FB" pitchFamily="18" charset="0"/>
                            </a:rPr>
                            <a:t>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Kecepatan</a:t>
                          </a:r>
                          <a:r>
                            <a:rPr lang="id-ID" sz="2000" b="1" baseline="0" dirty="0" smtClean="0">
                              <a:latin typeface="Californian FB" pitchFamily="18" charset="0"/>
                            </a:rPr>
                            <a:t> rata-rata (v)</a:t>
                          </a:r>
                          <a:endParaRPr lang="id-ID" sz="2000" b="1" dirty="0">
                            <a:latin typeface="Californian FB" pitchFamily="18" charset="0"/>
                          </a:endParaRPr>
                        </a:p>
                      </a:txBody>
                      <a:tcPr/>
                    </a:tc>
                  </a:tr>
                  <a:tr h="610743">
                    <a:tc>
                      <a:txBody>
                        <a:bodyPr/>
                        <a:lstStyle/>
                        <a:p>
                          <a:pPr algn="ctr"/>
                          <a:r>
                            <a:rPr lang="id-ID" sz="2000" b="1" dirty="0" smtClean="0">
                              <a:latin typeface="Californian FB" pitchFamily="18" charset="0"/>
                            </a:rPr>
                            <a:t>Tingkat</a:t>
                          </a:r>
                          <a:r>
                            <a:rPr lang="id-ID" sz="2000" b="1" baseline="0" dirty="0" smtClean="0">
                              <a:latin typeface="Californian FB" pitchFamily="18" charset="0"/>
                            </a:rPr>
                            <a:t> terendah</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90678" t="-70000" r="-193856" b="-206000"/>
                          </a:stretch>
                        </a:blipFill>
                      </a:tcPr>
                    </a:tc>
                    <a:tc>
                      <a:txBody>
                        <a:bodyPr/>
                        <a:lstStyle/>
                        <a:p>
                          <a:pPr algn="ctr"/>
                          <a:r>
                            <a:rPr lang="id-ID" sz="2000" b="1" dirty="0" smtClean="0">
                              <a:latin typeface="Californian FB" pitchFamily="18" charset="0"/>
                            </a:rPr>
                            <a:t>0.8 m</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214558" t="-70000" b="-206000"/>
                          </a:stretch>
                        </a:blipFill>
                      </a:tcPr>
                    </a:tc>
                  </a:tr>
                  <a:tr h="610743">
                    <a:tc>
                      <a:txBody>
                        <a:bodyPr/>
                        <a:lstStyle/>
                        <a:p>
                          <a:pPr algn="ctr"/>
                          <a:r>
                            <a:rPr lang="id-ID" sz="2000" b="1" dirty="0" smtClean="0">
                              <a:latin typeface="Californian FB" pitchFamily="18" charset="0"/>
                            </a:rPr>
                            <a:t>Tingkat</a:t>
                          </a:r>
                          <a:r>
                            <a:rPr lang="id-ID" sz="2000" b="1" baseline="0" dirty="0" smtClean="0">
                              <a:latin typeface="Californian FB" pitchFamily="18" charset="0"/>
                            </a:rPr>
                            <a:t> kedua</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90678" t="-168317" r="-193856" b="-103960"/>
                          </a:stretch>
                        </a:blipFill>
                      </a:tcPr>
                    </a:tc>
                    <a:tc>
                      <a:txBody>
                        <a:bodyPr/>
                        <a:lstStyle/>
                        <a:p>
                          <a:pPr algn="ctr"/>
                          <a:r>
                            <a:rPr lang="id-ID" sz="2000" b="1" dirty="0" smtClean="0">
                              <a:latin typeface="Californian FB" pitchFamily="18" charset="0"/>
                            </a:rPr>
                            <a:t>0.8 m</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214558" t="-168317" b="-103960"/>
                          </a:stretch>
                        </a:blipFill>
                      </a:tcPr>
                    </a:tc>
                  </a:tr>
                  <a:tr h="610743">
                    <a:tc>
                      <a:txBody>
                        <a:bodyPr/>
                        <a:lstStyle/>
                        <a:p>
                          <a:pPr algn="ctr"/>
                          <a:r>
                            <a:rPr lang="id-ID" sz="2000" b="1" dirty="0" smtClean="0">
                              <a:latin typeface="Californian FB" pitchFamily="18" charset="0"/>
                            </a:rPr>
                            <a:t>Tingkat tertinggi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90678" t="-271000" r="-193856" b="-5000"/>
                          </a:stretch>
                        </a:blipFill>
                      </a:tcPr>
                    </a:tc>
                    <a:tc>
                      <a:txBody>
                        <a:bodyPr/>
                        <a:lstStyle/>
                        <a:p>
                          <a:pPr algn="ctr"/>
                          <a:r>
                            <a:rPr lang="id-ID" sz="2000" b="1" dirty="0" smtClean="0">
                              <a:latin typeface="Californian FB" pitchFamily="18" charset="0"/>
                            </a:rPr>
                            <a:t>0.8 m</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214558" t="-271000" b="-500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106855621"/>
                  </p:ext>
                </p:extLst>
              </p:nvPr>
            </p:nvGraphicFramePr>
            <p:xfrm>
              <a:off x="226842" y="4570126"/>
              <a:ext cx="11738662" cy="2206308"/>
            </p:xfrm>
            <a:graphic>
              <a:graphicData uri="http://schemas.openxmlformats.org/drawingml/2006/table">
                <a:tbl>
                  <a:tblPr firstRow="1" bandRow="1">
                    <a:tableStyleId>{5C22544A-7EE6-4342-B048-85BDC9FD1C3A}</a:tableStyleId>
                  </a:tblPr>
                  <a:tblGrid>
                    <a:gridCol w="2327021"/>
                    <a:gridCol w="2422843"/>
                    <a:gridCol w="2091055"/>
                    <a:gridCol w="2510155"/>
                    <a:gridCol w="2387588"/>
                  </a:tblGrid>
                  <a:tr h="370840">
                    <a:tc>
                      <a:txBody>
                        <a:bodyPr/>
                        <a:lstStyle/>
                        <a:p>
                          <a:pPr algn="ctr"/>
                          <a:r>
                            <a:rPr lang="id-ID" sz="2000" b="1" dirty="0" smtClean="0">
                              <a:latin typeface="Californian FB" pitchFamily="18" charset="0"/>
                            </a:rPr>
                            <a:t>Jarak</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20 cm = 0.2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40 cm = 0.4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60 cm = 0.6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80</a:t>
                          </a:r>
                          <a:r>
                            <a:rPr lang="id-ID" sz="2000" b="1" baseline="0" dirty="0" smtClean="0">
                              <a:latin typeface="Californian FB" pitchFamily="18" charset="0"/>
                            </a:rPr>
                            <a:t> cm = 0.8 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Waktu (s)</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1,6 + 1,4 + 1,5</m:t>
                                  </m:r>
                                </m:num>
                                <m:den>
                                  <m:r>
                                    <m:rPr>
                                      <m:nor/>
                                    </m:rPr>
                                    <a:rPr lang="id-ID" sz="2000" b="0" i="0" smtClean="0">
                                      <a:ln>
                                        <a:noFill/>
                                      </a:ln>
                                      <a:latin typeface="Cambria Math"/>
                                    </a:rPr>
                                    <m:t>3</m:t>
                                  </m:r>
                                </m:den>
                              </m:f>
                            </m:oMath>
                          </a14:m>
                          <a:r>
                            <a:rPr lang="id-ID" sz="2000" b="1" baseline="0" dirty="0" smtClean="0">
                              <a:latin typeface="Californian FB" pitchFamily="18" charset="0"/>
                            </a:rPr>
                            <a:t> =</a:t>
                          </a:r>
                          <a:r>
                            <a:rPr lang="id-ID" sz="2000" b="1" dirty="0" smtClean="0">
                              <a:ln>
                                <a:solidFill>
                                  <a:sysClr val="windowText" lastClr="000000"/>
                                </a:solidFill>
                              </a:ln>
                              <a:latin typeface="Californian FB" pitchFamily="18" charset="0"/>
                            </a:rPr>
                            <a:t>1,5 s</a:t>
                          </a:r>
                          <a:endParaRPr lang="id-ID" sz="2000" b="1" dirty="0">
                            <a:ln>
                              <a:solidFill>
                                <a:sysClr val="windowText" lastClr="000000"/>
                              </a:solidFill>
                            </a:ln>
                            <a:latin typeface="Californian FB"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2 + 1,9 + 2</m:t>
                                  </m:r>
                                </m:num>
                                <m:den>
                                  <m:r>
                                    <m:rPr>
                                      <m:nor/>
                                    </m:rPr>
                                    <a:rPr lang="id-ID" sz="2000" b="0" i="0" smtClean="0">
                                      <a:ln>
                                        <a:noFill/>
                                      </a:ln>
                                      <a:latin typeface="Cambria Math"/>
                                    </a:rPr>
                                    <m:t>3</m:t>
                                  </m:r>
                                </m:den>
                              </m:f>
                            </m:oMath>
                          </a14:m>
                          <a:r>
                            <a:rPr lang="id-ID" sz="2000" b="1" baseline="0" dirty="0" smtClean="0">
                              <a:latin typeface="Californian FB" pitchFamily="18" charset="0"/>
                            </a:rPr>
                            <a:t> =</a:t>
                          </a:r>
                          <a:r>
                            <a:rPr lang="id-ID" sz="2000" b="1" dirty="0" smtClean="0">
                              <a:ln>
                                <a:solidFill>
                                  <a:sysClr val="windowText" lastClr="000000"/>
                                </a:solidFill>
                              </a:ln>
                              <a:latin typeface="Californian FB" pitchFamily="18" charset="0"/>
                            </a:rPr>
                            <a:t>1,9</a:t>
                          </a:r>
                          <a:r>
                            <a:rPr lang="id-ID" sz="2000" b="1" baseline="0" dirty="0" smtClean="0">
                              <a:ln>
                                <a:solidFill>
                                  <a:sysClr val="windowText" lastClr="000000"/>
                                </a:solidFill>
                              </a:ln>
                              <a:latin typeface="Californian FB" pitchFamily="18" charset="0"/>
                            </a:rPr>
                            <a:t> </a:t>
                          </a:r>
                          <a:r>
                            <a:rPr lang="id-ID" sz="2000" b="1" dirty="0" smtClean="0">
                              <a:ln>
                                <a:solidFill>
                                  <a:sysClr val="windowText" lastClr="000000"/>
                                </a:solidFill>
                              </a:ln>
                              <a:latin typeface="Californian FB" pitchFamily="18" charset="0"/>
                            </a:rPr>
                            <a:t>s</a:t>
                          </a:r>
                          <a:endParaRPr lang="id-ID" sz="2000" b="1" dirty="0">
                            <a:ln>
                              <a:solidFill>
                                <a:sysClr val="windowText" lastClr="000000"/>
                              </a:solidFill>
                            </a:ln>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2,3 + 2,2 + 2,4</m:t>
                                  </m:r>
                                </m:num>
                                <m:den>
                                  <m:r>
                                    <m:rPr>
                                      <m:nor/>
                                    </m:rPr>
                                    <a:rPr lang="id-ID" sz="2000" b="0" i="0" smtClean="0">
                                      <a:ln>
                                        <a:noFill/>
                                      </a:ln>
                                      <a:latin typeface="Cambria Math"/>
                                    </a:rPr>
                                    <m:t>3</m:t>
                                  </m:r>
                                </m:den>
                              </m:f>
                            </m:oMath>
                          </a14:m>
                          <a:r>
                            <a:rPr lang="id-ID" sz="2000" b="1" baseline="0" dirty="0" smtClean="0">
                              <a:latin typeface="Californian FB" pitchFamily="18" charset="0"/>
                            </a:rPr>
                            <a:t>= </a:t>
                          </a:r>
                          <a:r>
                            <a:rPr lang="id-ID" sz="2000" b="1" dirty="0" smtClean="0">
                              <a:ln>
                                <a:solidFill>
                                  <a:sysClr val="windowText" lastClr="000000"/>
                                </a:solidFill>
                              </a:ln>
                              <a:latin typeface="Californian FB" pitchFamily="18" charset="0"/>
                            </a:rPr>
                            <a:t>2.3 s</a:t>
                          </a:r>
                          <a:endParaRPr lang="id-ID" sz="2000" b="1" dirty="0">
                            <a:ln>
                              <a:solidFill>
                                <a:sysClr val="windowText" lastClr="000000"/>
                              </a:solidFill>
                            </a:ln>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2,8 + 3 + </m:t>
                                  </m:r>
                                  <m:r>
                                    <a:rPr lang="id-ID" sz="2000" b="0" i="1" smtClean="0">
                                      <a:ln>
                                        <a:noFill/>
                                      </a:ln>
                                      <a:latin typeface="Cambria Math"/>
                                    </a:rPr>
                                    <m:t>3</m:t>
                                  </m:r>
                                </m:num>
                                <m:den>
                                  <m:r>
                                    <m:rPr>
                                      <m:nor/>
                                    </m:rPr>
                                    <a:rPr lang="id-ID" sz="2000" b="0" i="0" smtClean="0">
                                      <a:ln>
                                        <a:noFill/>
                                      </a:ln>
                                      <a:latin typeface="Cambria Math"/>
                                    </a:rPr>
                                    <m:t>3</m:t>
                                  </m:r>
                                </m:den>
                              </m:f>
                            </m:oMath>
                          </a14:m>
                          <a:r>
                            <a:rPr lang="id-ID" sz="2000" b="1" dirty="0" smtClean="0">
                              <a:latin typeface="Californian FB" pitchFamily="18" charset="0"/>
                            </a:rPr>
                            <a:t>= </a:t>
                          </a:r>
                          <a:r>
                            <a:rPr lang="id-ID" sz="2000" b="1" dirty="0" smtClean="0">
                              <a:ln>
                                <a:solidFill>
                                  <a:sysClr val="windowText" lastClr="000000"/>
                                </a:solidFill>
                              </a:ln>
                              <a:latin typeface="Californian FB" pitchFamily="18" charset="0"/>
                            </a:rPr>
                            <a:t>2.9 s</a:t>
                          </a:r>
                          <a:endParaRPr lang="id-ID" sz="2000" b="1" dirty="0">
                            <a:ln>
                              <a:solidFill>
                                <a:sysClr val="windowText" lastClr="000000"/>
                              </a:solidFill>
                            </a:ln>
                            <a:latin typeface="Californian FB" pitchFamily="18" charset="0"/>
                          </a:endParaRPr>
                        </a:p>
                      </a:txBody>
                      <a:tcPr anchor="ctr"/>
                    </a:tc>
                  </a:tr>
                  <a:tr h="370840">
                    <a:tc>
                      <a:txBody>
                        <a:bodyPr/>
                        <a:lstStyle/>
                        <a:p>
                          <a:pPr algn="ctr"/>
                          <a:r>
                            <a:rPr lang="id-ID" sz="2000" b="1" dirty="0" smtClean="0">
                              <a:latin typeface="Californian FB" pitchFamily="18" charset="0"/>
                            </a:rPr>
                            <a:t>Kecepatan </a:t>
                          </a:r>
                          <a:r>
                            <a:rPr lang="id-ID" sz="2000" b="1" i="0" dirty="0" smtClean="0">
                              <a:latin typeface="Californian FB" pitchFamily="18" charset="0"/>
                            </a:rPr>
                            <a:t>(m/s)</a:t>
                          </a:r>
                          <a:endParaRPr lang="id-ID" sz="2000" b="1" i="0" dirty="0">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0,2</m:t>
                                  </m:r>
                                </m:num>
                                <m:den>
                                  <m:r>
                                    <m:rPr>
                                      <m:nor/>
                                    </m:rPr>
                                    <a:rPr lang="id-ID" sz="2000" b="0" i="0" smtClean="0">
                                      <a:ln>
                                        <a:noFill/>
                                      </a:ln>
                                      <a:latin typeface="Cambria Math"/>
                                    </a:rPr>
                                    <m:t>1,5</m:t>
                                  </m:r>
                                </m:den>
                              </m:f>
                              <m:r>
                                <a:rPr lang="id-ID" sz="2000" b="1" i="0" smtClean="0">
                                  <a:ln>
                                    <a:noFill/>
                                  </a:ln>
                                  <a:latin typeface="Cambria Math"/>
                                </a:rPr>
                                <m:t> </m:t>
                              </m:r>
                            </m:oMath>
                          </a14:m>
                          <a:r>
                            <a:rPr lang="id-ID" sz="2000" b="1" dirty="0" smtClean="0">
                              <a:latin typeface="Californian FB" pitchFamily="18" charset="0"/>
                            </a:rPr>
                            <a:t>= </a:t>
                          </a:r>
                          <a:r>
                            <a:rPr lang="id-ID" sz="2000" b="1" dirty="0" smtClean="0">
                              <a:ln>
                                <a:solidFill>
                                  <a:sysClr val="windowText" lastClr="000000"/>
                                </a:solidFill>
                              </a:ln>
                              <a:latin typeface="Californian FB" pitchFamily="18" charset="0"/>
                            </a:rPr>
                            <a:t>0,13 m/s</a:t>
                          </a:r>
                          <a:endParaRPr lang="id-ID" sz="2000" b="1" dirty="0">
                            <a:ln>
                              <a:solidFill>
                                <a:sysClr val="windowText" lastClr="000000"/>
                              </a:solidFill>
                            </a:ln>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0,4</m:t>
                                  </m:r>
                                </m:num>
                                <m:den>
                                  <m:r>
                                    <m:rPr>
                                      <m:nor/>
                                    </m:rPr>
                                    <a:rPr lang="id-ID" sz="2000" b="0" i="0" smtClean="0">
                                      <a:ln>
                                        <a:noFill/>
                                      </a:ln>
                                      <a:latin typeface="Cambria Math"/>
                                    </a:rPr>
                                    <m:t>1,9</m:t>
                                  </m:r>
                                </m:den>
                              </m:f>
                              <m:r>
                                <a:rPr lang="id-ID" sz="2000" b="1" i="0" smtClean="0">
                                  <a:ln>
                                    <a:noFill/>
                                  </a:ln>
                                  <a:latin typeface="Cambria Math"/>
                                </a:rPr>
                                <m:t> </m:t>
                              </m:r>
                            </m:oMath>
                          </a14:m>
                          <a:r>
                            <a:rPr lang="id-ID" sz="2000" b="1" dirty="0" smtClean="0">
                              <a:latin typeface="Californian FB" pitchFamily="18" charset="0"/>
                            </a:rPr>
                            <a:t>= </a:t>
                          </a:r>
                          <a:r>
                            <a:rPr lang="id-ID" sz="2000" b="1" dirty="0" smtClean="0">
                              <a:ln>
                                <a:solidFill>
                                  <a:sysClr val="windowText" lastClr="000000"/>
                                </a:solidFill>
                              </a:ln>
                              <a:latin typeface="Californian FB" pitchFamily="18" charset="0"/>
                            </a:rPr>
                            <a:t>0,21 m/s</a:t>
                          </a:r>
                          <a:endParaRPr lang="id-ID" sz="2000" b="1" dirty="0" smtClean="0">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0,6</m:t>
                                  </m:r>
                                </m:num>
                                <m:den>
                                  <m:r>
                                    <m:rPr>
                                      <m:nor/>
                                    </m:rPr>
                                    <a:rPr lang="id-ID" sz="2000" b="0" i="0" smtClean="0">
                                      <a:ln>
                                        <a:noFill/>
                                      </a:ln>
                                      <a:latin typeface="Cambria Math"/>
                                    </a:rPr>
                                    <m:t>2,3</m:t>
                                  </m:r>
                                </m:den>
                              </m:f>
                              <m:r>
                                <a:rPr lang="id-ID" sz="2000" b="1" i="0" smtClean="0">
                                  <a:ln>
                                    <a:noFill/>
                                  </a:ln>
                                  <a:latin typeface="Cambria Math"/>
                                </a:rPr>
                                <m:t> </m:t>
                              </m:r>
                            </m:oMath>
                          </a14:m>
                          <a:r>
                            <a:rPr lang="id-ID" sz="2000" b="1" baseline="0" dirty="0" smtClean="0">
                              <a:latin typeface="Californian FB" pitchFamily="18" charset="0"/>
                            </a:rPr>
                            <a:t>= </a:t>
                          </a:r>
                          <a:r>
                            <a:rPr lang="id-ID" sz="2000" b="1" dirty="0" smtClean="0">
                              <a:ln>
                                <a:solidFill>
                                  <a:sysClr val="windowText" lastClr="000000"/>
                                </a:solidFill>
                              </a:ln>
                              <a:latin typeface="Californian FB" pitchFamily="18" charset="0"/>
                            </a:rPr>
                            <a:t>0.26 m/s</a:t>
                          </a:r>
                          <a:endParaRPr lang="id-ID" sz="2000" b="1" dirty="0">
                            <a:ln>
                              <a:solidFill>
                                <a:sysClr val="windowText" lastClr="000000"/>
                              </a:solidFill>
                            </a:ln>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0,8</m:t>
                                  </m:r>
                                </m:num>
                                <m:den>
                                  <m:r>
                                    <m:rPr>
                                      <m:nor/>
                                    </m:rPr>
                                    <a:rPr lang="id-ID" sz="2000" b="0" i="0" smtClean="0">
                                      <a:ln>
                                        <a:noFill/>
                                      </a:ln>
                                      <a:latin typeface="Cambria Math"/>
                                    </a:rPr>
                                    <m:t>2,9</m:t>
                                  </m:r>
                                </m:den>
                              </m:f>
                              <m:r>
                                <a:rPr lang="id-ID" sz="2000" b="1" i="0" smtClean="0">
                                  <a:ln>
                                    <a:noFill/>
                                  </a:ln>
                                  <a:latin typeface="Cambria Math"/>
                                </a:rPr>
                                <m:t> </m:t>
                              </m:r>
                            </m:oMath>
                          </a14:m>
                          <a:r>
                            <a:rPr lang="id-ID" sz="2000" b="1" dirty="0" smtClean="0">
                              <a:latin typeface="Californian FB" pitchFamily="18" charset="0"/>
                            </a:rPr>
                            <a:t>= </a:t>
                          </a:r>
                          <a:r>
                            <a:rPr lang="id-ID" sz="2000" b="1" dirty="0" smtClean="0">
                              <a:ln>
                                <a:solidFill>
                                  <a:sysClr val="windowText" lastClr="000000"/>
                                </a:solidFill>
                              </a:ln>
                              <a:latin typeface="Californian FB" pitchFamily="18" charset="0"/>
                            </a:rPr>
                            <a:t>0.27 s</a:t>
                          </a:r>
                          <a:endParaRPr lang="id-ID" sz="2000" b="1" dirty="0">
                            <a:ln>
                              <a:solidFill>
                                <a:sysClr val="windowText" lastClr="000000"/>
                              </a:solidFill>
                            </a:ln>
                            <a:latin typeface="Californian FB" pitchFamily="18" charset="0"/>
                          </a:endParaRPr>
                        </a:p>
                      </a:txBody>
                      <a:tcPr anchor="ctr"/>
                    </a:tc>
                  </a:tr>
                  <a:tr h="370840">
                    <a:tc>
                      <a:txBody>
                        <a:bodyPr/>
                        <a:lstStyle/>
                        <a:p>
                          <a:pPr algn="ctr"/>
                          <a:r>
                            <a:rPr lang="id-ID" sz="2000" b="1" dirty="0" smtClean="0">
                              <a:latin typeface="Californian FB" pitchFamily="18" charset="0"/>
                            </a:rPr>
                            <a:t>Percepatan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r>
                            <a:rPr lang="id-ID" sz="2000" b="1" dirty="0" smtClean="0">
                              <a:latin typeface="Californian FB" pitchFamily="18" charset="0"/>
                            </a:rPr>
                            <a:t>)</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0,13</m:t>
                                  </m:r>
                                </m:num>
                                <m:den>
                                  <m:r>
                                    <m:rPr>
                                      <m:nor/>
                                    </m:rPr>
                                    <a:rPr lang="id-ID" sz="2000" b="0" i="0" smtClean="0">
                                      <a:ln>
                                        <a:noFill/>
                                      </a:ln>
                                      <a:latin typeface="Cambria Math"/>
                                    </a:rPr>
                                    <m:t>1,5</m:t>
                                  </m:r>
                                </m:den>
                              </m:f>
                            </m:oMath>
                          </a14:m>
                          <a:r>
                            <a:rPr lang="id-ID" sz="2000" b="1" dirty="0" smtClean="0">
                              <a:latin typeface="Californian FB" pitchFamily="18" charset="0"/>
                            </a:rPr>
                            <a:t>= </a:t>
                          </a:r>
                          <a:r>
                            <a:rPr lang="id-ID" sz="2000" b="1" dirty="0" smtClean="0">
                              <a:ln>
                                <a:solidFill>
                                  <a:sysClr val="windowText" lastClr="000000"/>
                                </a:solidFill>
                              </a:ln>
                              <a:latin typeface="Californian FB" pitchFamily="18" charset="0"/>
                            </a:rPr>
                            <a:t>0,09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endParaRPr lang="id-ID" sz="2000" b="1" dirty="0">
                            <a:ln>
                              <a:solidFill>
                                <a:sysClr val="windowText" lastClr="000000"/>
                              </a:solidFill>
                            </a:ln>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0,21</m:t>
                                  </m:r>
                                </m:num>
                                <m:den>
                                  <m:r>
                                    <m:rPr>
                                      <m:nor/>
                                    </m:rPr>
                                    <a:rPr lang="id-ID" sz="2000" b="0" i="0" smtClean="0">
                                      <a:ln>
                                        <a:noFill/>
                                      </a:ln>
                                      <a:latin typeface="Cambria Math"/>
                                    </a:rPr>
                                    <m:t>1,9</m:t>
                                  </m:r>
                                </m:den>
                              </m:f>
                              <m:r>
                                <a:rPr lang="id-ID" sz="2000" b="1" i="0" smtClean="0">
                                  <a:ln>
                                    <a:noFill/>
                                  </a:ln>
                                  <a:latin typeface="Cambria Math"/>
                                </a:rPr>
                                <m:t> </m:t>
                              </m:r>
                            </m:oMath>
                          </a14:m>
                          <a:r>
                            <a:rPr lang="id-ID" sz="2000" b="1" baseline="0" dirty="0" smtClean="0">
                              <a:latin typeface="Californian FB" pitchFamily="18" charset="0"/>
                            </a:rPr>
                            <a:t>= </a:t>
                          </a:r>
                          <a:r>
                            <a:rPr lang="id-ID" sz="2000" b="1" dirty="0" smtClean="0">
                              <a:ln>
                                <a:solidFill>
                                  <a:sysClr val="windowText" lastClr="000000"/>
                                </a:solidFill>
                              </a:ln>
                              <a:latin typeface="Californian FB" pitchFamily="18" charset="0"/>
                            </a:rPr>
                            <a:t>0.11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endParaRPr lang="id-ID" sz="2000" b="1" dirty="0">
                            <a:ln>
                              <a:solidFill>
                                <a:sysClr val="windowText" lastClr="000000"/>
                              </a:solidFill>
                            </a:ln>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0,26</m:t>
                                  </m:r>
                                </m:num>
                                <m:den>
                                  <m:r>
                                    <m:rPr>
                                      <m:nor/>
                                    </m:rPr>
                                    <a:rPr lang="id-ID" sz="2000" b="0" i="0" smtClean="0">
                                      <a:ln>
                                        <a:noFill/>
                                      </a:ln>
                                      <a:latin typeface="Cambria Math"/>
                                    </a:rPr>
                                    <m:t>2,3</m:t>
                                  </m:r>
                                </m:den>
                              </m:f>
                            </m:oMath>
                          </a14:m>
                          <a:r>
                            <a:rPr lang="id-ID" sz="2000" b="1" baseline="0" dirty="0" smtClean="0">
                              <a:latin typeface="Californian FB" pitchFamily="18" charset="0"/>
                            </a:rPr>
                            <a:t> = </a:t>
                          </a:r>
                          <a:r>
                            <a:rPr lang="id-ID" sz="2000" b="1" dirty="0" smtClean="0">
                              <a:ln>
                                <a:solidFill>
                                  <a:sysClr val="windowText" lastClr="000000"/>
                                </a:solidFill>
                              </a:ln>
                              <a:latin typeface="Californian FB" pitchFamily="18" charset="0"/>
                            </a:rPr>
                            <a:t>0.11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endParaRPr lang="id-ID" sz="2000" b="1" dirty="0">
                            <a:ln>
                              <a:solidFill>
                                <a:sysClr val="windowText" lastClr="000000"/>
                              </a:solidFill>
                            </a:ln>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0,27</m:t>
                                  </m:r>
                                </m:num>
                                <m:den>
                                  <m:r>
                                    <m:rPr>
                                      <m:nor/>
                                    </m:rPr>
                                    <a:rPr lang="id-ID" sz="2000" b="0" i="0" smtClean="0">
                                      <a:ln>
                                        <a:noFill/>
                                      </a:ln>
                                      <a:latin typeface="Cambria Math"/>
                                    </a:rPr>
                                    <m:t>2,9</m:t>
                                  </m:r>
                                </m:den>
                              </m:f>
                              <m:r>
                                <a:rPr lang="id-ID" sz="2000" b="1" i="0" smtClean="0">
                                  <a:ln>
                                    <a:noFill/>
                                  </a:ln>
                                  <a:latin typeface="Cambria Math"/>
                                </a:rPr>
                                <m:t> </m:t>
                              </m:r>
                            </m:oMath>
                          </a14:m>
                          <a:r>
                            <a:rPr lang="id-ID" sz="2000" b="1" baseline="0" dirty="0" smtClean="0">
                              <a:latin typeface="Californian FB" pitchFamily="18" charset="0"/>
                            </a:rPr>
                            <a:t>= </a:t>
                          </a:r>
                          <a:r>
                            <a:rPr lang="id-ID" sz="2000" b="1" dirty="0" smtClean="0">
                              <a:ln>
                                <a:solidFill>
                                  <a:sysClr val="windowText" lastClr="000000"/>
                                </a:solidFill>
                              </a:ln>
                              <a:latin typeface="Californian FB" pitchFamily="18" charset="0"/>
                            </a:rPr>
                            <a:t>0.09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endParaRPr lang="id-ID" sz="2000" b="1" dirty="0">
                            <a:ln>
                              <a:solidFill>
                                <a:sysClr val="windowText" lastClr="000000"/>
                              </a:solidFill>
                            </a:ln>
                            <a:latin typeface="Californian FB" pitchFamily="18" charset="0"/>
                          </a:endParaRPr>
                        </a:p>
                      </a:txBody>
                      <a:tcPr anchor="ct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106855621"/>
                  </p:ext>
                </p:extLst>
              </p:nvPr>
            </p:nvGraphicFramePr>
            <p:xfrm>
              <a:off x="226842" y="4570126"/>
              <a:ext cx="11738662" cy="2206308"/>
            </p:xfrm>
            <a:graphic>
              <a:graphicData uri="http://schemas.openxmlformats.org/drawingml/2006/table">
                <a:tbl>
                  <a:tblPr firstRow="1" bandRow="1">
                    <a:tableStyleId>{5C22544A-7EE6-4342-B048-85BDC9FD1C3A}</a:tableStyleId>
                  </a:tblPr>
                  <a:tblGrid>
                    <a:gridCol w="2327021"/>
                    <a:gridCol w="2422843"/>
                    <a:gridCol w="2091055"/>
                    <a:gridCol w="2510155"/>
                    <a:gridCol w="2387588"/>
                  </a:tblGrid>
                  <a:tr h="396240">
                    <a:tc>
                      <a:txBody>
                        <a:bodyPr/>
                        <a:lstStyle/>
                        <a:p>
                          <a:pPr algn="ctr"/>
                          <a:r>
                            <a:rPr lang="id-ID" sz="2000" b="1" dirty="0" smtClean="0">
                              <a:latin typeface="Californian FB" pitchFamily="18" charset="0"/>
                            </a:rPr>
                            <a:t>Jarak</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20 cm = 0.2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40 cm = 0.4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60 cm = 0.6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80</a:t>
                          </a:r>
                          <a:r>
                            <a:rPr lang="id-ID" sz="2000" b="1" baseline="0" dirty="0" smtClean="0">
                              <a:latin typeface="Californian FB" pitchFamily="18" charset="0"/>
                            </a:rPr>
                            <a:t> cm = 0.8 m</a:t>
                          </a:r>
                          <a:endParaRPr lang="id-ID" sz="2000" b="1" dirty="0">
                            <a:latin typeface="Californian FB" pitchFamily="18" charset="0"/>
                          </a:endParaRPr>
                        </a:p>
                      </a:txBody>
                      <a:tcPr/>
                    </a:tc>
                  </a:tr>
                  <a:tr h="584772">
                    <a:tc>
                      <a:txBody>
                        <a:bodyPr/>
                        <a:lstStyle/>
                        <a:p>
                          <a:pPr algn="ctr"/>
                          <a:r>
                            <a:rPr lang="id-ID" sz="2000" b="1" dirty="0" smtClean="0">
                              <a:latin typeface="Californian FB" pitchFamily="18" charset="0"/>
                            </a:rPr>
                            <a:t>Waktu (s)</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96222" t="-72917" r="-288917" b="-211458"/>
                          </a:stretch>
                        </a:blipFill>
                      </a:tcPr>
                    </a:tc>
                    <a:tc>
                      <a:txBody>
                        <a:bodyPr/>
                        <a:lstStyle/>
                        <a:p>
                          <a:endParaRPr lang="id-ID"/>
                        </a:p>
                      </a:txBody>
                      <a:tcPr anchor="ctr">
                        <a:blipFill rotWithShape="1">
                          <a:blip r:embed="rId4"/>
                          <a:stretch>
                            <a:fillRect l="-227114" t="-72917" r="-234402" b="-211458"/>
                          </a:stretch>
                        </a:blipFill>
                      </a:tcPr>
                    </a:tc>
                    <a:tc>
                      <a:txBody>
                        <a:bodyPr/>
                        <a:lstStyle/>
                        <a:p>
                          <a:endParaRPr lang="id-ID"/>
                        </a:p>
                      </a:txBody>
                      <a:tcPr anchor="ctr">
                        <a:blipFill rotWithShape="1">
                          <a:blip r:embed="rId4"/>
                          <a:stretch>
                            <a:fillRect l="-272330" t="-72917" r="-95146" b="-211458"/>
                          </a:stretch>
                        </a:blipFill>
                      </a:tcPr>
                    </a:tc>
                    <a:tc>
                      <a:txBody>
                        <a:bodyPr/>
                        <a:lstStyle/>
                        <a:p>
                          <a:endParaRPr lang="id-ID"/>
                        </a:p>
                      </a:txBody>
                      <a:tcPr anchor="ctr">
                        <a:blipFill rotWithShape="1">
                          <a:blip r:embed="rId4"/>
                          <a:stretch>
                            <a:fillRect l="-391327" t="-72917" b="-211458"/>
                          </a:stretch>
                        </a:blipFill>
                      </a:tcPr>
                    </a:tc>
                  </a:tr>
                  <a:tr h="612648">
                    <a:tc>
                      <a:txBody>
                        <a:bodyPr/>
                        <a:lstStyle/>
                        <a:p>
                          <a:pPr algn="ctr"/>
                          <a:r>
                            <a:rPr lang="id-ID" sz="2000" b="1" dirty="0" smtClean="0">
                              <a:latin typeface="Californian FB" pitchFamily="18" charset="0"/>
                            </a:rPr>
                            <a:t>Kecepatan </a:t>
                          </a:r>
                          <a:r>
                            <a:rPr lang="id-ID" sz="2000" b="1" i="0" dirty="0" smtClean="0">
                              <a:latin typeface="Californian FB" pitchFamily="18" charset="0"/>
                            </a:rPr>
                            <a:t>(m/s)</a:t>
                          </a:r>
                          <a:endParaRPr lang="id-ID" sz="2000" b="1" i="0" dirty="0">
                            <a:latin typeface="Californian FB" pitchFamily="18" charset="0"/>
                          </a:endParaRPr>
                        </a:p>
                      </a:txBody>
                      <a:tcPr anchor="ctr"/>
                    </a:tc>
                    <a:tc>
                      <a:txBody>
                        <a:bodyPr/>
                        <a:lstStyle/>
                        <a:p>
                          <a:endParaRPr lang="id-ID"/>
                        </a:p>
                      </a:txBody>
                      <a:tcPr anchor="ctr">
                        <a:blipFill rotWithShape="1">
                          <a:blip r:embed="rId4"/>
                          <a:stretch>
                            <a:fillRect l="-96222" t="-166000" r="-288917" b="-103000"/>
                          </a:stretch>
                        </a:blipFill>
                      </a:tcPr>
                    </a:tc>
                    <a:tc>
                      <a:txBody>
                        <a:bodyPr/>
                        <a:lstStyle/>
                        <a:p>
                          <a:endParaRPr lang="id-ID"/>
                        </a:p>
                      </a:txBody>
                      <a:tcPr anchor="ctr">
                        <a:blipFill rotWithShape="1">
                          <a:blip r:embed="rId4"/>
                          <a:stretch>
                            <a:fillRect l="-227114" t="-166000" r="-234402" b="-103000"/>
                          </a:stretch>
                        </a:blipFill>
                      </a:tcPr>
                    </a:tc>
                    <a:tc>
                      <a:txBody>
                        <a:bodyPr/>
                        <a:lstStyle/>
                        <a:p>
                          <a:endParaRPr lang="id-ID"/>
                        </a:p>
                      </a:txBody>
                      <a:tcPr anchor="ctr">
                        <a:blipFill rotWithShape="1">
                          <a:blip r:embed="rId4"/>
                          <a:stretch>
                            <a:fillRect l="-272330" t="-166000" r="-95146" b="-103000"/>
                          </a:stretch>
                        </a:blipFill>
                      </a:tcPr>
                    </a:tc>
                    <a:tc>
                      <a:txBody>
                        <a:bodyPr/>
                        <a:lstStyle/>
                        <a:p>
                          <a:endParaRPr lang="id-ID"/>
                        </a:p>
                      </a:txBody>
                      <a:tcPr anchor="ctr">
                        <a:blipFill rotWithShape="1">
                          <a:blip r:embed="rId4"/>
                          <a:stretch>
                            <a:fillRect l="-391327" t="-166000" b="-103000"/>
                          </a:stretch>
                        </a:blipFill>
                      </a:tcPr>
                    </a:tc>
                  </a:tr>
                  <a:tr h="612648">
                    <a:tc>
                      <a:txBody>
                        <a:bodyPr/>
                        <a:lstStyle/>
                        <a:p>
                          <a:endParaRPr lang="id-ID"/>
                        </a:p>
                      </a:txBody>
                      <a:tcPr anchor="ctr">
                        <a:blipFill rotWithShape="1">
                          <a:blip r:embed="rId4"/>
                          <a:stretch>
                            <a:fillRect t="-263366" r="-404188" b="-1980"/>
                          </a:stretch>
                        </a:blipFill>
                      </a:tcPr>
                    </a:tc>
                    <a:tc>
                      <a:txBody>
                        <a:bodyPr/>
                        <a:lstStyle/>
                        <a:p>
                          <a:endParaRPr lang="id-ID"/>
                        </a:p>
                      </a:txBody>
                      <a:tcPr anchor="ctr">
                        <a:blipFill rotWithShape="1">
                          <a:blip r:embed="rId4"/>
                          <a:stretch>
                            <a:fillRect l="-96222" t="-263366" r="-288917" b="-1980"/>
                          </a:stretch>
                        </a:blipFill>
                      </a:tcPr>
                    </a:tc>
                    <a:tc>
                      <a:txBody>
                        <a:bodyPr/>
                        <a:lstStyle/>
                        <a:p>
                          <a:endParaRPr lang="id-ID"/>
                        </a:p>
                      </a:txBody>
                      <a:tcPr anchor="ctr">
                        <a:blipFill rotWithShape="1">
                          <a:blip r:embed="rId4"/>
                          <a:stretch>
                            <a:fillRect l="-227114" t="-263366" r="-234402" b="-1980"/>
                          </a:stretch>
                        </a:blipFill>
                      </a:tcPr>
                    </a:tc>
                    <a:tc>
                      <a:txBody>
                        <a:bodyPr/>
                        <a:lstStyle/>
                        <a:p>
                          <a:endParaRPr lang="id-ID"/>
                        </a:p>
                      </a:txBody>
                      <a:tcPr anchor="ctr">
                        <a:blipFill rotWithShape="1">
                          <a:blip r:embed="rId4"/>
                          <a:stretch>
                            <a:fillRect l="-272330" t="-263366" r="-95146" b="-1980"/>
                          </a:stretch>
                        </a:blipFill>
                      </a:tcPr>
                    </a:tc>
                    <a:tc>
                      <a:txBody>
                        <a:bodyPr/>
                        <a:lstStyle/>
                        <a:p>
                          <a:endParaRPr lang="id-ID"/>
                        </a:p>
                      </a:txBody>
                      <a:tcPr anchor="ctr">
                        <a:blipFill rotWithShape="1">
                          <a:blip r:embed="rId4"/>
                          <a:stretch>
                            <a:fillRect l="-391327" t="-263366" b="-1980"/>
                          </a:stretch>
                        </a:blipFill>
                      </a:tcPr>
                    </a:tc>
                  </a:tr>
                </a:tbl>
              </a:graphicData>
            </a:graphic>
          </p:graphicFrame>
        </mc:Fallback>
      </mc:AlternateContent>
      <p:sp>
        <p:nvSpPr>
          <p:cNvPr id="7" name="TextBox 6"/>
          <p:cNvSpPr txBox="1"/>
          <p:nvPr/>
        </p:nvSpPr>
        <p:spPr>
          <a:xfrm>
            <a:off x="304800" y="3950572"/>
            <a:ext cx="7811754" cy="461665"/>
          </a:xfrm>
          <a:prstGeom prst="rect">
            <a:avLst/>
          </a:prstGeom>
          <a:noFill/>
        </p:spPr>
        <p:txBody>
          <a:bodyPr wrap="none" rtlCol="0">
            <a:spAutoFit/>
          </a:bodyPr>
          <a:lstStyle/>
          <a:p>
            <a:r>
              <a:rPr lang="id-ID" sz="2400" b="1" dirty="0" smtClean="0">
                <a:latin typeface="Californian FB" pitchFamily="18" charset="0"/>
              </a:rPr>
              <a:t>Tabel.2. Percobaan Kecepatan dan Percepatan                  &amp; </a:t>
            </a:r>
            <a:endParaRPr lang="id-ID" sz="2400" b="1" dirty="0">
              <a:latin typeface="Californian FB" pitchFamily="18" charset="0"/>
            </a:endParaRPr>
          </a:p>
        </p:txBody>
      </p:sp>
      <p:pic>
        <p:nvPicPr>
          <p:cNvPr id="8" name="Picture 7" descr="7003880"/>
          <p:cNvPicPr>
            <a:picLocks noChangeAspect="1"/>
          </p:cNvPicPr>
          <p:nvPr/>
        </p:nvPicPr>
        <p:blipFill>
          <a:blip r:embed="rId5"/>
          <a:stretch>
            <a:fillRect/>
          </a:stretch>
        </p:blipFill>
        <p:spPr>
          <a:xfrm>
            <a:off x="160655" y="190500"/>
            <a:ext cx="1236980" cy="526415"/>
          </a:xfrm>
          <a:prstGeom prst="rect">
            <a:avLst/>
          </a:prstGeom>
        </p:spPr>
      </p:pic>
      <p:grpSp>
        <p:nvGrpSpPr>
          <p:cNvPr id="9" name="Group 8"/>
          <p:cNvGrpSpPr/>
          <p:nvPr/>
        </p:nvGrpSpPr>
        <p:grpSpPr>
          <a:xfrm>
            <a:off x="5699224" y="953930"/>
            <a:ext cx="1067335" cy="584904"/>
            <a:chOff x="5699225" y="1048206"/>
            <a:chExt cx="1204497" cy="584904"/>
          </a:xfrm>
        </p:grpSpPr>
        <p:sp>
          <p:nvSpPr>
            <p:cNvPr id="10" name="Rectangle 9"/>
            <p:cNvSpPr/>
            <p:nvPr/>
          </p:nvSpPr>
          <p:spPr bwMode="auto">
            <a:xfrm>
              <a:off x="5699225"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11" name="Rectangle 10"/>
                <p:cNvSpPr/>
                <p:nvPr/>
              </p:nvSpPr>
              <p:spPr>
                <a:xfrm>
                  <a:off x="5831009" y="1048206"/>
                  <a:ext cx="729687" cy="584904"/>
                </a:xfrm>
                <a:prstGeom prst="rect">
                  <a:avLst/>
                </a:prstGeom>
              </p:spPr>
              <p:txBody>
                <a:bodyPr wrap="none">
                  <a:spAutoFit/>
                </a:bodyPr>
                <a:lstStyle/>
                <a:p>
                  <a:pPr algn="ctr" fontAlgn="base">
                    <a:spcBef>
                      <a:spcPct val="0"/>
                    </a:spcBef>
                    <a:spcAft>
                      <a:spcPct val="0"/>
                    </a:spcAft>
                  </a:pPr>
                  <a:r>
                    <a:rPr lang="id-ID" sz="2000" b="1" dirty="0">
                      <a:solidFill>
                        <a:schemeClr val="bg1"/>
                      </a:solidFill>
                      <a:latin typeface="Arial" panose="02080604020202020204" pitchFamily="34" charset="0"/>
                      <a:ea typeface="SimSun" pitchFamily="2" charset="-122"/>
                    </a:rPr>
                    <a:t>v = </a:t>
                  </a:r>
                  <a14:m>
                    <m:oMath xmlns:m="http://schemas.openxmlformats.org/officeDocument/2006/math">
                      <m:f>
                        <m:fPr>
                          <m:ctrlPr>
                            <a:rPr lang="id-ID" sz="2400" b="1" i="1">
                              <a:solidFill>
                                <a:schemeClr val="bg1"/>
                              </a:solidFill>
                              <a:latin typeface="Cambria Math"/>
                            </a:rPr>
                          </m:ctrlPr>
                        </m:fPr>
                        <m:num>
                          <m:r>
                            <a:rPr lang="id-ID" sz="2400" b="1" i="1">
                              <a:solidFill>
                                <a:schemeClr val="bg1"/>
                              </a:solidFill>
                              <a:latin typeface="Cambria Math"/>
                            </a:rPr>
                            <m:t>𝒔</m:t>
                          </m:r>
                        </m:num>
                        <m:den>
                          <m:r>
                            <a:rPr lang="id-ID" sz="2400" b="1" i="1">
                              <a:solidFill>
                                <a:schemeClr val="bg1"/>
                              </a:solidFill>
                              <a:latin typeface="Cambria Math"/>
                            </a:rPr>
                            <m:t>𝒕</m:t>
                          </m:r>
                        </m:den>
                      </m:f>
                    </m:oMath>
                  </a14:m>
                  <a:endParaRPr lang="id-ID" sz="2400" b="1" dirty="0"/>
                </a:p>
              </p:txBody>
            </p:sp>
          </mc:Choice>
          <mc:Fallback xmlns="">
            <p:sp>
              <p:nvSpPr>
                <p:cNvPr id="11" name="Rectangle 10"/>
                <p:cNvSpPr>
                  <a:spLocks noRot="1" noChangeAspect="1" noMove="1" noResize="1" noEditPoints="1" noAdjustHandles="1" noChangeArrowheads="1" noChangeShapeType="1" noTextEdit="1"/>
                </p:cNvSpPr>
                <p:nvPr/>
              </p:nvSpPr>
              <p:spPr>
                <a:xfrm>
                  <a:off x="5831009" y="1048206"/>
                  <a:ext cx="729687" cy="584904"/>
                </a:xfrm>
                <a:prstGeom prst="rect">
                  <a:avLst/>
                </a:prstGeom>
                <a:blipFill rotWithShape="1">
                  <a:blip r:embed="rId6"/>
                  <a:stretch>
                    <a:fillRect l="-15094" t="-1042" r="-33962" b="-9375"/>
                  </a:stretch>
                </a:blipFill>
              </p:spPr>
              <p:txBody>
                <a:bodyPr/>
                <a:lstStyle/>
                <a:p>
                  <a:r>
                    <a:rPr lang="id-ID">
                      <a:noFill/>
                    </a:rPr>
                    <a:t> </a:t>
                  </a:r>
                </a:p>
              </p:txBody>
            </p:sp>
          </mc:Fallback>
        </mc:AlternateContent>
      </p:grpSp>
      <p:grpSp>
        <p:nvGrpSpPr>
          <p:cNvPr id="12" name="Group 11"/>
          <p:cNvGrpSpPr/>
          <p:nvPr/>
        </p:nvGrpSpPr>
        <p:grpSpPr>
          <a:xfrm>
            <a:off x="6432114" y="3888952"/>
            <a:ext cx="1067335" cy="584904"/>
            <a:chOff x="5699225" y="1048206"/>
            <a:chExt cx="1204497" cy="584904"/>
          </a:xfrm>
        </p:grpSpPr>
        <p:sp>
          <p:nvSpPr>
            <p:cNvPr id="13" name="Rectangle 12"/>
            <p:cNvSpPr/>
            <p:nvPr/>
          </p:nvSpPr>
          <p:spPr bwMode="auto">
            <a:xfrm>
              <a:off x="5699225"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14" name="Rectangle 13"/>
                <p:cNvSpPr/>
                <p:nvPr/>
              </p:nvSpPr>
              <p:spPr>
                <a:xfrm>
                  <a:off x="5831009" y="1048206"/>
                  <a:ext cx="729687" cy="584904"/>
                </a:xfrm>
                <a:prstGeom prst="rect">
                  <a:avLst/>
                </a:prstGeom>
              </p:spPr>
              <p:txBody>
                <a:bodyPr wrap="none">
                  <a:spAutoFit/>
                </a:bodyPr>
                <a:lstStyle/>
                <a:p>
                  <a:pPr algn="ctr" fontAlgn="base">
                    <a:spcBef>
                      <a:spcPct val="0"/>
                    </a:spcBef>
                    <a:spcAft>
                      <a:spcPct val="0"/>
                    </a:spcAft>
                  </a:pPr>
                  <a:r>
                    <a:rPr lang="id-ID" sz="2000" b="1" dirty="0">
                      <a:solidFill>
                        <a:schemeClr val="bg1"/>
                      </a:solidFill>
                      <a:latin typeface="Arial" panose="02080604020202020204" pitchFamily="34" charset="0"/>
                      <a:ea typeface="SimSun" pitchFamily="2" charset="-122"/>
                    </a:rPr>
                    <a:t>v = </a:t>
                  </a:r>
                  <a14:m>
                    <m:oMath xmlns:m="http://schemas.openxmlformats.org/officeDocument/2006/math">
                      <m:f>
                        <m:fPr>
                          <m:ctrlPr>
                            <a:rPr lang="id-ID" sz="2400" b="1" i="1">
                              <a:solidFill>
                                <a:schemeClr val="bg1"/>
                              </a:solidFill>
                              <a:latin typeface="Cambria Math"/>
                            </a:rPr>
                          </m:ctrlPr>
                        </m:fPr>
                        <m:num>
                          <m:r>
                            <a:rPr lang="id-ID" sz="2400" b="1" i="1">
                              <a:solidFill>
                                <a:schemeClr val="bg1"/>
                              </a:solidFill>
                              <a:latin typeface="Cambria Math"/>
                            </a:rPr>
                            <m:t>𝒔</m:t>
                          </m:r>
                        </m:num>
                        <m:den>
                          <m:r>
                            <a:rPr lang="id-ID" sz="2400" b="1" i="1">
                              <a:solidFill>
                                <a:schemeClr val="bg1"/>
                              </a:solidFill>
                              <a:latin typeface="Cambria Math"/>
                            </a:rPr>
                            <m:t>𝒕</m:t>
                          </m:r>
                        </m:den>
                      </m:f>
                    </m:oMath>
                  </a14:m>
                  <a:endParaRPr lang="id-ID" sz="2400" b="1" dirty="0"/>
                </a:p>
              </p:txBody>
            </p:sp>
          </mc:Choice>
          <mc:Fallback xmlns="">
            <p:sp>
              <p:nvSpPr>
                <p:cNvPr id="14" name="Rectangle 13"/>
                <p:cNvSpPr>
                  <a:spLocks noRot="1" noChangeAspect="1" noMove="1" noResize="1" noEditPoints="1" noAdjustHandles="1" noChangeArrowheads="1" noChangeShapeType="1" noTextEdit="1"/>
                </p:cNvSpPr>
                <p:nvPr/>
              </p:nvSpPr>
              <p:spPr>
                <a:xfrm>
                  <a:off x="5831009" y="1048206"/>
                  <a:ext cx="729687" cy="584904"/>
                </a:xfrm>
                <a:prstGeom prst="rect">
                  <a:avLst/>
                </a:prstGeom>
                <a:blipFill rotWithShape="1">
                  <a:blip r:embed="rId7"/>
                  <a:stretch>
                    <a:fillRect l="-15094" t="-1042" r="-33962" b="-9375"/>
                  </a:stretch>
                </a:blipFill>
              </p:spPr>
              <p:txBody>
                <a:bodyPr/>
                <a:lstStyle/>
                <a:p>
                  <a:r>
                    <a:rPr lang="id-ID">
                      <a:noFill/>
                    </a:rPr>
                    <a:t> </a:t>
                  </a:r>
                </a:p>
              </p:txBody>
            </p:sp>
          </mc:Fallback>
        </mc:AlternateContent>
      </p:grpSp>
      <p:grpSp>
        <p:nvGrpSpPr>
          <p:cNvPr id="15" name="Group 14"/>
          <p:cNvGrpSpPr/>
          <p:nvPr/>
        </p:nvGrpSpPr>
        <p:grpSpPr>
          <a:xfrm>
            <a:off x="8023173" y="3898806"/>
            <a:ext cx="1067335" cy="584904"/>
            <a:chOff x="5771461" y="1032966"/>
            <a:chExt cx="1204497" cy="584904"/>
          </a:xfrm>
        </p:grpSpPr>
        <p:sp>
          <p:nvSpPr>
            <p:cNvPr id="16" name="Rectangle 15"/>
            <p:cNvSpPr/>
            <p:nvPr/>
          </p:nvSpPr>
          <p:spPr bwMode="auto">
            <a:xfrm>
              <a:off x="5771461" y="1063084"/>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17" name="Rectangle 16"/>
                <p:cNvSpPr/>
                <p:nvPr/>
              </p:nvSpPr>
              <p:spPr>
                <a:xfrm>
                  <a:off x="5771461" y="1032966"/>
                  <a:ext cx="848784" cy="584904"/>
                </a:xfrm>
                <a:prstGeom prst="rect">
                  <a:avLst/>
                </a:prstGeom>
              </p:spPr>
              <p:txBody>
                <a:bodyPr wrap="none">
                  <a:spAutoFit/>
                </a:bodyPr>
                <a:lstStyle/>
                <a:p>
                  <a:pPr algn="ctr" fontAlgn="base">
                    <a:spcBef>
                      <a:spcPct val="0"/>
                    </a:spcBef>
                    <a:spcAft>
                      <a:spcPct val="0"/>
                    </a:spcAft>
                  </a:pPr>
                  <a:r>
                    <a:rPr lang="id-ID" sz="2000" b="1" dirty="0" smtClean="0">
                      <a:solidFill>
                        <a:schemeClr val="bg1"/>
                      </a:solidFill>
                      <a:latin typeface="Arial" panose="02080604020202020204" pitchFamily="34" charset="0"/>
                      <a:ea typeface="SimSun" pitchFamily="2" charset="-122"/>
                    </a:rPr>
                    <a:t>a </a:t>
                  </a:r>
                  <a:r>
                    <a:rPr lang="id-ID" sz="20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2400" b="1" i="1">
                              <a:solidFill>
                                <a:schemeClr val="bg1"/>
                              </a:solidFill>
                              <a:latin typeface="Cambria Math"/>
                            </a:rPr>
                          </m:ctrlPr>
                        </m:fPr>
                        <m:num>
                          <m:r>
                            <a:rPr lang="id-ID" sz="2400" b="1" i="1" smtClean="0">
                              <a:solidFill>
                                <a:schemeClr val="bg1"/>
                              </a:solidFill>
                              <a:latin typeface="Cambria Math"/>
                            </a:rPr>
                            <m:t>𝒗</m:t>
                          </m:r>
                        </m:num>
                        <m:den>
                          <m:r>
                            <a:rPr lang="id-ID" sz="2400" b="1" i="1">
                              <a:solidFill>
                                <a:schemeClr val="bg1"/>
                              </a:solidFill>
                              <a:latin typeface="Cambria Math"/>
                            </a:rPr>
                            <m:t>𝒕</m:t>
                          </m:r>
                        </m:den>
                      </m:f>
                    </m:oMath>
                  </a14:m>
                  <a:endParaRPr lang="id-ID" sz="2400" b="1" dirty="0"/>
                </a:p>
              </p:txBody>
            </p:sp>
          </mc:Choice>
          <mc:Fallback xmlns="">
            <p:sp>
              <p:nvSpPr>
                <p:cNvPr id="17" name="Rectangle 16"/>
                <p:cNvSpPr>
                  <a:spLocks noRot="1" noChangeAspect="1" noMove="1" noResize="1" noEditPoints="1" noAdjustHandles="1" noChangeArrowheads="1" noChangeShapeType="1" noTextEdit="1"/>
                </p:cNvSpPr>
                <p:nvPr/>
              </p:nvSpPr>
              <p:spPr>
                <a:xfrm>
                  <a:off x="5771461" y="1032966"/>
                  <a:ext cx="848784" cy="584904"/>
                </a:xfrm>
                <a:prstGeom prst="rect">
                  <a:avLst/>
                </a:prstGeom>
                <a:blipFill rotWithShape="1">
                  <a:blip r:embed="rId8"/>
                  <a:stretch>
                    <a:fillRect l="-8065" t="-1042" r="-22581" b="-9375"/>
                  </a:stretch>
                </a:blipFill>
              </p:spPr>
              <p:txBody>
                <a:bodyPr/>
                <a:lstStyle/>
                <a:p>
                  <a:r>
                    <a:rPr lang="id-ID">
                      <a:noFill/>
                    </a:rPr>
                    <a:t> </a:t>
                  </a:r>
                </a:p>
              </p:txBody>
            </p:sp>
          </mc:Fallback>
        </mc:AlternateContent>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sp>
        <p:nvSpPr>
          <p:cNvPr id="3" name="Content Placeholder 2"/>
          <p:cNvSpPr>
            <a:spLocks noGrp="1"/>
          </p:cNvSpPr>
          <p:nvPr>
            <p:ph idx="1"/>
          </p:nvPr>
        </p:nvSpPr>
        <p:spPr>
          <a:xfrm>
            <a:off x="176420" y="1143216"/>
            <a:ext cx="11852669" cy="4953000"/>
          </a:xfrm>
        </p:spPr>
        <p:txBody>
          <a:bodyPr/>
          <a:lstStyle/>
          <a:p>
            <a:pPr marL="0" indent="0" algn="just">
              <a:buNone/>
            </a:pPr>
            <a:r>
              <a:rPr lang="id-ID" sz="2400" b="1" dirty="0" smtClean="0">
                <a:latin typeface="Californian FB" pitchFamily="18" charset="0"/>
              </a:rPr>
              <a:t>	Pada </a:t>
            </a:r>
            <a:r>
              <a:rPr lang="id-ID" sz="2400" b="1" dirty="0">
                <a:latin typeface="Californian FB" pitchFamily="18" charset="0"/>
              </a:rPr>
              <a:t>tabel.1 menunjukan bahwa </a:t>
            </a:r>
            <a:r>
              <a:rPr lang="id-ID" sz="2400" b="1" dirty="0" smtClean="0">
                <a:latin typeface="Californian FB" pitchFamily="18" charset="0"/>
              </a:rPr>
              <a:t>pengaruh ukuran bola terhadap gaya stokes saat dijatuhkan dengan </a:t>
            </a:r>
            <a:r>
              <a:rPr lang="id-ID" sz="2400" b="1" dirty="0">
                <a:latin typeface="Californian FB" pitchFamily="18" charset="0"/>
              </a:rPr>
              <a:t>variasi </a:t>
            </a:r>
            <a:r>
              <a:rPr lang="id-ID" sz="2400" b="1" dirty="0" smtClean="0">
                <a:latin typeface="Californian FB" pitchFamily="18" charset="0"/>
              </a:rPr>
              <a:t>diameter benda. </a:t>
            </a:r>
            <a:r>
              <a:rPr lang="id-ID" sz="2400" b="1" dirty="0">
                <a:latin typeface="Californian FB" pitchFamily="18" charset="0"/>
              </a:rPr>
              <a:t>D</a:t>
            </a:r>
            <a:r>
              <a:rPr lang="id-ID" sz="2400" b="1" dirty="0" smtClean="0">
                <a:latin typeface="Californian FB" pitchFamily="18" charset="0"/>
              </a:rPr>
              <a:t>iameter bola pertama 15,8 mm, kemudian diameter bola kedua yaitu 10,21 mm. Berdasarkas hasil pengolahan data di ketahui bahwa semakin besar diameter bola maka gaya gesek stokes semakin besar, namun hal ini sangat bergantung pada massa bola itu sendiri, jika bola bermassa beda dijatuhkan pada zat cair maka bola yang bermassa paling besar akan mengalami percepatan dan gaya gesek yang paling besar.</a:t>
            </a:r>
          </a:p>
          <a:p>
            <a:pPr marL="0" indent="0" algn="just">
              <a:buNone/>
            </a:pPr>
            <a:r>
              <a:rPr lang="id-ID" sz="2400" b="1" dirty="0" smtClean="0">
                <a:latin typeface="Californian FB" pitchFamily="18" charset="0"/>
              </a:rPr>
              <a:t>	Adapun hubungan antara jarak jatuh (kelajuan) terhadap gaya gesek stokes yaitu besarnya kelajuan benda dapat dipastikan bahwa nilai koefisien viskositas semakin kecil dan gaya gesek stokes semakin besar. Begitupun sebaliknya, sehingga nilai viskositas dan gaya gesek berbanding terbalik dengan kelajuan benda.</a:t>
            </a:r>
          </a:p>
          <a:p>
            <a:pPr marL="0" indent="0" algn="just">
              <a:buNone/>
            </a:pPr>
            <a:r>
              <a:rPr lang="id-ID" sz="2400" b="1" dirty="0">
                <a:latin typeface="Californian FB" pitchFamily="18" charset="0"/>
              </a:rPr>
              <a:t>	</a:t>
            </a:r>
            <a:r>
              <a:rPr lang="id-ID" sz="2400" b="1" dirty="0" smtClean="0">
                <a:latin typeface="Californian FB" pitchFamily="18" charset="0"/>
              </a:rPr>
              <a:t>Nilai vislositas pada setiap percobaan berbeda, ada beberapa faktor yaitu jarak dan kecepatan yang diperoleh pada setiap percobaan berbeda dan dipengaruhi oleh ukuran benda terhadap viskositas. Dari hasil pengolahan data dapat di pastikan bahwa hasil praktikum akurat berdasarkan nilai KR &lt; 5% </a:t>
            </a: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191102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KESIMPULAN</a:t>
            </a:r>
            <a:endParaRPr lang="id-ID" b="1" dirty="0"/>
          </a:p>
        </p:txBody>
      </p:sp>
      <p:sp>
        <p:nvSpPr>
          <p:cNvPr id="3" name="Content Placeholder 2"/>
          <p:cNvSpPr>
            <a:spLocks noGrp="1"/>
          </p:cNvSpPr>
          <p:nvPr>
            <p:ph idx="1"/>
          </p:nvPr>
        </p:nvSpPr>
        <p:spPr>
          <a:xfrm>
            <a:off x="622081" y="2379936"/>
            <a:ext cx="10972800" cy="4953000"/>
          </a:xfrm>
        </p:spPr>
        <p:txBody>
          <a:bodyPr/>
          <a:lstStyle/>
          <a:p>
            <a:pPr marL="514350" indent="-514350" algn="just">
              <a:buAutoNum type="arabicPeriod"/>
            </a:pPr>
            <a:r>
              <a:rPr lang="id-ID" sz="2400" b="1" dirty="0" smtClean="0">
                <a:latin typeface="Californian FB" pitchFamily="18" charset="0"/>
              </a:rPr>
              <a:t>Ukuran diameter bola berpengaruh terhadap gaya gesek dan percepatan yang dihasilkan (berbanding lurus).</a:t>
            </a:r>
          </a:p>
          <a:p>
            <a:pPr marL="514350" indent="-514350" algn="just">
              <a:buAutoNum type="arabicPeriod"/>
            </a:pPr>
            <a:r>
              <a:rPr lang="id-ID" sz="2400" b="1" dirty="0" smtClean="0">
                <a:latin typeface="Californian FB" pitchFamily="18" charset="0"/>
              </a:rPr>
              <a:t>Gaya gesek stokes berbanding terbalik dengan kelajuan benda.</a:t>
            </a:r>
          </a:p>
          <a:p>
            <a:pPr marL="514350" indent="-514350" algn="just">
              <a:buAutoNum type="arabicPeriod"/>
            </a:pPr>
            <a:r>
              <a:rPr lang="id-ID" sz="2400" b="1" dirty="0" smtClean="0">
                <a:latin typeface="Californian FB" pitchFamily="18" charset="0"/>
              </a:rPr>
              <a:t>Hasil perhitungan dapat tidak sesuai dengan teori karena keterbatasan pengamat dalam menggunakan alat, misal terlalu cepat dalam menekan tombol stopwatch sehingga waktu yang tercatat tidak sesuai dengan waktu yang sebenarnya.</a:t>
            </a:r>
          </a:p>
          <a:p>
            <a:pPr marL="0" indent="0" algn="just">
              <a:buNone/>
            </a:pPr>
            <a:endParaRPr lang="id-ID" sz="24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52977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X</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id-ID" altLang="en-US" dirty="0" smtClean="0"/>
              <a:t>KALORIMETER</a:t>
            </a:r>
            <a:endParaRPr lang="en-US" altLang="en-US" dirty="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39876757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DATA PENGAMATAN</a:t>
            </a:r>
            <a:endParaRPr lang="id-ID" b="1"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847852716"/>
                  </p:ext>
                </p:extLst>
              </p:nvPr>
            </p:nvGraphicFramePr>
            <p:xfrm>
              <a:off x="609600" y="1631950"/>
              <a:ext cx="10972800" cy="3949700"/>
            </p:xfrm>
            <a:graphic>
              <a:graphicData uri="http://schemas.openxmlformats.org/drawingml/2006/table">
                <a:tbl>
                  <a:tblPr firstRow="1" bandRow="1">
                    <a:tableStyleId>{0E3FDE45-AF77-4B5C-9715-49D594BDF05E}</a:tableStyleId>
                  </a:tblPr>
                  <a:tblGrid>
                    <a:gridCol w="5486400"/>
                    <a:gridCol w="5486400"/>
                  </a:tblGrid>
                  <a:tr h="465887">
                    <a:tc>
                      <a:txBody>
                        <a:bodyPr/>
                        <a:lstStyle/>
                        <a:p>
                          <a:pPr algn="ctr"/>
                          <a:r>
                            <a:rPr lang="id-ID" sz="2000" b="1" dirty="0" smtClean="0">
                              <a:latin typeface="Californian FB" pitchFamily="18" charset="0"/>
                            </a:rPr>
                            <a:t>Massa Kalorimeter</a:t>
                          </a:r>
                          <a:r>
                            <a:rPr lang="id-ID" sz="2000" b="1" baseline="0" dirty="0" smtClean="0">
                              <a:latin typeface="Californian FB" pitchFamily="18" charset="0"/>
                            </a:rPr>
                            <a:t> kosong </a:t>
                          </a:r>
                          <a:r>
                            <a:rPr lang="id-ID" sz="2000" b="1" baseline="0" dirty="0" smtClean="0">
                              <a:latin typeface="+mj-lt"/>
                            </a:rPr>
                            <a:t>(mk)</a:t>
                          </a:r>
                          <a:endParaRPr lang="id-ID" sz="2000" b="1" dirty="0">
                            <a:latin typeface="+mj-lt"/>
                          </a:endParaRPr>
                        </a:p>
                      </a:txBody>
                      <a:tcPr anchor="ctr"/>
                    </a:tc>
                    <a:tc>
                      <a:txBody>
                        <a:bodyPr/>
                        <a:lstStyle/>
                        <a:p>
                          <a:pPr algn="ctr"/>
                          <a:r>
                            <a:rPr lang="id-ID" sz="2000" b="1" dirty="0" smtClean="0">
                              <a:latin typeface="Californian FB" pitchFamily="18" charset="0"/>
                            </a:rPr>
                            <a:t>90,8 gram</a:t>
                          </a:r>
                          <a:endParaRPr lang="id-ID" sz="2000" b="1" dirty="0">
                            <a:latin typeface="Californian FB" pitchFamily="18" charset="0"/>
                          </a:endParaRPr>
                        </a:p>
                      </a:txBody>
                      <a:tcPr anchor="ctr"/>
                    </a:tc>
                  </a:tr>
                  <a:tr h="465887">
                    <a:tc>
                      <a:txBody>
                        <a:bodyPr/>
                        <a:lstStyle/>
                        <a:p>
                          <a:pPr algn="ctr"/>
                          <a:r>
                            <a:rPr lang="id-ID" sz="2000" b="1" dirty="0" smtClean="0">
                              <a:latin typeface="Californian FB" pitchFamily="18" charset="0"/>
                            </a:rPr>
                            <a:t>Massa Air </a:t>
                          </a:r>
                          <a:r>
                            <a:rPr lang="id-ID" sz="2000" b="1" dirty="0" smtClean="0">
                              <a:latin typeface="+mj-lt"/>
                            </a:rPr>
                            <a:t>(m1 = mk+a</a:t>
                          </a:r>
                          <a:r>
                            <a:rPr lang="id-ID" sz="2000" b="1" baseline="0" dirty="0" smtClean="0">
                              <a:latin typeface="+mj-lt"/>
                            </a:rPr>
                            <a:t>  -   mk)</a:t>
                          </a:r>
                          <a:endParaRPr lang="id-ID" sz="2000" b="1" dirty="0">
                            <a:latin typeface="+mj-lt"/>
                          </a:endParaRPr>
                        </a:p>
                      </a:txBody>
                      <a:tcPr anchor="ctr"/>
                    </a:tc>
                    <a:tc>
                      <a:txBody>
                        <a:bodyPr/>
                        <a:lstStyle/>
                        <a:p>
                          <a:pPr algn="ctr"/>
                          <a:r>
                            <a:rPr lang="id-ID" sz="2000" b="1" dirty="0" smtClean="0">
                              <a:latin typeface="Californian FB" pitchFamily="18" charset="0"/>
                            </a:rPr>
                            <a:t>104,6</a:t>
                          </a:r>
                          <a:r>
                            <a:rPr lang="id-ID" sz="2000" b="1" baseline="0" dirty="0" smtClean="0">
                              <a:latin typeface="Californian FB" pitchFamily="18" charset="0"/>
                            </a:rPr>
                            <a:t> gram</a:t>
                          </a:r>
                          <a:endParaRPr lang="id-ID" sz="2000" b="1" dirty="0">
                            <a:latin typeface="Californian FB" pitchFamily="18" charset="0"/>
                          </a:endParaRPr>
                        </a:p>
                      </a:txBody>
                      <a:tcPr anchor="ctr"/>
                    </a:tc>
                  </a:tr>
                  <a:tr h="459505">
                    <a:tc>
                      <a:txBody>
                        <a:bodyPr/>
                        <a:lstStyle/>
                        <a:p>
                          <a:pPr algn="ctr"/>
                          <a:r>
                            <a:rPr lang="id-ID" sz="2000" b="1" dirty="0" smtClean="0">
                              <a:latin typeface="Californian FB" pitchFamily="18" charset="0"/>
                            </a:rPr>
                            <a:t>Massa Air Panas </a:t>
                          </a:r>
                          <a:r>
                            <a:rPr lang="id-ID" sz="2000" b="1" dirty="0" smtClean="0">
                              <a:latin typeface="+mj-lt"/>
                            </a:rPr>
                            <a:t>(m2</a:t>
                          </a:r>
                          <a:r>
                            <a:rPr lang="id-ID" sz="2000" b="1" baseline="0" dirty="0" smtClean="0">
                              <a:latin typeface="+mj-lt"/>
                            </a:rPr>
                            <a:t> = mk+c   -   mk+a)</a:t>
                          </a:r>
                          <a:endParaRPr lang="id-ID" sz="2000" b="1" dirty="0">
                            <a:latin typeface="+mj-lt"/>
                          </a:endParaRPr>
                        </a:p>
                      </a:txBody>
                      <a:tcPr anchor="ctr"/>
                    </a:tc>
                    <a:tc>
                      <a:txBody>
                        <a:bodyPr/>
                        <a:lstStyle/>
                        <a:p>
                          <a:pPr algn="ctr"/>
                          <a:r>
                            <a:rPr lang="id-ID" sz="2000" b="1" dirty="0" smtClean="0">
                              <a:latin typeface="Californian FB" pitchFamily="18" charset="0"/>
                            </a:rPr>
                            <a:t>69,9 gram</a:t>
                          </a:r>
                          <a:endParaRPr lang="id-ID" sz="2000" b="1" dirty="0">
                            <a:latin typeface="Californian FB" pitchFamily="18" charset="0"/>
                          </a:endParaRPr>
                        </a:p>
                      </a:txBody>
                      <a:tcPr anchor="ctr"/>
                    </a:tc>
                  </a:tr>
                  <a:tr h="548854">
                    <a:tc>
                      <a:txBody>
                        <a:bodyPr/>
                        <a:lstStyle/>
                        <a:p>
                          <a:pPr algn="ctr"/>
                          <a:r>
                            <a:rPr lang="id-ID" sz="2000" b="1" dirty="0" smtClean="0">
                              <a:latin typeface="Californian FB" pitchFamily="18" charset="0"/>
                            </a:rPr>
                            <a:t>Kalor Jenis Air </a:t>
                          </a:r>
                          <a:r>
                            <a:rPr lang="id-ID" sz="2000" b="1" dirty="0" smtClean="0">
                              <a:latin typeface="+mj-lt"/>
                            </a:rPr>
                            <a:t>(Ca)</a:t>
                          </a:r>
                          <a:endParaRPr lang="id-ID" sz="2000" b="1" dirty="0">
                            <a:latin typeface="+mj-lt"/>
                          </a:endParaRPr>
                        </a:p>
                      </a:txBody>
                      <a:tcPr anchor="ctr"/>
                    </a:tc>
                    <a:tc>
                      <a:txBody>
                        <a:bodyPr/>
                        <a:lstStyle/>
                        <a:p>
                          <a:pPr algn="ctr"/>
                          <a:r>
                            <a:rPr lang="id-ID" sz="2000" b="1" dirty="0" smtClean="0">
                              <a:latin typeface="Californian FB" pitchFamily="18" charset="0"/>
                            </a:rPr>
                            <a:t>1 kal/gr</a:t>
                          </a:r>
                          <a14:m>
                            <m:oMath xmlns:m="http://schemas.openxmlformats.org/officeDocument/2006/math">
                              <m:r>
                                <a:rPr lang="id-ID" sz="2000" b="1" i="1" smtClean="0">
                                  <a:latin typeface="Cambria Math"/>
                                  <a:ea typeface="Cambria Math"/>
                                </a:rPr>
                                <m:t>°</m:t>
                              </m:r>
                              <m:r>
                                <a:rPr lang="id-ID" sz="2000" b="1" i="1" smtClean="0">
                                  <a:latin typeface="Cambria Math"/>
                                  <a:ea typeface="Cambria Math"/>
                                </a:rPr>
                                <m:t>𝑪</m:t>
                              </m:r>
                            </m:oMath>
                          </a14:m>
                          <a:endParaRPr lang="id-ID" sz="2000" b="1" dirty="0">
                            <a:latin typeface="Californian FB" pitchFamily="18" charset="0"/>
                          </a:endParaRPr>
                        </a:p>
                      </a:txBody>
                      <a:tcPr anchor="ctr"/>
                    </a:tc>
                  </a:tr>
                  <a:tr h="465887">
                    <a:tc>
                      <a:txBody>
                        <a:bodyPr/>
                        <a:lstStyle/>
                        <a:p>
                          <a:pPr algn="ctr"/>
                          <a:r>
                            <a:rPr lang="id-ID" sz="2000" b="1" dirty="0" smtClean="0">
                              <a:latin typeface="Californian FB" pitchFamily="18" charset="0"/>
                            </a:rPr>
                            <a:t>Suhu Air  + Kalorimeter </a:t>
                          </a:r>
                          <a:r>
                            <a:rPr lang="id-ID" sz="2000" b="1" dirty="0" smtClean="0">
                              <a:latin typeface="+mj-lt"/>
                            </a:rPr>
                            <a:t>(t1)</a:t>
                          </a:r>
                          <a:endParaRPr lang="id-ID" sz="2000" b="1" dirty="0">
                            <a:latin typeface="+mj-lt"/>
                          </a:endParaRPr>
                        </a:p>
                      </a:txBody>
                      <a:tcPr anchor="ctr"/>
                    </a:tc>
                    <a:tc>
                      <a:txBody>
                        <a:bodyPr/>
                        <a:lstStyle/>
                        <a:p>
                          <a:pPr algn="ctr"/>
                          <a:r>
                            <a:rPr lang="id-ID" sz="2000" b="1" dirty="0" smtClean="0">
                              <a:latin typeface="Californian FB" pitchFamily="18" charset="0"/>
                            </a:rPr>
                            <a:t>30</a:t>
                          </a:r>
                          <a14:m>
                            <m:oMath xmlns:m="http://schemas.openxmlformats.org/officeDocument/2006/math">
                              <m:r>
                                <a:rPr lang="id-ID" sz="2000" b="1" i="1" smtClean="0">
                                  <a:latin typeface="Cambria Math"/>
                                  <a:ea typeface="Cambria Math"/>
                                </a:rPr>
                                <m:t>°</m:t>
                              </m:r>
                              <m:r>
                                <a:rPr lang="id-ID" sz="2000" b="1" i="1" smtClean="0">
                                  <a:latin typeface="Cambria Math"/>
                                  <a:ea typeface="Cambria Math"/>
                                </a:rPr>
                                <m:t>𝑪</m:t>
                              </m:r>
                            </m:oMath>
                          </a14:m>
                          <a:endParaRPr lang="id-ID" sz="2000" b="1" dirty="0">
                            <a:latin typeface="Californian FB" pitchFamily="18" charset="0"/>
                          </a:endParaRPr>
                        </a:p>
                      </a:txBody>
                      <a:tcPr anchor="ctr"/>
                    </a:tc>
                  </a:tr>
                  <a:tr h="459505">
                    <a:tc>
                      <a:txBody>
                        <a:bodyPr/>
                        <a:lstStyle/>
                        <a:p>
                          <a:pPr algn="ctr"/>
                          <a:r>
                            <a:rPr lang="id-ID" sz="2000" b="1" dirty="0" smtClean="0">
                              <a:latin typeface="Californian FB" pitchFamily="18" charset="0"/>
                            </a:rPr>
                            <a:t>Suhu Air Panas </a:t>
                          </a:r>
                          <a:r>
                            <a:rPr lang="id-ID" sz="2000" b="1" dirty="0" smtClean="0">
                              <a:latin typeface="+mj-lt"/>
                            </a:rPr>
                            <a:t>(t2)</a:t>
                          </a:r>
                          <a:endParaRPr lang="id-ID" sz="2000" b="1" dirty="0">
                            <a:latin typeface="+mj-lt"/>
                          </a:endParaRPr>
                        </a:p>
                      </a:txBody>
                      <a:tcPr anchor="ctr"/>
                    </a:tc>
                    <a:tc>
                      <a:txBody>
                        <a:bodyPr/>
                        <a:lstStyle/>
                        <a:p>
                          <a:pPr algn="ctr"/>
                          <a:r>
                            <a:rPr lang="id-ID" sz="2000" b="1" dirty="0" smtClean="0">
                              <a:latin typeface="Californian FB" pitchFamily="18" charset="0"/>
                            </a:rPr>
                            <a:t>98</a:t>
                          </a:r>
                          <a14:m>
                            <m:oMath xmlns:m="http://schemas.openxmlformats.org/officeDocument/2006/math">
                              <m:r>
                                <a:rPr lang="id-ID" sz="2000" b="1" i="1" smtClean="0">
                                  <a:latin typeface="Cambria Math"/>
                                  <a:ea typeface="Cambria Math"/>
                                </a:rPr>
                                <m:t>°</m:t>
                              </m:r>
                              <m:r>
                                <a:rPr lang="id-ID" sz="2000" b="1" i="1" smtClean="0">
                                  <a:latin typeface="Cambria Math"/>
                                  <a:ea typeface="Cambria Math"/>
                                </a:rPr>
                                <m:t>𝑪</m:t>
                              </m:r>
                            </m:oMath>
                          </a14:m>
                          <a:endParaRPr lang="id-ID" sz="2000" b="1" dirty="0">
                            <a:latin typeface="Californian FB" pitchFamily="18" charset="0"/>
                          </a:endParaRPr>
                        </a:p>
                      </a:txBody>
                      <a:tcPr anchor="ctr"/>
                    </a:tc>
                  </a:tr>
                  <a:tr h="465887">
                    <a:tc>
                      <a:txBody>
                        <a:bodyPr/>
                        <a:lstStyle/>
                        <a:p>
                          <a:pPr algn="ctr"/>
                          <a:r>
                            <a:rPr lang="id-ID" sz="2000" b="1" dirty="0" smtClean="0">
                              <a:latin typeface="Californian FB" pitchFamily="18" charset="0"/>
                            </a:rPr>
                            <a:t>Suhu Campuran </a:t>
                          </a:r>
                          <a:r>
                            <a:rPr lang="id-ID" sz="2000" b="1" dirty="0" smtClean="0">
                              <a:latin typeface="+mj-lt"/>
                            </a:rPr>
                            <a:t>(ta)</a:t>
                          </a:r>
                          <a:endParaRPr lang="id-ID" sz="2000" b="1" dirty="0">
                            <a:latin typeface="+mj-lt"/>
                          </a:endParaRPr>
                        </a:p>
                      </a:txBody>
                      <a:tcPr anchor="ctr"/>
                    </a:tc>
                    <a:tc>
                      <a:txBody>
                        <a:bodyPr/>
                        <a:lstStyle/>
                        <a:p>
                          <a:pPr algn="ctr"/>
                          <a:r>
                            <a:rPr lang="id-ID" sz="2000" b="1" dirty="0" smtClean="0">
                              <a:latin typeface="Californian FB" pitchFamily="18" charset="0"/>
                            </a:rPr>
                            <a:t>5</a:t>
                          </a:r>
                          <a14:m>
                            <m:oMath xmlns:m="http://schemas.openxmlformats.org/officeDocument/2006/math">
                              <m:r>
                                <a:rPr lang="id-ID" sz="2000" b="1" i="0" smtClean="0">
                                  <a:latin typeface="Cambria Math"/>
                                  <a:ea typeface="Cambria Math"/>
                                </a:rPr>
                                <m:t>𝟒</m:t>
                              </m:r>
                              <m:r>
                                <a:rPr lang="id-ID" sz="2000" b="1" i="1" smtClean="0">
                                  <a:latin typeface="Cambria Math"/>
                                  <a:ea typeface="Cambria Math"/>
                                </a:rPr>
                                <m:t>°</m:t>
                              </m:r>
                              <m:r>
                                <a:rPr lang="id-ID" sz="2000" b="1" i="1" smtClean="0">
                                  <a:latin typeface="Cambria Math"/>
                                  <a:ea typeface="Cambria Math"/>
                                </a:rPr>
                                <m:t>𝑪</m:t>
                              </m:r>
                            </m:oMath>
                          </a14:m>
                          <a:endParaRPr lang="id-ID" sz="2000" b="1" dirty="0">
                            <a:latin typeface="Californian FB" pitchFamily="18" charset="0"/>
                          </a:endParaRPr>
                        </a:p>
                      </a:txBody>
                      <a:tcPr anchor="ctr"/>
                    </a:tc>
                  </a:tr>
                  <a:tr h="618288">
                    <a:tc>
                      <a:txBody>
                        <a:bodyPr/>
                        <a:lstStyle/>
                        <a:p>
                          <a:pPr algn="ctr"/>
                          <a:r>
                            <a:rPr lang="id-ID" sz="2000" b="1" dirty="0" smtClean="0">
                              <a:latin typeface="Californian FB" pitchFamily="18" charset="0"/>
                            </a:rPr>
                            <a:t>Massa Beban</a:t>
                          </a:r>
                          <a:endParaRPr lang="id-ID" sz="2000" b="1" dirty="0">
                            <a:latin typeface="Californian FB" pitchFamily="18" charset="0"/>
                          </a:endParaRPr>
                        </a:p>
                      </a:txBody>
                      <a:tcPr anchor="ctr"/>
                    </a:tc>
                    <a:tc>
                      <a:txBody>
                        <a:bodyPr/>
                        <a:lstStyle/>
                        <a:p>
                          <a:pPr algn="ctr"/>
                          <a:r>
                            <a:rPr lang="id-ID" sz="2000" b="1" dirty="0" smtClean="0">
                              <a:latin typeface="Californian FB" pitchFamily="18" charset="0"/>
                            </a:rPr>
                            <a:t>62,6 gram</a:t>
                          </a:r>
                          <a:endParaRPr lang="id-ID" sz="2000" b="1" dirty="0">
                            <a:latin typeface="Californian FB" pitchFamily="18" charset="0"/>
                          </a:endParaRPr>
                        </a:p>
                      </a:txBody>
                      <a:tcPr anchor="ct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847852716"/>
                  </p:ext>
                </p:extLst>
              </p:nvPr>
            </p:nvGraphicFramePr>
            <p:xfrm>
              <a:off x="609600" y="1631950"/>
              <a:ext cx="10972800" cy="3949700"/>
            </p:xfrm>
            <a:graphic>
              <a:graphicData uri="http://schemas.openxmlformats.org/drawingml/2006/table">
                <a:tbl>
                  <a:tblPr firstRow="1" bandRow="1">
                    <a:tableStyleId>{0E3FDE45-AF77-4B5C-9715-49D594BDF05E}</a:tableStyleId>
                  </a:tblPr>
                  <a:tblGrid>
                    <a:gridCol w="5486400"/>
                    <a:gridCol w="5486400"/>
                  </a:tblGrid>
                  <a:tr h="465887">
                    <a:tc>
                      <a:txBody>
                        <a:bodyPr/>
                        <a:lstStyle/>
                        <a:p>
                          <a:pPr algn="ctr"/>
                          <a:r>
                            <a:rPr lang="id-ID" sz="2000" b="1" dirty="0" smtClean="0">
                              <a:latin typeface="Californian FB" pitchFamily="18" charset="0"/>
                            </a:rPr>
                            <a:t>Massa Kalorimeter</a:t>
                          </a:r>
                          <a:r>
                            <a:rPr lang="id-ID" sz="2000" b="1" baseline="0" dirty="0" smtClean="0">
                              <a:latin typeface="Californian FB" pitchFamily="18" charset="0"/>
                            </a:rPr>
                            <a:t> kosong </a:t>
                          </a:r>
                          <a:r>
                            <a:rPr lang="id-ID" sz="2000" b="1" baseline="0" dirty="0" smtClean="0">
                              <a:latin typeface="+mj-lt"/>
                            </a:rPr>
                            <a:t>(mk)</a:t>
                          </a:r>
                          <a:endParaRPr lang="id-ID" sz="2000" b="1" dirty="0">
                            <a:latin typeface="+mj-lt"/>
                          </a:endParaRPr>
                        </a:p>
                      </a:txBody>
                      <a:tcPr anchor="ctr"/>
                    </a:tc>
                    <a:tc>
                      <a:txBody>
                        <a:bodyPr/>
                        <a:lstStyle/>
                        <a:p>
                          <a:pPr algn="ctr"/>
                          <a:r>
                            <a:rPr lang="id-ID" sz="2000" b="1" dirty="0" smtClean="0">
                              <a:latin typeface="Californian FB" pitchFamily="18" charset="0"/>
                            </a:rPr>
                            <a:t>90,8 </a:t>
                          </a:r>
                          <a:r>
                            <a:rPr lang="id-ID" sz="2000" b="1" dirty="0" smtClean="0">
                              <a:latin typeface="Californian FB" pitchFamily="18" charset="0"/>
                            </a:rPr>
                            <a:t>gram</a:t>
                          </a:r>
                          <a:endParaRPr lang="id-ID" sz="2000" b="1" dirty="0">
                            <a:latin typeface="Californian FB" pitchFamily="18" charset="0"/>
                          </a:endParaRPr>
                        </a:p>
                      </a:txBody>
                      <a:tcPr anchor="ctr"/>
                    </a:tc>
                  </a:tr>
                  <a:tr h="465887">
                    <a:tc>
                      <a:txBody>
                        <a:bodyPr/>
                        <a:lstStyle/>
                        <a:p>
                          <a:pPr algn="ctr"/>
                          <a:r>
                            <a:rPr lang="id-ID" sz="2000" b="1" dirty="0" smtClean="0">
                              <a:latin typeface="Californian FB" pitchFamily="18" charset="0"/>
                            </a:rPr>
                            <a:t>Massa Air </a:t>
                          </a:r>
                          <a:r>
                            <a:rPr lang="id-ID" sz="2000" b="1" dirty="0" smtClean="0">
                              <a:latin typeface="+mj-lt"/>
                            </a:rPr>
                            <a:t>(m1 = mk+a</a:t>
                          </a:r>
                          <a:r>
                            <a:rPr lang="id-ID" sz="2000" b="1" baseline="0" dirty="0" smtClean="0">
                              <a:latin typeface="+mj-lt"/>
                            </a:rPr>
                            <a:t>  -   mk)</a:t>
                          </a:r>
                          <a:endParaRPr lang="id-ID" sz="2000" b="1" dirty="0">
                            <a:latin typeface="+mj-lt"/>
                          </a:endParaRPr>
                        </a:p>
                      </a:txBody>
                      <a:tcPr anchor="ctr"/>
                    </a:tc>
                    <a:tc>
                      <a:txBody>
                        <a:bodyPr/>
                        <a:lstStyle/>
                        <a:p>
                          <a:pPr algn="ctr"/>
                          <a:r>
                            <a:rPr lang="id-ID" sz="2000" b="1" dirty="0" smtClean="0">
                              <a:latin typeface="Californian FB" pitchFamily="18" charset="0"/>
                            </a:rPr>
                            <a:t>104,6</a:t>
                          </a:r>
                          <a:r>
                            <a:rPr lang="id-ID" sz="2000" b="1" baseline="0" dirty="0" smtClean="0">
                              <a:latin typeface="Californian FB" pitchFamily="18" charset="0"/>
                            </a:rPr>
                            <a:t> </a:t>
                          </a:r>
                          <a:r>
                            <a:rPr lang="id-ID" sz="2000" b="1" baseline="0" dirty="0" smtClean="0">
                              <a:latin typeface="Californian FB" pitchFamily="18" charset="0"/>
                            </a:rPr>
                            <a:t>gram</a:t>
                          </a:r>
                          <a:endParaRPr lang="id-ID" sz="2000" b="1" dirty="0">
                            <a:latin typeface="Californian FB" pitchFamily="18" charset="0"/>
                          </a:endParaRPr>
                        </a:p>
                      </a:txBody>
                      <a:tcPr anchor="ctr"/>
                    </a:tc>
                  </a:tr>
                  <a:tr h="459505">
                    <a:tc>
                      <a:txBody>
                        <a:bodyPr/>
                        <a:lstStyle/>
                        <a:p>
                          <a:pPr algn="ctr"/>
                          <a:r>
                            <a:rPr lang="id-ID" sz="2000" b="1" dirty="0" smtClean="0">
                              <a:latin typeface="Californian FB" pitchFamily="18" charset="0"/>
                            </a:rPr>
                            <a:t>Massa Air Panas </a:t>
                          </a:r>
                          <a:r>
                            <a:rPr lang="id-ID" sz="2000" b="1" dirty="0" smtClean="0">
                              <a:latin typeface="+mj-lt"/>
                            </a:rPr>
                            <a:t>(m2</a:t>
                          </a:r>
                          <a:r>
                            <a:rPr lang="id-ID" sz="2000" b="1" baseline="0" dirty="0" smtClean="0">
                              <a:latin typeface="+mj-lt"/>
                            </a:rPr>
                            <a:t> = mk+c   -   mk+a)</a:t>
                          </a:r>
                          <a:endParaRPr lang="id-ID" sz="2000" b="1" dirty="0">
                            <a:latin typeface="+mj-lt"/>
                          </a:endParaRPr>
                        </a:p>
                      </a:txBody>
                      <a:tcPr anchor="ctr"/>
                    </a:tc>
                    <a:tc>
                      <a:txBody>
                        <a:bodyPr/>
                        <a:lstStyle/>
                        <a:p>
                          <a:pPr algn="ctr"/>
                          <a:r>
                            <a:rPr lang="id-ID" sz="2000" b="1" dirty="0" smtClean="0">
                              <a:latin typeface="Californian FB" pitchFamily="18" charset="0"/>
                            </a:rPr>
                            <a:t>69,9 </a:t>
                          </a:r>
                          <a:r>
                            <a:rPr lang="id-ID" sz="2000" b="1" dirty="0" smtClean="0">
                              <a:latin typeface="Californian FB" pitchFamily="18" charset="0"/>
                            </a:rPr>
                            <a:t>gram</a:t>
                          </a:r>
                          <a:endParaRPr lang="id-ID" sz="2000" b="1" dirty="0">
                            <a:latin typeface="Californian FB" pitchFamily="18" charset="0"/>
                          </a:endParaRPr>
                        </a:p>
                      </a:txBody>
                      <a:tcPr anchor="ctr"/>
                    </a:tc>
                  </a:tr>
                  <a:tr h="548854">
                    <a:tc>
                      <a:txBody>
                        <a:bodyPr/>
                        <a:lstStyle/>
                        <a:p>
                          <a:pPr algn="ctr"/>
                          <a:r>
                            <a:rPr lang="id-ID" sz="2000" b="1" dirty="0" smtClean="0">
                              <a:latin typeface="Californian FB" pitchFamily="18" charset="0"/>
                            </a:rPr>
                            <a:t>Kalor Jenis Air </a:t>
                          </a:r>
                          <a:r>
                            <a:rPr lang="id-ID" sz="2000" b="1" dirty="0" smtClean="0">
                              <a:latin typeface="+mj-lt"/>
                            </a:rPr>
                            <a:t>(Ca)</a:t>
                          </a:r>
                          <a:endParaRPr lang="id-ID" sz="2000" b="1" dirty="0">
                            <a:latin typeface="+mj-lt"/>
                          </a:endParaRPr>
                        </a:p>
                      </a:txBody>
                      <a:tcPr anchor="ctr"/>
                    </a:tc>
                    <a:tc>
                      <a:txBody>
                        <a:bodyPr/>
                        <a:lstStyle/>
                        <a:p>
                          <a:endParaRPr lang="id-ID"/>
                        </a:p>
                      </a:txBody>
                      <a:tcPr anchor="ctr">
                        <a:blipFill rotWithShape="1">
                          <a:blip r:embed="rId2"/>
                          <a:stretch>
                            <a:fillRect l="-100000" t="-254444" b="-366667"/>
                          </a:stretch>
                        </a:blipFill>
                      </a:tcPr>
                    </a:tc>
                  </a:tr>
                  <a:tr h="465887">
                    <a:tc>
                      <a:txBody>
                        <a:bodyPr/>
                        <a:lstStyle/>
                        <a:p>
                          <a:pPr algn="ctr"/>
                          <a:r>
                            <a:rPr lang="id-ID" sz="2000" b="1" dirty="0" smtClean="0">
                              <a:latin typeface="Californian FB" pitchFamily="18" charset="0"/>
                            </a:rPr>
                            <a:t>Suhu Air  + Kalorimeter </a:t>
                          </a:r>
                          <a:r>
                            <a:rPr lang="id-ID" sz="2000" b="1" dirty="0" smtClean="0">
                              <a:latin typeface="+mj-lt"/>
                            </a:rPr>
                            <a:t>(t1)</a:t>
                          </a:r>
                          <a:endParaRPr lang="id-ID" sz="2000" b="1" dirty="0">
                            <a:latin typeface="+mj-lt"/>
                          </a:endParaRPr>
                        </a:p>
                      </a:txBody>
                      <a:tcPr anchor="ctr"/>
                    </a:tc>
                    <a:tc>
                      <a:txBody>
                        <a:bodyPr/>
                        <a:lstStyle/>
                        <a:p>
                          <a:endParaRPr lang="id-ID"/>
                        </a:p>
                      </a:txBody>
                      <a:tcPr anchor="ctr">
                        <a:blipFill rotWithShape="1">
                          <a:blip r:embed="rId2"/>
                          <a:stretch>
                            <a:fillRect l="-100000" t="-414286" b="-328571"/>
                          </a:stretch>
                        </a:blipFill>
                      </a:tcPr>
                    </a:tc>
                  </a:tr>
                  <a:tr h="459505">
                    <a:tc>
                      <a:txBody>
                        <a:bodyPr/>
                        <a:lstStyle/>
                        <a:p>
                          <a:pPr algn="ctr"/>
                          <a:r>
                            <a:rPr lang="id-ID" sz="2000" b="1" dirty="0" smtClean="0">
                              <a:latin typeface="Californian FB" pitchFamily="18" charset="0"/>
                            </a:rPr>
                            <a:t>Suhu Air Panas </a:t>
                          </a:r>
                          <a:r>
                            <a:rPr lang="id-ID" sz="2000" b="1" dirty="0" smtClean="0">
                              <a:latin typeface="+mj-lt"/>
                            </a:rPr>
                            <a:t>(t2)</a:t>
                          </a:r>
                          <a:endParaRPr lang="id-ID" sz="2000" b="1" dirty="0">
                            <a:latin typeface="+mj-lt"/>
                          </a:endParaRPr>
                        </a:p>
                      </a:txBody>
                      <a:tcPr anchor="ctr"/>
                    </a:tc>
                    <a:tc>
                      <a:txBody>
                        <a:bodyPr/>
                        <a:lstStyle/>
                        <a:p>
                          <a:endParaRPr lang="id-ID"/>
                        </a:p>
                      </a:txBody>
                      <a:tcPr anchor="ctr">
                        <a:blipFill rotWithShape="1">
                          <a:blip r:embed="rId2"/>
                          <a:stretch>
                            <a:fillRect l="-100000" t="-528000" b="-237333"/>
                          </a:stretch>
                        </a:blipFill>
                      </a:tcPr>
                    </a:tc>
                  </a:tr>
                  <a:tr h="465887">
                    <a:tc>
                      <a:txBody>
                        <a:bodyPr/>
                        <a:lstStyle/>
                        <a:p>
                          <a:pPr algn="ctr"/>
                          <a:r>
                            <a:rPr lang="id-ID" sz="2000" b="1" dirty="0" smtClean="0">
                              <a:latin typeface="Californian FB" pitchFamily="18" charset="0"/>
                            </a:rPr>
                            <a:t>Suhu Campuran </a:t>
                          </a:r>
                          <a:r>
                            <a:rPr lang="id-ID" sz="2000" b="1" dirty="0" smtClean="0">
                              <a:latin typeface="+mj-lt"/>
                            </a:rPr>
                            <a:t>(ta)</a:t>
                          </a:r>
                          <a:endParaRPr lang="id-ID" sz="2000" b="1" dirty="0">
                            <a:latin typeface="+mj-lt"/>
                          </a:endParaRPr>
                        </a:p>
                      </a:txBody>
                      <a:tcPr anchor="ctr"/>
                    </a:tc>
                    <a:tc>
                      <a:txBody>
                        <a:bodyPr/>
                        <a:lstStyle/>
                        <a:p>
                          <a:endParaRPr lang="id-ID"/>
                        </a:p>
                      </a:txBody>
                      <a:tcPr anchor="ctr">
                        <a:blipFill rotWithShape="1">
                          <a:blip r:embed="rId2"/>
                          <a:stretch>
                            <a:fillRect l="-100000" t="-611688" b="-131169"/>
                          </a:stretch>
                        </a:blipFill>
                      </a:tcPr>
                    </a:tc>
                  </a:tr>
                  <a:tr h="618288">
                    <a:tc>
                      <a:txBody>
                        <a:bodyPr/>
                        <a:lstStyle/>
                        <a:p>
                          <a:pPr algn="ctr"/>
                          <a:r>
                            <a:rPr lang="id-ID" sz="2000" b="1" dirty="0" smtClean="0">
                              <a:latin typeface="Californian FB" pitchFamily="18" charset="0"/>
                            </a:rPr>
                            <a:t>Massa Beban</a:t>
                          </a:r>
                          <a:endParaRPr lang="id-ID" sz="2000" b="1" dirty="0">
                            <a:latin typeface="Californian FB" pitchFamily="18" charset="0"/>
                          </a:endParaRPr>
                        </a:p>
                      </a:txBody>
                      <a:tcPr anchor="ctr"/>
                    </a:tc>
                    <a:tc>
                      <a:txBody>
                        <a:bodyPr/>
                        <a:lstStyle/>
                        <a:p>
                          <a:pPr algn="ctr"/>
                          <a:r>
                            <a:rPr lang="id-ID" sz="2000" b="1" dirty="0" smtClean="0">
                              <a:latin typeface="Californian FB" pitchFamily="18" charset="0"/>
                            </a:rPr>
                            <a:t>62,6 </a:t>
                          </a:r>
                          <a:r>
                            <a:rPr lang="id-ID" sz="2000" b="1" dirty="0" smtClean="0">
                              <a:latin typeface="Californian FB" pitchFamily="18" charset="0"/>
                            </a:rPr>
                            <a:t>gram</a:t>
                          </a:r>
                          <a:endParaRPr lang="id-ID" sz="2000" b="1" dirty="0">
                            <a:latin typeface="Californian FB" pitchFamily="18" charset="0"/>
                          </a:endParaRPr>
                        </a:p>
                      </a:txBody>
                      <a:tcPr anchor="ctr"/>
                    </a:tc>
                  </a:tr>
                </a:tbl>
              </a:graphicData>
            </a:graphic>
          </p:graphicFrame>
        </mc:Fallback>
      </mc:AlternateContent>
      <p:pic>
        <p:nvPicPr>
          <p:cNvPr id="6" name="Picture 5" descr="7003880"/>
          <p:cNvPicPr>
            <a:picLocks noChangeAspect="1"/>
          </p:cNvPicPr>
          <p:nvPr/>
        </p:nvPicPr>
        <p:blipFill>
          <a:blip r:embed="rId3"/>
          <a:stretch>
            <a:fillRect/>
          </a:stretch>
        </p:blipFill>
        <p:spPr>
          <a:xfrm>
            <a:off x="160655" y="190500"/>
            <a:ext cx="1236980" cy="526415"/>
          </a:xfrm>
          <a:prstGeom prst="rect">
            <a:avLst/>
          </a:prstGeom>
        </p:spPr>
      </p:pic>
    </p:spTree>
    <p:extLst>
      <p:ext uri="{BB962C8B-B14F-4D97-AF65-F5344CB8AC3E}">
        <p14:creationId xmlns:p14="http://schemas.microsoft.com/office/powerpoint/2010/main" val="1351314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2745" y="1973035"/>
                <a:ext cx="10367826" cy="4609193"/>
              </a:xfrm>
            </p:spPr>
            <p:txBody>
              <a:bodyPr/>
              <a:lstStyle/>
              <a:p>
                <a:r>
                  <a:rPr lang="id-ID" sz="2000" b="1" dirty="0" smtClean="0">
                    <a:latin typeface="Californian FB" pitchFamily="18" charset="0"/>
                  </a:rPr>
                  <a:t>Massa beban(mb) = 62,6 gram</a:t>
                </a:r>
              </a:p>
              <a:p>
                <a:r>
                  <a:rPr lang="id-ID" sz="2000" b="1" dirty="0" smtClean="0">
                    <a:latin typeface="Californian FB" pitchFamily="18" charset="0"/>
                  </a:rPr>
                  <a:t>Massa tabung (mt) = 37,8 gram </a:t>
                </a:r>
              </a:p>
              <a:p>
                <a:r>
                  <a:rPr lang="id-ID" sz="2000" b="1" dirty="0" smtClean="0">
                    <a:latin typeface="Californian FB" pitchFamily="18" charset="0"/>
                  </a:rPr>
                  <a:t>Massa pengaduk (mp) = 28,6 gram</a:t>
                </a:r>
              </a:p>
              <a:p>
                <a:r>
                  <a:rPr lang="id-ID" sz="2000" b="1" dirty="0" smtClean="0">
                    <a:latin typeface="Californian FB" pitchFamily="18" charset="0"/>
                  </a:rPr>
                  <a:t>Massa kalorimeter (mk) = 90,8 gram </a:t>
                </a:r>
              </a:p>
              <a:p>
                <a:r>
                  <a:rPr lang="id-ID" sz="2000" b="1" dirty="0" smtClean="0">
                    <a:latin typeface="Californian FB" pitchFamily="18" charset="0"/>
                  </a:rPr>
                  <a:t>Massa kalorimeter + air (mk+a) = 195,4 gram</a:t>
                </a:r>
              </a:p>
              <a:p>
                <a:r>
                  <a:rPr lang="id-ID" sz="2000" b="1" dirty="0" smtClean="0">
                    <a:latin typeface="Californian FB" pitchFamily="18" charset="0"/>
                  </a:rPr>
                  <a:t>Massa air [(mk+a)-(mk)] = 195,4 – 90,8 = 104,6 gram  </a:t>
                </a:r>
              </a:p>
              <a:p>
                <a:r>
                  <a:rPr lang="id-ID" sz="2000" b="1" dirty="0" smtClean="0">
                    <a:latin typeface="Californian FB" pitchFamily="18" charset="0"/>
                  </a:rPr>
                  <a:t>Suhu kalorimeter + air (t1) = 30</a:t>
                </a:r>
                <a14:m>
                  <m:oMath xmlns:m="http://schemas.openxmlformats.org/officeDocument/2006/math">
                    <m:r>
                      <a:rPr lang="id-ID" sz="2000" b="1" i="1" smtClean="0">
                        <a:latin typeface="Cambria Math"/>
                      </a:rPr>
                      <m:t>˚</m:t>
                    </m:r>
                  </m:oMath>
                </a14:m>
                <a:r>
                  <a:rPr lang="id-ID" sz="2000" b="1" dirty="0" smtClean="0">
                    <a:latin typeface="Californian FB" pitchFamily="18" charset="0"/>
                  </a:rPr>
                  <a:t>C</a:t>
                </a:r>
              </a:p>
              <a:p>
                <a:r>
                  <a:rPr lang="id-ID" sz="2000" b="1" dirty="0" smtClean="0">
                    <a:latin typeface="Californian FB" pitchFamily="18" charset="0"/>
                  </a:rPr>
                  <a:t>Suhu air mendidih (t2) = 98</a:t>
                </a:r>
                <a14:m>
                  <m:oMath xmlns:m="http://schemas.openxmlformats.org/officeDocument/2006/math">
                    <m:r>
                      <a:rPr lang="id-ID" sz="2000" b="1" i="1" smtClean="0">
                        <a:latin typeface="Cambria Math"/>
                      </a:rPr>
                      <m:t>˚</m:t>
                    </m:r>
                  </m:oMath>
                </a14:m>
                <a:r>
                  <a:rPr lang="id-ID" sz="2000" b="1" dirty="0" smtClean="0">
                    <a:latin typeface="Californian FB" pitchFamily="18" charset="0"/>
                  </a:rPr>
                  <a:t>C</a:t>
                </a:r>
                <a:endParaRPr lang="id-ID" sz="2000" b="1" dirty="0">
                  <a:latin typeface="Californian FB" pitchFamily="18" charset="0"/>
                </a:endParaRPr>
              </a:p>
              <a:p>
                <a:r>
                  <a:rPr lang="id-ID" sz="2000" b="1" dirty="0" smtClean="0">
                    <a:latin typeface="Californian FB" pitchFamily="18" charset="0"/>
                  </a:rPr>
                  <a:t>Suhu campuran (ta) = 54</a:t>
                </a:r>
                <a14:m>
                  <m:oMath xmlns:m="http://schemas.openxmlformats.org/officeDocument/2006/math">
                    <m:r>
                      <a:rPr lang="id-ID" sz="2000" b="1" i="1">
                        <a:latin typeface="Cambria Math"/>
                      </a:rPr>
                      <m:t>˚</m:t>
                    </m:r>
                  </m:oMath>
                </a14:m>
                <a:r>
                  <a:rPr lang="id-ID" sz="2000" b="1" dirty="0" smtClean="0">
                    <a:latin typeface="Californian FB" pitchFamily="18" charset="0"/>
                  </a:rPr>
                  <a:t>C</a:t>
                </a:r>
              </a:p>
              <a:p>
                <a:r>
                  <a:rPr lang="id-ID" sz="2000" b="1" dirty="0" smtClean="0">
                    <a:latin typeface="Californian FB" pitchFamily="18" charset="0"/>
                  </a:rPr>
                  <a:t>Massa gelas ukur (mg) = 121,1 gram </a:t>
                </a:r>
              </a:p>
              <a:p>
                <a:r>
                  <a:rPr lang="id-ID" sz="2000" b="1" dirty="0" smtClean="0">
                    <a:latin typeface="Californian FB" pitchFamily="18" charset="0"/>
                  </a:rPr>
                  <a:t>Massa gelas ukur + air (mg+a) = 191 gram</a:t>
                </a:r>
              </a:p>
              <a:p>
                <a:r>
                  <a:rPr lang="id-ID" sz="2000" b="1" dirty="0" smtClean="0">
                    <a:latin typeface="Californian FB" pitchFamily="18" charset="0"/>
                  </a:rPr>
                  <a:t>Massa air (m2) = 69,9 gram</a:t>
                </a:r>
                <a:endParaRPr lang="id-ID" sz="2000" b="1" dirty="0">
                  <a:latin typeface="Californian FB" pitchFamily="18" charset="0"/>
                </a:endParaRPr>
              </a:p>
              <a:p>
                <a:endParaRPr lang="id-ID" sz="2000" b="1" dirty="0" smtClean="0">
                  <a:latin typeface="Californian FB" pitchFamily="18" charset="0"/>
                </a:endParaRPr>
              </a:p>
              <a:p>
                <a:endParaRPr lang="id-ID" sz="2000" b="1" dirty="0">
                  <a:latin typeface="Californian FB"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2745" y="1973035"/>
                <a:ext cx="10367826" cy="4609193"/>
              </a:xfrm>
              <a:blipFill rotWithShape="1">
                <a:blip r:embed="rId2"/>
                <a:stretch>
                  <a:fillRect l="-529" t="-661" b="-14153"/>
                </a:stretch>
              </a:blipFill>
            </p:spPr>
            <p:txBody>
              <a:bodyPr/>
              <a:lstStyle/>
              <a:p>
                <a:r>
                  <a:rPr lang="id-ID">
                    <a:noFill/>
                  </a:rPr>
                  <a:t> </a:t>
                </a:r>
              </a:p>
            </p:txBody>
          </p:sp>
        </mc:Fallback>
      </mc:AlternateContent>
      <p:pic>
        <p:nvPicPr>
          <p:cNvPr id="4" name="Picture 3" descr="7003880"/>
          <p:cNvPicPr>
            <a:picLocks noChangeAspect="1"/>
          </p:cNvPicPr>
          <p:nvPr/>
        </p:nvPicPr>
        <p:blipFill>
          <a:blip r:embed="rId3"/>
          <a:stretch>
            <a:fillRect/>
          </a:stretch>
        </p:blipFill>
        <p:spPr>
          <a:xfrm>
            <a:off x="160655" y="190500"/>
            <a:ext cx="1236980" cy="526415"/>
          </a:xfrm>
          <a:prstGeom prst="rect">
            <a:avLst/>
          </a:prstGeom>
        </p:spPr>
      </p:pic>
      <p:sp>
        <p:nvSpPr>
          <p:cNvPr id="5" name="Pentagon 4"/>
          <p:cNvSpPr/>
          <p:nvPr/>
        </p:nvSpPr>
        <p:spPr bwMode="auto">
          <a:xfrm>
            <a:off x="0" y="1197648"/>
            <a:ext cx="2506717"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rPr>
              <a:t>KETERANGAN</a:t>
            </a:r>
          </a:p>
        </p:txBody>
      </p:sp>
    </p:spTree>
    <p:extLst>
      <p:ext uri="{BB962C8B-B14F-4D97-AF65-F5344CB8AC3E}">
        <p14:creationId xmlns:p14="http://schemas.microsoft.com/office/powerpoint/2010/main" val="554813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p:sp>
        <p:nvSpPr>
          <p:cNvPr id="3" name="Content Placeholder 2"/>
          <p:cNvSpPr>
            <a:spLocks noGrp="1"/>
          </p:cNvSpPr>
          <p:nvPr>
            <p:ph idx="1"/>
          </p:nvPr>
        </p:nvSpPr>
        <p:spPr>
          <a:xfrm>
            <a:off x="160655" y="1971624"/>
            <a:ext cx="8315688" cy="553863"/>
          </a:xfrm>
          <a:solidFill>
            <a:schemeClr val="accent2"/>
          </a:solidFill>
        </p:spPr>
        <p:txBody>
          <a:bodyPr/>
          <a:lstStyle/>
          <a:p>
            <a:pPr marL="0" indent="0" algn="ctr">
              <a:buNone/>
            </a:pPr>
            <a:r>
              <a:rPr lang="id-ID" sz="2800" b="1" dirty="0" smtClean="0">
                <a:solidFill>
                  <a:schemeClr val="bg1"/>
                </a:solidFill>
                <a:latin typeface="Californian FB" pitchFamily="18" charset="0"/>
              </a:rPr>
              <a:t>QK = [(m1 x Ca) + (mp x Cp) + (mt x Ct) + k] (ta-t1)</a:t>
            </a:r>
            <a:endParaRPr lang="id-ID" sz="2800" b="1" dirty="0">
              <a:solidFill>
                <a:schemeClr val="bg1"/>
              </a:solidFill>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Pentagon 4"/>
          <p:cNvSpPr/>
          <p:nvPr/>
        </p:nvSpPr>
        <p:spPr bwMode="auto">
          <a:xfrm>
            <a:off x="0" y="1197648"/>
            <a:ext cx="3454400"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KALOR KALORIMETER (QK)</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p:sp>
        <p:nvSpPr>
          <p:cNvPr id="6" name="TextBox 5"/>
          <p:cNvSpPr txBox="1"/>
          <p:nvPr/>
        </p:nvSpPr>
        <p:spPr>
          <a:xfrm>
            <a:off x="46354" y="2844423"/>
            <a:ext cx="12164695" cy="2862322"/>
          </a:xfrm>
          <a:prstGeom prst="rect">
            <a:avLst/>
          </a:prstGeom>
          <a:noFill/>
        </p:spPr>
        <p:txBody>
          <a:bodyPr wrap="square" rtlCol="0">
            <a:spAutoFit/>
          </a:bodyPr>
          <a:lstStyle/>
          <a:p>
            <a:pPr>
              <a:lnSpc>
                <a:spcPct val="150000"/>
              </a:lnSpc>
            </a:pPr>
            <a:r>
              <a:rPr lang="id-ID" sz="2400" b="1" dirty="0" smtClean="0">
                <a:latin typeface="Californian FB" pitchFamily="18" charset="0"/>
              </a:rPr>
              <a:t>QK = (104,6 gr x 1 kal/gr</a:t>
            </a:r>
            <a:r>
              <a:rPr lang="id-ID" sz="2400" b="1" dirty="0">
                <a:latin typeface="Californian FB" pitchFamily="18" charset="0"/>
              </a:rPr>
              <a:t>˚</a:t>
            </a:r>
            <a:r>
              <a:rPr lang="id-ID" sz="2400" b="1" dirty="0" smtClean="0">
                <a:latin typeface="Californian FB" pitchFamily="18" charset="0"/>
              </a:rPr>
              <a:t>C) + (28,6 gr x 0,107 kal/</a:t>
            </a:r>
            <a:r>
              <a:rPr lang="id-ID" sz="2400" b="1" dirty="0">
                <a:latin typeface="Californian FB" pitchFamily="18" charset="0"/>
              </a:rPr>
              <a:t>˚</a:t>
            </a:r>
            <a:r>
              <a:rPr lang="id-ID" sz="2400" b="1" dirty="0" smtClean="0">
                <a:latin typeface="Californian FB" pitchFamily="18" charset="0"/>
              </a:rPr>
              <a:t>C) + (37,8 gr x 0,107 kal/gr</a:t>
            </a:r>
            <a:r>
              <a:rPr lang="id-ID" sz="2400" b="1" dirty="0">
                <a:latin typeface="Californian FB" pitchFamily="18" charset="0"/>
              </a:rPr>
              <a:t>˚</a:t>
            </a:r>
            <a:r>
              <a:rPr lang="id-ID" sz="2400" b="1" dirty="0" smtClean="0">
                <a:latin typeface="Californian FB" pitchFamily="18" charset="0"/>
              </a:rPr>
              <a:t>C) + 0,92 kal</a:t>
            </a:r>
            <a:r>
              <a:rPr lang="id-ID" sz="2400" b="1" dirty="0">
                <a:latin typeface="Californian FB" pitchFamily="18" charset="0"/>
              </a:rPr>
              <a:t>˚</a:t>
            </a:r>
            <a:r>
              <a:rPr lang="id-ID" sz="2400" b="1" dirty="0" smtClean="0">
                <a:latin typeface="Californian FB" pitchFamily="18" charset="0"/>
              </a:rPr>
              <a:t>C</a:t>
            </a:r>
          </a:p>
          <a:p>
            <a:pPr>
              <a:lnSpc>
                <a:spcPct val="150000"/>
              </a:lnSpc>
            </a:pPr>
            <a:r>
              <a:rPr lang="id-ID" sz="2400" b="1" dirty="0">
                <a:latin typeface="Californian FB" pitchFamily="18" charset="0"/>
              </a:rPr>
              <a:t> </a:t>
            </a:r>
            <a:r>
              <a:rPr lang="id-ID" sz="2400" b="1" dirty="0" smtClean="0">
                <a:latin typeface="Californian FB" pitchFamily="18" charset="0"/>
              </a:rPr>
              <a:t>          (54</a:t>
            </a:r>
            <a:r>
              <a:rPr lang="id-ID" sz="2400" b="1" dirty="0">
                <a:latin typeface="Californian FB" pitchFamily="18" charset="0"/>
              </a:rPr>
              <a:t>˚</a:t>
            </a:r>
            <a:r>
              <a:rPr lang="id-ID" sz="2400" b="1" dirty="0" smtClean="0">
                <a:latin typeface="Californian FB" pitchFamily="18" charset="0"/>
              </a:rPr>
              <a:t>C - 30˚C)</a:t>
            </a:r>
          </a:p>
          <a:p>
            <a:pPr>
              <a:lnSpc>
                <a:spcPct val="150000"/>
              </a:lnSpc>
            </a:pPr>
            <a:r>
              <a:rPr lang="id-ID" sz="2400" b="1" dirty="0" smtClean="0">
                <a:latin typeface="Californian FB" pitchFamily="18" charset="0"/>
              </a:rPr>
              <a:t>QK </a:t>
            </a:r>
            <a:r>
              <a:rPr lang="id-ID" sz="2400" b="1" dirty="0">
                <a:latin typeface="Californian FB" pitchFamily="18" charset="0"/>
              </a:rPr>
              <a:t>= </a:t>
            </a:r>
            <a:r>
              <a:rPr lang="id-ID" sz="2400" b="1" dirty="0" smtClean="0">
                <a:latin typeface="Californian FB" pitchFamily="18" charset="0"/>
              </a:rPr>
              <a:t>(104,6 + 3,060 + 4,0446 + 0,92)(24)</a:t>
            </a:r>
            <a:endParaRPr lang="id-ID" sz="2400" b="1" dirty="0">
              <a:latin typeface="Californian FB" pitchFamily="18" charset="0"/>
            </a:endParaRPr>
          </a:p>
          <a:p>
            <a:pPr>
              <a:lnSpc>
                <a:spcPct val="150000"/>
              </a:lnSpc>
            </a:pPr>
            <a:r>
              <a:rPr lang="id-ID" sz="2400" b="1" dirty="0" smtClean="0">
                <a:latin typeface="Californian FB" pitchFamily="18" charset="0"/>
              </a:rPr>
              <a:t>QK = (112,625) x (24)</a:t>
            </a:r>
          </a:p>
          <a:p>
            <a:pPr>
              <a:lnSpc>
                <a:spcPct val="150000"/>
              </a:lnSpc>
            </a:pPr>
            <a:r>
              <a:rPr lang="id-ID" sz="2400" b="1" dirty="0" smtClean="0">
                <a:ln>
                  <a:solidFill>
                    <a:sysClr val="windowText" lastClr="000000"/>
                  </a:solidFill>
                </a:ln>
                <a:latin typeface="Californian FB" pitchFamily="18" charset="0"/>
              </a:rPr>
              <a:t>QK = 2.703 Kal/gr˚C</a:t>
            </a:r>
            <a:endParaRPr lang="id-ID" sz="2400" b="1" dirty="0">
              <a:ln>
                <a:solidFill>
                  <a:sysClr val="windowText" lastClr="000000"/>
                </a:solidFill>
              </a:ln>
              <a:latin typeface="Californian FB" pitchFamily="18" charset="0"/>
            </a:endParaRPr>
          </a:p>
        </p:txBody>
      </p:sp>
    </p:spTree>
    <p:extLst>
      <p:ext uri="{BB962C8B-B14F-4D97-AF65-F5344CB8AC3E}">
        <p14:creationId xmlns:p14="http://schemas.microsoft.com/office/powerpoint/2010/main" val="3929387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705" y="1952574"/>
                <a:ext cx="3274695" cy="872799"/>
              </a:xfrm>
              <a:solidFill>
                <a:schemeClr val="accent2"/>
              </a:solidFill>
            </p:spPr>
            <p:txBody>
              <a:bodyPr/>
              <a:lstStyle/>
              <a:p>
                <a:pPr marL="0" indent="0" algn="ctr">
                  <a:buNone/>
                </a:pPr>
                <a:r>
                  <a:rPr lang="id-ID" b="1" dirty="0" smtClean="0">
                    <a:solidFill>
                      <a:schemeClr val="bg1"/>
                    </a:solidFill>
                    <a:latin typeface="Californian FB" pitchFamily="18" charset="0"/>
                  </a:rPr>
                  <a:t>CB = </a:t>
                </a:r>
                <a14:m>
                  <m:oMath xmlns:m="http://schemas.openxmlformats.org/officeDocument/2006/math">
                    <m:f>
                      <m:fPr>
                        <m:ctrlPr>
                          <a:rPr lang="id-ID" b="1" i="1" smtClean="0">
                            <a:solidFill>
                              <a:schemeClr val="bg1"/>
                            </a:solidFill>
                            <a:latin typeface="Cambria Math"/>
                          </a:rPr>
                        </m:ctrlPr>
                      </m:fPr>
                      <m:num>
                        <m:r>
                          <a:rPr lang="id-ID" b="1" i="1" smtClean="0">
                            <a:solidFill>
                              <a:schemeClr val="bg1"/>
                            </a:solidFill>
                            <a:latin typeface="Cambria Math"/>
                          </a:rPr>
                          <m:t>𝑸𝑲</m:t>
                        </m:r>
                      </m:num>
                      <m:den>
                        <m:r>
                          <a:rPr lang="id-ID" b="1" i="1" smtClean="0">
                            <a:solidFill>
                              <a:schemeClr val="bg1"/>
                            </a:solidFill>
                            <a:latin typeface="Cambria Math"/>
                          </a:rPr>
                          <m:t>𝒎𝒃</m:t>
                        </m:r>
                        <m:r>
                          <a:rPr lang="id-ID" b="1" i="1" smtClean="0">
                            <a:solidFill>
                              <a:schemeClr val="bg1"/>
                            </a:solidFill>
                            <a:latin typeface="Cambria Math"/>
                          </a:rPr>
                          <m:t>(</m:t>
                        </m:r>
                        <m:r>
                          <a:rPr lang="id-ID" b="1" i="1" smtClean="0">
                            <a:solidFill>
                              <a:schemeClr val="bg1"/>
                            </a:solidFill>
                            <a:latin typeface="Cambria Math"/>
                          </a:rPr>
                          <m:t>𝒕</m:t>
                        </m:r>
                        <m:r>
                          <a:rPr lang="id-ID" b="1" i="1" smtClean="0">
                            <a:solidFill>
                              <a:schemeClr val="bg1"/>
                            </a:solidFill>
                            <a:latin typeface="Cambria Math"/>
                          </a:rPr>
                          <m:t>𝟐</m:t>
                        </m:r>
                        <m:r>
                          <a:rPr lang="id-ID" b="1" i="1" smtClean="0">
                            <a:solidFill>
                              <a:schemeClr val="bg1"/>
                            </a:solidFill>
                            <a:latin typeface="Cambria Math"/>
                          </a:rPr>
                          <m:t>−</m:t>
                        </m:r>
                        <m:r>
                          <a:rPr lang="id-ID" b="1" i="1" smtClean="0">
                            <a:solidFill>
                              <a:schemeClr val="bg1"/>
                            </a:solidFill>
                            <a:latin typeface="Cambria Math"/>
                          </a:rPr>
                          <m:t>𝒕</m:t>
                        </m:r>
                        <m:r>
                          <a:rPr lang="id-ID" b="1" i="1" smtClean="0">
                            <a:solidFill>
                              <a:schemeClr val="bg1"/>
                            </a:solidFill>
                            <a:latin typeface="Cambria Math"/>
                          </a:rPr>
                          <m:t>𝟏</m:t>
                        </m:r>
                        <m:r>
                          <a:rPr lang="id-ID" b="1" i="1" smtClean="0">
                            <a:solidFill>
                              <a:schemeClr val="bg1"/>
                            </a:solidFill>
                            <a:latin typeface="Cambria Math"/>
                          </a:rPr>
                          <m:t>)</m:t>
                        </m:r>
                      </m:den>
                    </m:f>
                  </m:oMath>
                </a14:m>
                <a:endParaRPr lang="id-ID" b="1" dirty="0">
                  <a:solidFill>
                    <a:schemeClr val="bg1"/>
                  </a:solidFill>
                  <a:latin typeface="Californian FB"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705" y="1952574"/>
                <a:ext cx="3274695" cy="872799"/>
              </a:xfrm>
              <a:blipFill rotWithShape="1">
                <a:blip r:embed="rId2"/>
                <a:stretch>
                  <a:fillRect b="-3497"/>
                </a:stretch>
              </a:blipFill>
            </p:spPr>
            <p:txBody>
              <a:bodyPr/>
              <a:lstStyle/>
              <a:p>
                <a:r>
                  <a:rPr lang="id-ID">
                    <a:noFill/>
                  </a:rPr>
                  <a:t> </a:t>
                </a:r>
              </a:p>
            </p:txBody>
          </p:sp>
        </mc:Fallback>
      </mc:AlternateContent>
      <p:pic>
        <p:nvPicPr>
          <p:cNvPr id="4" name="Picture 3" descr="7003880"/>
          <p:cNvPicPr>
            <a:picLocks noChangeAspect="1"/>
          </p:cNvPicPr>
          <p:nvPr/>
        </p:nvPicPr>
        <p:blipFill>
          <a:blip r:embed="rId3"/>
          <a:stretch>
            <a:fillRect/>
          </a:stretch>
        </p:blipFill>
        <p:spPr>
          <a:xfrm>
            <a:off x="160655" y="190500"/>
            <a:ext cx="1236980" cy="526415"/>
          </a:xfrm>
          <a:prstGeom prst="rect">
            <a:avLst/>
          </a:prstGeom>
        </p:spPr>
      </p:pic>
      <p:sp>
        <p:nvSpPr>
          <p:cNvPr id="5" name="Pentagon 4"/>
          <p:cNvSpPr/>
          <p:nvPr/>
        </p:nvSpPr>
        <p:spPr bwMode="auto">
          <a:xfrm>
            <a:off x="0" y="1197648"/>
            <a:ext cx="3454400"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KALOR JENIS BEBAN (CB)</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mc:AlternateContent xmlns:mc="http://schemas.openxmlformats.org/markup-compatibility/2006" xmlns:a14="http://schemas.microsoft.com/office/drawing/2010/main">
        <mc:Choice Requires="a14">
          <p:sp>
            <p:nvSpPr>
              <p:cNvPr id="6" name="TextBox 5"/>
              <p:cNvSpPr txBox="1"/>
              <p:nvPr/>
            </p:nvSpPr>
            <p:spPr>
              <a:xfrm>
                <a:off x="4305301" y="1662468"/>
                <a:ext cx="3744596" cy="1888017"/>
              </a:xfrm>
              <a:prstGeom prst="rect">
                <a:avLst/>
              </a:prstGeom>
              <a:noFill/>
            </p:spPr>
            <p:txBody>
              <a:bodyPr wrap="square" rtlCol="0">
                <a:spAutoFit/>
              </a:bodyPr>
              <a:lstStyle/>
              <a:p>
                <a:pPr>
                  <a:lnSpc>
                    <a:spcPct val="150000"/>
                  </a:lnSpc>
                </a:pPr>
                <a:r>
                  <a:rPr lang="id-ID" sz="2800" b="1" dirty="0" smtClean="0">
                    <a:ln>
                      <a:noFill/>
                    </a:ln>
                    <a:latin typeface="Californian FB" pitchFamily="18" charset="0"/>
                  </a:rPr>
                  <a:t>CB </a:t>
                </a:r>
                <a:r>
                  <a:rPr lang="id-ID" sz="2800" b="1" dirty="0" smtClean="0">
                    <a:ln>
                      <a:noFill/>
                    </a:ln>
                    <a:solidFill>
                      <a:schemeClr val="tx1"/>
                    </a:solidFill>
                    <a:latin typeface="Californian FB" pitchFamily="18" charset="0"/>
                  </a:rPr>
                  <a:t>= </a:t>
                </a:r>
                <a14:m>
                  <m:oMath xmlns:m="http://schemas.openxmlformats.org/officeDocument/2006/math">
                    <m:f>
                      <m:fPr>
                        <m:ctrlPr>
                          <a:rPr lang="id-ID" sz="2800" b="1" i="1">
                            <a:ln>
                              <a:noFill/>
                            </a:ln>
                            <a:solidFill>
                              <a:schemeClr val="tx1"/>
                            </a:solidFill>
                            <a:latin typeface="Cambria Math"/>
                          </a:rPr>
                        </m:ctrlPr>
                      </m:fPr>
                      <m:num>
                        <m:r>
                          <m:rPr>
                            <m:nor/>
                          </m:rPr>
                          <a:rPr lang="id-ID" sz="2800" b="1" i="0" dirty="0" smtClean="0">
                            <a:ln>
                              <a:noFill/>
                            </a:ln>
                            <a:latin typeface="Californian FB" pitchFamily="18" charset="0"/>
                          </a:rPr>
                          <m:t>2.703</m:t>
                        </m:r>
                      </m:num>
                      <m:den>
                        <m:r>
                          <m:rPr>
                            <m:nor/>
                          </m:rPr>
                          <a:rPr lang="id-ID" sz="2800" i="0" smtClean="0">
                            <a:ln>
                              <a:noFill/>
                            </a:ln>
                            <a:solidFill>
                              <a:schemeClr val="tx1"/>
                            </a:solidFill>
                            <a:latin typeface="Cambria Math"/>
                          </a:rPr>
                          <m:t>62</m:t>
                        </m:r>
                        <m:r>
                          <m:rPr>
                            <m:nor/>
                          </m:rPr>
                          <a:rPr lang="id-ID" sz="2800" b="0" i="0" smtClean="0">
                            <a:ln>
                              <a:noFill/>
                            </a:ln>
                            <a:solidFill>
                              <a:schemeClr val="tx1"/>
                            </a:solidFill>
                            <a:latin typeface="Cambria Math"/>
                          </a:rPr>
                          <m:t>,</m:t>
                        </m:r>
                        <m:r>
                          <m:rPr>
                            <m:nor/>
                          </m:rPr>
                          <a:rPr lang="id-ID" sz="2800" i="0" smtClean="0">
                            <a:ln>
                              <a:noFill/>
                            </a:ln>
                            <a:solidFill>
                              <a:schemeClr val="tx1"/>
                            </a:solidFill>
                            <a:latin typeface="Cambria Math"/>
                          </a:rPr>
                          <m:t>6(98−54)</m:t>
                        </m:r>
                      </m:den>
                    </m:f>
                  </m:oMath>
                </a14:m>
                <a:endParaRPr lang="id-ID" sz="2800" b="1" dirty="0" smtClean="0">
                  <a:latin typeface="Californian FB" pitchFamily="18" charset="0"/>
                </a:endParaRPr>
              </a:p>
              <a:p>
                <a:pPr>
                  <a:lnSpc>
                    <a:spcPct val="150000"/>
                  </a:lnSpc>
                </a:pPr>
                <a:r>
                  <a:rPr lang="id-ID" sz="2800" b="1" dirty="0" smtClean="0">
                    <a:ln>
                      <a:solidFill>
                        <a:sysClr val="windowText" lastClr="000000"/>
                      </a:solidFill>
                    </a:ln>
                    <a:latin typeface="Californian FB" pitchFamily="18" charset="0"/>
                  </a:rPr>
                  <a:t>CB = 0,947 Kal/gr˚C</a:t>
                </a:r>
                <a:endParaRPr lang="id-ID" sz="2800" b="1" dirty="0">
                  <a:ln>
                    <a:solidFill>
                      <a:sysClr val="windowText" lastClr="000000"/>
                    </a:solidFill>
                  </a:ln>
                  <a:latin typeface="Californian FB"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305301" y="1662468"/>
                <a:ext cx="3744596" cy="1888017"/>
              </a:xfrm>
              <a:prstGeom prst="rect">
                <a:avLst/>
              </a:prstGeom>
              <a:blipFill rotWithShape="1">
                <a:blip r:embed="rId4"/>
                <a:stretch>
                  <a:fillRect l="-3252" b="-4854"/>
                </a:stretch>
              </a:blipFill>
            </p:spPr>
            <p:txBody>
              <a:bodyPr/>
              <a:lstStyle/>
              <a:p>
                <a:r>
                  <a:rPr lang="id-ID">
                    <a:noFill/>
                  </a:rPr>
                  <a:t> </a:t>
                </a:r>
              </a:p>
            </p:txBody>
          </p:sp>
        </mc:Fallback>
      </mc:AlternateContent>
      <p:sp>
        <p:nvSpPr>
          <p:cNvPr id="7" name="Pentagon 6"/>
          <p:cNvSpPr/>
          <p:nvPr/>
        </p:nvSpPr>
        <p:spPr bwMode="auto">
          <a:xfrm>
            <a:off x="0" y="3550485"/>
            <a:ext cx="1028700"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KR</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60655" y="4257624"/>
                <a:ext cx="4430395" cy="872799"/>
              </a:xfrm>
              <a:prstGeom prst="rect">
                <a:avLst/>
              </a:prstGeom>
              <a:solidFill>
                <a:schemeClr val="accent2"/>
              </a:solid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algn="ctr">
                  <a:spcBef>
                    <a:spcPct val="0"/>
                  </a:spcBef>
                  <a:buNone/>
                </a:pPr>
                <a:r>
                  <a:rPr lang="id-ID" b="1" dirty="0" smtClean="0">
                    <a:solidFill>
                      <a:schemeClr val="bg1"/>
                    </a:solidFill>
                    <a:ea typeface="SimSun" pitchFamily="2" charset="-122"/>
                  </a:rPr>
                  <a:t>KR = | </a:t>
                </a:r>
                <a14:m>
                  <m:oMath xmlns:m="http://schemas.openxmlformats.org/officeDocument/2006/math">
                    <m:f>
                      <m:fPr>
                        <m:ctrlPr>
                          <a:rPr lang="id-ID" b="1" i="1">
                            <a:solidFill>
                              <a:schemeClr val="bg1"/>
                            </a:solidFill>
                            <a:latin typeface="Cambria Math"/>
                            <a:ea typeface="SimSun" pitchFamily="2" charset="-122"/>
                          </a:rPr>
                        </m:ctrlPr>
                      </m:fPr>
                      <m:num>
                        <m:r>
                          <a:rPr lang="id-ID" b="1" i="1" smtClean="0">
                            <a:solidFill>
                              <a:schemeClr val="bg1"/>
                            </a:solidFill>
                            <a:latin typeface="Cambria Math"/>
                            <a:ea typeface="SimSun" pitchFamily="2" charset="-122"/>
                          </a:rPr>
                          <m:t>𝑪𝑩</m:t>
                        </m:r>
                        <m:r>
                          <a:rPr lang="id-ID" b="1" i="1" smtClean="0">
                            <a:solidFill>
                              <a:schemeClr val="bg1"/>
                            </a:solidFill>
                            <a:latin typeface="Cambria Math"/>
                            <a:ea typeface="SimSun" pitchFamily="2" charset="-122"/>
                          </a:rPr>
                          <m:t> −</m:t>
                        </m:r>
                        <m:r>
                          <a:rPr lang="id-ID" b="1" i="1" smtClean="0">
                            <a:solidFill>
                              <a:schemeClr val="bg1"/>
                            </a:solidFill>
                            <a:latin typeface="Cambria Math"/>
                            <a:ea typeface="SimSun" pitchFamily="2" charset="-122"/>
                          </a:rPr>
                          <m:t>𝑪𝒍𝒊𝒕</m:t>
                        </m:r>
                        <m:r>
                          <a:rPr lang="id-ID" b="1" i="1">
                            <a:solidFill>
                              <a:schemeClr val="bg1"/>
                            </a:solidFill>
                            <a:latin typeface="Cambria Math"/>
                            <a:ea typeface="SimSun" pitchFamily="2" charset="-122"/>
                          </a:rPr>
                          <m:t> </m:t>
                        </m:r>
                      </m:num>
                      <m:den>
                        <m:r>
                          <a:rPr lang="id-ID" b="1" i="1" smtClean="0">
                            <a:solidFill>
                              <a:schemeClr val="bg1"/>
                            </a:solidFill>
                            <a:latin typeface="Cambria Math"/>
                            <a:ea typeface="SimSun" pitchFamily="2" charset="-122"/>
                          </a:rPr>
                          <m:t>𝑪</m:t>
                        </m:r>
                        <m:r>
                          <a:rPr lang="id-ID" b="1" i="1">
                            <a:solidFill>
                              <a:schemeClr val="bg1"/>
                            </a:solidFill>
                            <a:latin typeface="Cambria Math"/>
                            <a:ea typeface="SimSun" pitchFamily="2" charset="-122"/>
                          </a:rPr>
                          <m:t>𝒍𝒊𝒕</m:t>
                        </m:r>
                      </m:den>
                    </m:f>
                  </m:oMath>
                </a14:m>
                <a:r>
                  <a:rPr lang="id-ID" b="1" dirty="0">
                    <a:solidFill>
                      <a:schemeClr val="bg1"/>
                    </a:solidFill>
                    <a:latin typeface="Cambria Math" pitchFamily="18" charset="0"/>
                    <a:ea typeface="Cambria Math" pitchFamily="18" charset="0"/>
                  </a:rPr>
                  <a:t>| </a:t>
                </a:r>
                <a:r>
                  <a:rPr lang="id-ID" sz="2800" b="1" dirty="0">
                    <a:solidFill>
                      <a:schemeClr val="bg1"/>
                    </a:solidFill>
                    <a:latin typeface="Cambria Math" pitchFamily="18" charset="0"/>
                    <a:ea typeface="Cambria Math" pitchFamily="18" charset="0"/>
                  </a:rPr>
                  <a:t>x 100%</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60655" y="4257624"/>
                <a:ext cx="4430395" cy="872799"/>
              </a:xfrm>
              <a:prstGeom prst="rect">
                <a:avLst/>
              </a:prstGeom>
              <a:blipFill rotWithShape="1">
                <a:blip r:embed="rId5"/>
                <a:stretch>
                  <a:fillRect r="-1100" b="-1389"/>
                </a:stretch>
              </a:blipFill>
              <a:ln w="9525">
                <a:noFill/>
              </a:ln>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875654" y="4015304"/>
                <a:ext cx="4925696" cy="1843133"/>
              </a:xfrm>
              <a:prstGeom prst="rect">
                <a:avLst/>
              </a:prstGeom>
              <a:noFill/>
            </p:spPr>
            <p:txBody>
              <a:bodyPr wrap="square" rtlCol="0">
                <a:spAutoFit/>
              </a:bodyPr>
              <a:lstStyle/>
              <a:p>
                <a:pPr>
                  <a:lnSpc>
                    <a:spcPct val="150000"/>
                  </a:lnSpc>
                </a:pPr>
                <a:r>
                  <a:rPr lang="id-ID" sz="2800" b="1" dirty="0" smtClean="0">
                    <a:ln>
                      <a:noFill/>
                    </a:ln>
                    <a:latin typeface="Californian FB" pitchFamily="18" charset="0"/>
                  </a:rPr>
                  <a:t>KR </a:t>
                </a:r>
                <a:r>
                  <a:rPr lang="id-ID" sz="2800" b="1" dirty="0" smtClean="0">
                    <a:ln>
                      <a:noFill/>
                    </a:ln>
                    <a:solidFill>
                      <a:schemeClr val="tx1"/>
                    </a:solidFill>
                    <a:latin typeface="Californian FB" pitchFamily="18" charset="0"/>
                  </a:rPr>
                  <a:t>= | </a:t>
                </a:r>
                <a14:m>
                  <m:oMath xmlns:m="http://schemas.openxmlformats.org/officeDocument/2006/math">
                    <m:f>
                      <m:fPr>
                        <m:ctrlPr>
                          <a:rPr lang="id-ID" sz="2800" b="1" i="1" smtClean="0">
                            <a:ln>
                              <a:noFill/>
                            </a:ln>
                            <a:solidFill>
                              <a:schemeClr val="tx1"/>
                            </a:solidFill>
                            <a:latin typeface="Cambria Math"/>
                          </a:rPr>
                        </m:ctrlPr>
                      </m:fPr>
                      <m:num>
                        <m:r>
                          <m:rPr>
                            <m:nor/>
                          </m:rPr>
                          <a:rPr lang="id-ID" sz="2800" i="0" smtClean="0">
                            <a:ln>
                              <a:noFill/>
                            </a:ln>
                            <a:solidFill>
                              <a:schemeClr val="tx1"/>
                            </a:solidFill>
                            <a:latin typeface="Cambria Math"/>
                          </a:rPr>
                          <m:t>0,947</m:t>
                        </m:r>
                        <m:r>
                          <m:rPr>
                            <m:nor/>
                          </m:rPr>
                          <a:rPr lang="id-ID" sz="2800" b="1" i="0" dirty="0" smtClean="0">
                            <a:ln>
                              <a:noFill/>
                            </a:ln>
                            <a:latin typeface="Californian FB" pitchFamily="18" charset="0"/>
                          </a:rPr>
                          <m:t> − 0,11</m:t>
                        </m:r>
                      </m:num>
                      <m:den>
                        <m:r>
                          <m:rPr>
                            <m:nor/>
                          </m:rPr>
                          <a:rPr lang="id-ID" sz="2800" i="0" smtClean="0">
                            <a:ln>
                              <a:noFill/>
                            </a:ln>
                            <a:solidFill>
                              <a:schemeClr val="tx1"/>
                            </a:solidFill>
                            <a:latin typeface="Cambria Math"/>
                          </a:rPr>
                          <m:t>0,11</m:t>
                        </m:r>
                      </m:den>
                    </m:f>
                  </m:oMath>
                </a14:m>
                <a:r>
                  <a:rPr lang="id-ID" sz="2800" b="1" dirty="0" smtClean="0">
                    <a:latin typeface="Californian FB" pitchFamily="18" charset="0"/>
                  </a:rPr>
                  <a:t> | x 100%</a:t>
                </a:r>
              </a:p>
              <a:p>
                <a:pPr>
                  <a:lnSpc>
                    <a:spcPct val="150000"/>
                  </a:lnSpc>
                </a:pPr>
                <a:r>
                  <a:rPr lang="id-ID" sz="2800" b="1" dirty="0" smtClean="0">
                    <a:ln>
                      <a:solidFill>
                        <a:sysClr val="windowText" lastClr="000000"/>
                      </a:solidFill>
                    </a:ln>
                    <a:latin typeface="Californian FB" pitchFamily="18" charset="0"/>
                  </a:rPr>
                  <a:t>KR = 760,9 %</a:t>
                </a:r>
                <a:endParaRPr lang="id-ID" sz="2800" b="1" dirty="0">
                  <a:ln>
                    <a:solidFill>
                      <a:sysClr val="windowText" lastClr="000000"/>
                    </a:solidFill>
                  </a:ln>
                  <a:latin typeface="Californian FB"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875654" y="4015304"/>
                <a:ext cx="4925696" cy="1843133"/>
              </a:xfrm>
              <a:prstGeom prst="rect">
                <a:avLst/>
              </a:prstGeom>
              <a:blipFill rotWithShape="1">
                <a:blip r:embed="rId6"/>
                <a:stretch>
                  <a:fillRect l="-2599" b="-4967"/>
                </a:stretch>
              </a:blipFill>
            </p:spPr>
            <p:txBody>
              <a:bodyPr/>
              <a:lstStyle/>
              <a:p>
                <a:r>
                  <a:rPr lang="id-ID">
                    <a:noFill/>
                  </a:rPr>
                  <a:t> </a:t>
                </a:r>
              </a:p>
            </p:txBody>
          </p:sp>
        </mc:Fallback>
      </mc:AlternateContent>
      <p:sp>
        <p:nvSpPr>
          <p:cNvPr id="11" name="Notched Right Arrow 10"/>
          <p:cNvSpPr/>
          <p:nvPr/>
        </p:nvSpPr>
        <p:spPr bwMode="auto">
          <a:xfrm>
            <a:off x="3638550" y="2247900"/>
            <a:ext cx="381000" cy="358576"/>
          </a:xfrm>
          <a:prstGeom prst="notch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id-ID"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2" name="Notched Right Arrow 11"/>
          <p:cNvSpPr/>
          <p:nvPr/>
        </p:nvSpPr>
        <p:spPr bwMode="auto">
          <a:xfrm>
            <a:off x="5086350" y="4514735"/>
            <a:ext cx="381000" cy="358576"/>
          </a:xfrm>
          <a:prstGeom prst="notch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id-ID"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extLst>
      <p:ext uri="{BB962C8B-B14F-4D97-AF65-F5344CB8AC3E}">
        <p14:creationId xmlns:p14="http://schemas.microsoft.com/office/powerpoint/2010/main" val="15839435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316644"/>
                <a:ext cx="10972800" cy="5162988"/>
              </a:xfrm>
            </p:spPr>
            <p:txBody>
              <a:bodyPr/>
              <a:lstStyle/>
              <a:p>
                <a:pPr marL="0" indent="0" algn="just">
                  <a:buNone/>
                </a:pPr>
                <a:r>
                  <a:rPr lang="id-ID" sz="2400" b="1" dirty="0" smtClean="0">
                    <a:latin typeface="Californian FB" pitchFamily="18" charset="0"/>
                  </a:rPr>
                  <a:t>Pada percobaan kalorimeter dilakukan </a:t>
                </a:r>
                <a:r>
                  <a:rPr lang="id-ID" sz="2400" b="1" dirty="0" smtClean="0">
                    <a:ln>
                      <a:solidFill>
                        <a:sysClr val="windowText" lastClr="000000"/>
                      </a:solidFill>
                    </a:ln>
                    <a:latin typeface="Californian FB" pitchFamily="18" charset="0"/>
                  </a:rPr>
                  <a:t>tahap pengadukan </a:t>
                </a:r>
                <a:r>
                  <a:rPr lang="id-ID" sz="2400" b="1" dirty="0" smtClean="0">
                    <a:latin typeface="Californian FB" pitchFamily="18" charset="0"/>
                  </a:rPr>
                  <a:t>agar terjadi keseimbangan suhu yang merata antara air dingin dengan air yang telah dipanaskan, benda yang bersuhu lebih tinggi akan melepaskan kalornya sedangkan benda yang suhunya lebih rendah akan menyerap kalor. Setelah mencapai titik keseimbangan, suhu dalam air dingin 30</a:t>
                </a:r>
                <a14:m>
                  <m:oMath xmlns:m="http://schemas.openxmlformats.org/officeDocument/2006/math">
                    <m:r>
                      <a:rPr lang="id-ID" sz="2400" b="1" i="1">
                        <a:latin typeface="Cambria Math"/>
                        <a:ea typeface="Cambria Math"/>
                      </a:rPr>
                      <m:t>°</m:t>
                    </m:r>
                    <m:r>
                      <a:rPr lang="id-ID" sz="2400" b="1" i="1">
                        <a:latin typeface="Cambria Math"/>
                        <a:ea typeface="Cambria Math"/>
                      </a:rPr>
                      <m:t>𝑪</m:t>
                    </m:r>
                    <m:r>
                      <a:rPr lang="id-ID" sz="2400" b="1" i="1">
                        <a:latin typeface="Cambria Math"/>
                        <a:ea typeface="Cambria Math"/>
                      </a:rPr>
                      <m:t> </m:t>
                    </m:r>
                  </m:oMath>
                </a14:m>
                <a:r>
                  <a:rPr lang="id-ID" sz="2400" b="1" dirty="0" smtClean="0">
                    <a:latin typeface="Californian FB" pitchFamily="18" charset="0"/>
                  </a:rPr>
                  <a:t>dalam kalori meter bertambah tinggi menjadi </a:t>
                </a:r>
                <a:r>
                  <a:rPr lang="id-ID" sz="2400" b="1" dirty="0">
                    <a:latin typeface="Californian FB" pitchFamily="18" charset="0"/>
                  </a:rPr>
                  <a:t>5</a:t>
                </a:r>
                <a14:m>
                  <m:oMath xmlns:m="http://schemas.openxmlformats.org/officeDocument/2006/math">
                    <m:r>
                      <a:rPr lang="id-ID" sz="2400" b="1">
                        <a:latin typeface="Cambria Math"/>
                        <a:ea typeface="Cambria Math"/>
                      </a:rPr>
                      <m:t>𝟒</m:t>
                    </m:r>
                    <m:r>
                      <a:rPr lang="id-ID" sz="2400" b="1" i="1">
                        <a:latin typeface="Cambria Math"/>
                        <a:ea typeface="Cambria Math"/>
                      </a:rPr>
                      <m:t>°</m:t>
                    </m:r>
                    <m:r>
                      <a:rPr lang="id-ID" sz="2400" b="1" i="1">
                        <a:latin typeface="Cambria Math"/>
                        <a:ea typeface="Cambria Math"/>
                      </a:rPr>
                      <m:t>𝑪</m:t>
                    </m:r>
                    <m:r>
                      <a:rPr lang="id-ID" sz="2400" b="1" i="1">
                        <a:latin typeface="Cambria Math"/>
                        <a:ea typeface="Cambria Math"/>
                      </a:rPr>
                      <m:t>.</m:t>
                    </m:r>
                  </m:oMath>
                </a14:m>
                <a:r>
                  <a:rPr lang="id-ID" sz="2400" b="1" dirty="0" smtClean="0">
                    <a:latin typeface="Californian FB" pitchFamily="18" charset="0"/>
                  </a:rPr>
                  <a:t>  </a:t>
                </a:r>
                <a:r>
                  <a:rPr lang="id-ID" sz="2400" b="1" dirty="0">
                    <a:latin typeface="Californian FB" pitchFamily="18" charset="0"/>
                  </a:rPr>
                  <a:t>P</a:t>
                </a:r>
                <a:r>
                  <a:rPr lang="id-ID" sz="2400" b="1" dirty="0" smtClean="0">
                    <a:latin typeface="Californian FB" pitchFamily="18" charset="0"/>
                  </a:rPr>
                  <a:t>rinsip kerja dari kalorimeter ini menggunakan </a:t>
                </a:r>
                <a:r>
                  <a:rPr lang="id-ID" sz="2400" b="1" dirty="0">
                    <a:latin typeface="Californian FB" pitchFamily="18" charset="0"/>
                  </a:rPr>
                  <a:t>prinsip hukum asas black yaitu kalor yang </a:t>
                </a:r>
                <a:r>
                  <a:rPr lang="id-ID" sz="2400" b="1" dirty="0" smtClean="0">
                    <a:latin typeface="Californian FB" pitchFamily="18" charset="0"/>
                  </a:rPr>
                  <a:t>dilepas </a:t>
                </a:r>
                <a:r>
                  <a:rPr lang="id-ID" sz="2400" b="1" dirty="0">
                    <a:latin typeface="Californian FB" pitchFamily="18" charset="0"/>
                  </a:rPr>
                  <a:t>sama dengan kalor yang diterima oleh benda. </a:t>
                </a:r>
                <a:r>
                  <a:rPr lang="id-ID" sz="2400" b="1" dirty="0" smtClean="0">
                    <a:latin typeface="Californian FB" pitchFamily="18" charset="0"/>
                  </a:rPr>
                  <a:t>Sehingga berlaku kekelan energi pada sistem bertutup.</a:t>
                </a:r>
              </a:p>
              <a:p>
                <a:pPr marL="0" indent="0" algn="just">
                  <a:buNone/>
                </a:pPr>
                <a:endParaRPr lang="id-ID" sz="2400" b="1" dirty="0">
                  <a:latin typeface="Californian FB" pitchFamily="18" charset="0"/>
                </a:endParaRPr>
              </a:p>
              <a:p>
                <a:pPr marL="0" indent="0" algn="just">
                  <a:buNone/>
                </a:pPr>
                <a:r>
                  <a:rPr lang="id-ID" sz="2400" b="1" dirty="0" smtClean="0">
                    <a:latin typeface="Californian FB" pitchFamily="18" charset="0"/>
                  </a:rPr>
                  <a:t>Qlepas = Qtrima</a:t>
                </a:r>
              </a:p>
              <a:p>
                <a:pPr algn="just">
                  <a:buFont typeface="Wingdings"/>
                  <a:buChar char="à"/>
                </a:pPr>
                <a:r>
                  <a:rPr lang="id-ID" sz="2400" b="1" dirty="0" smtClean="0">
                    <a:latin typeface="Californian FB" pitchFamily="18" charset="0"/>
                    <a:sym typeface="Wingdings" pitchFamily="2" charset="2"/>
                  </a:rPr>
                  <a:t>Q = m . c . </a:t>
                </a:r>
                <a:r>
                  <a:rPr lang="el-GR" sz="2400" b="1" dirty="0" smtClean="0">
                    <a:latin typeface="Californian FB" pitchFamily="18" charset="0"/>
                    <a:sym typeface="Wingdings" pitchFamily="2" charset="2"/>
                  </a:rPr>
                  <a:t>Δ</a:t>
                </a:r>
                <a:r>
                  <a:rPr lang="id-ID" sz="2400" b="1" dirty="0">
                    <a:latin typeface="Californian FB" pitchFamily="18" charset="0"/>
                    <a:sym typeface="Wingdings" pitchFamily="2" charset="2"/>
                  </a:rPr>
                  <a:t>T</a:t>
                </a:r>
                <a:endParaRPr lang="id-ID" sz="2400" b="1" dirty="0" smtClean="0">
                  <a:latin typeface="Californian FB" pitchFamily="18" charset="0"/>
                  <a:sym typeface="Wingdings" pitchFamily="2" charset="2"/>
                </a:endParaRPr>
              </a:p>
              <a:p>
                <a:pPr algn="just">
                  <a:buFont typeface="Wingdings"/>
                  <a:buChar char="à"/>
                </a:pPr>
                <a:r>
                  <a:rPr lang="id-ID" sz="2400" b="1" dirty="0" smtClean="0">
                    <a:latin typeface="Californian FB" pitchFamily="18" charset="0"/>
                    <a:sym typeface="Wingdings" pitchFamily="2" charset="2"/>
                  </a:rPr>
                  <a:t>m</a:t>
                </a:r>
                <a:r>
                  <a:rPr lang="id-ID" sz="1500" b="1" dirty="0" smtClean="0">
                    <a:latin typeface="Californian FB" pitchFamily="18" charset="0"/>
                    <a:sym typeface="Wingdings" pitchFamily="2" charset="2"/>
                  </a:rPr>
                  <a:t>2</a:t>
                </a:r>
                <a:r>
                  <a:rPr lang="id-ID" sz="2400" b="1" dirty="0" smtClean="0">
                    <a:latin typeface="Californian FB" pitchFamily="18" charset="0"/>
                    <a:sym typeface="Wingdings" pitchFamily="2" charset="2"/>
                  </a:rPr>
                  <a:t> C</a:t>
                </a:r>
                <a:r>
                  <a:rPr lang="id-ID" sz="1500" b="1" dirty="0" smtClean="0">
                    <a:latin typeface="Californian FB" pitchFamily="18" charset="0"/>
                    <a:sym typeface="Wingdings" pitchFamily="2" charset="2"/>
                  </a:rPr>
                  <a:t>2</a:t>
                </a:r>
                <a:r>
                  <a:rPr lang="id-ID" sz="2400" b="1" dirty="0" smtClean="0">
                    <a:latin typeface="Californian FB" pitchFamily="18" charset="0"/>
                    <a:sym typeface="Wingdings" pitchFamily="2" charset="2"/>
                  </a:rPr>
                  <a:t> </a:t>
                </a:r>
                <a:r>
                  <a:rPr lang="el-GR" sz="2400" b="1" dirty="0" smtClean="0">
                    <a:latin typeface="Californian FB" pitchFamily="18" charset="0"/>
                    <a:sym typeface="Wingdings" pitchFamily="2" charset="2"/>
                  </a:rPr>
                  <a:t>Δ</a:t>
                </a:r>
                <a:r>
                  <a:rPr lang="id-ID" sz="2400" b="1" dirty="0">
                    <a:latin typeface="Californian FB" pitchFamily="18" charset="0"/>
                    <a:sym typeface="Wingdings" pitchFamily="2" charset="2"/>
                  </a:rPr>
                  <a:t>T</a:t>
                </a:r>
                <a:r>
                  <a:rPr lang="id-ID" sz="1500" b="1" dirty="0" smtClean="0">
                    <a:latin typeface="Californian FB" pitchFamily="18" charset="0"/>
                    <a:sym typeface="Wingdings" pitchFamily="2" charset="2"/>
                  </a:rPr>
                  <a:t>2</a:t>
                </a:r>
                <a:r>
                  <a:rPr lang="id-ID" sz="2400" b="1" dirty="0" smtClean="0">
                    <a:latin typeface="Californian FB" pitchFamily="18" charset="0"/>
                    <a:sym typeface="Wingdings" pitchFamily="2" charset="2"/>
                  </a:rPr>
                  <a:t> = m</a:t>
                </a:r>
                <a:r>
                  <a:rPr lang="id-ID" sz="1500" b="1" dirty="0" smtClean="0">
                    <a:latin typeface="Californian FB" pitchFamily="18" charset="0"/>
                    <a:sym typeface="Wingdings" pitchFamily="2" charset="2"/>
                  </a:rPr>
                  <a:t>1</a:t>
                </a:r>
                <a:r>
                  <a:rPr lang="id-ID" sz="2400" b="1" dirty="0" smtClean="0">
                    <a:latin typeface="Californian FB" pitchFamily="18" charset="0"/>
                    <a:sym typeface="Wingdings" pitchFamily="2" charset="2"/>
                  </a:rPr>
                  <a:t> C</a:t>
                </a:r>
                <a:r>
                  <a:rPr lang="id-ID" sz="1500" b="1" dirty="0" smtClean="0">
                    <a:latin typeface="Californian FB" pitchFamily="18" charset="0"/>
                    <a:sym typeface="Wingdings" pitchFamily="2" charset="2"/>
                  </a:rPr>
                  <a:t>1</a:t>
                </a:r>
                <a:r>
                  <a:rPr lang="id-ID" sz="2400" b="1" dirty="0" smtClean="0">
                    <a:latin typeface="Californian FB" pitchFamily="18" charset="0"/>
                    <a:sym typeface="Wingdings" pitchFamily="2" charset="2"/>
                  </a:rPr>
                  <a:t> </a:t>
                </a:r>
                <a:r>
                  <a:rPr lang="el-GR" sz="2400" b="1" dirty="0" smtClean="0">
                    <a:latin typeface="Californian FB" pitchFamily="18" charset="0"/>
                    <a:sym typeface="Wingdings" pitchFamily="2" charset="2"/>
                  </a:rPr>
                  <a:t>Δ</a:t>
                </a:r>
                <a:r>
                  <a:rPr lang="id-ID" sz="2400" b="1" dirty="0">
                    <a:latin typeface="Californian FB" pitchFamily="18" charset="0"/>
                    <a:sym typeface="Wingdings" pitchFamily="2" charset="2"/>
                  </a:rPr>
                  <a:t>T</a:t>
                </a:r>
                <a:r>
                  <a:rPr lang="id-ID" sz="1500" b="1" dirty="0" smtClean="0">
                    <a:latin typeface="Californian FB" pitchFamily="18" charset="0"/>
                    <a:sym typeface="Wingdings" pitchFamily="2" charset="2"/>
                  </a:rPr>
                  <a:t>1  </a:t>
                </a:r>
                <a:endParaRPr lang="id-ID" sz="1500" b="1" dirty="0">
                  <a:latin typeface="Californian FB" pitchFamily="18" charset="0"/>
                  <a:sym typeface="Wingdings" pitchFamily="2" charset="2"/>
                </a:endParaRPr>
              </a:p>
              <a:p>
                <a:pPr algn="just">
                  <a:buFont typeface="Wingdings"/>
                  <a:buChar char="à"/>
                </a:pPr>
                <a:r>
                  <a:rPr lang="id-ID" sz="2400" b="1" dirty="0" smtClean="0">
                    <a:latin typeface="Californian FB" pitchFamily="18" charset="0"/>
                    <a:sym typeface="Wingdings" pitchFamily="2" charset="2"/>
                  </a:rPr>
                  <a:t>m</a:t>
                </a:r>
                <a:r>
                  <a:rPr lang="id-ID" sz="1500" b="1" dirty="0" smtClean="0">
                    <a:latin typeface="Californian FB" pitchFamily="18" charset="0"/>
                    <a:sym typeface="Wingdings" pitchFamily="2" charset="2"/>
                  </a:rPr>
                  <a:t>2</a:t>
                </a:r>
                <a:r>
                  <a:rPr lang="id-ID" sz="2400" b="1" dirty="0" smtClean="0">
                    <a:latin typeface="Californian FB" pitchFamily="18" charset="0"/>
                    <a:sym typeface="Wingdings" pitchFamily="2" charset="2"/>
                  </a:rPr>
                  <a:t> C</a:t>
                </a:r>
                <a:r>
                  <a:rPr lang="id-ID" sz="1500" b="1" dirty="0" smtClean="0">
                    <a:latin typeface="Californian FB" pitchFamily="18" charset="0"/>
                    <a:sym typeface="Wingdings" pitchFamily="2" charset="2"/>
                  </a:rPr>
                  <a:t>2</a:t>
                </a:r>
                <a:r>
                  <a:rPr lang="id-ID" sz="2400" b="1" dirty="0" smtClean="0">
                    <a:latin typeface="Californian FB" pitchFamily="18" charset="0"/>
                    <a:sym typeface="Wingdings" pitchFamily="2" charset="2"/>
                  </a:rPr>
                  <a:t> ( T</a:t>
                </a:r>
                <a:r>
                  <a:rPr lang="id-ID" sz="1500" b="1" dirty="0" smtClean="0">
                    <a:latin typeface="Californian FB" pitchFamily="18" charset="0"/>
                    <a:sym typeface="Wingdings" pitchFamily="2" charset="2"/>
                  </a:rPr>
                  <a:t>2 – </a:t>
                </a:r>
                <a:r>
                  <a:rPr lang="id-ID" sz="2400" b="1" dirty="0">
                    <a:latin typeface="Californian FB" pitchFamily="18" charset="0"/>
                    <a:sym typeface="Wingdings" pitchFamily="2" charset="2"/>
                  </a:rPr>
                  <a:t>T</a:t>
                </a:r>
                <a:r>
                  <a:rPr lang="id-ID" sz="1500" b="1" dirty="0" smtClean="0">
                    <a:latin typeface="Californian FB" pitchFamily="18" charset="0"/>
                    <a:sym typeface="Wingdings" pitchFamily="2" charset="2"/>
                  </a:rPr>
                  <a:t>a </a:t>
                </a:r>
                <a:r>
                  <a:rPr lang="id-ID" sz="2400" b="1" dirty="0" smtClean="0">
                    <a:latin typeface="Californian FB" pitchFamily="18" charset="0"/>
                    <a:sym typeface="Wingdings" pitchFamily="2" charset="2"/>
                  </a:rPr>
                  <a:t>) = </a:t>
                </a:r>
                <a:r>
                  <a:rPr lang="id-ID" sz="2400" b="1" dirty="0">
                    <a:latin typeface="Californian FB" pitchFamily="18" charset="0"/>
                    <a:sym typeface="Wingdings" pitchFamily="2" charset="2"/>
                  </a:rPr>
                  <a:t>m</a:t>
                </a:r>
                <a:r>
                  <a:rPr lang="id-ID" sz="1500" b="1" dirty="0">
                    <a:latin typeface="Californian FB" pitchFamily="18" charset="0"/>
                    <a:sym typeface="Wingdings" pitchFamily="2" charset="2"/>
                  </a:rPr>
                  <a:t>1</a:t>
                </a:r>
                <a:r>
                  <a:rPr lang="id-ID" sz="2400" b="1" dirty="0">
                    <a:latin typeface="Californian FB" pitchFamily="18" charset="0"/>
                    <a:sym typeface="Wingdings" pitchFamily="2" charset="2"/>
                  </a:rPr>
                  <a:t> C</a:t>
                </a:r>
                <a:r>
                  <a:rPr lang="id-ID" sz="1500" b="1" dirty="0" smtClean="0">
                    <a:latin typeface="Californian FB" pitchFamily="18" charset="0"/>
                    <a:sym typeface="Wingdings" pitchFamily="2" charset="2"/>
                  </a:rPr>
                  <a:t>1 </a:t>
                </a:r>
                <a:r>
                  <a:rPr lang="id-ID" sz="2400" b="1" dirty="0">
                    <a:latin typeface="Californian FB" pitchFamily="18" charset="0"/>
                    <a:sym typeface="Wingdings" pitchFamily="2" charset="2"/>
                  </a:rPr>
                  <a:t>( T</a:t>
                </a:r>
                <a:r>
                  <a:rPr lang="id-ID" sz="1500" b="1" dirty="0" smtClean="0">
                    <a:latin typeface="Californian FB" pitchFamily="18" charset="0"/>
                    <a:sym typeface="Wingdings" pitchFamily="2" charset="2"/>
                  </a:rPr>
                  <a:t>a</a:t>
                </a:r>
                <a:r>
                  <a:rPr lang="id-ID" sz="2400" b="1" dirty="0" smtClean="0">
                    <a:latin typeface="Californian FB" pitchFamily="18" charset="0"/>
                    <a:sym typeface="Wingdings" pitchFamily="2" charset="2"/>
                  </a:rPr>
                  <a:t> </a:t>
                </a:r>
                <a:r>
                  <a:rPr lang="id-ID" sz="2400" b="1" dirty="0">
                    <a:latin typeface="Californian FB" pitchFamily="18" charset="0"/>
                    <a:sym typeface="Wingdings" pitchFamily="2" charset="2"/>
                  </a:rPr>
                  <a:t>– T</a:t>
                </a:r>
                <a:r>
                  <a:rPr lang="id-ID" sz="1500" b="1" dirty="0" smtClean="0">
                    <a:latin typeface="Californian FB" pitchFamily="18" charset="0"/>
                    <a:sym typeface="Wingdings" pitchFamily="2" charset="2"/>
                  </a:rPr>
                  <a:t>1</a:t>
                </a:r>
                <a:r>
                  <a:rPr lang="id-ID" sz="2400" b="1" dirty="0" smtClean="0">
                    <a:latin typeface="Californian FB" pitchFamily="18" charset="0"/>
                    <a:sym typeface="Wingdings" pitchFamily="2" charset="2"/>
                  </a:rPr>
                  <a:t> </a:t>
                </a:r>
                <a:r>
                  <a:rPr lang="id-ID" sz="2400" b="1" dirty="0">
                    <a:latin typeface="Californian FB" pitchFamily="18" charset="0"/>
                    <a:sym typeface="Wingdings" pitchFamily="2" charset="2"/>
                  </a:rPr>
                  <a:t>)</a:t>
                </a:r>
              </a:p>
              <a:p>
                <a:pPr algn="just">
                  <a:buFont typeface="Wingdings"/>
                  <a:buChar char="à"/>
                </a:pPr>
                <a:endParaRPr lang="id-ID" sz="2400" b="1" dirty="0" smtClean="0">
                  <a:latin typeface="Californian FB" pitchFamily="18" charset="0"/>
                </a:endParaRPr>
              </a:p>
              <a:p>
                <a:pPr marL="0" indent="0" algn="just">
                  <a:buNone/>
                </a:pPr>
                <a:endParaRPr lang="id-ID" sz="2400" b="1" dirty="0" smtClean="0">
                  <a:latin typeface="Californian FB" pitchFamily="18" charset="0"/>
                </a:endParaRPr>
              </a:p>
              <a:p>
                <a:pPr marL="0" indent="0" algn="just">
                  <a:buNone/>
                </a:pPr>
                <a:endParaRPr lang="id-ID" sz="2400" b="1" dirty="0" smtClean="0">
                  <a:latin typeface="Californian FB" pitchFamily="18" charset="0"/>
                </a:endParaRPr>
              </a:p>
              <a:p>
                <a:pPr marL="0" indent="0" algn="just">
                  <a:buNone/>
                </a:pPr>
                <a:endParaRPr lang="id-ID" sz="2400" b="1" dirty="0">
                  <a:latin typeface="Californian FB" pitchFamily="18" charset="0"/>
                </a:endParaRPr>
              </a:p>
              <a:p>
                <a:pPr marL="0" indent="0" algn="just">
                  <a:buNone/>
                </a:pPr>
                <a:endParaRPr lang="id-ID" sz="2400" b="1" dirty="0" smtClean="0">
                  <a:latin typeface="Californian FB" pitchFamily="18" charset="0"/>
                </a:endParaRPr>
              </a:p>
              <a:p>
                <a:pPr marL="0" indent="0" algn="just">
                  <a:buNone/>
                </a:pPr>
                <a:r>
                  <a:rPr lang="id-ID" sz="2400" b="1" dirty="0" smtClean="0">
                    <a:latin typeface="Californian FB" pitchFamily="18" charset="0"/>
                  </a:rPr>
                  <a:t>Setelah tahap pengadukan, dan di diamkan selama beberapa menit suhu air dalam kalorimeter bertambah mencapai titik keseimbangan yaitu berubah menjadi 5</a:t>
                </a:r>
                <a14:m>
                  <m:oMath xmlns:m="http://schemas.openxmlformats.org/officeDocument/2006/math">
                    <m:r>
                      <a:rPr lang="id-ID" sz="2400" b="1">
                        <a:latin typeface="Cambria Math"/>
                        <a:ea typeface="Cambria Math"/>
                      </a:rPr>
                      <m:t>𝟒</m:t>
                    </m:r>
                    <m:r>
                      <a:rPr lang="id-ID" sz="2400" b="1" i="1">
                        <a:latin typeface="Cambria Math"/>
                        <a:ea typeface="Cambria Math"/>
                      </a:rPr>
                      <m:t>°</m:t>
                    </m:r>
                    <m:r>
                      <a:rPr lang="id-ID" sz="2400" b="1" i="1">
                        <a:latin typeface="Cambria Math"/>
                        <a:ea typeface="Cambria Math"/>
                      </a:rPr>
                      <m:t>𝑪</m:t>
                    </m:r>
                    <m:r>
                      <a:rPr lang="id-ID" sz="2400" b="1" i="1" smtClean="0">
                        <a:latin typeface="Cambria Math"/>
                        <a:ea typeface="Cambria Math"/>
                      </a:rPr>
                      <m:t>. </m:t>
                    </m:r>
                  </m:oMath>
                </a14:m>
                <a:endParaRPr lang="id-ID" sz="2400" b="1" dirty="0">
                  <a:latin typeface="Californian FB" pitchFamily="18" charset="0"/>
                </a:endParaRPr>
              </a:p>
              <a:p>
                <a:pPr marL="0" indent="0" algn="just">
                  <a:buNone/>
                </a:pPr>
                <a:endParaRPr lang="id-ID" sz="2400" b="1" dirty="0" smtClean="0">
                  <a:latin typeface="Californian FB" pitchFamily="18" charset="0"/>
                </a:endParaRPr>
              </a:p>
              <a:p>
                <a:pPr marL="0" indent="0" algn="just">
                  <a:buNone/>
                </a:pPr>
                <a:endParaRPr lang="id-ID" sz="2400" b="1" dirty="0">
                  <a:latin typeface="Californian FB"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316644"/>
                <a:ext cx="10972800" cy="5162988"/>
              </a:xfrm>
              <a:blipFill rotWithShape="1">
                <a:blip r:embed="rId2"/>
                <a:stretch>
                  <a:fillRect l="-833" t="-945" r="-1556" b="-78749"/>
                </a:stretch>
              </a:blipFill>
            </p:spPr>
            <p:txBody>
              <a:bodyPr/>
              <a:lstStyle/>
              <a:p>
                <a:r>
                  <a:rPr lang="id-ID">
                    <a:noFill/>
                  </a:rPr>
                  <a:t> </a:t>
                </a:r>
              </a:p>
            </p:txBody>
          </p:sp>
        </mc:Fallback>
      </mc:AlternateContent>
      <p:pic>
        <p:nvPicPr>
          <p:cNvPr id="4" name="Picture 3" descr="7003880"/>
          <p:cNvPicPr>
            <a:picLocks noChangeAspect="1"/>
          </p:cNvPicPr>
          <p:nvPr/>
        </p:nvPicPr>
        <p:blipFill>
          <a:blip r:embed="rId3"/>
          <a:stretch>
            <a:fillRect/>
          </a:stretch>
        </p:blipFill>
        <p:spPr>
          <a:xfrm>
            <a:off x="160655" y="190500"/>
            <a:ext cx="1236980" cy="526415"/>
          </a:xfrm>
          <a:prstGeom prst="rect">
            <a:avLst/>
          </a:prstGeom>
        </p:spPr>
      </p:pic>
      <p:sp>
        <p:nvSpPr>
          <p:cNvPr id="6" name="TextBox 5"/>
          <p:cNvSpPr txBox="1"/>
          <p:nvPr/>
        </p:nvSpPr>
        <p:spPr>
          <a:xfrm>
            <a:off x="5171093" y="4482039"/>
            <a:ext cx="5282215" cy="2246769"/>
          </a:xfrm>
          <a:prstGeom prst="rect">
            <a:avLst/>
          </a:prstGeom>
          <a:noFill/>
        </p:spPr>
        <p:txBody>
          <a:bodyPr wrap="none" rtlCol="0">
            <a:spAutoFit/>
          </a:bodyPr>
          <a:lstStyle/>
          <a:p>
            <a:r>
              <a:rPr lang="id-ID" sz="2000" b="1" dirty="0" smtClean="0">
                <a:latin typeface="Californian FB" pitchFamily="18" charset="0"/>
                <a:sym typeface="Wingdings" pitchFamily="2" charset="2"/>
              </a:rPr>
              <a:t>m</a:t>
            </a:r>
            <a:r>
              <a:rPr lang="id-ID" sz="1500" b="1" dirty="0" smtClean="0">
                <a:latin typeface="Californian FB" pitchFamily="18" charset="0"/>
                <a:sym typeface="Wingdings" pitchFamily="2" charset="2"/>
              </a:rPr>
              <a:t>1 </a:t>
            </a:r>
            <a:r>
              <a:rPr lang="id-ID" sz="2000" b="1" dirty="0" smtClean="0">
                <a:latin typeface="Californian FB" pitchFamily="18" charset="0"/>
                <a:sym typeface="Wingdings" pitchFamily="2" charset="2"/>
              </a:rPr>
              <a:t> 	= </a:t>
            </a:r>
            <a:r>
              <a:rPr lang="id-ID" sz="2000" b="1" dirty="0">
                <a:latin typeface="Californian FB" pitchFamily="18" charset="0"/>
                <a:sym typeface="Wingdings" pitchFamily="2" charset="2"/>
              </a:rPr>
              <a:t>Massa materi suhu </a:t>
            </a:r>
            <a:r>
              <a:rPr lang="id-ID" sz="2000" b="1" dirty="0" smtClean="0">
                <a:latin typeface="Californian FB" pitchFamily="18" charset="0"/>
                <a:sym typeface="Wingdings" pitchFamily="2" charset="2"/>
              </a:rPr>
              <a:t>rendah</a:t>
            </a:r>
          </a:p>
          <a:p>
            <a:r>
              <a:rPr lang="id-ID" sz="2000" b="1" dirty="0" smtClean="0">
                <a:latin typeface="Californian FB" pitchFamily="18" charset="0"/>
                <a:sym typeface="Wingdings" pitchFamily="2" charset="2"/>
              </a:rPr>
              <a:t>m</a:t>
            </a:r>
            <a:r>
              <a:rPr lang="id-ID" sz="1500" b="1" dirty="0" smtClean="0">
                <a:latin typeface="Californian FB" pitchFamily="18" charset="0"/>
                <a:sym typeface="Wingdings" pitchFamily="2" charset="2"/>
              </a:rPr>
              <a:t>2</a:t>
            </a:r>
            <a:r>
              <a:rPr lang="id-ID" sz="2000" b="1" dirty="0" smtClean="0">
                <a:latin typeface="Californian FB" pitchFamily="18" charset="0"/>
                <a:sym typeface="Wingdings" pitchFamily="2" charset="2"/>
              </a:rPr>
              <a:t>  	= Massa materi suhu tinggi</a:t>
            </a:r>
          </a:p>
          <a:p>
            <a:r>
              <a:rPr lang="id-ID" sz="2000" b="1" dirty="0">
                <a:latin typeface="Californian FB" pitchFamily="18" charset="0"/>
                <a:sym typeface="Wingdings" pitchFamily="2" charset="2"/>
              </a:rPr>
              <a:t>C</a:t>
            </a:r>
            <a:r>
              <a:rPr lang="id-ID" sz="1500" b="1" dirty="0" smtClean="0">
                <a:latin typeface="Californian FB" pitchFamily="18" charset="0"/>
                <a:sym typeface="Wingdings" pitchFamily="2" charset="2"/>
              </a:rPr>
              <a:t>2</a:t>
            </a:r>
            <a:r>
              <a:rPr lang="id-ID" sz="2000" b="1" dirty="0" smtClean="0">
                <a:latin typeface="Californian FB" pitchFamily="18" charset="0"/>
                <a:sym typeface="Wingdings" pitchFamily="2" charset="2"/>
              </a:rPr>
              <a:t>  	= kalor jenis materi suhu tinggi</a:t>
            </a:r>
          </a:p>
          <a:p>
            <a:r>
              <a:rPr lang="id-ID" sz="2000" b="1" dirty="0">
                <a:latin typeface="Californian FB" pitchFamily="18" charset="0"/>
                <a:sym typeface="Wingdings" pitchFamily="2" charset="2"/>
              </a:rPr>
              <a:t>C</a:t>
            </a:r>
            <a:r>
              <a:rPr lang="id-ID" sz="1500" b="1" dirty="0" smtClean="0">
                <a:latin typeface="Californian FB" pitchFamily="18" charset="0"/>
                <a:sym typeface="Wingdings" pitchFamily="2" charset="2"/>
              </a:rPr>
              <a:t>1</a:t>
            </a:r>
            <a:r>
              <a:rPr lang="id-ID" sz="2000" b="1" dirty="0" smtClean="0">
                <a:latin typeface="Californian FB" pitchFamily="18" charset="0"/>
                <a:sym typeface="Wingdings" pitchFamily="2" charset="2"/>
              </a:rPr>
              <a:t>  	= kalor jenis materi suhu lebih rendah </a:t>
            </a:r>
          </a:p>
          <a:p>
            <a:r>
              <a:rPr lang="id-ID" sz="2000" b="1" dirty="0">
                <a:latin typeface="Californian FB" pitchFamily="18" charset="0"/>
                <a:sym typeface="Wingdings" pitchFamily="2" charset="2"/>
              </a:rPr>
              <a:t>T</a:t>
            </a:r>
            <a:r>
              <a:rPr lang="id-ID" sz="1500" b="1" dirty="0" smtClean="0">
                <a:latin typeface="Californian FB" pitchFamily="18" charset="0"/>
                <a:sym typeface="Wingdings" pitchFamily="2" charset="2"/>
              </a:rPr>
              <a:t>2</a:t>
            </a:r>
            <a:r>
              <a:rPr lang="id-ID" sz="2000" b="1" dirty="0" smtClean="0">
                <a:latin typeface="Californian FB" pitchFamily="18" charset="0"/>
                <a:sym typeface="Wingdings" pitchFamily="2" charset="2"/>
              </a:rPr>
              <a:t>  	= suhu lebih tinggi </a:t>
            </a:r>
          </a:p>
          <a:p>
            <a:r>
              <a:rPr lang="id-ID" sz="2000" b="1" dirty="0">
                <a:latin typeface="Californian FB" pitchFamily="18" charset="0"/>
                <a:sym typeface="Wingdings" pitchFamily="2" charset="2"/>
              </a:rPr>
              <a:t>T</a:t>
            </a:r>
            <a:r>
              <a:rPr lang="id-ID" sz="1500" b="1" dirty="0" smtClean="0">
                <a:latin typeface="Californian FB" pitchFamily="18" charset="0"/>
                <a:sym typeface="Wingdings" pitchFamily="2" charset="2"/>
              </a:rPr>
              <a:t>1</a:t>
            </a:r>
            <a:r>
              <a:rPr lang="id-ID" sz="2000" b="1" dirty="0" smtClean="0">
                <a:latin typeface="Californian FB" pitchFamily="18" charset="0"/>
                <a:sym typeface="Wingdings" pitchFamily="2" charset="2"/>
              </a:rPr>
              <a:t> 	= suhu lebih rendah </a:t>
            </a:r>
          </a:p>
          <a:p>
            <a:r>
              <a:rPr lang="id-ID" sz="2000" b="1" dirty="0" smtClean="0">
                <a:latin typeface="Californian FB" pitchFamily="18" charset="0"/>
                <a:sym typeface="Wingdings" pitchFamily="2" charset="2"/>
              </a:rPr>
              <a:t>Ta 	= suhu campuran </a:t>
            </a:r>
            <a:endParaRPr lang="id-ID" sz="2000" dirty="0"/>
          </a:p>
        </p:txBody>
      </p:sp>
      <p:cxnSp>
        <p:nvCxnSpPr>
          <p:cNvPr id="8" name="Straight Arrow Connector 7"/>
          <p:cNvCxnSpPr/>
          <p:nvPr/>
        </p:nvCxnSpPr>
        <p:spPr bwMode="auto">
          <a:xfrm>
            <a:off x="11004330" y="4629495"/>
            <a:ext cx="0" cy="1951856"/>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arrow"/>
            <a:tailEnd type="arrow"/>
          </a:ln>
        </p:spPr>
      </p:cxnSp>
      <p:cxnSp>
        <p:nvCxnSpPr>
          <p:cNvPr id="13" name="Straight Connector 12"/>
          <p:cNvCxnSpPr/>
          <p:nvPr/>
        </p:nvCxnSpPr>
        <p:spPr bwMode="auto">
          <a:xfrm flipV="1">
            <a:off x="10728431" y="5605423"/>
            <a:ext cx="528145" cy="7883"/>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18" name="Rectangle 17"/>
          <p:cNvSpPr/>
          <p:nvPr/>
        </p:nvSpPr>
        <p:spPr>
          <a:xfrm>
            <a:off x="11023177" y="4487601"/>
            <a:ext cx="479618" cy="369332"/>
          </a:xfrm>
          <a:prstGeom prst="rect">
            <a:avLst/>
          </a:prstGeom>
        </p:spPr>
        <p:txBody>
          <a:bodyPr wrap="none">
            <a:spAutoFit/>
          </a:bodyPr>
          <a:lstStyle/>
          <a:p>
            <a:r>
              <a:rPr lang="id-ID" b="1" dirty="0" smtClean="0">
                <a:latin typeface="Californian FB" pitchFamily="18" charset="0"/>
                <a:sym typeface="Wingdings" pitchFamily="2" charset="2"/>
              </a:rPr>
              <a:t>T</a:t>
            </a:r>
            <a:r>
              <a:rPr lang="id-ID" sz="1400" b="1" dirty="0" smtClean="0">
                <a:latin typeface="Californian FB" pitchFamily="18" charset="0"/>
                <a:sym typeface="Wingdings" pitchFamily="2" charset="2"/>
              </a:rPr>
              <a:t>2</a:t>
            </a:r>
            <a:r>
              <a:rPr lang="id-ID" b="1" dirty="0" smtClean="0">
                <a:latin typeface="Californian FB" pitchFamily="18" charset="0"/>
                <a:sym typeface="Wingdings" pitchFamily="2" charset="2"/>
              </a:rPr>
              <a:t> </a:t>
            </a:r>
            <a:endParaRPr lang="id-ID" dirty="0"/>
          </a:p>
        </p:txBody>
      </p:sp>
      <p:sp>
        <p:nvSpPr>
          <p:cNvPr id="19" name="Rectangle 18"/>
          <p:cNvSpPr/>
          <p:nvPr/>
        </p:nvSpPr>
        <p:spPr>
          <a:xfrm>
            <a:off x="11222875" y="5396769"/>
            <a:ext cx="468398" cy="369332"/>
          </a:xfrm>
          <a:prstGeom prst="rect">
            <a:avLst/>
          </a:prstGeom>
        </p:spPr>
        <p:txBody>
          <a:bodyPr wrap="none">
            <a:spAutoFit/>
          </a:bodyPr>
          <a:lstStyle/>
          <a:p>
            <a:r>
              <a:rPr lang="id-ID" b="1" dirty="0">
                <a:latin typeface="Californian FB" pitchFamily="18" charset="0"/>
                <a:sym typeface="Wingdings" pitchFamily="2" charset="2"/>
              </a:rPr>
              <a:t>T</a:t>
            </a:r>
            <a:r>
              <a:rPr lang="id-ID" sz="1400" b="1" dirty="0" smtClean="0">
                <a:latin typeface="Californian FB" pitchFamily="18" charset="0"/>
                <a:sym typeface="Wingdings" pitchFamily="2" charset="2"/>
              </a:rPr>
              <a:t>a</a:t>
            </a:r>
            <a:r>
              <a:rPr lang="id-ID" b="1" dirty="0" smtClean="0">
                <a:latin typeface="Californian FB" pitchFamily="18" charset="0"/>
                <a:sym typeface="Wingdings" pitchFamily="2" charset="2"/>
              </a:rPr>
              <a:t> </a:t>
            </a:r>
            <a:endParaRPr lang="id-ID" dirty="0"/>
          </a:p>
        </p:txBody>
      </p:sp>
      <p:sp>
        <p:nvSpPr>
          <p:cNvPr id="20" name="Rectangle 19"/>
          <p:cNvSpPr/>
          <p:nvPr/>
        </p:nvSpPr>
        <p:spPr>
          <a:xfrm>
            <a:off x="11028423" y="6337469"/>
            <a:ext cx="449162" cy="369332"/>
          </a:xfrm>
          <a:prstGeom prst="rect">
            <a:avLst/>
          </a:prstGeom>
        </p:spPr>
        <p:txBody>
          <a:bodyPr wrap="none">
            <a:spAutoFit/>
          </a:bodyPr>
          <a:lstStyle/>
          <a:p>
            <a:r>
              <a:rPr lang="id-ID" b="1" dirty="0" smtClean="0">
                <a:latin typeface="Californian FB" pitchFamily="18" charset="0"/>
                <a:sym typeface="Wingdings" pitchFamily="2" charset="2"/>
              </a:rPr>
              <a:t>T</a:t>
            </a:r>
            <a:r>
              <a:rPr lang="id-ID" sz="1400" b="1" dirty="0">
                <a:latin typeface="Californian FB" pitchFamily="18" charset="0"/>
                <a:sym typeface="Wingdings" pitchFamily="2" charset="2"/>
              </a:rPr>
              <a:t>1</a:t>
            </a:r>
            <a:r>
              <a:rPr lang="id-ID" b="1" dirty="0" smtClean="0">
                <a:latin typeface="Californian FB" pitchFamily="18" charset="0"/>
                <a:sym typeface="Wingdings" pitchFamily="2" charset="2"/>
              </a:rPr>
              <a:t> </a:t>
            </a:r>
            <a:endParaRPr lang="id-ID" dirty="0"/>
          </a:p>
        </p:txBody>
      </p:sp>
    </p:spTree>
    <p:extLst>
      <p:ext uri="{BB962C8B-B14F-4D97-AF65-F5344CB8AC3E}">
        <p14:creationId xmlns:p14="http://schemas.microsoft.com/office/powerpoint/2010/main" val="483249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sp>
        <p:nvSpPr>
          <p:cNvPr id="3" name="Content Placeholder 2"/>
          <p:cNvSpPr>
            <a:spLocks noGrp="1"/>
          </p:cNvSpPr>
          <p:nvPr>
            <p:ph idx="1"/>
          </p:nvPr>
        </p:nvSpPr>
        <p:spPr>
          <a:xfrm>
            <a:off x="609600" y="1600432"/>
            <a:ext cx="10972800" cy="4953000"/>
          </a:xfrm>
        </p:spPr>
        <p:txBody>
          <a:bodyPr/>
          <a:lstStyle/>
          <a:p>
            <a:pPr marL="0" indent="0" algn="just">
              <a:buNone/>
            </a:pPr>
            <a:r>
              <a:rPr lang="id-ID" sz="2400" b="1" dirty="0" smtClean="0">
                <a:latin typeface="Californian FB" pitchFamily="18" charset="0"/>
              </a:rPr>
              <a:t>Perhitungan kalor jenis beban pada pengolahan data didapatkan sebesar 0,947 kal/gr˚C, dari hasil tersebut dapat di tentukan keakuratan hasil data pengamatan denga perhitungan secara manual. Berdasarkan hasil KR sebesar 760,9 % menunjukan bahwa hasil percobaan pada praktikum kalorimter tidak akurat karena beberapa faktor kekurangan dari pengamat.</a:t>
            </a:r>
            <a:endParaRPr lang="id-ID" sz="24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1674621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KESIMPULAN</a:t>
            </a:r>
            <a:endParaRPr lang="id-ID" b="1" dirty="0"/>
          </a:p>
        </p:txBody>
      </p:sp>
      <p:sp>
        <p:nvSpPr>
          <p:cNvPr id="3" name="Content Placeholder 2"/>
          <p:cNvSpPr>
            <a:spLocks noGrp="1"/>
          </p:cNvSpPr>
          <p:nvPr>
            <p:ph idx="1"/>
          </p:nvPr>
        </p:nvSpPr>
        <p:spPr>
          <a:xfrm>
            <a:off x="568215" y="2125717"/>
            <a:ext cx="10972800" cy="4953000"/>
          </a:xfrm>
        </p:spPr>
        <p:txBody>
          <a:bodyPr/>
          <a:lstStyle/>
          <a:p>
            <a:pPr algn="just"/>
            <a:r>
              <a:rPr lang="id-ID" sz="2400" b="1" dirty="0" smtClean="0">
                <a:latin typeface="Californian FB" pitchFamily="18" charset="0"/>
              </a:rPr>
              <a:t>Dapat membuktikan Teori Asas Black “Jika dua buah benda yang berbeda suhunya dicampurkan, maka benda yang panas memberi kalor pada benda yang dingin sehingga suhu akhirnya sama” (Qlepas=Qterima).</a:t>
            </a:r>
          </a:p>
          <a:p>
            <a:pPr algn="just"/>
            <a:r>
              <a:rPr lang="id-ID" sz="2400" b="1" dirty="0" smtClean="0">
                <a:latin typeface="Californian FB" pitchFamily="18" charset="0"/>
              </a:rPr>
              <a:t>Pengukuran kalorimeter dipengaruhi oleh suhu dan jenis benda. Panas jenis suatu benda (besi) dapat ditentukan jika kapasitas panas kalorimeter dapat di hitung.</a:t>
            </a:r>
          </a:p>
          <a:p>
            <a:pPr algn="just"/>
            <a:r>
              <a:rPr lang="id-ID" sz="2400" b="1" dirty="0" smtClean="0">
                <a:latin typeface="Californian FB" pitchFamily="18" charset="0"/>
              </a:rPr>
              <a:t>Pengamatan yang telah dilakukan tidak berhasil, berdasarkan nilai KR &gt; 5%</a:t>
            </a:r>
            <a:endParaRPr lang="id-ID" sz="24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314445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pic>
        <p:nvPicPr>
          <p:cNvPr id="4" name="Picture 3" descr="7003880"/>
          <p:cNvPicPr>
            <a:picLocks noChangeAspect="1"/>
          </p:cNvPicPr>
          <p:nvPr/>
        </p:nvPicPr>
        <p:blipFill>
          <a:blip r:embed="rId3"/>
          <a:stretch>
            <a:fillRect/>
          </a:stretch>
        </p:blipFill>
        <p:spPr>
          <a:xfrm>
            <a:off x="160655" y="190500"/>
            <a:ext cx="1236980" cy="526415"/>
          </a:xfrm>
          <a:prstGeom prst="rect">
            <a:avLst/>
          </a:prstGeom>
        </p:spPr>
      </p:pic>
      <p:sp>
        <p:nvSpPr>
          <p:cNvPr id="6" name="Pentagon 5"/>
          <p:cNvSpPr/>
          <p:nvPr/>
        </p:nvSpPr>
        <p:spPr bwMode="auto">
          <a:xfrm>
            <a:off x="0" y="1203960"/>
            <a:ext cx="2133600"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rPr>
              <a:t>PERHITUNGAN</a:t>
            </a:r>
          </a:p>
        </p:txBody>
      </p:sp>
      <p:grpSp>
        <p:nvGrpSpPr>
          <p:cNvPr id="7" name="Group 6"/>
          <p:cNvGrpSpPr/>
          <p:nvPr/>
        </p:nvGrpSpPr>
        <p:grpSpPr>
          <a:xfrm>
            <a:off x="160655" y="2404714"/>
            <a:ext cx="1422300" cy="783474"/>
            <a:chOff x="5699226" y="1093927"/>
            <a:chExt cx="1204497" cy="518358"/>
          </a:xfrm>
        </p:grpSpPr>
        <p:sp>
          <p:nvSpPr>
            <p:cNvPr id="8" name="Rectangle 7"/>
            <p:cNvSpPr/>
            <p:nvPr/>
          </p:nvSpPr>
          <p:spPr bwMode="auto">
            <a:xfrm>
              <a:off x="5699226"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9" name="Rectangle 8"/>
                <p:cNvSpPr/>
                <p:nvPr/>
              </p:nvSpPr>
              <p:spPr>
                <a:xfrm>
                  <a:off x="5743409" y="1109551"/>
                  <a:ext cx="1078148" cy="413538"/>
                </a:xfrm>
                <a:prstGeom prst="rect">
                  <a:avLst/>
                </a:prstGeom>
              </p:spPr>
              <p:txBody>
                <a:bodyPr wrap="none">
                  <a:spAutoFit/>
                </a:bodyPr>
                <a:lstStyle/>
                <a:p>
                  <a:pPr algn="ctr" fontAlgn="base">
                    <a:spcBef>
                      <a:spcPct val="0"/>
                    </a:spcBef>
                    <a:spcAft>
                      <a:spcPct val="0"/>
                    </a:spcAft>
                  </a:pPr>
                  <a:r>
                    <a:rPr lang="el-GR" sz="2400" b="1" dirty="0" smtClean="0">
                      <a:solidFill>
                        <a:schemeClr val="bg1"/>
                      </a:solidFill>
                      <a:latin typeface="Arial" panose="02080604020202020204" pitchFamily="34" charset="0"/>
                      <a:ea typeface="SimSun" pitchFamily="2" charset="-122"/>
                    </a:rPr>
                    <a:t>Δ</a:t>
                  </a:r>
                  <a:r>
                    <a:rPr lang="id-ID" sz="2800" b="1" dirty="0" smtClean="0">
                      <a:solidFill>
                        <a:schemeClr val="bg1"/>
                      </a:solidFill>
                      <a:latin typeface="Arial" panose="02080604020202020204" pitchFamily="34" charset="0"/>
                      <a:ea typeface="SimSun" pitchFamily="2" charset="-122"/>
                    </a:rPr>
                    <a:t>v </a:t>
                  </a:r>
                  <a:r>
                    <a:rPr lang="id-ID" sz="28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2400" b="1" i="1">
                              <a:solidFill>
                                <a:schemeClr val="bg1"/>
                              </a:solidFill>
                              <a:latin typeface="Cambria Math"/>
                            </a:rPr>
                          </m:ctrlPr>
                        </m:fPr>
                        <m:num>
                          <m:r>
                            <a:rPr lang="el-GR" sz="2400" b="1" i="1" dirty="0">
                              <a:solidFill>
                                <a:schemeClr val="bg1"/>
                              </a:solidFill>
                              <a:latin typeface="Cambria Math"/>
                              <a:ea typeface="SimSun" pitchFamily="2" charset="-122"/>
                            </a:rPr>
                            <m:t>𝚫</m:t>
                          </m:r>
                          <m:r>
                            <a:rPr lang="id-ID" sz="2400" b="1" i="1">
                              <a:solidFill>
                                <a:schemeClr val="bg1"/>
                              </a:solidFill>
                              <a:latin typeface="Cambria Math"/>
                            </a:rPr>
                            <m:t>𝒔</m:t>
                          </m:r>
                        </m:num>
                        <m:den>
                          <m:r>
                            <a:rPr lang="el-GR" sz="2400" b="1" i="1" dirty="0">
                              <a:solidFill>
                                <a:schemeClr val="bg1"/>
                              </a:solidFill>
                              <a:latin typeface="Cambria Math"/>
                              <a:ea typeface="SimSun" pitchFamily="2" charset="-122"/>
                            </a:rPr>
                            <m:t>𝚫</m:t>
                          </m:r>
                          <m:r>
                            <a:rPr lang="id-ID" sz="2400" b="1" i="1">
                              <a:solidFill>
                                <a:schemeClr val="bg1"/>
                              </a:solidFill>
                              <a:latin typeface="Cambria Math"/>
                            </a:rPr>
                            <m:t>𝒕</m:t>
                          </m:r>
                        </m:den>
                      </m:f>
                    </m:oMath>
                  </a14:m>
                  <a:endParaRPr lang="id-ID" sz="3200" b="1" dirty="0"/>
                </a:p>
              </p:txBody>
            </p:sp>
          </mc:Choice>
          <mc:Fallback xmlns="">
            <p:sp>
              <p:nvSpPr>
                <p:cNvPr id="9" name="Rectangle 8"/>
                <p:cNvSpPr>
                  <a:spLocks noRot="1" noChangeAspect="1" noMove="1" noResize="1" noEditPoints="1" noAdjustHandles="1" noChangeArrowheads="1" noChangeShapeType="1" noTextEdit="1"/>
                </p:cNvSpPr>
                <p:nvPr/>
              </p:nvSpPr>
              <p:spPr>
                <a:xfrm>
                  <a:off x="5743409" y="1109551"/>
                  <a:ext cx="1078148" cy="413538"/>
                </a:xfrm>
                <a:prstGeom prst="rect">
                  <a:avLst/>
                </a:prstGeom>
                <a:blipFill rotWithShape="1">
                  <a:blip r:embed="rId4"/>
                  <a:stretch>
                    <a:fillRect l="-6699" t="-5825" r="-13876" b="-13592"/>
                  </a:stretch>
                </a:blipFill>
              </p:spPr>
              <p:txBody>
                <a:bodyPr/>
                <a:lstStyle/>
                <a:p>
                  <a:r>
                    <a:rPr lang="id-ID">
                      <a:noFill/>
                    </a:rPr>
                    <a:t> </a:t>
                  </a:r>
                </a:p>
              </p:txBody>
            </p:sp>
          </mc:Fallback>
        </mc:AlternateContent>
      </p:grpSp>
      <p:sp>
        <p:nvSpPr>
          <p:cNvPr id="13" name="TextBox 12"/>
          <p:cNvSpPr txBox="1"/>
          <p:nvPr/>
        </p:nvSpPr>
        <p:spPr>
          <a:xfrm>
            <a:off x="160655" y="1857079"/>
            <a:ext cx="2364750" cy="400110"/>
          </a:xfrm>
          <a:prstGeom prst="rect">
            <a:avLst/>
          </a:prstGeom>
          <a:noFill/>
        </p:spPr>
        <p:txBody>
          <a:bodyPr wrap="none" rtlCol="0">
            <a:spAutoFit/>
          </a:bodyPr>
          <a:lstStyle/>
          <a:p>
            <a:r>
              <a:rPr lang="id-ID" sz="2000" b="1" dirty="0" smtClean="0">
                <a:latin typeface="Californian FB" pitchFamily="18" charset="0"/>
              </a:rPr>
              <a:t>Kecepatan rata-rata</a:t>
            </a:r>
            <a:endParaRPr lang="id-ID" sz="2000" b="1" dirty="0">
              <a:latin typeface="Californian FB" pitchFamily="18" charset="0"/>
            </a:endParaRPr>
          </a:p>
        </p:txBody>
      </p:sp>
      <mc:AlternateContent xmlns:mc="http://schemas.openxmlformats.org/markup-compatibility/2006" xmlns:a14="http://schemas.microsoft.com/office/drawing/2010/main">
        <mc:Choice Requires="a14">
          <p:sp>
            <p:nvSpPr>
              <p:cNvPr id="15" name="TextBox 14"/>
              <p:cNvSpPr txBox="1"/>
              <p:nvPr/>
            </p:nvSpPr>
            <p:spPr>
              <a:xfrm>
                <a:off x="160654" y="3582866"/>
                <a:ext cx="11521594" cy="1569660"/>
              </a:xfrm>
              <a:prstGeom prst="rect">
                <a:avLst/>
              </a:prstGeom>
              <a:noFill/>
            </p:spPr>
            <p:txBody>
              <a:bodyPr wrap="square" rtlCol="0">
                <a:spAutoFit/>
              </a:bodyPr>
              <a:lstStyle/>
              <a:p>
                <a:pPr algn="just"/>
                <a:r>
                  <a:rPr lang="id-ID" sz="2400" b="1" dirty="0" smtClean="0">
                    <a:latin typeface="Californian FB" pitchFamily="18" charset="0"/>
                  </a:rPr>
                  <a:t>Pada percobaan pertama, mencari besar kecepatan rata-rata dengan </a:t>
                </a:r>
                <a:r>
                  <a:rPr lang="id-ID" sz="2400" b="1" dirty="0" smtClean="0">
                    <a:ln>
                      <a:solidFill>
                        <a:sysClr val="windowText" lastClr="000000"/>
                      </a:solidFill>
                    </a:ln>
                    <a:latin typeface="Californian FB" pitchFamily="18" charset="0"/>
                  </a:rPr>
                  <a:t>s </a:t>
                </a:r>
                <a:r>
                  <a:rPr lang="id-ID" sz="2400" b="1" dirty="0" smtClean="0">
                    <a:latin typeface="Californian FB" pitchFamily="18" charset="0"/>
                  </a:rPr>
                  <a:t>sebesar 0,8 meter dan</a:t>
                </a:r>
                <a:r>
                  <a:rPr lang="id-ID" sz="2400" b="1" dirty="0" smtClean="0">
                    <a:solidFill>
                      <a:schemeClr val="tx1"/>
                    </a:solidFill>
                    <a:latin typeface="Californian FB" pitchFamily="18" charset="0"/>
                  </a:rPr>
                  <a:t> </a:t>
                </a:r>
                <a14:m>
                  <m:oMath xmlns:m="http://schemas.openxmlformats.org/officeDocument/2006/math">
                    <m:r>
                      <a:rPr lang="el-GR" sz="2400" b="1" i="1" dirty="0">
                        <a:solidFill>
                          <a:schemeClr val="tx1"/>
                        </a:solidFill>
                        <a:latin typeface="Cambria Math"/>
                        <a:ea typeface="SimSun" pitchFamily="2" charset="-122"/>
                      </a:rPr>
                      <m:t>𝚫</m:t>
                    </m:r>
                    <m:r>
                      <a:rPr lang="id-ID" sz="2400" b="1" i="1">
                        <a:solidFill>
                          <a:schemeClr val="tx1"/>
                        </a:solidFill>
                        <a:latin typeface="Cambria Math"/>
                      </a:rPr>
                      <m:t>𝒕</m:t>
                    </m:r>
                  </m:oMath>
                </a14:m>
                <a:r>
                  <a:rPr lang="id-ID" sz="2400" b="1" dirty="0" smtClean="0">
                    <a:latin typeface="Californian FB" pitchFamily="18" charset="0"/>
                  </a:rPr>
                  <a:t> sesuai dengan angka yang tercatat oleh stopwatch. Setelah melakukan percobaan sebanyak 3 kali percobaan pada setiap jarak diketahui data yang diperoleh</a:t>
                </a:r>
              </a:p>
              <a:p>
                <a:pPr algn="just"/>
                <a:r>
                  <a:rPr lang="id-ID" sz="2400" b="1" dirty="0" smtClean="0">
                    <a:latin typeface="Californian FB" pitchFamily="18" charset="0"/>
                  </a:rPr>
                  <a:t>  </a:t>
                </a:r>
              </a:p>
            </p:txBody>
          </p:sp>
        </mc:Choice>
        <mc:Fallback xmlns="">
          <p:sp>
            <p:nvSpPr>
              <p:cNvPr id="15" name="TextBox 14"/>
              <p:cNvSpPr txBox="1">
                <a:spLocks noRot="1" noChangeAspect="1" noMove="1" noResize="1" noEditPoints="1" noAdjustHandles="1" noChangeArrowheads="1" noChangeShapeType="1" noTextEdit="1"/>
              </p:cNvSpPr>
              <p:nvPr/>
            </p:nvSpPr>
            <p:spPr>
              <a:xfrm>
                <a:off x="160654" y="3582866"/>
                <a:ext cx="11521594" cy="1569660"/>
              </a:xfrm>
              <a:prstGeom prst="rect">
                <a:avLst/>
              </a:prstGeom>
              <a:blipFill rotWithShape="1">
                <a:blip r:embed="rId5"/>
                <a:stretch>
                  <a:fillRect l="-794" t="-3113" r="-1534" b="-8171"/>
                </a:stretch>
              </a:blipFill>
            </p:spPr>
            <p:txBody>
              <a:bodyPr/>
              <a:lstStyle/>
              <a:p>
                <a:r>
                  <a:rPr lang="id-ID">
                    <a:noFill/>
                  </a:rPr>
                  <a:t> </a:t>
                </a:r>
              </a:p>
            </p:txBody>
          </p:sp>
        </mc:Fallback>
      </mc:AlternateContent>
      <p:sp>
        <p:nvSpPr>
          <p:cNvPr id="19" name="TextBox 18"/>
          <p:cNvSpPr txBox="1"/>
          <p:nvPr/>
        </p:nvSpPr>
        <p:spPr>
          <a:xfrm>
            <a:off x="1955359" y="2295086"/>
            <a:ext cx="2403222" cy="1015663"/>
          </a:xfrm>
          <a:prstGeom prst="rect">
            <a:avLst/>
          </a:prstGeom>
          <a:noFill/>
        </p:spPr>
        <p:txBody>
          <a:bodyPr wrap="none" rtlCol="0">
            <a:spAutoFit/>
          </a:bodyPr>
          <a:lstStyle/>
          <a:p>
            <a:r>
              <a:rPr lang="id-ID" sz="2000" b="1" dirty="0" smtClean="0">
                <a:latin typeface="Californian FB" pitchFamily="18" charset="0"/>
              </a:rPr>
              <a:t>v = kecapatan (m/s) </a:t>
            </a:r>
          </a:p>
          <a:p>
            <a:r>
              <a:rPr lang="id-ID" sz="2000" b="1" dirty="0" smtClean="0">
                <a:latin typeface="Californian FB" pitchFamily="18" charset="0"/>
              </a:rPr>
              <a:t>s = jarak (m)</a:t>
            </a:r>
          </a:p>
          <a:p>
            <a:r>
              <a:rPr lang="id-ID" sz="2000" b="1" dirty="0" smtClean="0">
                <a:latin typeface="Californian FB" pitchFamily="18" charset="0"/>
              </a:rPr>
              <a:t>t = waktu (s)</a:t>
            </a:r>
            <a:endParaRPr lang="id-ID" sz="2000" b="1" dirty="0">
              <a:latin typeface="Californian FB" pitchFamily="18" charset="0"/>
            </a:endParaRPr>
          </a:p>
        </p:txBody>
      </p:sp>
      <p:grpSp>
        <p:nvGrpSpPr>
          <p:cNvPr id="20" name="Group 19"/>
          <p:cNvGrpSpPr/>
          <p:nvPr/>
        </p:nvGrpSpPr>
        <p:grpSpPr>
          <a:xfrm>
            <a:off x="5341039" y="2428325"/>
            <a:ext cx="1911101" cy="796013"/>
            <a:chOff x="5618084" y="1093927"/>
            <a:chExt cx="1328802" cy="526655"/>
          </a:xfrm>
        </p:grpSpPr>
        <p:sp>
          <p:nvSpPr>
            <p:cNvPr id="21" name="Rectangle 20"/>
            <p:cNvSpPr/>
            <p:nvPr/>
          </p:nvSpPr>
          <p:spPr bwMode="auto">
            <a:xfrm>
              <a:off x="5699226"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22" name="Rectangle 21"/>
                <p:cNvSpPr/>
                <p:nvPr/>
              </p:nvSpPr>
              <p:spPr>
                <a:xfrm>
                  <a:off x="5618084" y="1099120"/>
                  <a:ext cx="1328802" cy="521462"/>
                </a:xfrm>
                <a:prstGeom prst="rect">
                  <a:avLst/>
                </a:prstGeom>
              </p:spPr>
              <p:txBody>
                <a:bodyPr wrap="none">
                  <a:spAutoFit/>
                </a:bodyPr>
                <a:lstStyle/>
                <a:p>
                  <a:pPr algn="ctr" fontAlgn="base">
                    <a:spcBef>
                      <a:spcPct val="0"/>
                    </a:spcBef>
                    <a:spcAft>
                      <a:spcPct val="0"/>
                    </a:spcAft>
                  </a:pPr>
                  <a14:m>
                    <m:oMath xmlns:m="http://schemas.openxmlformats.org/officeDocument/2006/math">
                      <m:r>
                        <m:rPr>
                          <m:nor/>
                        </m:rPr>
                        <a:rPr lang="el-GR" sz="2400" b="1" i="0" dirty="0">
                          <a:solidFill>
                            <a:schemeClr val="bg1"/>
                          </a:solidFill>
                          <a:latin typeface="Cambria Math"/>
                          <a:ea typeface="SimSun" pitchFamily="2" charset="-122"/>
                        </a:rPr>
                        <m:t>Δ</m:t>
                      </m:r>
                      <m:r>
                        <m:rPr>
                          <m:nor/>
                        </m:rPr>
                        <a:rPr lang="id-ID" sz="2400" b="1" i="0">
                          <a:solidFill>
                            <a:schemeClr val="bg1"/>
                          </a:solidFill>
                          <a:latin typeface="Cambria Math"/>
                        </a:rPr>
                        <m:t>t</m:t>
                      </m:r>
                    </m:oMath>
                  </a14:m>
                  <a:r>
                    <a:rPr lang="id-ID" sz="2400" b="1" dirty="0" smtClean="0">
                      <a:solidFill>
                        <a:schemeClr val="bg1"/>
                      </a:solidFill>
                      <a:latin typeface="Arial" panose="02080604020202020204" pitchFamily="34" charset="0"/>
                      <a:ea typeface="SimSun" pitchFamily="2" charset="-122"/>
                    </a:rPr>
                    <a:t>a </a:t>
                  </a:r>
                  <a:r>
                    <a:rPr lang="id-ID" sz="24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2400" b="1" i="1">
                              <a:solidFill>
                                <a:schemeClr val="bg1"/>
                              </a:solidFill>
                              <a:latin typeface="Cambria Math"/>
                            </a:rPr>
                          </m:ctrlPr>
                        </m:fPr>
                        <m:num>
                          <m:r>
                            <m:rPr>
                              <m:nor/>
                            </m:rPr>
                            <a:rPr lang="el-GR" sz="2400" b="1" i="0" dirty="0">
                              <a:solidFill>
                                <a:schemeClr val="bg1"/>
                              </a:solidFill>
                              <a:latin typeface="Cambria Math"/>
                              <a:ea typeface="SimSun" pitchFamily="2" charset="-122"/>
                            </a:rPr>
                            <m:t>Δ</m:t>
                          </m:r>
                          <m:r>
                            <m:rPr>
                              <m:nor/>
                            </m:rPr>
                            <a:rPr lang="id-ID" sz="2400" b="1" i="0" dirty="0" smtClean="0">
                              <a:solidFill>
                                <a:schemeClr val="bg1"/>
                              </a:solidFill>
                              <a:latin typeface="Cambria Math"/>
                              <a:ea typeface="SimSun" pitchFamily="2" charset="-122"/>
                            </a:rPr>
                            <m:t>v</m:t>
                          </m:r>
                        </m:num>
                        <m:den>
                          <m:r>
                            <m:rPr>
                              <m:nor/>
                            </m:rPr>
                            <a:rPr lang="el-GR" sz="2400" b="1" i="0" dirty="0">
                              <a:solidFill>
                                <a:schemeClr val="bg1"/>
                              </a:solidFill>
                              <a:latin typeface="Cambria Math"/>
                              <a:ea typeface="SimSun" pitchFamily="2" charset="-122"/>
                            </a:rPr>
                            <m:t>Δ</m:t>
                          </m:r>
                          <m:r>
                            <m:rPr>
                              <m:nor/>
                            </m:rPr>
                            <a:rPr lang="id-ID" sz="2400" b="1" i="0">
                              <a:solidFill>
                                <a:schemeClr val="bg1"/>
                              </a:solidFill>
                              <a:latin typeface="Cambria Math"/>
                            </a:rPr>
                            <m:t>t</m:t>
                          </m:r>
                        </m:den>
                      </m:f>
                    </m:oMath>
                  </a14:m>
                  <a:endParaRPr lang="id-ID" sz="2400" b="1" dirty="0"/>
                </a:p>
              </p:txBody>
            </p:sp>
          </mc:Choice>
          <mc:Fallback xmlns="">
            <p:sp>
              <p:nvSpPr>
                <p:cNvPr id="22" name="Rectangle 21"/>
                <p:cNvSpPr>
                  <a:spLocks noRot="1" noChangeAspect="1" noMove="1" noResize="1" noEditPoints="1" noAdjustHandles="1" noChangeArrowheads="1" noChangeShapeType="1" noTextEdit="1"/>
                </p:cNvSpPr>
                <p:nvPr/>
              </p:nvSpPr>
              <p:spPr>
                <a:xfrm>
                  <a:off x="5618084" y="1099120"/>
                  <a:ext cx="1328802" cy="521462"/>
                </a:xfrm>
                <a:prstGeom prst="rect">
                  <a:avLst/>
                </a:prstGeom>
                <a:blipFill rotWithShape="1">
                  <a:blip r:embed="rId6"/>
                  <a:stretch>
                    <a:fillRect/>
                  </a:stretch>
                </a:blipFill>
              </p:spPr>
              <p:txBody>
                <a:bodyPr/>
                <a:lstStyle/>
                <a:p>
                  <a:r>
                    <a:rPr lang="id-ID">
                      <a:noFill/>
                    </a:rPr>
                    <a:t> </a:t>
                  </a:r>
                </a:p>
              </p:txBody>
            </p:sp>
          </mc:Fallback>
        </mc:AlternateContent>
      </p:grpSp>
      <mc:AlternateContent xmlns:mc="http://schemas.openxmlformats.org/markup-compatibility/2006" xmlns:a14="http://schemas.microsoft.com/office/drawing/2010/main">
        <mc:Choice Requires="a14">
          <p:sp>
            <p:nvSpPr>
              <p:cNvPr id="23" name="TextBox 22"/>
              <p:cNvSpPr txBox="1"/>
              <p:nvPr/>
            </p:nvSpPr>
            <p:spPr>
              <a:xfrm>
                <a:off x="7289359" y="2312234"/>
                <a:ext cx="2617448" cy="1022652"/>
              </a:xfrm>
              <a:prstGeom prst="rect">
                <a:avLst/>
              </a:prstGeom>
              <a:noFill/>
            </p:spPr>
            <p:txBody>
              <a:bodyPr wrap="none" rtlCol="0">
                <a:spAutoFit/>
              </a:bodyPr>
              <a:lstStyle/>
              <a:p>
                <a:r>
                  <a:rPr lang="id-ID" sz="2000" b="1" dirty="0" smtClean="0">
                    <a:latin typeface="Californian FB" pitchFamily="18" charset="0"/>
                  </a:rPr>
                  <a:t>a = percepatan (m/s</a:t>
                </a:r>
              </a:p>
              <a:p>
                <a:r>
                  <a:rPr lang="id-ID" sz="2000" b="1" dirty="0" smtClean="0">
                    <a:latin typeface="Californian FB" pitchFamily="18" charset="0"/>
                  </a:rPr>
                  <a:t>v = kecapatan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r>
                  <a:rPr lang="id-ID" sz="2000" b="1" dirty="0" smtClean="0">
                    <a:latin typeface="Californian FB" pitchFamily="18" charset="0"/>
                  </a:rPr>
                  <a:t>) </a:t>
                </a:r>
              </a:p>
              <a:p>
                <a:r>
                  <a:rPr lang="id-ID" sz="2000" b="1" dirty="0" smtClean="0">
                    <a:latin typeface="Californian FB" pitchFamily="18" charset="0"/>
                  </a:rPr>
                  <a:t>t = waktu (s)</a:t>
                </a:r>
                <a:endParaRPr lang="id-ID" sz="2000" b="1" dirty="0">
                  <a:latin typeface="Californian FB"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289359" y="2312234"/>
                <a:ext cx="2617448" cy="1022652"/>
              </a:xfrm>
              <a:prstGeom prst="rect">
                <a:avLst/>
              </a:prstGeom>
              <a:blipFill rotWithShape="1">
                <a:blip r:embed="rId7"/>
                <a:stretch>
                  <a:fillRect l="-2564" t="-2976" r="-3730" b="-9524"/>
                </a:stretch>
              </a:blipFill>
            </p:spPr>
            <p:txBody>
              <a:bodyPr/>
              <a:lstStyle/>
              <a:p>
                <a:r>
                  <a:rPr lang="id-ID">
                    <a:noFill/>
                  </a:rPr>
                  <a:t> </a:t>
                </a:r>
              </a:p>
            </p:txBody>
          </p:sp>
        </mc:Fallback>
      </mc:AlternateContent>
      <p:sp>
        <p:nvSpPr>
          <p:cNvPr id="24" name="TextBox 23"/>
          <p:cNvSpPr txBox="1"/>
          <p:nvPr/>
        </p:nvSpPr>
        <p:spPr>
          <a:xfrm>
            <a:off x="5342255" y="1924158"/>
            <a:ext cx="2438488" cy="400110"/>
          </a:xfrm>
          <a:prstGeom prst="rect">
            <a:avLst/>
          </a:prstGeom>
          <a:noFill/>
        </p:spPr>
        <p:txBody>
          <a:bodyPr wrap="none" rtlCol="0">
            <a:spAutoFit/>
          </a:bodyPr>
          <a:lstStyle/>
          <a:p>
            <a:r>
              <a:rPr lang="id-ID" sz="2000" b="1" dirty="0" smtClean="0">
                <a:latin typeface="Californian FB" pitchFamily="18" charset="0"/>
              </a:rPr>
              <a:t>Percepatan rata-rata</a:t>
            </a:r>
            <a:endParaRPr lang="id-ID" sz="2000" b="1" dirty="0">
              <a:latin typeface="Californian FB"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77231524"/>
              </p:ext>
            </p:extLst>
          </p:nvPr>
        </p:nvGraphicFramePr>
        <p:xfrm>
          <a:off x="261397" y="5013444"/>
          <a:ext cx="5487988" cy="1239241"/>
        </p:xfrm>
        <a:graphic>
          <a:graphicData uri="http://schemas.openxmlformats.org/drawingml/2006/table">
            <a:tbl>
              <a:tblPr firstRow="1" bandRow="1">
                <a:tableStyleId>{5C22544A-7EE6-4342-B048-85BDC9FD1C3A}</a:tableStyleId>
              </a:tblPr>
              <a:tblGrid>
                <a:gridCol w="1924367"/>
                <a:gridCol w="890905"/>
                <a:gridCol w="898843"/>
                <a:gridCol w="887730"/>
                <a:gridCol w="886143"/>
              </a:tblGrid>
              <a:tr h="446761">
                <a:tc>
                  <a:txBody>
                    <a:bodyPr/>
                    <a:lstStyle/>
                    <a:p>
                      <a:pPr algn="ctr"/>
                      <a:r>
                        <a:rPr lang="id-ID" sz="2000" b="1" dirty="0" smtClean="0">
                          <a:latin typeface="Californian FB" pitchFamily="18" charset="0"/>
                        </a:rPr>
                        <a:t>Jarak</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40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60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80</a:t>
                      </a:r>
                      <a:r>
                        <a:rPr lang="id-ID" sz="2000" b="1" baseline="0" dirty="0" smtClean="0">
                          <a:latin typeface="Californian FB" pitchFamily="18" charset="0"/>
                        </a:rPr>
                        <a:t> cm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Waktu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1.9</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2.3</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2.9</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Keceptan </a:t>
                      </a:r>
                      <a:r>
                        <a:rPr lang="id-ID" sz="2000" b="1" i="0" dirty="0" smtClean="0">
                          <a:latin typeface="Californian FB" pitchFamily="18" charset="0"/>
                        </a:rPr>
                        <a:t>(m/s)</a:t>
                      </a:r>
                      <a:endParaRPr lang="id-ID" sz="2000" b="1" i="0" dirty="0">
                        <a:latin typeface="Californian FB" pitchFamily="18" charset="0"/>
                      </a:endParaRPr>
                    </a:p>
                  </a:txBody>
                  <a:tcPr/>
                </a:tc>
                <a:tc>
                  <a:txBody>
                    <a:bodyPr/>
                    <a:lstStyle/>
                    <a:p>
                      <a:pPr algn="ctr"/>
                      <a:r>
                        <a:rPr lang="id-ID" sz="2000" b="1" dirty="0" smtClean="0">
                          <a:latin typeface="Californian FB" pitchFamily="18" charset="0"/>
                        </a:rPr>
                        <a:t>0.13</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0.21</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0.26</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0.27</a:t>
                      </a:r>
                      <a:endParaRPr lang="id-ID" sz="2000" b="1" dirty="0">
                        <a:latin typeface="Californian FB" pitchFamily="18" charset="0"/>
                      </a:endParaRPr>
                    </a:p>
                  </a:txBody>
                  <a:tcPr/>
                </a:tc>
              </a:tr>
            </a:tbl>
          </a:graphicData>
        </a:graphic>
      </p:graphicFrame>
      <p:sp>
        <p:nvSpPr>
          <p:cNvPr id="5" name="TextBox 4"/>
          <p:cNvSpPr txBox="1"/>
          <p:nvPr/>
        </p:nvSpPr>
        <p:spPr>
          <a:xfrm>
            <a:off x="6063340" y="5042168"/>
            <a:ext cx="5893390" cy="1200329"/>
          </a:xfrm>
          <a:prstGeom prst="rect">
            <a:avLst/>
          </a:prstGeom>
          <a:noFill/>
        </p:spPr>
        <p:txBody>
          <a:bodyPr wrap="square" rtlCol="0">
            <a:spAutoFit/>
          </a:bodyPr>
          <a:lstStyle/>
          <a:p>
            <a:pPr algn="just"/>
            <a:r>
              <a:rPr lang="id-ID" sz="2400" b="1" dirty="0" smtClean="0">
                <a:latin typeface="Californian FB" pitchFamily="18" charset="0"/>
              </a:rPr>
              <a:t>Dari data tersebut menunjukan waktu yang diperlukan berbanding lurus dengan jarak yang ditempuh</a:t>
            </a:r>
            <a:endParaRPr lang="id-ID" sz="2400" b="1" dirty="0">
              <a:latin typeface="Californian FB" pitchFamily="18" charset="0"/>
            </a:endParaRPr>
          </a:p>
        </p:txBody>
      </p:sp>
    </p:spTree>
    <p:extLst>
      <p:ext uri="{BB962C8B-B14F-4D97-AF65-F5344CB8AC3E}">
        <p14:creationId xmlns:p14="http://schemas.microsoft.com/office/powerpoint/2010/main" val="166949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pic>
        <p:nvPicPr>
          <p:cNvPr id="4" name="Picture 3" descr="7003880"/>
          <p:cNvPicPr>
            <a:picLocks noChangeAspect="1"/>
          </p:cNvPicPr>
          <p:nvPr/>
        </p:nvPicPr>
        <p:blipFill>
          <a:blip r:embed="rId3"/>
          <a:stretch>
            <a:fillRect/>
          </a:stretch>
        </p:blipFill>
        <p:spPr>
          <a:xfrm>
            <a:off x="160655" y="190500"/>
            <a:ext cx="1236980" cy="526415"/>
          </a:xfrm>
          <a:prstGeom prst="rect">
            <a:avLst/>
          </a:prstGeom>
        </p:spPr>
      </p:pic>
      <p:sp>
        <p:nvSpPr>
          <p:cNvPr id="6" name="Pentagon 5"/>
          <p:cNvSpPr/>
          <p:nvPr/>
        </p:nvSpPr>
        <p:spPr bwMode="auto">
          <a:xfrm>
            <a:off x="0" y="1203960"/>
            <a:ext cx="2133600"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rPr>
              <a:t>PERHITUNGAN</a:t>
            </a:r>
          </a:p>
        </p:txBody>
      </p:sp>
      <p:grpSp>
        <p:nvGrpSpPr>
          <p:cNvPr id="7" name="Group 6"/>
          <p:cNvGrpSpPr/>
          <p:nvPr/>
        </p:nvGrpSpPr>
        <p:grpSpPr>
          <a:xfrm>
            <a:off x="160655" y="2404714"/>
            <a:ext cx="1422300" cy="783474"/>
            <a:chOff x="5699226" y="1093927"/>
            <a:chExt cx="1204497" cy="518358"/>
          </a:xfrm>
        </p:grpSpPr>
        <p:sp>
          <p:nvSpPr>
            <p:cNvPr id="8" name="Rectangle 7"/>
            <p:cNvSpPr/>
            <p:nvPr/>
          </p:nvSpPr>
          <p:spPr bwMode="auto">
            <a:xfrm>
              <a:off x="5699226"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9" name="Rectangle 8"/>
                <p:cNvSpPr/>
                <p:nvPr/>
              </p:nvSpPr>
              <p:spPr>
                <a:xfrm>
                  <a:off x="5882555" y="1109551"/>
                  <a:ext cx="799856" cy="495668"/>
                </a:xfrm>
                <a:prstGeom prst="rect">
                  <a:avLst/>
                </a:prstGeom>
              </p:spPr>
              <p:txBody>
                <a:bodyPr wrap="none">
                  <a:spAutoFit/>
                </a:bodyPr>
                <a:lstStyle/>
                <a:p>
                  <a:pPr algn="ctr" fontAlgn="base">
                    <a:spcBef>
                      <a:spcPct val="0"/>
                    </a:spcBef>
                    <a:spcAft>
                      <a:spcPct val="0"/>
                    </a:spcAft>
                  </a:pPr>
                  <a:r>
                    <a:rPr lang="id-ID" sz="2800" b="1" dirty="0">
                      <a:solidFill>
                        <a:schemeClr val="bg1"/>
                      </a:solidFill>
                      <a:latin typeface="Arial" panose="02080604020202020204" pitchFamily="34" charset="0"/>
                      <a:ea typeface="SimSun" pitchFamily="2" charset="-122"/>
                    </a:rPr>
                    <a:t>v = </a:t>
                  </a:r>
                  <a14:m>
                    <m:oMath xmlns:m="http://schemas.openxmlformats.org/officeDocument/2006/math">
                      <m:f>
                        <m:fPr>
                          <m:ctrlPr>
                            <a:rPr lang="id-ID" sz="3200" b="1" i="1">
                              <a:solidFill>
                                <a:schemeClr val="bg1"/>
                              </a:solidFill>
                              <a:latin typeface="Cambria Math"/>
                            </a:rPr>
                          </m:ctrlPr>
                        </m:fPr>
                        <m:num>
                          <m:r>
                            <a:rPr lang="id-ID" sz="3200" b="1" i="1">
                              <a:solidFill>
                                <a:schemeClr val="bg1"/>
                              </a:solidFill>
                              <a:latin typeface="Cambria Math"/>
                            </a:rPr>
                            <m:t>𝒔</m:t>
                          </m:r>
                        </m:num>
                        <m:den>
                          <m:r>
                            <a:rPr lang="id-ID" sz="3200" b="1" i="1">
                              <a:solidFill>
                                <a:schemeClr val="bg1"/>
                              </a:solidFill>
                              <a:latin typeface="Cambria Math"/>
                            </a:rPr>
                            <m:t>𝒕</m:t>
                          </m:r>
                        </m:den>
                      </m:f>
                    </m:oMath>
                  </a14:m>
                  <a:endParaRPr lang="id-ID" sz="3200" b="1" dirty="0"/>
                </a:p>
              </p:txBody>
            </p:sp>
          </mc:Choice>
          <mc:Fallback xmlns="">
            <p:sp>
              <p:nvSpPr>
                <p:cNvPr id="9" name="Rectangle 8"/>
                <p:cNvSpPr>
                  <a:spLocks noRot="1" noChangeAspect="1" noMove="1" noResize="1" noEditPoints="1" noAdjustHandles="1" noChangeArrowheads="1" noChangeShapeType="1" noTextEdit="1"/>
                </p:cNvSpPr>
                <p:nvPr/>
              </p:nvSpPr>
              <p:spPr>
                <a:xfrm>
                  <a:off x="5882555" y="1109551"/>
                  <a:ext cx="799856" cy="495668"/>
                </a:xfrm>
                <a:prstGeom prst="rect">
                  <a:avLst/>
                </a:prstGeom>
                <a:blipFill rotWithShape="1">
                  <a:blip r:embed="rId4"/>
                  <a:stretch>
                    <a:fillRect l="-12903" t="-4065" r="-27742" b="-10569"/>
                  </a:stretch>
                </a:blipFill>
              </p:spPr>
              <p:txBody>
                <a:bodyPr/>
                <a:lstStyle/>
                <a:p>
                  <a:r>
                    <a:rPr lang="id-ID">
                      <a:noFill/>
                    </a:rPr>
                    <a:t> </a:t>
                  </a:r>
                </a:p>
              </p:txBody>
            </p:sp>
          </mc:Fallback>
        </mc:AlternateContent>
      </p:grpSp>
      <p:sp>
        <p:nvSpPr>
          <p:cNvPr id="13" name="TextBox 12"/>
          <p:cNvSpPr txBox="1"/>
          <p:nvPr/>
        </p:nvSpPr>
        <p:spPr>
          <a:xfrm>
            <a:off x="160655" y="1857079"/>
            <a:ext cx="1338828" cy="400110"/>
          </a:xfrm>
          <a:prstGeom prst="rect">
            <a:avLst/>
          </a:prstGeom>
          <a:noFill/>
        </p:spPr>
        <p:txBody>
          <a:bodyPr wrap="none" rtlCol="0">
            <a:spAutoFit/>
          </a:bodyPr>
          <a:lstStyle/>
          <a:p>
            <a:r>
              <a:rPr lang="id-ID" sz="2000" b="1" dirty="0" smtClean="0">
                <a:latin typeface="Californian FB" pitchFamily="18" charset="0"/>
              </a:rPr>
              <a:t>Kecepatan</a:t>
            </a:r>
            <a:endParaRPr lang="id-ID" sz="2000" b="1" dirty="0">
              <a:latin typeface="Californian FB" pitchFamily="18" charset="0"/>
            </a:endParaRPr>
          </a:p>
        </p:txBody>
      </p:sp>
      <p:sp>
        <p:nvSpPr>
          <p:cNvPr id="15" name="TextBox 14"/>
          <p:cNvSpPr txBox="1"/>
          <p:nvPr/>
        </p:nvSpPr>
        <p:spPr>
          <a:xfrm>
            <a:off x="160654" y="3440972"/>
            <a:ext cx="8236586" cy="3031599"/>
          </a:xfrm>
          <a:prstGeom prst="rect">
            <a:avLst/>
          </a:prstGeom>
          <a:noFill/>
        </p:spPr>
        <p:txBody>
          <a:bodyPr wrap="square" rtlCol="0">
            <a:spAutoFit/>
          </a:bodyPr>
          <a:lstStyle/>
          <a:p>
            <a:pPr algn="just"/>
            <a:r>
              <a:rPr lang="id-ID" sz="2000" b="1" dirty="0" smtClean="0">
                <a:latin typeface="Californian FB" pitchFamily="18" charset="0"/>
              </a:rPr>
              <a:t>Faktor yang mempengaruhi :</a:t>
            </a:r>
          </a:p>
          <a:p>
            <a:pPr algn="just"/>
            <a:endParaRPr lang="id-ID" sz="1100" b="1" dirty="0" smtClean="0">
              <a:latin typeface="Californian FB" pitchFamily="18" charset="0"/>
            </a:endParaRPr>
          </a:p>
          <a:p>
            <a:pPr marL="285750" indent="-285750" algn="just">
              <a:buFont typeface="Arial" pitchFamily="34" charset="0"/>
              <a:buChar char="•"/>
            </a:pPr>
            <a:r>
              <a:rPr lang="id-ID" sz="2000" b="1" dirty="0" smtClean="0">
                <a:latin typeface="Californian FB" pitchFamily="18" charset="0"/>
              </a:rPr>
              <a:t>Tingkatan balok pada kemiringan lintasan </a:t>
            </a:r>
          </a:p>
          <a:p>
            <a:pPr marL="742950" lvl="1" indent="-285750" algn="just">
              <a:buFont typeface="Arial" pitchFamily="34" charset="0"/>
              <a:buChar char="•"/>
            </a:pPr>
            <a:r>
              <a:rPr lang="id-ID" sz="2000" b="1" dirty="0" smtClean="0">
                <a:latin typeface="Californian FB" pitchFamily="18" charset="0"/>
              </a:rPr>
              <a:t>Tingkatan pertama, melaju dengan lamban karena sudut kemiringan yang timbul kecil.</a:t>
            </a:r>
          </a:p>
          <a:p>
            <a:pPr marL="742950" lvl="1" indent="-285750" algn="just">
              <a:buFont typeface="Arial" pitchFamily="34" charset="0"/>
              <a:buChar char="•"/>
            </a:pPr>
            <a:r>
              <a:rPr lang="id-ID" sz="2000" b="1" dirty="0" smtClean="0">
                <a:latin typeface="Californian FB" pitchFamily="18" charset="0"/>
              </a:rPr>
              <a:t>Tingkatan kedua, melaju lebih cepat karen sudut kemiringannya lebih besar.</a:t>
            </a:r>
          </a:p>
          <a:p>
            <a:pPr marL="742950" lvl="1" indent="-285750" algn="just">
              <a:buFont typeface="Arial" pitchFamily="34" charset="0"/>
              <a:buChar char="•"/>
            </a:pPr>
            <a:r>
              <a:rPr lang="id-ID" sz="2000" b="1" dirty="0" smtClean="0">
                <a:latin typeface="Californian FB" pitchFamily="18" charset="0"/>
              </a:rPr>
              <a:t>Tingkatan tertinggi, melaju sangat cepat karena sudut kemitingangga semakin besar sehingga pengaruh gravitasinya besar juga</a:t>
            </a:r>
          </a:p>
        </p:txBody>
      </p:sp>
      <p:sp>
        <p:nvSpPr>
          <p:cNvPr id="19" name="TextBox 18"/>
          <p:cNvSpPr txBox="1"/>
          <p:nvPr/>
        </p:nvSpPr>
        <p:spPr>
          <a:xfrm>
            <a:off x="1955359" y="2295086"/>
            <a:ext cx="2403222" cy="1015663"/>
          </a:xfrm>
          <a:prstGeom prst="rect">
            <a:avLst/>
          </a:prstGeom>
          <a:noFill/>
        </p:spPr>
        <p:txBody>
          <a:bodyPr wrap="none" rtlCol="0">
            <a:spAutoFit/>
          </a:bodyPr>
          <a:lstStyle/>
          <a:p>
            <a:r>
              <a:rPr lang="id-ID" sz="2000" b="1" dirty="0" smtClean="0">
                <a:latin typeface="Californian FB" pitchFamily="18" charset="0"/>
              </a:rPr>
              <a:t>v = kecapatan (m/s) </a:t>
            </a:r>
          </a:p>
          <a:p>
            <a:r>
              <a:rPr lang="id-ID" sz="2000" b="1" dirty="0" smtClean="0">
                <a:latin typeface="Californian FB" pitchFamily="18" charset="0"/>
              </a:rPr>
              <a:t>s = jarak (m)</a:t>
            </a:r>
          </a:p>
          <a:p>
            <a:r>
              <a:rPr lang="id-ID" sz="2000" b="1" dirty="0" smtClean="0">
                <a:latin typeface="Californian FB" pitchFamily="18" charset="0"/>
              </a:rPr>
              <a:t>t = waktu (s)</a:t>
            </a:r>
            <a:endParaRPr lang="id-ID" sz="2000" b="1" dirty="0">
              <a:latin typeface="Californian FB" pitchFamily="18" charset="0"/>
            </a:endParaRPr>
          </a:p>
        </p:txBody>
      </p:sp>
      <p:grpSp>
        <p:nvGrpSpPr>
          <p:cNvPr id="20" name="Group 19"/>
          <p:cNvGrpSpPr/>
          <p:nvPr/>
        </p:nvGrpSpPr>
        <p:grpSpPr>
          <a:xfrm>
            <a:off x="5342255" y="2428329"/>
            <a:ext cx="1422300" cy="783474"/>
            <a:chOff x="5699226" y="1093927"/>
            <a:chExt cx="1204497" cy="518358"/>
          </a:xfrm>
        </p:grpSpPr>
        <p:sp>
          <p:nvSpPr>
            <p:cNvPr id="21" name="Rectangle 20"/>
            <p:cNvSpPr/>
            <p:nvPr/>
          </p:nvSpPr>
          <p:spPr bwMode="auto">
            <a:xfrm>
              <a:off x="5699226"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22" name="Rectangle 21"/>
                <p:cNvSpPr/>
                <p:nvPr/>
              </p:nvSpPr>
              <p:spPr>
                <a:xfrm>
                  <a:off x="5870338" y="1109551"/>
                  <a:ext cx="824291" cy="495668"/>
                </a:xfrm>
                <a:prstGeom prst="rect">
                  <a:avLst/>
                </a:prstGeom>
              </p:spPr>
              <p:txBody>
                <a:bodyPr wrap="none">
                  <a:spAutoFit/>
                </a:bodyPr>
                <a:lstStyle/>
                <a:p>
                  <a:pPr algn="ctr" fontAlgn="base">
                    <a:spcBef>
                      <a:spcPct val="0"/>
                    </a:spcBef>
                    <a:spcAft>
                      <a:spcPct val="0"/>
                    </a:spcAft>
                  </a:pPr>
                  <a:r>
                    <a:rPr lang="id-ID" sz="2800" b="1" dirty="0" smtClean="0">
                      <a:solidFill>
                        <a:schemeClr val="bg1"/>
                      </a:solidFill>
                      <a:latin typeface="Arial" panose="02080604020202020204" pitchFamily="34" charset="0"/>
                      <a:ea typeface="SimSun" pitchFamily="2" charset="-122"/>
                    </a:rPr>
                    <a:t>a </a:t>
                  </a:r>
                  <a:r>
                    <a:rPr lang="id-ID" sz="28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3200" b="1" i="1">
                              <a:solidFill>
                                <a:schemeClr val="bg1"/>
                              </a:solidFill>
                              <a:latin typeface="Cambria Math"/>
                            </a:rPr>
                          </m:ctrlPr>
                        </m:fPr>
                        <m:num>
                          <m:r>
                            <a:rPr lang="id-ID" sz="3200" b="1" i="1" smtClean="0">
                              <a:solidFill>
                                <a:schemeClr val="bg1"/>
                              </a:solidFill>
                              <a:latin typeface="Cambria Math"/>
                            </a:rPr>
                            <m:t>𝒗</m:t>
                          </m:r>
                        </m:num>
                        <m:den>
                          <m:r>
                            <a:rPr lang="id-ID" sz="3200" b="1" i="1">
                              <a:solidFill>
                                <a:schemeClr val="bg1"/>
                              </a:solidFill>
                              <a:latin typeface="Cambria Math"/>
                            </a:rPr>
                            <m:t>𝒕</m:t>
                          </m:r>
                        </m:den>
                      </m:f>
                    </m:oMath>
                  </a14:m>
                  <a:endParaRPr lang="id-ID" sz="3200" b="1" dirty="0"/>
                </a:p>
              </p:txBody>
            </p:sp>
          </mc:Choice>
          <mc:Fallback xmlns="">
            <p:sp>
              <p:nvSpPr>
                <p:cNvPr id="22" name="Rectangle 21"/>
                <p:cNvSpPr>
                  <a:spLocks noRot="1" noChangeAspect="1" noMove="1" noResize="1" noEditPoints="1" noAdjustHandles="1" noChangeArrowheads="1" noChangeShapeType="1" noTextEdit="1"/>
                </p:cNvSpPr>
                <p:nvPr/>
              </p:nvSpPr>
              <p:spPr>
                <a:xfrm>
                  <a:off x="5870338" y="1109551"/>
                  <a:ext cx="824291" cy="495668"/>
                </a:xfrm>
                <a:prstGeom prst="rect">
                  <a:avLst/>
                </a:prstGeom>
                <a:blipFill rotWithShape="1">
                  <a:blip r:embed="rId5"/>
                  <a:stretch>
                    <a:fillRect l="-12500" t="-4065" r="-26875" b="-10569"/>
                  </a:stretch>
                </a:blipFill>
              </p:spPr>
              <p:txBody>
                <a:bodyPr/>
                <a:lstStyle/>
                <a:p>
                  <a:r>
                    <a:rPr lang="id-ID">
                      <a:noFill/>
                    </a:rPr>
                    <a:t> </a:t>
                  </a:r>
                </a:p>
              </p:txBody>
            </p:sp>
          </mc:Fallback>
        </mc:AlternateContent>
      </p:grpSp>
      <mc:AlternateContent xmlns:mc="http://schemas.openxmlformats.org/markup-compatibility/2006" xmlns:a14="http://schemas.microsoft.com/office/drawing/2010/main">
        <mc:Choice Requires="a14">
          <p:sp>
            <p:nvSpPr>
              <p:cNvPr id="23" name="TextBox 22"/>
              <p:cNvSpPr txBox="1"/>
              <p:nvPr/>
            </p:nvSpPr>
            <p:spPr>
              <a:xfrm>
                <a:off x="7289359" y="2312234"/>
                <a:ext cx="2617448" cy="1022652"/>
              </a:xfrm>
              <a:prstGeom prst="rect">
                <a:avLst/>
              </a:prstGeom>
              <a:noFill/>
            </p:spPr>
            <p:txBody>
              <a:bodyPr wrap="none" rtlCol="0">
                <a:spAutoFit/>
              </a:bodyPr>
              <a:lstStyle/>
              <a:p>
                <a:r>
                  <a:rPr lang="id-ID" sz="2000" b="1" dirty="0" smtClean="0">
                    <a:latin typeface="Californian FB" pitchFamily="18" charset="0"/>
                  </a:rPr>
                  <a:t>a = percepatan (m/s</a:t>
                </a:r>
              </a:p>
              <a:p>
                <a:r>
                  <a:rPr lang="id-ID" sz="2000" b="1" dirty="0" smtClean="0">
                    <a:latin typeface="Californian FB" pitchFamily="18" charset="0"/>
                  </a:rPr>
                  <a:t>v = kecapatan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r>
                  <a:rPr lang="id-ID" sz="2000" b="1" dirty="0" smtClean="0">
                    <a:latin typeface="Californian FB" pitchFamily="18" charset="0"/>
                  </a:rPr>
                  <a:t>) </a:t>
                </a:r>
              </a:p>
              <a:p>
                <a:r>
                  <a:rPr lang="id-ID" sz="2000" b="1" dirty="0" smtClean="0">
                    <a:latin typeface="Californian FB" pitchFamily="18" charset="0"/>
                  </a:rPr>
                  <a:t>t = waktu (s)</a:t>
                </a:r>
                <a:endParaRPr lang="id-ID" sz="2000" b="1" dirty="0">
                  <a:latin typeface="Californian FB"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289359" y="2312234"/>
                <a:ext cx="2617448" cy="1022652"/>
              </a:xfrm>
              <a:prstGeom prst="rect">
                <a:avLst/>
              </a:prstGeom>
              <a:blipFill rotWithShape="1">
                <a:blip r:embed="rId6"/>
                <a:stretch>
                  <a:fillRect l="-2564" t="-2976" r="-3730" b="-9524"/>
                </a:stretch>
              </a:blipFill>
            </p:spPr>
            <p:txBody>
              <a:bodyPr/>
              <a:lstStyle/>
              <a:p>
                <a:r>
                  <a:rPr lang="id-ID">
                    <a:noFill/>
                  </a:rPr>
                  <a:t> </a:t>
                </a:r>
              </a:p>
            </p:txBody>
          </p:sp>
        </mc:Fallback>
      </mc:AlternateContent>
      <p:sp>
        <p:nvSpPr>
          <p:cNvPr id="24" name="TextBox 23"/>
          <p:cNvSpPr txBox="1"/>
          <p:nvPr/>
        </p:nvSpPr>
        <p:spPr>
          <a:xfrm>
            <a:off x="5342255" y="1924158"/>
            <a:ext cx="1412566" cy="400110"/>
          </a:xfrm>
          <a:prstGeom prst="rect">
            <a:avLst/>
          </a:prstGeom>
          <a:noFill/>
        </p:spPr>
        <p:txBody>
          <a:bodyPr wrap="none" rtlCol="0">
            <a:spAutoFit/>
          </a:bodyPr>
          <a:lstStyle/>
          <a:p>
            <a:r>
              <a:rPr lang="id-ID" sz="2000" b="1" dirty="0" smtClean="0">
                <a:latin typeface="Californian FB" pitchFamily="18" charset="0"/>
              </a:rPr>
              <a:t>Percepatan</a:t>
            </a:r>
            <a:endParaRPr lang="id-ID" sz="2000" b="1" dirty="0">
              <a:latin typeface="Californian FB" pitchFamily="18" charset="0"/>
            </a:endParaRPr>
          </a:p>
        </p:txBody>
      </p:sp>
      <p:pic>
        <p:nvPicPr>
          <p:cNvPr id="1026" name="Picture 2" descr="Related image"/>
          <p:cNvPicPr>
            <a:picLocks noChangeAspect="1" noChangeArrowheads="1"/>
          </p:cNvPicPr>
          <p:nvPr/>
        </p:nvPicPr>
        <p:blipFill rotWithShape="1">
          <a:blip r:embed="rId7">
            <a:extLst>
              <a:ext uri="{28A0092B-C50C-407E-A947-70E740481C1C}">
                <a14:useLocalDpi xmlns:a14="http://schemas.microsoft.com/office/drawing/2010/main" val="0"/>
              </a:ext>
            </a:extLst>
          </a:blip>
          <a:srcRect l="26522" r="4118" b="6147"/>
          <a:stretch/>
        </p:blipFill>
        <p:spPr bwMode="auto">
          <a:xfrm>
            <a:off x="8598083" y="4169512"/>
            <a:ext cx="3429000" cy="17130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23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KESIMPULAN</a:t>
            </a:r>
            <a:endParaRPr lang="id-ID" b="1"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1277903" y="1881873"/>
            <a:ext cx="9789489" cy="3785652"/>
          </a:xfrm>
          <a:prstGeom prst="rect">
            <a:avLst/>
          </a:prstGeom>
          <a:noFill/>
        </p:spPr>
        <p:txBody>
          <a:bodyPr wrap="square" rtlCol="0">
            <a:spAutoFit/>
          </a:bodyPr>
          <a:lstStyle/>
          <a:p>
            <a:pPr marL="457200" indent="-457200" algn="just">
              <a:buAutoNum type="arabicPeriod"/>
            </a:pPr>
            <a:r>
              <a:rPr lang="id-ID" sz="2400" b="1" dirty="0" smtClean="0">
                <a:latin typeface="Californian FB" pitchFamily="18" charset="0"/>
              </a:rPr>
              <a:t>Suatu benda tidak selalu mempunyai nilai kecepatan yang tetap melainkan berubah-ubah</a:t>
            </a:r>
          </a:p>
          <a:p>
            <a:pPr marL="457200" indent="-457200" algn="just">
              <a:buAutoNum type="arabicPeriod"/>
            </a:pPr>
            <a:r>
              <a:rPr lang="id-ID" sz="2400" b="1" dirty="0" smtClean="0">
                <a:latin typeface="Californian FB" pitchFamily="18" charset="0"/>
              </a:rPr>
              <a:t>Semakin besar sudut kemiringan yang timbul dari pertambahan tinggi tangga maka kecepatan dan percepatannya semakin besar (cepat)</a:t>
            </a:r>
          </a:p>
          <a:p>
            <a:pPr marL="457200" indent="-457200" algn="just">
              <a:buAutoNum type="arabicPeriod"/>
            </a:pPr>
            <a:r>
              <a:rPr lang="id-ID" sz="2400" b="1" dirty="0" smtClean="0">
                <a:latin typeface="Californian FB" pitchFamily="18" charset="0"/>
              </a:rPr>
              <a:t>Percepatan terjadi karena adanya kecepatan pada suatu benda</a:t>
            </a:r>
          </a:p>
          <a:p>
            <a:pPr marL="457200" indent="-457200" algn="just">
              <a:buAutoNum type="arabicPeriod"/>
            </a:pPr>
            <a:r>
              <a:rPr lang="id-ID" sz="2400" b="1" dirty="0" smtClean="0">
                <a:latin typeface="Californian FB" pitchFamily="18" charset="0"/>
              </a:rPr>
              <a:t>Ketidaksesuain hasil secara teori dengan hasil besaran asli dapat disebabkan oleh kesalahan acak dan sistematis saat melakukan percobaan, sehingga hasil percobaan tidak dapat sepenuhnya dijadikan acuan untuk mengukur, karena dapat dipengaruhi oleh faktor eksternal.</a:t>
            </a:r>
          </a:p>
        </p:txBody>
      </p:sp>
    </p:spTree>
    <p:extLst>
      <p:ext uri="{BB962C8B-B14F-4D97-AF65-F5344CB8AC3E}">
        <p14:creationId xmlns:p14="http://schemas.microsoft.com/office/powerpoint/2010/main" val="549315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IV</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id-ID" altLang="en-US" dirty="0" smtClean="0"/>
              <a:t>HUKUM HOOKE</a:t>
            </a:r>
            <a:endParaRPr lang="en-US" altLang="en-US" dirty="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639721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90500"/>
            <a:ext cx="10972800" cy="582613"/>
          </a:xfrm>
        </p:spPr>
        <p:txBody>
          <a:bodyPr/>
          <a:lstStyle/>
          <a:p>
            <a:r>
              <a:rPr lang="id-ID" altLang="en-US" b="1" dirty="0" smtClean="0"/>
              <a:t>DATA PENGAMATAN</a:t>
            </a:r>
            <a:endParaRPr lang="en-US" altLang="en-US" b="1" dirty="0"/>
          </a:p>
        </p:txBody>
      </p:sp>
      <p:pic>
        <p:nvPicPr>
          <p:cNvPr id="5" name="Picture 4" descr="7003880"/>
          <p:cNvPicPr>
            <a:picLocks noChangeAspect="1"/>
          </p:cNvPicPr>
          <p:nvPr/>
        </p:nvPicPr>
        <p:blipFill>
          <a:blip r:embed="rId2"/>
          <a:stretch>
            <a:fillRect/>
          </a:stretch>
        </p:blipFill>
        <p:spPr>
          <a:xfrm>
            <a:off x="160655" y="190500"/>
            <a:ext cx="1236980" cy="526415"/>
          </a:xfrm>
          <a:prstGeom prst="rect">
            <a:avLst/>
          </a:prstGeom>
        </p:spPr>
      </p:pic>
      <p:sp>
        <p:nvSpPr>
          <p:cNvPr id="6"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aphicFrame>
        <p:nvGraphicFramePr>
          <p:cNvPr id="7" name="Table 6"/>
          <p:cNvGraphicFramePr>
            <a:graphicFrameLocks noGrp="1"/>
          </p:cNvGraphicFramePr>
          <p:nvPr>
            <p:extLst>
              <p:ext uri="{D42A27DB-BD31-4B8C-83A1-F6EECF244321}">
                <p14:modId xmlns:p14="http://schemas.microsoft.com/office/powerpoint/2010/main" val="949569441"/>
              </p:ext>
            </p:extLst>
          </p:nvPr>
        </p:nvGraphicFramePr>
        <p:xfrm>
          <a:off x="431800" y="1742978"/>
          <a:ext cx="10937240" cy="1981200"/>
        </p:xfrm>
        <a:graphic>
          <a:graphicData uri="http://schemas.openxmlformats.org/drawingml/2006/table">
            <a:tbl>
              <a:tblPr firstRow="1" bandRow="1">
                <a:tableStyleId>{5C22544A-7EE6-4342-B048-85BDC9FD1C3A}</a:tableStyleId>
              </a:tblPr>
              <a:tblGrid>
                <a:gridCol w="2627630"/>
                <a:gridCol w="2627630"/>
                <a:gridCol w="2627630"/>
                <a:gridCol w="3054350"/>
              </a:tblGrid>
              <a:tr h="370840">
                <a:tc>
                  <a:txBody>
                    <a:bodyPr/>
                    <a:lstStyle/>
                    <a:p>
                      <a:pPr algn="ctr"/>
                      <a:r>
                        <a:rPr lang="id-ID" sz="2000" b="1" dirty="0" smtClean="0">
                          <a:latin typeface="Californian FB" pitchFamily="18" charset="0"/>
                        </a:rPr>
                        <a:t>W (N)</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Δ</a:t>
                      </a:r>
                      <a:r>
                        <a:rPr lang="id-ID" sz="2000" b="1" dirty="0" smtClean="0">
                          <a:latin typeface="Californian FB" pitchFamily="18" charset="0"/>
                        </a:rPr>
                        <a:t>F =</a:t>
                      </a:r>
                      <a:r>
                        <a:rPr lang="id-ID" sz="2000" b="1" baseline="0" dirty="0" smtClean="0">
                          <a:latin typeface="Californian FB" pitchFamily="18" charset="0"/>
                        </a:rPr>
                        <a:t> W –Fo</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l</a:t>
                      </a:r>
                      <a:endParaRPr lang="id-ID" sz="2000" b="1" i="1" dirty="0">
                        <a:latin typeface="Californian FB" pitchFamily="18" charset="0"/>
                      </a:endParaRPr>
                    </a:p>
                  </a:txBody>
                  <a:tcPr/>
                </a:tc>
                <a:tc>
                  <a:txBody>
                    <a:bodyPr/>
                    <a:lstStyle/>
                    <a:p>
                      <a:pPr algn="ctr"/>
                      <a:r>
                        <a:rPr lang="el-GR" sz="2000" b="1" i="1" dirty="0" smtClean="0">
                          <a:latin typeface="Californian FB" pitchFamily="18" charset="0"/>
                        </a:rPr>
                        <a:t>Δ</a:t>
                      </a:r>
                      <a:r>
                        <a:rPr lang="id-ID" sz="2000" b="1" i="1" dirty="0" smtClean="0">
                          <a:latin typeface="Californian FB" pitchFamily="18" charset="0"/>
                        </a:rPr>
                        <a:t>l</a:t>
                      </a:r>
                      <a:endParaRPr lang="id-ID" sz="2000" b="1" i="1" dirty="0">
                        <a:latin typeface="Californian FB" pitchFamily="18" charset="0"/>
                      </a:endParaRPr>
                    </a:p>
                  </a:txBody>
                  <a:tcPr/>
                </a:tc>
              </a:tr>
              <a:tr h="370840">
                <a:tc>
                  <a:txBody>
                    <a:bodyPr/>
                    <a:lstStyle/>
                    <a:p>
                      <a:pPr algn="ctr"/>
                      <a:r>
                        <a:rPr lang="id-ID" sz="2000" b="1" dirty="0" smtClean="0">
                          <a:latin typeface="Californian FB" pitchFamily="18" charset="0"/>
                        </a:rPr>
                        <a:t>0,7 </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0,7 – 0,5 = 0,2</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0,083</a:t>
                      </a:r>
                      <a:r>
                        <a:rPr lang="id-ID" sz="2000" b="1" baseline="0" dirty="0" smtClean="0">
                          <a:latin typeface="Californian FB" pitchFamily="18" charset="0"/>
                        </a:rPr>
                        <a:t>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0,008 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0,9</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0,9 – 0,7 = 0,2</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0,093</a:t>
                      </a:r>
                      <a:r>
                        <a:rPr lang="id-ID" sz="2000" b="1" baseline="0" dirty="0" smtClean="0">
                          <a:latin typeface="Californian FB" pitchFamily="18" charset="0"/>
                        </a:rPr>
                        <a:t>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0,01 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1,1</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1,1 – 0,9 = 0,2</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0,007 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1,3</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1,3 – 1,1 = 0,2</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0,111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0,011 m</a:t>
                      </a:r>
                      <a:endParaRPr lang="id-ID" sz="2000" b="1" dirty="0">
                        <a:latin typeface="Californian FB" pitchFamily="18"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5288721"/>
              </p:ext>
            </p:extLst>
          </p:nvPr>
        </p:nvGraphicFramePr>
        <p:xfrm>
          <a:off x="447040" y="4470938"/>
          <a:ext cx="10876280" cy="1981200"/>
        </p:xfrm>
        <a:graphic>
          <a:graphicData uri="http://schemas.openxmlformats.org/drawingml/2006/table">
            <a:tbl>
              <a:tblPr firstRow="1" bandRow="1">
                <a:tableStyleId>{5C22544A-7EE6-4342-B048-85BDC9FD1C3A}</a:tableStyleId>
              </a:tblPr>
              <a:tblGrid>
                <a:gridCol w="2209546"/>
                <a:gridCol w="2054021"/>
                <a:gridCol w="2054021"/>
                <a:gridCol w="2387588"/>
                <a:gridCol w="2171104"/>
              </a:tblGrid>
              <a:tr h="370840">
                <a:tc>
                  <a:txBody>
                    <a:bodyPr/>
                    <a:lstStyle/>
                    <a:p>
                      <a:pPr algn="ctr"/>
                      <a:r>
                        <a:rPr lang="id-ID" sz="2000" b="1" dirty="0" smtClean="0">
                          <a:latin typeface="Californian FB" pitchFamily="18" charset="0"/>
                        </a:rPr>
                        <a:t>Massa</a:t>
                      </a:r>
                      <a:r>
                        <a:rPr lang="id-ID" sz="2000" b="1" baseline="0" dirty="0" smtClean="0">
                          <a:latin typeface="Californian FB" pitchFamily="18" charset="0"/>
                        </a:rPr>
                        <a:t>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Waktu</a:t>
                      </a:r>
                      <a:r>
                        <a:rPr lang="id-ID" sz="2000" b="1" baseline="0" dirty="0" smtClean="0">
                          <a:latin typeface="Californian FB" pitchFamily="18" charset="0"/>
                        </a:rPr>
                        <a:t>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Periode </a:t>
                      </a:r>
                      <a:r>
                        <a:rPr lang="id-ID" sz="2000" b="1" i="1" dirty="0" smtClean="0">
                          <a:latin typeface="Californian FB" pitchFamily="18" charset="0"/>
                        </a:rPr>
                        <a:t>T(s)</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T</a:t>
                      </a:r>
                      <a:r>
                        <a:rPr lang="id-ID" sz="1200" b="1" i="1" dirty="0" smtClean="0">
                          <a:latin typeface="Californian FB" pitchFamily="18" charset="0"/>
                        </a:rPr>
                        <a:t>2</a:t>
                      </a:r>
                      <a:endParaRPr lang="id-ID" sz="1200" b="1" i="1" dirty="0">
                        <a:latin typeface="Californian FB" pitchFamily="18" charset="0"/>
                      </a:endParaRPr>
                    </a:p>
                  </a:txBody>
                  <a:tcPr/>
                </a:tc>
                <a:tc>
                  <a:txBody>
                    <a:bodyPr/>
                    <a:lstStyle/>
                    <a:p>
                      <a:pPr algn="ctr"/>
                      <a:r>
                        <a:rPr lang="id-ID" sz="2000" b="1" i="1" dirty="0" smtClean="0">
                          <a:latin typeface="Californian FB" pitchFamily="18" charset="0"/>
                        </a:rPr>
                        <a:t>f</a:t>
                      </a:r>
                      <a:r>
                        <a:rPr lang="id-ID" sz="2000" b="1" i="1" baseline="0" dirty="0" smtClean="0">
                          <a:latin typeface="Californian FB" pitchFamily="18" charset="0"/>
                        </a:rPr>
                        <a:t> = 1/T</a:t>
                      </a:r>
                      <a:endParaRPr lang="id-ID" sz="2000" b="1" i="1" dirty="0">
                        <a:latin typeface="Californian FB" pitchFamily="18" charset="0"/>
                      </a:endParaRPr>
                    </a:p>
                  </a:txBody>
                  <a:tcPr/>
                </a:tc>
              </a:tr>
              <a:tr h="370840">
                <a:tc>
                  <a:txBody>
                    <a:bodyPr/>
                    <a:lstStyle/>
                    <a:p>
                      <a:pPr algn="ctr"/>
                      <a:r>
                        <a:rPr lang="id-ID" sz="2000" b="1" dirty="0" smtClean="0">
                          <a:latin typeface="Californian FB" pitchFamily="18" charset="0"/>
                        </a:rPr>
                        <a:t>50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5,5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0,28</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0,08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3,57</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100 gr</a:t>
                      </a:r>
                      <a:endParaRPr lang="id-ID" sz="2000" b="1" i="0" dirty="0">
                        <a:latin typeface="Californian FB" pitchFamily="18" charset="0"/>
                      </a:endParaRPr>
                    </a:p>
                  </a:txBody>
                  <a:tcPr/>
                </a:tc>
                <a:tc>
                  <a:txBody>
                    <a:bodyPr/>
                    <a:lstStyle/>
                    <a:p>
                      <a:pPr algn="ctr"/>
                      <a:r>
                        <a:rPr lang="id-ID" sz="2000" b="1" dirty="0" smtClean="0">
                          <a:latin typeface="Californian FB" pitchFamily="18" charset="0"/>
                        </a:rPr>
                        <a:t>8,6</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0,43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0,18</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2,32</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150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10,7</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0,54</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0,29</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1,85</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200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12,5</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0,62</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0,38</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1,61</a:t>
                      </a:r>
                      <a:endParaRPr lang="id-ID" sz="2000" b="1" dirty="0">
                        <a:latin typeface="Californian FB" pitchFamily="18" charset="0"/>
                      </a:endParaRPr>
                    </a:p>
                  </a:txBody>
                  <a:tcPr/>
                </a:tc>
              </a:tr>
            </a:tbl>
          </a:graphicData>
        </a:graphic>
      </p:graphicFrame>
      <p:sp>
        <p:nvSpPr>
          <p:cNvPr id="9" name="TextBox 8"/>
          <p:cNvSpPr txBox="1"/>
          <p:nvPr/>
        </p:nvSpPr>
        <p:spPr>
          <a:xfrm>
            <a:off x="304800" y="3957012"/>
            <a:ext cx="10490372" cy="461665"/>
          </a:xfrm>
          <a:prstGeom prst="rect">
            <a:avLst/>
          </a:prstGeom>
          <a:noFill/>
        </p:spPr>
        <p:txBody>
          <a:bodyPr wrap="none" rtlCol="0">
            <a:spAutoFit/>
          </a:bodyPr>
          <a:lstStyle/>
          <a:p>
            <a:r>
              <a:rPr lang="id-ID" sz="2400" b="1" dirty="0" smtClean="0">
                <a:latin typeface="Californian FB" pitchFamily="18" charset="0"/>
              </a:rPr>
              <a:t>Tabel.2. Percobaan hubungan antara massa beban dengan periode (20 getaran)</a:t>
            </a:r>
            <a:endParaRPr lang="id-ID" sz="2400" b="1" dirty="0">
              <a:latin typeface="Californian FB" pitchFamily="18" charset="0"/>
            </a:endParaRPr>
          </a:p>
        </p:txBody>
      </p:sp>
      <p:sp>
        <p:nvSpPr>
          <p:cNvPr id="10" name="TextBox 9"/>
          <p:cNvSpPr txBox="1"/>
          <p:nvPr/>
        </p:nvSpPr>
        <p:spPr>
          <a:xfrm>
            <a:off x="175895" y="1168091"/>
            <a:ext cx="9629559" cy="461665"/>
          </a:xfrm>
          <a:prstGeom prst="rect">
            <a:avLst/>
          </a:prstGeom>
          <a:noFill/>
        </p:spPr>
        <p:txBody>
          <a:bodyPr wrap="none" rtlCol="0">
            <a:spAutoFit/>
          </a:bodyPr>
          <a:lstStyle/>
          <a:p>
            <a:r>
              <a:rPr lang="id-ID" sz="2400" b="1" dirty="0" smtClean="0">
                <a:latin typeface="Californian FB" pitchFamily="18" charset="0"/>
              </a:rPr>
              <a:t>Tabel.1. Percobaan gaya terhadap pertambahan panjang pegas Fo = 50 gr</a:t>
            </a:r>
            <a:endParaRPr lang="id-ID" sz="2400" b="1" dirty="0">
              <a:latin typeface="Californian FB" pitchFamily="18" charset="0"/>
            </a:endParaRPr>
          </a:p>
        </p:txBody>
      </p:sp>
    </p:spTree>
    <p:extLst>
      <p:ext uri="{BB962C8B-B14F-4D97-AF65-F5344CB8AC3E}">
        <p14:creationId xmlns:p14="http://schemas.microsoft.com/office/powerpoint/2010/main" val="2726505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90500"/>
            <a:ext cx="10972800" cy="582613"/>
          </a:xfrm>
        </p:spPr>
        <p:txBody>
          <a:bodyPr/>
          <a:lstStyle/>
          <a:p>
            <a:r>
              <a:rPr lang="id-ID" altLang="en-US" b="1" dirty="0" smtClean="0"/>
              <a:t>PENGOLAHAN DATA</a:t>
            </a:r>
            <a:endParaRPr lang="en-US" altLang="en-US" b="1" dirty="0"/>
          </a:p>
        </p:txBody>
      </p:sp>
      <p:pic>
        <p:nvPicPr>
          <p:cNvPr id="5" name="Picture 4" descr="7003880"/>
          <p:cNvPicPr>
            <a:picLocks noChangeAspect="1"/>
          </p:cNvPicPr>
          <p:nvPr/>
        </p:nvPicPr>
        <p:blipFill>
          <a:blip r:embed="rId2"/>
          <a:stretch>
            <a:fillRect/>
          </a:stretch>
        </p:blipFill>
        <p:spPr>
          <a:xfrm>
            <a:off x="160655" y="190500"/>
            <a:ext cx="1236980" cy="526415"/>
          </a:xfrm>
          <a:prstGeom prst="rect">
            <a:avLst/>
          </a:prstGeom>
        </p:spPr>
      </p:pic>
      <p:sp>
        <p:nvSpPr>
          <p:cNvPr id="6"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858618987"/>
                  </p:ext>
                </p:extLst>
              </p:nvPr>
            </p:nvGraphicFramePr>
            <p:xfrm>
              <a:off x="307975" y="2105593"/>
              <a:ext cx="11531064" cy="3427730"/>
            </p:xfrm>
            <a:graphic>
              <a:graphicData uri="http://schemas.openxmlformats.org/drawingml/2006/table">
                <a:tbl>
                  <a:tblPr firstRow="1" bandRow="1">
                    <a:tableStyleId>{5C22544A-7EE6-4342-B048-85BDC9FD1C3A}</a:tableStyleId>
                  </a:tblPr>
                  <a:tblGrid>
                    <a:gridCol w="1532255"/>
                    <a:gridCol w="1706880"/>
                    <a:gridCol w="2160905"/>
                    <a:gridCol w="3286443"/>
                    <a:gridCol w="2844581"/>
                  </a:tblGrid>
                  <a:tr h="370840">
                    <a:tc>
                      <a:txBody>
                        <a:bodyPr/>
                        <a:lstStyle/>
                        <a:p>
                          <a:pPr algn="ctr"/>
                          <a:r>
                            <a:rPr lang="id-ID" sz="2000" b="1" dirty="0" smtClean="0">
                              <a:latin typeface="Californian FB" pitchFamily="18" charset="0"/>
                            </a:rPr>
                            <a:t>Berat Beban</a:t>
                          </a:r>
                        </a:p>
                        <a:p>
                          <a:pPr algn="ctr"/>
                          <a:r>
                            <a:rPr lang="id-ID" sz="2000" b="1" dirty="0" smtClean="0">
                              <a:latin typeface="Californian FB" pitchFamily="18" charset="0"/>
                            </a:rPr>
                            <a:t>W (N)</a:t>
                          </a:r>
                          <a:endParaRPr lang="id-ID" sz="2000" b="1" dirty="0">
                            <a:latin typeface="Californian FB" pitchFamily="18" charset="0"/>
                          </a:endParaRPr>
                        </a:p>
                      </a:txBody>
                      <a:tcPr anchor="ctr"/>
                    </a:tc>
                    <a:tc>
                      <a:txBody>
                        <a:bodyPr/>
                        <a:lstStyle/>
                        <a:p>
                          <a:pPr algn="ctr"/>
                          <a:r>
                            <a:rPr lang="id-ID" sz="2000" b="1" dirty="0" smtClean="0">
                              <a:latin typeface="Californian FB" pitchFamily="18" charset="0"/>
                            </a:rPr>
                            <a:t>Perhitungan </a:t>
                          </a:r>
                        </a:p>
                        <a:p>
                          <a:pPr algn="ctr"/>
                          <a:r>
                            <a:rPr lang="id-ID" sz="2000" b="1" dirty="0" smtClean="0">
                              <a:latin typeface="Californian FB" pitchFamily="18" charset="0"/>
                            </a:rPr>
                            <a:t>Total</a:t>
                          </a:r>
                          <a:r>
                            <a:rPr lang="id-ID" sz="2000" b="1" baseline="0" dirty="0" smtClean="0">
                              <a:latin typeface="Californian FB" pitchFamily="18" charset="0"/>
                            </a:rPr>
                            <a:t> </a:t>
                          </a:r>
                          <a:r>
                            <a:rPr lang="id-ID" sz="2000" b="1" dirty="0" smtClean="0">
                              <a:latin typeface="Californian FB" pitchFamily="18" charset="0"/>
                            </a:rPr>
                            <a:t>Gaya </a:t>
                          </a:r>
                        </a:p>
                        <a:p>
                          <a:pPr algn="ctr"/>
                          <a:r>
                            <a:rPr lang="el-GR" sz="2000" b="1" dirty="0" smtClean="0">
                              <a:latin typeface="Californian FB" pitchFamily="18" charset="0"/>
                            </a:rPr>
                            <a:t>Δ</a:t>
                          </a:r>
                          <a:r>
                            <a:rPr lang="id-ID" sz="2000" b="1" dirty="0" smtClean="0">
                              <a:latin typeface="Californian FB" pitchFamily="18" charset="0"/>
                            </a:rPr>
                            <a:t>F =</a:t>
                          </a:r>
                          <a:r>
                            <a:rPr lang="id-ID" sz="2000" b="1" baseline="0" dirty="0" smtClean="0">
                              <a:latin typeface="Californian FB" pitchFamily="18" charset="0"/>
                            </a:rPr>
                            <a:t> W –Fo</a:t>
                          </a:r>
                          <a:endParaRPr lang="id-ID" sz="2000" b="1" dirty="0">
                            <a:latin typeface="Californian FB" pitchFamily="18" charset="0"/>
                          </a:endParaRPr>
                        </a:p>
                      </a:txBody>
                      <a:tcPr anchor="ctr"/>
                    </a:tc>
                    <a:tc>
                      <a:txBody>
                        <a:bodyPr/>
                        <a:lstStyle/>
                        <a:p>
                          <a:pPr algn="ctr"/>
                          <a:r>
                            <a:rPr lang="id-ID" sz="2000" b="1" i="0" dirty="0" smtClean="0">
                              <a:latin typeface="Californian FB" pitchFamily="18" charset="0"/>
                            </a:rPr>
                            <a:t>Panjang Pegas</a:t>
                          </a:r>
                        </a:p>
                        <a:p>
                          <a:pPr algn="ctr"/>
                          <a:r>
                            <a:rPr lang="id-ID" sz="2000" b="1" i="1" dirty="0" smtClean="0">
                              <a:latin typeface="Californian FB" pitchFamily="18" charset="0"/>
                            </a:rPr>
                            <a:t>l</a:t>
                          </a:r>
                          <a:endParaRPr lang="id-ID" sz="2000" b="1" i="1" dirty="0">
                            <a:latin typeface="Californian FB" pitchFamily="18" charset="0"/>
                          </a:endParaRPr>
                        </a:p>
                      </a:txBody>
                      <a:tcPr anchor="ctr"/>
                    </a:tc>
                    <a:tc>
                      <a:txBody>
                        <a:bodyPr/>
                        <a:lstStyle/>
                        <a:p>
                          <a:pPr algn="ctr"/>
                          <a:r>
                            <a:rPr lang="id-ID" sz="2000" b="1" i="0" dirty="0" smtClean="0">
                              <a:latin typeface="Californian FB" pitchFamily="18" charset="0"/>
                            </a:rPr>
                            <a:t>Pertambahan</a:t>
                          </a:r>
                          <a:r>
                            <a:rPr lang="id-ID" sz="2000" b="1" i="0" baseline="0" dirty="0" smtClean="0">
                              <a:latin typeface="Californian FB" pitchFamily="18" charset="0"/>
                            </a:rPr>
                            <a:t> </a:t>
                          </a:r>
                        </a:p>
                        <a:p>
                          <a:pPr algn="ctr"/>
                          <a:r>
                            <a:rPr lang="id-ID" sz="2000" b="1" i="0" dirty="0" smtClean="0">
                              <a:latin typeface="Californian FB" pitchFamily="18" charset="0"/>
                            </a:rPr>
                            <a:t>Panjang Pegas</a:t>
                          </a:r>
                        </a:p>
                        <a:p>
                          <a:pPr algn="ctr"/>
                          <a:r>
                            <a:rPr lang="el-GR" sz="2000" b="1" i="1" dirty="0" smtClean="0">
                              <a:latin typeface="Californian FB" pitchFamily="18" charset="0"/>
                            </a:rPr>
                            <a:t>Δ</a:t>
                          </a:r>
                          <a:r>
                            <a:rPr lang="id-ID" sz="2000" b="1" i="1" dirty="0" smtClean="0">
                              <a:latin typeface="Californian FB" pitchFamily="18" charset="0"/>
                            </a:rPr>
                            <a:t>l</a:t>
                          </a:r>
                          <a:endParaRPr lang="id-ID" sz="2000" b="1" i="1" dirty="0">
                            <a:latin typeface="Californian FB" pitchFamily="18" charset="0"/>
                          </a:endParaRPr>
                        </a:p>
                      </a:txBody>
                      <a:tcPr anchor="ctr"/>
                    </a:tc>
                    <a:tc>
                      <a:txBody>
                        <a:bodyPr/>
                        <a:lstStyle/>
                        <a:p>
                          <a:pPr algn="ctr"/>
                          <a:r>
                            <a:rPr lang="id-ID" sz="2000" b="1" i="0" dirty="0" smtClean="0">
                              <a:latin typeface="Californian FB" pitchFamily="18" charset="0"/>
                            </a:rPr>
                            <a:t>Perhitungan</a:t>
                          </a:r>
                          <a:r>
                            <a:rPr lang="id-ID" sz="2000" b="1" i="0" baseline="0" dirty="0" smtClean="0">
                              <a:latin typeface="Californian FB" pitchFamily="18" charset="0"/>
                            </a:rPr>
                            <a:t> </a:t>
                          </a:r>
                        </a:p>
                        <a:p>
                          <a:pPr algn="ctr"/>
                          <a:r>
                            <a:rPr lang="id-ID" sz="2000" b="1" i="0" baseline="0" dirty="0" smtClean="0">
                              <a:latin typeface="Californian FB" pitchFamily="18" charset="0"/>
                            </a:rPr>
                            <a:t>Konstanta Pergas</a:t>
                          </a:r>
                          <a:endParaRPr lang="id-ID" sz="2000" b="1" i="0" dirty="0" smtClean="0">
                            <a:latin typeface="Californian FB" pitchFamily="18" charset="0"/>
                          </a:endParaRPr>
                        </a:p>
                        <a:p>
                          <a:pPr algn="ctr"/>
                          <a:r>
                            <a:rPr lang="id-ID" sz="2000" b="1" i="1" dirty="0" smtClean="0">
                              <a:latin typeface="Californian FB" pitchFamily="18" charset="0"/>
                            </a:rPr>
                            <a:t>K = </a:t>
                          </a:r>
                          <a14:m>
                            <m:oMath xmlns:m="http://schemas.openxmlformats.org/officeDocument/2006/math">
                              <m:f>
                                <m:fPr>
                                  <m:ctrlPr>
                                    <a:rPr lang="id-ID" sz="2000" b="1" i="1" smtClean="0">
                                      <a:latin typeface="Cambria Math"/>
                                    </a:rPr>
                                  </m:ctrlPr>
                                </m:fPr>
                                <m:num>
                                  <m:r>
                                    <m:rPr>
                                      <m:nor/>
                                    </m:rPr>
                                    <a:rPr lang="el-GR" sz="2000" b="1" i="1" dirty="0" smtClean="0">
                                      <a:latin typeface="Californian FB" pitchFamily="18" charset="0"/>
                                    </a:rPr>
                                    <m:t>Δ</m:t>
                                  </m:r>
                                  <m:r>
                                    <m:rPr>
                                      <m:nor/>
                                    </m:rPr>
                                    <a:rPr lang="id-ID" sz="2000" b="1" i="1" dirty="0" smtClean="0">
                                      <a:latin typeface="Californian FB" pitchFamily="18" charset="0"/>
                                    </a:rPr>
                                    <m:t>F</m:t>
                                  </m:r>
                                </m:num>
                                <m:den>
                                  <m:r>
                                    <m:rPr>
                                      <m:nor/>
                                    </m:rPr>
                                    <a:rPr lang="el-GR" sz="2000" b="1" i="1" dirty="0" smtClean="0">
                                      <a:latin typeface="Californian FB" pitchFamily="18" charset="0"/>
                                    </a:rPr>
                                    <m:t>Δ</m:t>
                                  </m:r>
                                  <m:r>
                                    <m:rPr>
                                      <m:nor/>
                                    </m:rPr>
                                    <a:rPr lang="id-ID" sz="2000" b="1" i="1" dirty="0" smtClean="0">
                                      <a:latin typeface="Californian FB" pitchFamily="18" charset="0"/>
                                    </a:rPr>
                                    <m:t>l</m:t>
                                  </m:r>
                                  <m:r>
                                    <m:rPr>
                                      <m:nor/>
                                    </m:rPr>
                                    <a:rPr lang="id-ID" sz="2000" b="1" i="1" dirty="0" smtClean="0">
                                      <a:latin typeface="Californian FB" pitchFamily="18" charset="0"/>
                                    </a:rPr>
                                    <m:t> </m:t>
                                  </m:r>
                                </m:den>
                              </m:f>
                            </m:oMath>
                          </a14:m>
                          <a:endParaRPr lang="id-ID" sz="2000" b="1" i="1" dirty="0">
                            <a:latin typeface="Californian FB" pitchFamily="18" charset="0"/>
                          </a:endParaRPr>
                        </a:p>
                      </a:txBody>
                      <a:tcPr anchor="ctr"/>
                    </a:tc>
                  </a:tr>
                  <a:tr h="370840">
                    <a:tc>
                      <a:txBody>
                        <a:bodyPr/>
                        <a:lstStyle/>
                        <a:p>
                          <a:pPr algn="ctr"/>
                          <a:r>
                            <a:rPr lang="id-ID" sz="2000" b="1" dirty="0" smtClean="0">
                              <a:latin typeface="Californian FB" pitchFamily="18" charset="0"/>
                            </a:rPr>
                            <a:t>0,7 </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0,7 – 0,5 = 0,2</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8,3</a:t>
                          </a:r>
                          <a:r>
                            <a:rPr lang="id-ID" sz="2000" b="1" baseline="0" dirty="0" smtClean="0">
                              <a:latin typeface="Californian FB" pitchFamily="18" charset="0"/>
                            </a:rPr>
                            <a:t> cm </a:t>
                          </a:r>
                          <a:r>
                            <a:rPr lang="id-ID" sz="2000" b="1" baseline="0" dirty="0" smtClean="0">
                              <a:latin typeface="Californian FB" pitchFamily="18" charset="0"/>
                              <a:sym typeface="Wingdings" pitchFamily="2" charset="2"/>
                            </a:rPr>
                            <a:t> </a:t>
                          </a:r>
                          <a:r>
                            <a:rPr lang="id-ID" sz="2000" b="1" dirty="0" smtClean="0">
                              <a:latin typeface="Californian FB" pitchFamily="18" charset="0"/>
                            </a:rPr>
                            <a:t>0,083</a:t>
                          </a:r>
                          <a:r>
                            <a:rPr lang="id-ID" sz="2000" b="1" baseline="0" dirty="0" smtClean="0">
                              <a:latin typeface="Californian FB" pitchFamily="18" charset="0"/>
                            </a:rPr>
                            <a:t>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8,3 – 7,5 = 0,8 cm </a:t>
                          </a:r>
                          <a:r>
                            <a:rPr lang="id-ID" sz="2000" b="1" dirty="0" smtClean="0">
                              <a:latin typeface="Californian FB" pitchFamily="18" charset="0"/>
                              <a:sym typeface="Wingdings" pitchFamily="2" charset="2"/>
                            </a:rPr>
                            <a:t> </a:t>
                          </a:r>
                          <a:r>
                            <a:rPr lang="id-ID" sz="2000" b="1" dirty="0" smtClean="0">
                              <a:latin typeface="Californian FB" pitchFamily="18" charset="0"/>
                            </a:rPr>
                            <a:t>0,008 m</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𝟎</m:t>
                                  </m:r>
                                  <m:r>
                                    <a:rPr lang="id-ID" sz="2000" b="1" i="1" smtClean="0">
                                      <a:latin typeface="Cambria Math"/>
                                    </a:rPr>
                                    <m:t>,</m:t>
                                  </m:r>
                                  <m:r>
                                    <a:rPr lang="id-ID" sz="2000" b="1" i="1" smtClean="0">
                                      <a:latin typeface="Cambria Math"/>
                                    </a:rPr>
                                    <m:t>𝟐</m:t>
                                  </m:r>
                                </m:num>
                                <m:den>
                                  <m:r>
                                    <a:rPr lang="id-ID" sz="2000" b="1" i="1" smtClean="0">
                                      <a:latin typeface="Cambria Math"/>
                                    </a:rPr>
                                    <m:t>𝟎</m:t>
                                  </m:r>
                                  <m:r>
                                    <a:rPr lang="id-ID" sz="2000" b="1" i="1" smtClean="0">
                                      <a:latin typeface="Cambria Math"/>
                                    </a:rPr>
                                    <m:t>,</m:t>
                                  </m:r>
                                  <m:r>
                                    <a:rPr lang="id-ID" sz="2000" b="1" i="1" smtClean="0">
                                      <a:latin typeface="Cambria Math"/>
                                    </a:rPr>
                                    <m:t>𝟎𝟎𝟖</m:t>
                                  </m:r>
                                </m:den>
                              </m:f>
                              <m:r>
                                <a:rPr lang="id-ID" sz="2000" b="1" i="1" smtClean="0">
                                  <a:latin typeface="Cambria Math"/>
                                </a:rPr>
                                <m:t>=</m:t>
                              </m:r>
                              <m:r>
                                <a:rPr lang="id-ID" sz="2000" b="1" i="1" smtClean="0">
                                  <a:latin typeface="Cambria Math"/>
                                </a:rPr>
                                <m:t>𝟐𝟓</m:t>
                              </m:r>
                              <m:r>
                                <a:rPr lang="id-ID" sz="2000" b="1" i="1" smtClean="0">
                                  <a:latin typeface="Cambria Math"/>
                                </a:rPr>
                                <m:t> </m:t>
                              </m:r>
                            </m:oMath>
                          </a14:m>
                          <a:r>
                            <a:rPr lang="id-ID" sz="2000" b="1" dirty="0" smtClean="0">
                              <a:latin typeface="Californian FB" pitchFamily="18" charset="0"/>
                            </a:rPr>
                            <a:t>N/m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0,9</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0,9 – 0,7 = 0,2</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9,3 cm </a:t>
                          </a:r>
                          <a:r>
                            <a:rPr lang="id-ID" sz="2000" b="1" dirty="0" smtClean="0">
                              <a:latin typeface="Californian FB" pitchFamily="18" charset="0"/>
                              <a:sym typeface="Wingdings" pitchFamily="2" charset="2"/>
                            </a:rPr>
                            <a:t> </a:t>
                          </a:r>
                          <a:r>
                            <a:rPr lang="id-ID" sz="2000" b="1" dirty="0" smtClean="0">
                              <a:latin typeface="Californian FB" pitchFamily="18" charset="0"/>
                            </a:rPr>
                            <a:t>0,093</a:t>
                          </a:r>
                          <a:r>
                            <a:rPr lang="id-ID" sz="2000" b="1" baseline="0" dirty="0" smtClean="0">
                              <a:latin typeface="Californian FB" pitchFamily="18" charset="0"/>
                            </a:rPr>
                            <a:t>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9,3 – 8,3 = 1 cm </a:t>
                          </a:r>
                          <a:r>
                            <a:rPr lang="id-ID" sz="2000" b="1" dirty="0" smtClean="0">
                              <a:latin typeface="Californian FB" pitchFamily="18" charset="0"/>
                              <a:sym typeface="Wingdings" pitchFamily="2" charset="2"/>
                            </a:rPr>
                            <a:t> </a:t>
                          </a:r>
                          <a:r>
                            <a:rPr lang="id-ID" sz="2000" b="1" dirty="0" smtClean="0">
                              <a:latin typeface="Californian FB" pitchFamily="18" charset="0"/>
                            </a:rPr>
                            <a:t>0,01 m</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𝟎</m:t>
                                  </m:r>
                                  <m:r>
                                    <a:rPr lang="id-ID" sz="2000" b="1" i="1" smtClean="0">
                                      <a:latin typeface="Cambria Math"/>
                                    </a:rPr>
                                    <m:t>,</m:t>
                                  </m:r>
                                  <m:r>
                                    <a:rPr lang="id-ID" sz="2000" b="1" i="1" smtClean="0">
                                      <a:latin typeface="Cambria Math"/>
                                    </a:rPr>
                                    <m:t>𝟐</m:t>
                                  </m:r>
                                </m:num>
                                <m:den>
                                  <m:r>
                                    <a:rPr lang="id-ID" sz="2000" b="1" i="1" smtClean="0">
                                      <a:latin typeface="Cambria Math"/>
                                    </a:rPr>
                                    <m:t>𝟎</m:t>
                                  </m:r>
                                  <m:r>
                                    <a:rPr lang="id-ID" sz="2000" b="1" i="1" smtClean="0">
                                      <a:latin typeface="Cambria Math"/>
                                    </a:rPr>
                                    <m:t>,</m:t>
                                  </m:r>
                                  <m:r>
                                    <a:rPr lang="id-ID" sz="2000" b="1" i="1" smtClean="0">
                                      <a:latin typeface="Cambria Math"/>
                                    </a:rPr>
                                    <m:t>𝟎𝟏</m:t>
                                  </m:r>
                                </m:den>
                              </m:f>
                              <m:r>
                                <a:rPr lang="id-ID" sz="2000" b="1" i="1" smtClean="0">
                                  <a:latin typeface="Cambria Math"/>
                                </a:rPr>
                                <m:t>=</m:t>
                              </m:r>
                              <m:r>
                                <a:rPr lang="id-ID" sz="2000" b="1" i="1" smtClean="0">
                                  <a:latin typeface="Cambria Math"/>
                                </a:rPr>
                                <m:t>𝟐𝟎</m:t>
                              </m:r>
                            </m:oMath>
                          </a14:m>
                          <a:r>
                            <a:rPr lang="id-ID" sz="2000" b="1" dirty="0" smtClean="0">
                              <a:latin typeface="Californian FB" pitchFamily="18" charset="0"/>
                            </a:rPr>
                            <a:t> N/m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1,1</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1,1 – 0,9 = 0,2</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10 cm </a:t>
                          </a:r>
                          <a:r>
                            <a:rPr lang="id-ID" sz="2000" b="1" dirty="0" smtClean="0">
                              <a:latin typeface="Californian FB" pitchFamily="18" charset="0"/>
                              <a:sym typeface="Wingdings" pitchFamily="2" charset="2"/>
                            </a:rPr>
                            <a:t> </a:t>
                          </a:r>
                          <a:r>
                            <a:rPr lang="id-ID" sz="2000" b="1" dirty="0" smtClean="0">
                              <a:latin typeface="Californian FB" pitchFamily="18" charset="0"/>
                            </a:rPr>
                            <a:t>0,1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10 – 9,3 = 0,7 cm </a:t>
                          </a:r>
                          <a:r>
                            <a:rPr lang="id-ID" sz="2000" b="1" dirty="0" smtClean="0">
                              <a:latin typeface="Californian FB" pitchFamily="18" charset="0"/>
                              <a:sym typeface="Wingdings" pitchFamily="2" charset="2"/>
                            </a:rPr>
                            <a:t> </a:t>
                          </a:r>
                          <a:r>
                            <a:rPr lang="id-ID" sz="2000" b="1" dirty="0" smtClean="0">
                              <a:latin typeface="Californian FB" pitchFamily="18" charset="0"/>
                            </a:rPr>
                            <a:t>0,007 m</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id-ID" sz="2000" b="1" i="1" smtClean="0">
                                      <a:latin typeface="Cambria Math"/>
                                    </a:rPr>
                                  </m:ctrlPr>
                                </m:fPr>
                                <m:num>
                                  <m:r>
                                    <a:rPr lang="id-ID" sz="2000" b="1" i="1" smtClean="0">
                                      <a:latin typeface="Cambria Math"/>
                                    </a:rPr>
                                    <m:t>𝟎</m:t>
                                  </m:r>
                                  <m:r>
                                    <a:rPr lang="id-ID" sz="2000" b="1" i="1" smtClean="0">
                                      <a:latin typeface="Cambria Math"/>
                                    </a:rPr>
                                    <m:t>,</m:t>
                                  </m:r>
                                  <m:r>
                                    <a:rPr lang="id-ID" sz="2000" b="1" i="1" smtClean="0">
                                      <a:latin typeface="Cambria Math"/>
                                    </a:rPr>
                                    <m:t>𝟐</m:t>
                                  </m:r>
                                </m:num>
                                <m:den>
                                  <m:r>
                                    <a:rPr lang="id-ID" sz="2000" b="1" i="1" smtClean="0">
                                      <a:latin typeface="Cambria Math"/>
                                    </a:rPr>
                                    <m:t>𝟎</m:t>
                                  </m:r>
                                  <m:r>
                                    <a:rPr lang="id-ID" sz="2000" b="1" i="1" smtClean="0">
                                      <a:latin typeface="Cambria Math"/>
                                    </a:rPr>
                                    <m:t>,</m:t>
                                  </m:r>
                                  <m:r>
                                    <a:rPr lang="id-ID" sz="2000" b="1" i="1" smtClean="0">
                                      <a:latin typeface="Cambria Math"/>
                                    </a:rPr>
                                    <m:t>𝟎𝟏</m:t>
                                  </m:r>
                                </m:den>
                              </m:f>
                              <m:r>
                                <a:rPr lang="id-ID" sz="2000" b="1" i="1" smtClean="0">
                                  <a:latin typeface="Cambria Math"/>
                                </a:rPr>
                                <m:t>=</m:t>
                              </m:r>
                              <m:r>
                                <a:rPr lang="id-ID" sz="2000" b="1" i="1" smtClean="0">
                                  <a:latin typeface="Cambria Math"/>
                                </a:rPr>
                                <m:t>𝟐𝟖</m:t>
                              </m:r>
                              <m:r>
                                <a:rPr lang="id-ID" sz="2000" b="1" i="1" smtClean="0">
                                  <a:latin typeface="Cambria Math"/>
                                </a:rPr>
                                <m:t>,</m:t>
                              </m:r>
                              <m:r>
                                <a:rPr lang="id-ID" sz="2000" b="1" i="1" smtClean="0">
                                  <a:latin typeface="Cambria Math"/>
                                </a:rPr>
                                <m:t>𝟓𝟕</m:t>
                              </m:r>
                            </m:oMath>
                          </a14:m>
                          <a:r>
                            <a:rPr lang="id-ID" sz="2000" b="1" dirty="0" smtClean="0">
                              <a:latin typeface="Californian FB" pitchFamily="18" charset="0"/>
                            </a:rPr>
                            <a:t> N/m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1,3</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1,3 – 1,1 = 0,2</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11,1 cm </a:t>
                          </a:r>
                          <a:r>
                            <a:rPr lang="id-ID" sz="2000" b="1" dirty="0" smtClean="0">
                              <a:latin typeface="Californian FB" pitchFamily="18" charset="0"/>
                              <a:sym typeface="Wingdings" pitchFamily="2" charset="2"/>
                            </a:rPr>
                            <a:t> </a:t>
                          </a:r>
                          <a:r>
                            <a:rPr lang="id-ID" sz="2000" b="1" dirty="0" smtClean="0">
                              <a:latin typeface="Californian FB" pitchFamily="18" charset="0"/>
                            </a:rPr>
                            <a:t>0,111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11,1 – 10 = 1,1 cm </a:t>
                          </a:r>
                          <a:r>
                            <a:rPr lang="id-ID" sz="2000" b="1" dirty="0" smtClean="0">
                              <a:latin typeface="Californian FB" pitchFamily="18" charset="0"/>
                              <a:sym typeface="Wingdings" pitchFamily="2" charset="2"/>
                            </a:rPr>
                            <a:t> </a:t>
                          </a:r>
                          <a:r>
                            <a:rPr lang="id-ID" sz="2000" b="1" dirty="0" smtClean="0">
                              <a:latin typeface="Californian FB" pitchFamily="18" charset="0"/>
                            </a:rPr>
                            <a:t>0,011 m</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id-ID" sz="2000" b="1" i="1" smtClean="0">
                                      <a:latin typeface="Cambria Math"/>
                                    </a:rPr>
                                  </m:ctrlPr>
                                </m:fPr>
                                <m:num>
                                  <m:r>
                                    <a:rPr lang="id-ID" sz="2000" b="1" i="1" smtClean="0">
                                      <a:latin typeface="Cambria Math"/>
                                    </a:rPr>
                                    <m:t>𝟎</m:t>
                                  </m:r>
                                  <m:r>
                                    <a:rPr lang="id-ID" sz="2000" b="1" i="1" smtClean="0">
                                      <a:latin typeface="Cambria Math"/>
                                    </a:rPr>
                                    <m:t>,</m:t>
                                  </m:r>
                                  <m:r>
                                    <a:rPr lang="id-ID" sz="2000" b="1" i="1" smtClean="0">
                                      <a:latin typeface="Cambria Math"/>
                                    </a:rPr>
                                    <m:t>𝟐</m:t>
                                  </m:r>
                                </m:num>
                                <m:den>
                                  <m:r>
                                    <a:rPr lang="id-ID" sz="2000" b="1" i="1" smtClean="0">
                                      <a:latin typeface="Cambria Math"/>
                                    </a:rPr>
                                    <m:t>𝟎</m:t>
                                  </m:r>
                                  <m:r>
                                    <a:rPr lang="id-ID" sz="2000" b="1" i="1" smtClean="0">
                                      <a:latin typeface="Cambria Math"/>
                                    </a:rPr>
                                    <m:t>,</m:t>
                                  </m:r>
                                  <m:r>
                                    <a:rPr lang="id-ID" sz="2000" b="1" i="1" smtClean="0">
                                      <a:latin typeface="Cambria Math"/>
                                    </a:rPr>
                                    <m:t>𝟎𝟏𝟏</m:t>
                                  </m:r>
                                </m:den>
                              </m:f>
                              <m:r>
                                <a:rPr lang="id-ID" sz="2000" b="1" i="1" smtClean="0">
                                  <a:latin typeface="Cambria Math"/>
                                </a:rPr>
                                <m:t>=</m:t>
                              </m:r>
                              <m:r>
                                <a:rPr lang="id-ID" sz="2000" b="1" i="1" smtClean="0">
                                  <a:latin typeface="Cambria Math"/>
                                </a:rPr>
                                <m:t>𝟏𝟖</m:t>
                              </m:r>
                              <m:r>
                                <a:rPr lang="id-ID" sz="2000" b="1" i="1" smtClean="0">
                                  <a:latin typeface="Cambria Math"/>
                                </a:rPr>
                                <m:t>,</m:t>
                              </m:r>
                              <m:r>
                                <a:rPr lang="id-ID" sz="2000" b="1" i="1" smtClean="0">
                                  <a:latin typeface="Cambria Math"/>
                                </a:rPr>
                                <m:t>𝟏𝟖</m:t>
                              </m:r>
                              <m:r>
                                <a:rPr lang="id-ID" sz="2000" b="1" i="1" smtClean="0">
                                  <a:latin typeface="Cambria Math"/>
                                </a:rPr>
                                <m:t> </m:t>
                              </m:r>
                            </m:oMath>
                          </a14:m>
                          <a:r>
                            <a:rPr lang="id-ID" sz="2000" b="1" dirty="0" smtClean="0">
                              <a:latin typeface="Californian FB" pitchFamily="18" charset="0"/>
                            </a:rPr>
                            <a:t>N/m</a:t>
                          </a:r>
                          <a:endParaRPr lang="id-ID" sz="2000" b="1" dirty="0">
                            <a:latin typeface="Californian FB" pitchFamily="18" charset="0"/>
                          </a:endParaRPr>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858618987"/>
                  </p:ext>
                </p:extLst>
              </p:nvPr>
            </p:nvGraphicFramePr>
            <p:xfrm>
              <a:off x="307975" y="2105593"/>
              <a:ext cx="11531064" cy="3427730"/>
            </p:xfrm>
            <a:graphic>
              <a:graphicData uri="http://schemas.openxmlformats.org/drawingml/2006/table">
                <a:tbl>
                  <a:tblPr firstRow="1" bandRow="1">
                    <a:tableStyleId>{5C22544A-7EE6-4342-B048-85BDC9FD1C3A}</a:tableStyleId>
                  </a:tblPr>
                  <a:tblGrid>
                    <a:gridCol w="1532255"/>
                    <a:gridCol w="1706880"/>
                    <a:gridCol w="2160905"/>
                    <a:gridCol w="3286443"/>
                    <a:gridCol w="2844581"/>
                  </a:tblGrid>
                  <a:tr h="1206754">
                    <a:tc>
                      <a:txBody>
                        <a:bodyPr/>
                        <a:lstStyle/>
                        <a:p>
                          <a:pPr algn="ctr"/>
                          <a:r>
                            <a:rPr lang="id-ID" sz="2000" b="1" dirty="0" smtClean="0">
                              <a:latin typeface="Californian FB" pitchFamily="18" charset="0"/>
                            </a:rPr>
                            <a:t>Berat Beban</a:t>
                          </a:r>
                        </a:p>
                        <a:p>
                          <a:pPr algn="ctr"/>
                          <a:r>
                            <a:rPr lang="id-ID" sz="2000" b="1" dirty="0" smtClean="0">
                              <a:latin typeface="Californian FB" pitchFamily="18" charset="0"/>
                            </a:rPr>
                            <a:t>W </a:t>
                          </a:r>
                          <a:r>
                            <a:rPr lang="id-ID" sz="2000" b="1" dirty="0" smtClean="0">
                              <a:latin typeface="Californian FB" pitchFamily="18" charset="0"/>
                            </a:rPr>
                            <a:t>(N)</a:t>
                          </a:r>
                          <a:endParaRPr lang="id-ID" sz="2000" b="1" dirty="0">
                            <a:latin typeface="Californian FB" pitchFamily="18" charset="0"/>
                          </a:endParaRPr>
                        </a:p>
                      </a:txBody>
                      <a:tcPr anchor="ctr"/>
                    </a:tc>
                    <a:tc>
                      <a:txBody>
                        <a:bodyPr/>
                        <a:lstStyle/>
                        <a:p>
                          <a:pPr algn="ctr"/>
                          <a:r>
                            <a:rPr lang="id-ID" sz="2000" b="1" dirty="0" smtClean="0">
                              <a:latin typeface="Californian FB" pitchFamily="18" charset="0"/>
                            </a:rPr>
                            <a:t>Perhitungan </a:t>
                          </a:r>
                        </a:p>
                        <a:p>
                          <a:pPr algn="ctr"/>
                          <a:r>
                            <a:rPr lang="id-ID" sz="2000" b="1" dirty="0" smtClean="0">
                              <a:latin typeface="Californian FB" pitchFamily="18" charset="0"/>
                            </a:rPr>
                            <a:t>Total</a:t>
                          </a:r>
                          <a:r>
                            <a:rPr lang="id-ID" sz="2000" b="1" baseline="0" dirty="0" smtClean="0">
                              <a:latin typeface="Californian FB" pitchFamily="18" charset="0"/>
                            </a:rPr>
                            <a:t> </a:t>
                          </a:r>
                          <a:r>
                            <a:rPr lang="id-ID" sz="2000" b="1" dirty="0" smtClean="0">
                              <a:latin typeface="Californian FB" pitchFamily="18" charset="0"/>
                            </a:rPr>
                            <a:t>Gaya </a:t>
                          </a:r>
                        </a:p>
                        <a:p>
                          <a:pPr algn="ctr"/>
                          <a:r>
                            <a:rPr lang="el-GR" sz="2000" b="1" dirty="0" smtClean="0">
                              <a:latin typeface="Californian FB" pitchFamily="18" charset="0"/>
                            </a:rPr>
                            <a:t>Δ</a:t>
                          </a:r>
                          <a:r>
                            <a:rPr lang="id-ID" sz="2000" b="1" dirty="0" smtClean="0">
                              <a:latin typeface="Californian FB" pitchFamily="18" charset="0"/>
                            </a:rPr>
                            <a:t>F =</a:t>
                          </a:r>
                          <a:r>
                            <a:rPr lang="id-ID" sz="2000" b="1" baseline="0" dirty="0" smtClean="0">
                              <a:latin typeface="Californian FB" pitchFamily="18" charset="0"/>
                            </a:rPr>
                            <a:t> W –Fo</a:t>
                          </a:r>
                          <a:endParaRPr lang="id-ID" sz="2000" b="1" dirty="0">
                            <a:latin typeface="Californian FB" pitchFamily="18" charset="0"/>
                          </a:endParaRPr>
                        </a:p>
                      </a:txBody>
                      <a:tcPr anchor="ctr"/>
                    </a:tc>
                    <a:tc>
                      <a:txBody>
                        <a:bodyPr/>
                        <a:lstStyle/>
                        <a:p>
                          <a:pPr algn="ctr"/>
                          <a:r>
                            <a:rPr lang="id-ID" sz="2000" b="1" i="0" dirty="0" smtClean="0">
                              <a:latin typeface="Californian FB" pitchFamily="18" charset="0"/>
                            </a:rPr>
                            <a:t>Panjang Pegas</a:t>
                          </a:r>
                        </a:p>
                        <a:p>
                          <a:pPr algn="ctr"/>
                          <a:r>
                            <a:rPr lang="id-ID" sz="2000" b="1" i="1" dirty="0" smtClean="0">
                              <a:latin typeface="Californian FB" pitchFamily="18" charset="0"/>
                            </a:rPr>
                            <a:t>l</a:t>
                          </a:r>
                          <a:endParaRPr lang="id-ID" sz="2000" b="1" i="1" dirty="0">
                            <a:latin typeface="Californian FB" pitchFamily="18" charset="0"/>
                          </a:endParaRPr>
                        </a:p>
                      </a:txBody>
                      <a:tcPr anchor="ctr"/>
                    </a:tc>
                    <a:tc>
                      <a:txBody>
                        <a:bodyPr/>
                        <a:lstStyle/>
                        <a:p>
                          <a:pPr algn="ctr"/>
                          <a:r>
                            <a:rPr lang="id-ID" sz="2000" b="1" i="0" dirty="0" smtClean="0">
                              <a:latin typeface="Californian FB" pitchFamily="18" charset="0"/>
                            </a:rPr>
                            <a:t>Pertambahan</a:t>
                          </a:r>
                          <a:r>
                            <a:rPr lang="id-ID" sz="2000" b="1" i="0" baseline="0" dirty="0" smtClean="0">
                              <a:latin typeface="Californian FB" pitchFamily="18" charset="0"/>
                            </a:rPr>
                            <a:t> </a:t>
                          </a:r>
                        </a:p>
                        <a:p>
                          <a:pPr algn="ctr"/>
                          <a:r>
                            <a:rPr lang="id-ID" sz="2000" b="1" i="0" dirty="0" smtClean="0">
                              <a:latin typeface="Californian FB" pitchFamily="18" charset="0"/>
                            </a:rPr>
                            <a:t>Panjang Pegas</a:t>
                          </a:r>
                        </a:p>
                        <a:p>
                          <a:pPr algn="ctr"/>
                          <a:r>
                            <a:rPr lang="el-GR" sz="2000" b="1" i="1" dirty="0" smtClean="0">
                              <a:latin typeface="Californian FB" pitchFamily="18" charset="0"/>
                            </a:rPr>
                            <a:t>Δ</a:t>
                          </a:r>
                          <a:r>
                            <a:rPr lang="id-ID" sz="2000" b="1" i="1" dirty="0" smtClean="0">
                              <a:latin typeface="Californian FB" pitchFamily="18" charset="0"/>
                            </a:rPr>
                            <a:t>l</a:t>
                          </a:r>
                          <a:endParaRPr lang="id-ID" sz="2000" b="1" i="1" dirty="0">
                            <a:latin typeface="Californian FB" pitchFamily="18" charset="0"/>
                          </a:endParaRPr>
                        </a:p>
                      </a:txBody>
                      <a:tcPr anchor="ctr"/>
                    </a:tc>
                    <a:tc>
                      <a:txBody>
                        <a:bodyPr/>
                        <a:lstStyle/>
                        <a:p>
                          <a:endParaRPr lang="id-ID"/>
                        </a:p>
                      </a:txBody>
                      <a:tcPr anchor="ctr">
                        <a:blipFill rotWithShape="1">
                          <a:blip r:embed="rId3"/>
                          <a:stretch>
                            <a:fillRect l="-306009" t="-2525" r="-215" b="-186364"/>
                          </a:stretch>
                        </a:blipFill>
                      </a:tcPr>
                    </a:tc>
                  </a:tr>
                  <a:tr h="555244">
                    <a:tc>
                      <a:txBody>
                        <a:bodyPr/>
                        <a:lstStyle/>
                        <a:p>
                          <a:pPr algn="ctr"/>
                          <a:r>
                            <a:rPr lang="id-ID" sz="2000" b="1" dirty="0" smtClean="0">
                              <a:latin typeface="Californian FB" pitchFamily="18" charset="0"/>
                            </a:rPr>
                            <a:t>0,7 </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0,7 – 0,5 = 0,2</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8,3</a:t>
                          </a:r>
                          <a:r>
                            <a:rPr lang="id-ID" sz="2000" b="1" baseline="0" dirty="0" smtClean="0">
                              <a:latin typeface="Californian FB" pitchFamily="18" charset="0"/>
                            </a:rPr>
                            <a:t> cm </a:t>
                          </a:r>
                          <a:r>
                            <a:rPr lang="id-ID" sz="2000" b="1" baseline="0" dirty="0" smtClean="0">
                              <a:latin typeface="Californian FB" pitchFamily="18" charset="0"/>
                              <a:sym typeface="Wingdings" pitchFamily="2" charset="2"/>
                            </a:rPr>
                            <a:t> </a:t>
                          </a:r>
                          <a:r>
                            <a:rPr lang="id-ID" sz="2000" b="1" dirty="0" smtClean="0">
                              <a:latin typeface="Californian FB" pitchFamily="18" charset="0"/>
                            </a:rPr>
                            <a:t>0,083</a:t>
                          </a:r>
                          <a:r>
                            <a:rPr lang="id-ID" sz="2000" b="1" baseline="0" dirty="0" smtClean="0">
                              <a:latin typeface="Californian FB" pitchFamily="18" charset="0"/>
                            </a:rPr>
                            <a:t>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8,3 – 7,5 = 0,8 cm </a:t>
                          </a:r>
                          <a:r>
                            <a:rPr lang="id-ID" sz="2000" b="1" dirty="0" smtClean="0">
                              <a:latin typeface="Californian FB" pitchFamily="18" charset="0"/>
                              <a:sym typeface="Wingdings" pitchFamily="2" charset="2"/>
                            </a:rPr>
                            <a:t> </a:t>
                          </a:r>
                          <a:r>
                            <a:rPr lang="id-ID" sz="2000" b="1" dirty="0" smtClean="0">
                              <a:latin typeface="Californian FB" pitchFamily="18" charset="0"/>
                            </a:rPr>
                            <a:t>0,008 m</a:t>
                          </a:r>
                          <a:endParaRPr lang="id-ID" sz="2000" b="1" dirty="0">
                            <a:latin typeface="Californian FB" pitchFamily="18" charset="0"/>
                          </a:endParaRPr>
                        </a:p>
                      </a:txBody>
                      <a:tcPr/>
                    </a:tc>
                    <a:tc>
                      <a:txBody>
                        <a:bodyPr/>
                        <a:lstStyle/>
                        <a:p>
                          <a:endParaRPr lang="id-ID"/>
                        </a:p>
                      </a:txBody>
                      <a:tcPr>
                        <a:blipFill rotWithShape="1">
                          <a:blip r:embed="rId3"/>
                          <a:stretch>
                            <a:fillRect l="-306009" t="-223077" r="-215" b="-305495"/>
                          </a:stretch>
                        </a:blipFill>
                      </a:tcPr>
                    </a:tc>
                  </a:tr>
                  <a:tr h="555244">
                    <a:tc>
                      <a:txBody>
                        <a:bodyPr/>
                        <a:lstStyle/>
                        <a:p>
                          <a:pPr algn="ctr"/>
                          <a:r>
                            <a:rPr lang="id-ID" sz="2000" b="1" dirty="0" smtClean="0">
                              <a:latin typeface="Californian FB" pitchFamily="18" charset="0"/>
                            </a:rPr>
                            <a:t>0,9</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0,9 – 0,7 = 0,2</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9,3 cm </a:t>
                          </a:r>
                          <a:r>
                            <a:rPr lang="id-ID" sz="2000" b="1" dirty="0" smtClean="0">
                              <a:latin typeface="Californian FB" pitchFamily="18" charset="0"/>
                              <a:sym typeface="Wingdings" pitchFamily="2" charset="2"/>
                            </a:rPr>
                            <a:t> </a:t>
                          </a:r>
                          <a:r>
                            <a:rPr lang="id-ID" sz="2000" b="1" dirty="0" smtClean="0">
                              <a:latin typeface="Californian FB" pitchFamily="18" charset="0"/>
                            </a:rPr>
                            <a:t>0,093</a:t>
                          </a:r>
                          <a:r>
                            <a:rPr lang="id-ID" sz="2000" b="1" baseline="0" dirty="0" smtClean="0">
                              <a:latin typeface="Californian FB" pitchFamily="18" charset="0"/>
                            </a:rPr>
                            <a:t>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9,3 – 8,3 = 1 cm </a:t>
                          </a:r>
                          <a:r>
                            <a:rPr lang="id-ID" sz="2000" b="1" dirty="0" smtClean="0">
                              <a:latin typeface="Californian FB" pitchFamily="18" charset="0"/>
                              <a:sym typeface="Wingdings" pitchFamily="2" charset="2"/>
                            </a:rPr>
                            <a:t> </a:t>
                          </a:r>
                          <a:r>
                            <a:rPr lang="id-ID" sz="2000" b="1" dirty="0" smtClean="0">
                              <a:latin typeface="Californian FB" pitchFamily="18" charset="0"/>
                            </a:rPr>
                            <a:t>0,01 m</a:t>
                          </a:r>
                          <a:endParaRPr lang="id-ID" sz="2000" b="1" dirty="0">
                            <a:latin typeface="Californian FB" pitchFamily="18" charset="0"/>
                          </a:endParaRPr>
                        </a:p>
                      </a:txBody>
                      <a:tcPr/>
                    </a:tc>
                    <a:tc>
                      <a:txBody>
                        <a:bodyPr/>
                        <a:lstStyle/>
                        <a:p>
                          <a:endParaRPr lang="id-ID"/>
                        </a:p>
                      </a:txBody>
                      <a:tcPr>
                        <a:blipFill rotWithShape="1">
                          <a:blip r:embed="rId3"/>
                          <a:stretch>
                            <a:fillRect l="-306009" t="-319565" r="-215" b="-202174"/>
                          </a:stretch>
                        </a:blipFill>
                      </a:tcPr>
                    </a:tc>
                  </a:tr>
                  <a:tr h="555244">
                    <a:tc>
                      <a:txBody>
                        <a:bodyPr/>
                        <a:lstStyle/>
                        <a:p>
                          <a:pPr algn="ctr"/>
                          <a:r>
                            <a:rPr lang="id-ID" sz="2000" b="1" dirty="0" smtClean="0">
                              <a:latin typeface="Californian FB" pitchFamily="18" charset="0"/>
                            </a:rPr>
                            <a:t>1,1</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1,1 – 0,9 = 0,2</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10 cm </a:t>
                          </a:r>
                          <a:r>
                            <a:rPr lang="id-ID" sz="2000" b="1" dirty="0" smtClean="0">
                              <a:latin typeface="Californian FB" pitchFamily="18" charset="0"/>
                              <a:sym typeface="Wingdings" pitchFamily="2" charset="2"/>
                            </a:rPr>
                            <a:t> </a:t>
                          </a:r>
                          <a:r>
                            <a:rPr lang="id-ID" sz="2000" b="1" dirty="0" smtClean="0">
                              <a:latin typeface="Californian FB" pitchFamily="18" charset="0"/>
                            </a:rPr>
                            <a:t>0,1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10 – 9,3 = 0,7 cm </a:t>
                          </a:r>
                          <a:r>
                            <a:rPr lang="id-ID" sz="2000" b="1" dirty="0" smtClean="0">
                              <a:latin typeface="Californian FB" pitchFamily="18" charset="0"/>
                              <a:sym typeface="Wingdings" pitchFamily="2" charset="2"/>
                            </a:rPr>
                            <a:t> </a:t>
                          </a:r>
                          <a:r>
                            <a:rPr lang="id-ID" sz="2000" b="1" dirty="0" smtClean="0">
                              <a:latin typeface="Californian FB" pitchFamily="18" charset="0"/>
                            </a:rPr>
                            <a:t>0,007 m</a:t>
                          </a:r>
                          <a:endParaRPr lang="id-ID" sz="2000" b="1" dirty="0">
                            <a:latin typeface="Californian FB" pitchFamily="18" charset="0"/>
                          </a:endParaRPr>
                        </a:p>
                      </a:txBody>
                      <a:tcPr/>
                    </a:tc>
                    <a:tc>
                      <a:txBody>
                        <a:bodyPr/>
                        <a:lstStyle/>
                        <a:p>
                          <a:endParaRPr lang="id-ID"/>
                        </a:p>
                      </a:txBody>
                      <a:tcPr>
                        <a:blipFill rotWithShape="1">
                          <a:blip r:embed="rId3"/>
                          <a:stretch>
                            <a:fillRect l="-306009" t="-424176" r="-215" b="-104396"/>
                          </a:stretch>
                        </a:blipFill>
                      </a:tcPr>
                    </a:tc>
                  </a:tr>
                  <a:tr h="555244">
                    <a:tc>
                      <a:txBody>
                        <a:bodyPr/>
                        <a:lstStyle/>
                        <a:p>
                          <a:pPr algn="ctr"/>
                          <a:r>
                            <a:rPr lang="id-ID" sz="2000" b="1" dirty="0" smtClean="0">
                              <a:latin typeface="Californian FB" pitchFamily="18" charset="0"/>
                            </a:rPr>
                            <a:t>1,3</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1,3 – 1,1 = 0,2</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11,1 cm </a:t>
                          </a:r>
                          <a:r>
                            <a:rPr lang="id-ID" sz="2000" b="1" dirty="0" smtClean="0">
                              <a:latin typeface="Californian FB" pitchFamily="18" charset="0"/>
                              <a:sym typeface="Wingdings" pitchFamily="2" charset="2"/>
                            </a:rPr>
                            <a:t> </a:t>
                          </a:r>
                          <a:r>
                            <a:rPr lang="id-ID" sz="2000" b="1" dirty="0" smtClean="0">
                              <a:latin typeface="Californian FB" pitchFamily="18" charset="0"/>
                            </a:rPr>
                            <a:t>0,111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11,1 – 10 = 1,1 cm </a:t>
                          </a:r>
                          <a:r>
                            <a:rPr lang="id-ID" sz="2000" b="1" dirty="0" smtClean="0">
                              <a:latin typeface="Californian FB" pitchFamily="18" charset="0"/>
                              <a:sym typeface="Wingdings" pitchFamily="2" charset="2"/>
                            </a:rPr>
                            <a:t> </a:t>
                          </a:r>
                          <a:r>
                            <a:rPr lang="id-ID" sz="2000" b="1" dirty="0" smtClean="0">
                              <a:latin typeface="Californian FB" pitchFamily="18" charset="0"/>
                            </a:rPr>
                            <a:t>0,011 m</a:t>
                          </a:r>
                          <a:endParaRPr lang="id-ID" sz="2000" b="1" dirty="0">
                            <a:latin typeface="Californian FB" pitchFamily="18" charset="0"/>
                          </a:endParaRPr>
                        </a:p>
                      </a:txBody>
                      <a:tcPr/>
                    </a:tc>
                    <a:tc>
                      <a:txBody>
                        <a:bodyPr/>
                        <a:lstStyle/>
                        <a:p>
                          <a:endParaRPr lang="id-ID"/>
                        </a:p>
                      </a:txBody>
                      <a:tcPr>
                        <a:blipFill rotWithShape="1">
                          <a:blip r:embed="rId3"/>
                          <a:stretch>
                            <a:fillRect l="-306009" t="-524176" r="-215" b="-4396"/>
                          </a:stretch>
                        </a:blipFill>
                      </a:tcPr>
                    </a:tc>
                  </a:tr>
                </a:tbl>
              </a:graphicData>
            </a:graphic>
          </p:graphicFrame>
        </mc:Fallback>
      </mc:AlternateContent>
      <p:sp>
        <p:nvSpPr>
          <p:cNvPr id="10" name="TextBox 9"/>
          <p:cNvSpPr txBox="1"/>
          <p:nvPr/>
        </p:nvSpPr>
        <p:spPr>
          <a:xfrm>
            <a:off x="175895" y="1404581"/>
            <a:ext cx="11189282" cy="461665"/>
          </a:xfrm>
          <a:prstGeom prst="rect">
            <a:avLst/>
          </a:prstGeom>
          <a:noFill/>
        </p:spPr>
        <p:txBody>
          <a:bodyPr wrap="none" rtlCol="0">
            <a:spAutoFit/>
          </a:bodyPr>
          <a:lstStyle/>
          <a:p>
            <a:r>
              <a:rPr lang="id-ID" sz="2400" b="1" dirty="0" smtClean="0">
                <a:latin typeface="Californian FB" pitchFamily="18" charset="0"/>
              </a:rPr>
              <a:t>Tabel.1. Perhitungan gaya terhadap pertambahan panjang pegas Fo = 50 gr </a:t>
            </a:r>
            <a:r>
              <a:rPr lang="id-ID" sz="2400" b="1" dirty="0" smtClean="0">
                <a:latin typeface="Californian FB" pitchFamily="18" charset="0"/>
                <a:sym typeface="Wingdings" pitchFamily="2" charset="2"/>
              </a:rPr>
              <a:t> 0,5 kg </a:t>
            </a:r>
            <a:endParaRPr lang="id-ID" sz="2400" b="1" dirty="0">
              <a:latin typeface="Californian FB" pitchFamily="18" charset="0"/>
            </a:endParaRPr>
          </a:p>
        </p:txBody>
      </p:sp>
    </p:spTree>
    <p:extLst>
      <p:ext uri="{BB962C8B-B14F-4D97-AF65-F5344CB8AC3E}">
        <p14:creationId xmlns:p14="http://schemas.microsoft.com/office/powerpoint/2010/main" val="1033923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2044</TotalTime>
  <Words>3620</Words>
  <Application>Microsoft Office PowerPoint</Application>
  <PresentationFormat>Custom</PresentationFormat>
  <Paragraphs>633</Paragraphs>
  <Slides>39</Slides>
  <Notes>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Communications and Dialogues</vt:lpstr>
      <vt:lpstr>MODUL II</vt:lpstr>
      <vt:lpstr>DATA PENGAMATAN</vt:lpstr>
      <vt:lpstr>PENGOLAHAN DATA</vt:lpstr>
      <vt:lpstr>ANALISA DATA</vt:lpstr>
      <vt:lpstr>ANALISA DATA</vt:lpstr>
      <vt:lpstr>KESIMPULAN</vt:lpstr>
      <vt:lpstr>MODUL IV</vt:lpstr>
      <vt:lpstr>DATA PENGAMATAN</vt:lpstr>
      <vt:lpstr>PENGOLAHAN DATA</vt:lpstr>
      <vt:lpstr>PENGOLAHAN DATA</vt:lpstr>
      <vt:lpstr>ANALISA DATA</vt:lpstr>
      <vt:lpstr>ANALISA DATA</vt:lpstr>
      <vt:lpstr>KESIMPULAN</vt:lpstr>
      <vt:lpstr>MODUL VI</vt:lpstr>
      <vt:lpstr>DATA PENGAMATAN</vt:lpstr>
      <vt:lpstr>PENGOLAHAN DATA</vt:lpstr>
      <vt:lpstr>ANALISA DATA</vt:lpstr>
      <vt:lpstr>ANALISA DATA</vt:lpstr>
      <vt:lpstr>ANALISA DATA</vt:lpstr>
      <vt:lpstr>KESIMPULAN</vt:lpstr>
      <vt:lpstr>MODUL VIII</vt:lpstr>
      <vt:lpstr>DATA PENGAMATAN</vt:lpstr>
      <vt:lpstr>DATA PENGAMATAN</vt:lpstr>
      <vt:lpstr>PENGOLAHAN DATA</vt:lpstr>
      <vt:lpstr>PENGOLAHAN DATA</vt:lpstr>
      <vt:lpstr>PENGOLAHAN DATA</vt:lpstr>
      <vt:lpstr>PENGOLAHAN DATA</vt:lpstr>
      <vt:lpstr>PENGOLAHAN DATA</vt:lpstr>
      <vt:lpstr>PENGOLAHAN DATA</vt:lpstr>
      <vt:lpstr>ANALISA DATA</vt:lpstr>
      <vt:lpstr>KESIMPULAN</vt:lpstr>
      <vt:lpstr>MODUL X</vt:lpstr>
      <vt:lpstr>DATA PENGAMATAN</vt:lpstr>
      <vt:lpstr>PENGOLAHAN DATA</vt:lpstr>
      <vt:lpstr>PENGOLAHAN DATA</vt:lpstr>
      <vt:lpstr>PENGOLAHAN DATA</vt:lpstr>
      <vt:lpstr>ANALISA DATA</vt:lpstr>
      <vt:lpstr>ANALISA DATA</vt:lpstr>
      <vt:lpstr>KESIMPULAN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makmudin</dc:creator>
  <cp:lastModifiedBy>Windows User</cp:lastModifiedBy>
  <cp:revision>173</cp:revision>
  <dcterms:created xsi:type="dcterms:W3CDTF">2019-01-07T15:29:50Z</dcterms:created>
  <dcterms:modified xsi:type="dcterms:W3CDTF">2019-01-19T05:24:36Z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1033-10.1.0.6634</vt:lpwstr>
  </property>
</Properties>
</file>