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Comandos Python y Grafana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Guía Técnica Completa del Proyecto SMN</a:t>
            </a:r>
          </a:p>
          <a:p/>
          <a:p>
            <a:r>
              <a:t>Análisis de Datos Meteorológicos</a:t>
            </a:r>
          </a:p>
          <a:p>
            <a:r>
              <a:t>Provincia de Neuquén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Análisis de Correlaciones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MATRIZ DE CORRELACIÓN:</a:t>
            </a:r>
          </a:p>
          <a:p/>
          <a:p>
            <a:r>
              <a:t>vars_corr = ['TEMP_MEAN','HUM_MEAN','PNM_MEAN','LLUEVE']</a:t>
            </a:r>
          </a:p>
          <a:p/>
          <a:p>
            <a:r>
              <a:t>plt.figure(figsize=(8,6))</a:t>
            </a:r>
          </a:p>
          <a:p>
            <a:r>
              <a:t>sns.heatmap(df[vars_corr].corr(), annot=True, </a:t>
            </a:r>
          </a:p>
          <a:p>
            <a:r>
              <a:t>            cmap='coolwarm', fmt=".2f")</a:t>
            </a:r>
          </a:p>
          <a:p>
            <a:r>
              <a:t>plt.title("Matriz de correlación")</a:t>
            </a:r>
          </a:p>
          <a:p>
            <a:r>
              <a:t>plt.show()</a:t>
            </a:r>
          </a:p>
          <a:p/>
          <a:p>
            <a:r>
              <a:t>¿QUÉ MUESTRAN LOS NÚMEROS?</a:t>
            </a:r>
          </a:p>
          <a:p>
            <a:r>
              <a:t>• 1.0 = correlación perfecta positiva</a:t>
            </a:r>
          </a:p>
          <a:p>
            <a:r>
              <a:t>• -1.0 = correlación perfecta negativa</a:t>
            </a:r>
          </a:p>
          <a:p>
            <a:r>
              <a:t>• 0.0 = no hay relación</a:t>
            </a:r>
          </a:p>
          <a:p/>
          <a:p>
            <a:r>
              <a:t>RESULTADOS REALES ENCONTRADOS:</a:t>
            </a:r>
          </a:p>
          <a:p>
            <a:r>
              <a:t>┌─────────────────┬─────────────┬─────────────────────┐</a:t>
            </a:r>
          </a:p>
          <a:p>
            <a:r>
              <a:t>│ Variables       │ Correlación │ Interpretación      │</a:t>
            </a:r>
          </a:p>
          <a:p>
            <a:r>
              <a:t>├─────────────────┼─────────────┼─────────────────────┤</a:t>
            </a:r>
          </a:p>
          <a:p>
            <a:r>
              <a:t>│ HUM ↔ PNM       │    -0.45    │ ↑humedad → ↓presión │</a:t>
            </a:r>
          </a:p>
          <a:p>
            <a:r>
              <a:t>│ TEMP ↔ HUM      │    -0.32    │ ↑temp → ↓humedad   │</a:t>
            </a:r>
          </a:p>
          <a:p>
            <a:r>
              <a:t>│ HUM ↔ LLUEVE    │    +0.28    │ ↑humedad → +lluvia  │</a:t>
            </a:r>
          </a:p>
          <a:p>
            <a:r>
              <a:t>└─────────────────┴─────────────┴─────────────────────┘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Machine Learning: Árbol de Decisión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ENTRENAMIENTO DEL MODELO:</a:t>
            </a:r>
          </a:p>
          <a:p/>
          <a:p>
            <a:r>
              <a:t>from sklearn.tree import DecisionTreeClassifier</a:t>
            </a:r>
          </a:p>
          <a:p/>
          <a:p>
            <a:r>
              <a:t># Variables predictoras</a:t>
            </a:r>
          </a:p>
          <a:p>
            <a:r>
              <a:t>X = df[['TEMP', 'HUM', 'PNM', 'DD', 'FF']]</a:t>
            </a:r>
          </a:p>
          <a:p>
            <a:r>
              <a:t># Variable objetivo</a:t>
            </a:r>
          </a:p>
          <a:p>
            <a:r>
              <a:t>y = df['LLUEVE']</a:t>
            </a:r>
          </a:p>
          <a:p/>
          <a:p>
            <a:r>
              <a:t># Crear y entrenar modelo</a:t>
            </a:r>
          </a:p>
          <a:p>
            <a:r>
              <a:t>model = DecisionTreeClassifier(random_state=42)</a:t>
            </a:r>
          </a:p>
          <a:p>
            <a:r>
              <a:t>model.fit(X, y)</a:t>
            </a:r>
          </a:p>
          <a:p/>
          <a:p>
            <a:r>
              <a:t># Hacer predicciones</a:t>
            </a:r>
          </a:p>
          <a:p>
            <a:r>
              <a:t>predicciones = model.predict(X)</a:t>
            </a:r>
          </a:p>
          <a:p/>
          <a:p>
            <a:r>
              <a:t>¿CÓMO FUNCIONA?</a:t>
            </a:r>
          </a:p>
          <a:p>
            <a:r>
              <a:t>El modelo genera reglas automáticamente:</a:t>
            </a:r>
          </a:p>
          <a:p>
            <a:r>
              <a:t>"Si humedad &gt; 75% Y presión &lt; 1010 → LLUEVE"</a:t>
            </a:r>
          </a:p>
          <a:p>
            <a:r>
              <a:t>"Si humedad ≤ 75% → NO LLUEVE"</a:t>
            </a:r>
          </a:p>
          <a:p/>
          <a:p>
            <a:r>
              <a:t>RESULTADO REAL:</a:t>
            </a:r>
          </a:p>
          <a:p>
            <a:r>
              <a:t>Accuracy: 100% (¡Precisión perfecta!)</a:t>
            </a:r>
          </a:p>
          <a:p>
            <a:r>
              <a:t>El modelo puede predecir lluvia sin errores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Evaluación de Modelos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MÉTRICAS DE EVALUACIÓN:</a:t>
            </a:r>
          </a:p>
          <a:p/>
          <a:p>
            <a:r>
              <a:t>from sklearn.metrics import accuracy_score, precision_score</a:t>
            </a:r>
          </a:p>
          <a:p/>
          <a:p>
            <a:r>
              <a:t>accuracy = accuracy_score(y_real, y_predicho)</a:t>
            </a:r>
          </a:p>
          <a:p>
            <a:r>
              <a:t>precision = precision_score(y_real, y_predicho)</a:t>
            </a:r>
          </a:p>
          <a:p>
            <a:r>
              <a:t>recall = recall_score(y_real, y_predicho)</a:t>
            </a:r>
          </a:p>
          <a:p>
            <a:r>
              <a:t>f1 = f1_score(y_real, y_predicho)</a:t>
            </a:r>
          </a:p>
          <a:p/>
          <a:p>
            <a:r>
              <a:t>¿QUÉ SIGNIFICA CADA MÉTRICA?</a:t>
            </a:r>
          </a:p>
          <a:p>
            <a:r>
              <a:t>• Accuracy = % de aciertos totales</a:t>
            </a:r>
          </a:p>
          <a:p>
            <a:r>
              <a:t>• Precision = De los "llueve" predichos, ¿cuántos correctos?</a:t>
            </a:r>
          </a:p>
          <a:p>
            <a:r>
              <a:t>• Recall = De las lluvias reales, ¿cuántas detectó?</a:t>
            </a:r>
          </a:p>
          <a:p>
            <a:r>
              <a:t>• F1-Score = Balance entre Precision y Recall</a:t>
            </a:r>
          </a:p>
          <a:p/>
          <a:p>
            <a:r>
              <a:t>RESULTADOS COMPARATIVOS:</a:t>
            </a:r>
          </a:p>
          <a:p>
            <a:r>
              <a:t>┌─────────────────────────┬──────────┬───────────┬────────┐</a:t>
            </a:r>
          </a:p>
          <a:p>
            <a:r>
              <a:t>│ Algoritmo               │ Accuracy │ Precision │ Recall │</a:t>
            </a:r>
          </a:p>
          <a:p>
            <a:r>
              <a:t>├─────────────────────────┼──────────┼───────────┼────────┤</a:t>
            </a:r>
          </a:p>
          <a:p>
            <a:r>
              <a:t>│ Árbol de Decisión       │   100%   │   100%    │  100%  │</a:t>
            </a:r>
          </a:p>
          <a:p>
            <a:r>
              <a:t>│ K-Nearest Neighbors     │  99.09%  │  90.56%   │ 86.12% │</a:t>
            </a:r>
          </a:p>
          <a:p>
            <a:r>
              <a:t>│ Regresión Logística     │  98.21%  │  82.93%   │ 69.39% │</a:t>
            </a:r>
          </a:p>
          <a:p>
            <a:r>
              <a:t>└─────────────────────────┴──────────┴───────────┴────────┘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Grafana: Visualización en Tiempo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¿QUÉ ES GRAFANA?</a:t>
            </a:r>
          </a:p>
          <a:p>
            <a:pPr/>
            <a:r>
              <a:t>  → Tablero de instrumentos para datos en tiempo real</a:t>
            </a:r>
          </a:p>
          <a:p>
            <a:pPr/>
            <a:r>
              <a:t>  → Como el tablero de un avión, pero para meteorología</a:t>
            </a:r>
          </a:p>
          <a:p>
            <a:pPr/>
          </a:p>
          <a:p>
            <a:pPr/>
            <a:r>
              <a:t>• COMPONENTES DEL SISTEMA:</a:t>
            </a:r>
          </a:p>
          <a:p>
            <a:pPr/>
            <a:r>
              <a:t>  → TimescaleDB: Base de datos de series temporales</a:t>
            </a:r>
          </a:p>
          <a:p>
            <a:pPr/>
            <a:r>
              <a:t>  → Grafana: Interface de visualización</a:t>
            </a:r>
          </a:p>
          <a:p>
            <a:pPr/>
            <a:r>
              <a:t>  → Docker: Contenedores para fácil despliegue</a:t>
            </a:r>
          </a:p>
          <a:p>
            <a:pPr/>
          </a:p>
          <a:p>
            <a:pPr/>
            <a:r>
              <a:t>• FUNCIONALIDADES:</a:t>
            </a:r>
          </a:p>
          <a:p>
            <a:pPr/>
            <a:r>
              <a:t>  → Actualización automática cada minuto</a:t>
            </a:r>
          </a:p>
          <a:p>
            <a:pPr/>
            <a:r>
              <a:t>  → Filtros interactivos por estación</a:t>
            </a:r>
          </a:p>
          <a:p>
            <a:pPr/>
            <a:r>
              <a:t>  → Gráficos responsivos con zoom</a:t>
            </a:r>
          </a:p>
          <a:p>
            <a:pPr/>
            <a:r>
              <a:t>  → Alertas automáticas configurables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Configuración de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FUENTE DE DATOS (datasource.yml):</a:t>
            </a:r>
          </a:p>
          <a:p/>
          <a:p>
            <a:r>
              <a:t>datasources:</a:t>
            </a:r>
          </a:p>
          <a:p>
            <a:r>
              <a:t>  - name: TimescaleDB</a:t>
            </a:r>
          </a:p>
          <a:p>
            <a:r>
              <a:t>    type: postgres</a:t>
            </a:r>
          </a:p>
          <a:p>
            <a:r>
              <a:t>    url: timescaledb:5432</a:t>
            </a:r>
          </a:p>
          <a:p>
            <a:r>
              <a:t>    user: ${PG_USER}</a:t>
            </a:r>
          </a:p>
          <a:p>
            <a:r>
              <a:t>    database: ${PG_DB}</a:t>
            </a:r>
          </a:p>
          <a:p/>
          <a:p>
            <a:r>
              <a:t>EXPLICACIÓN:</a:t>
            </a:r>
          </a:p>
          <a:p>
            <a:r>
              <a:t>• TimescaleDB = base de datos especializada en series temporales</a:t>
            </a:r>
          </a:p>
          <a:p>
            <a:r>
              <a:t>• postgres = tipo de base de datos (como MySQL o SQL Server)</a:t>
            </a:r>
          </a:p>
          <a:p>
            <a:r>
              <a:t>• timescaledb:5432 = dirección y puerto de conexión</a:t>
            </a:r>
          </a:p>
          <a:p>
            <a:r>
              <a:t>• ${PG_USER} = variables de entorno para seguridad</a:t>
            </a:r>
          </a:p>
          <a:p/>
          <a:p>
            <a:r>
              <a:t>DASHBOARD SMN (smn.json):</a:t>
            </a:r>
          </a:p>
          <a:p>
            <a:r>
              <a:t>✓ 4 paneles principales configurados</a:t>
            </a:r>
          </a:p>
          <a:p>
            <a:r>
              <a:t>✓ Actualización automática cada 1 minuto</a:t>
            </a:r>
          </a:p>
          <a:p>
            <a:r>
              <a:t>✓ Filtro por estación (CHAPELCO/NEUQUEN)</a:t>
            </a:r>
          </a:p>
          <a:p>
            <a:r>
              <a:t>✓ Rango temporal: últimas 3 horas por defecto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Consultas SQL en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CONSULTA DE TEMPERATURA:</a:t>
            </a:r>
          </a:p>
          <a:p/>
          <a:p>
            <a:r>
              <a:t>SELECT</a:t>
            </a:r>
          </a:p>
          <a:p>
            <a:r>
              <a:t>  $__time(created_at),</a:t>
            </a:r>
          </a:p>
          <a:p>
            <a:r>
              <a:t>  temp_c</a:t>
            </a:r>
          </a:p>
          <a:p>
            <a:r>
              <a:t>FROM public.smn_obs</a:t>
            </a:r>
          </a:p>
          <a:p>
            <a:r>
              <a:t>WHERE estacion_nombre = ${estacion:sqlstring}</a:t>
            </a:r>
          </a:p>
          <a:p>
            <a:r>
              <a:t>  AND $__timeFilter(created_at)</a:t>
            </a:r>
          </a:p>
          <a:p>
            <a:r>
              <a:t>ORDER BY 1;</a:t>
            </a:r>
          </a:p>
          <a:p/>
          <a:p>
            <a:r>
              <a:t>EXPLICACIÓN LÍNEA POR LÍNEA:</a:t>
            </a:r>
          </a:p>
          <a:p>
            <a:r>
              <a:t>• SELECT = "dame estos datos"</a:t>
            </a:r>
          </a:p>
          <a:p>
            <a:r>
              <a:t>• $__time(created_at) = fecha/hora (función especial Grafana)</a:t>
            </a:r>
          </a:p>
          <a:p>
            <a:r>
              <a:t>• temp_c = temperatura en Celsius</a:t>
            </a:r>
          </a:p>
          <a:p>
            <a:r>
              <a:t>• FROM public.smn_obs = tabla de observaciones SMN</a:t>
            </a:r>
          </a:p>
          <a:p>
            <a:r>
              <a:t>• WHERE estacion_nombre = filtrar por estación seleccionada</a:t>
            </a:r>
          </a:p>
          <a:p>
            <a:r>
              <a:t>• $__timeFilter = solo el período de tiempo elegido</a:t>
            </a:r>
          </a:p>
          <a:p>
            <a:r>
              <a:t>• ORDER BY 1 = ordenar por fecha/hora</a:t>
            </a:r>
          </a:p>
          <a:p/>
          <a:p>
            <a:r>
              <a:t>PANELES CONFIGURADOS:</a:t>
            </a:r>
          </a:p>
          <a:p>
            <a:r>
              <a:t>✓ Temperatura (°C)    ✓ Humedad (%)</a:t>
            </a:r>
          </a:p>
          <a:p>
            <a:r>
              <a:t>✓ Presión (hPa)       ✓ Viento (km/h)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Flujo de Datos Completo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ARQUITECTURA DEL SISTEMA:</a:t>
            </a:r>
          </a:p>
          <a:p/>
          <a:p>
            <a:r>
              <a:t>🌡️ Estación Meteorológica </a:t>
            </a:r>
          </a:p>
          <a:p>
            <a:r>
              <a:t>    ↓ (datos en tiempo real)</a:t>
            </a:r>
          </a:p>
          <a:p>
            <a:r>
              <a:t>📡 API/Endpoints </a:t>
            </a:r>
          </a:p>
          <a:p>
            <a:r>
              <a:t>    ↓ (inserción automática)</a:t>
            </a:r>
          </a:p>
          <a:p>
            <a:r>
              <a:t>🗄️ TimescaleDB </a:t>
            </a:r>
          </a:p>
          <a:p>
            <a:r>
              <a:t>    ↓ (consultas SQL)</a:t>
            </a:r>
          </a:p>
          <a:p>
            <a:r>
              <a:t>📊 Grafana </a:t>
            </a:r>
          </a:p>
          <a:p>
            <a:r>
              <a:t>    ↓ (visualización web)</a:t>
            </a:r>
          </a:p>
          <a:p>
            <a:r>
              <a:t>👥 Usuarios</a:t>
            </a:r>
          </a:p>
          <a:p/>
          <a:p>
            <a:r>
              <a:t>PROCESAMIENTO BATCH VS STREAMING:</a:t>
            </a:r>
          </a:p>
          <a:p/>
          <a:p>
            <a:r>
              <a:t>BATCH (Por lotes):</a:t>
            </a:r>
          </a:p>
          <a:p>
            <a:r>
              <a:t>• Archivos CSV → Bronce → Plata → Oro</a:t>
            </a:r>
          </a:p>
          <a:p>
            <a:r>
              <a:t>• Genera archivos finales para análisis</a:t>
            </a:r>
          </a:p>
          <a:p>
            <a:r>
              <a:t>• Notebooks de Jupyter para exploración</a:t>
            </a:r>
          </a:p>
          <a:p/>
          <a:p>
            <a:r>
              <a:t>STREAMING (Tiempo real):</a:t>
            </a:r>
          </a:p>
          <a:p>
            <a:r>
              <a:t>• Datos → TimescaleDB directamente</a:t>
            </a:r>
          </a:p>
          <a:p>
            <a:r>
              <a:t>• Visualización inmediata en Grafana</a:t>
            </a:r>
          </a:p>
          <a:p>
            <a:r>
              <a:t>• Alertas automáticas configurables</a:t>
            </a:r>
          </a:p>
          <a:p/>
          <a:p>
            <a:r>
              <a:t>VENTAJAS DE LA ARQUITECTURA:</a:t>
            </a:r>
          </a:p>
          <a:p>
            <a:r>
              <a:t>✓ Escalabilidad horizontal</a:t>
            </a:r>
          </a:p>
          <a:p>
            <a:r>
              <a:t>✓ Tolerancia a fallos</a:t>
            </a:r>
          </a:p>
          <a:p>
            <a:r>
              <a:t>✓ Separación de responsabilidades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Resultados Técnicos por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NOTEBOOK 1 - INGESTA BRONCE:</a:t>
            </a:r>
          </a:p>
          <a:p>
            <a:r>
              <a:t>• Entrada: Archivos raw del SMN</a:t>
            </a:r>
          </a:p>
          <a:p>
            <a:r>
              <a:t>• Procesamiento: 19,288 registros horarios</a:t>
            </a:r>
          </a:p>
          <a:p>
            <a:r>
              <a:t>• Salida: Datos organizados por estación</a:t>
            </a:r>
          </a:p>
          <a:p>
            <a:r>
              <a:t>• Comando clave: pd.read_csv() + filtros</a:t>
            </a:r>
          </a:p>
          <a:p/>
          <a:p>
            <a:r>
              <a:t>NOTEBOOK 2 - EXPLORACIÓN PLATA:</a:t>
            </a:r>
          </a:p>
          <a:p>
            <a:r>
              <a:t>• Agrupación diaria: .groupby(['NOMBRE', 'FECHA'])</a:t>
            </a:r>
          </a:p>
          <a:p>
            <a:r>
              <a:t>• Variables estadísticas: mean, min, max</a:t>
            </a:r>
          </a:p>
          <a:p>
            <a:r>
              <a:t>• Faltantes detectados: 4 días por estación</a:t>
            </a:r>
          </a:p>
          <a:p>
            <a:r>
              <a:t>• Resultado: 844 registros diarios</a:t>
            </a:r>
          </a:p>
          <a:p/>
          <a:p>
            <a:r>
              <a:t>NOTEBOOK 3 - CAPA ORO:</a:t>
            </a:r>
          </a:p>
          <a:p>
            <a:r>
              <a:t>• Variables derivadas creadas:</a:t>
            </a:r>
          </a:p>
          <a:p>
            <a:r>
              <a:t>  AMP_TERMICA = TEMP_MAX - TEMP_MIN</a:t>
            </a:r>
          </a:p>
          <a:p>
            <a:r>
              <a:t>  RANGO_PRESION = PNM_MAX - PNM_MIN</a:t>
            </a:r>
          </a:p>
          <a:p>
            <a:r>
              <a:t>• Dataset final: 852 registros × 25 variables</a:t>
            </a:r>
          </a:p>
          <a:p/>
          <a:p>
            <a:r>
              <a:t>NOTEBOOK 4 - MINERÍA:</a:t>
            </a:r>
          </a:p>
          <a:p>
            <a:r>
              <a:t>• Variable LLUEVE: ((HUM&gt;75) &amp; (PNM&lt;1010))</a:t>
            </a:r>
          </a:p>
          <a:p>
            <a:r>
              <a:t>• Distribución: 96.6% días secos, 3.4% lluviosos</a:t>
            </a:r>
          </a:p>
          <a:p>
            <a:r>
              <a:t>• Correlaciones: HUM↔PNM = -0.45</a:t>
            </a:r>
          </a:p>
          <a:p/>
          <a:p>
            <a:r>
              <a:t>NOTEBOOK 5 - CLASIFICACIÓN:</a:t>
            </a:r>
          </a:p>
          <a:p>
            <a:r>
              <a:t>• 3 algoritmos evaluados</a:t>
            </a:r>
          </a:p>
          <a:p>
            <a:r>
              <a:t>• Datos: 14,101 entrenamiento, 6,043 prueba</a:t>
            </a:r>
          </a:p>
          <a:p>
            <a:r>
              <a:t>• Mejor resultado: Árbol Decisión (100% accuracy)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Comandos Útiles - Referencia Rápida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EXPLORACIÓN DE DATOS:</a:t>
            </a:r>
          </a:p>
          <a:p>
            <a:r>
              <a:t>df.info()               # Información general</a:t>
            </a:r>
          </a:p>
          <a:p>
            <a:r>
              <a:t>df.describe()           # Estadísticas descriptivas</a:t>
            </a:r>
          </a:p>
          <a:p>
            <a:r>
              <a:t>df.head(10)             # Primeras 10 filas</a:t>
            </a:r>
          </a:p>
          <a:p>
            <a:r>
              <a:t>df.isnull().sum()       # Contar valores nulos</a:t>
            </a:r>
          </a:p>
          <a:p>
            <a:r>
              <a:t>df['columna'].unique()  # Valores únicos</a:t>
            </a:r>
          </a:p>
          <a:p/>
          <a:p>
            <a:r>
              <a:t>TRANSFORMACIONES:</a:t>
            </a:r>
          </a:p>
          <a:p>
            <a:r>
              <a:t>df.groupby('col').agg({'var': ['mean', 'sum']})  # Agrupación</a:t>
            </a:r>
          </a:p>
          <a:p>
            <a:r>
              <a:t>df['nueva'] = df['col1'] + df['col2']            # Nueva columna</a:t>
            </a:r>
          </a:p>
          <a:p>
            <a:r>
              <a:t>pd.to_datetime(df['fecha'], format='%Y%m%d')     # Convertir fechas</a:t>
            </a:r>
          </a:p>
          <a:p/>
          <a:p>
            <a:r>
              <a:t>VISUALIZACIÓN:</a:t>
            </a:r>
          </a:p>
          <a:p>
            <a:r>
              <a:t>sns.lineplot(data=df, x='fecha', y='temp')      # Líneas</a:t>
            </a:r>
          </a:p>
          <a:p>
            <a:r>
              <a:t>sns.heatmap(df.corr(), annot=True)              # Correlación</a:t>
            </a:r>
          </a:p>
          <a:p>
            <a:r>
              <a:t>plt.figure(figsize=(10,6))                      # Tamaño gráfico</a:t>
            </a:r>
          </a:p>
          <a:p/>
          <a:p>
            <a:r>
              <a:t>MACHINE LEARNING:</a:t>
            </a:r>
          </a:p>
          <a:p>
            <a:r>
              <a:t>train_test_split(X, y, test_size=0.3)           # Dividir datos</a:t>
            </a:r>
          </a:p>
          <a:p>
            <a:r>
              <a:t>model.fit(X_train, y_train)                     # Entrenar</a:t>
            </a:r>
          </a:p>
          <a:p>
            <a:r>
              <a:t>accuracy_score(y_true, y_pred)                  # Evaluar</a:t>
            </a:r>
          </a:p>
          <a:p/>
          <a:p>
            <a:r>
              <a:t>ARCHIVOS:</a:t>
            </a:r>
          </a:p>
          <a:p>
            <a:r>
              <a:t>df.to_csv('archivo.csv', index=False)           # Guardar CSV</a:t>
            </a:r>
          </a:p>
          <a:p>
            <a:r>
              <a:t>Path('carpeta').mkdir(parents=True, exist_ok=True)  # Crear directorio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Casos de Uso Avanzados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ANÁLISIS TEMPORAL:</a:t>
            </a:r>
          </a:p>
          <a:p>
            <a:pPr/>
            <a:r>
              <a:t>  → Detección de tendencias estacionales</a:t>
            </a:r>
          </a:p>
          <a:p>
            <a:pPr/>
            <a:r>
              <a:t>  → Identificación de anomalías meteorológicas</a:t>
            </a:r>
          </a:p>
          <a:p>
            <a:pPr/>
            <a:r>
              <a:t>  → Predicción a corto y mediano plazo</a:t>
            </a:r>
          </a:p>
          <a:p>
            <a:pPr/>
          </a:p>
          <a:p>
            <a:pPr/>
            <a:r>
              <a:t>• COMPARACIÓN GEOGRÁFICA:</a:t>
            </a:r>
          </a:p>
          <a:p>
            <a:pPr/>
            <a:r>
              <a:t>  → Microclimas entre zona andina y capital</a:t>
            </a:r>
          </a:p>
          <a:p>
            <a:pPr/>
            <a:r>
              <a:t>  → Gradientes altitudinales de temperatura</a:t>
            </a:r>
          </a:p>
          <a:p>
            <a:pPr/>
            <a:r>
              <a:t>  → Patrones de viento por topografía</a:t>
            </a:r>
          </a:p>
          <a:p>
            <a:pPr/>
          </a:p>
          <a:p>
            <a:pPr/>
            <a:r>
              <a:t>• MACHINE LEARNING OPERATIVO:</a:t>
            </a:r>
          </a:p>
          <a:p>
            <a:pPr/>
            <a:r>
              <a:t>  → Modelos en producción con alta precisión</a:t>
            </a:r>
          </a:p>
          <a:p>
            <a:pPr/>
            <a:r>
              <a:t>  → Reentrenamiento automático con nuevos datos</a:t>
            </a:r>
          </a:p>
          <a:p>
            <a:pPr/>
            <a:r>
              <a:t>  → Validación cruzada temporal</a:t>
            </a:r>
          </a:p>
          <a:p>
            <a:pPr/>
          </a:p>
          <a:p>
            <a:pPr/>
            <a:r>
              <a:t>• INTEGRACIÓN SISTEMÁTICA:</a:t>
            </a:r>
          </a:p>
          <a:p>
            <a:pPr/>
            <a:r>
              <a:t>  → APIs REST para consultas externas</a:t>
            </a:r>
          </a:p>
          <a:p>
            <a:pPr/>
            <a:r>
              <a:t>  → Alertas automáticas por condiciones críticas</a:t>
            </a:r>
          </a:p>
          <a:p>
            <a:pPr/>
            <a:r>
              <a:t>  → Exportación a múltiples formatos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Contenido de esta Guía Técnica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PYTHON BÁSICO:</a:t>
            </a:r>
          </a:p>
          <a:p>
            <a:pPr/>
            <a:r>
              <a:t>  → Librerías esenciales para análisis de datos</a:t>
            </a:r>
          </a:p>
          <a:p>
            <a:pPr/>
            <a:r>
              <a:t>  → Manipulación de archivos y directorios</a:t>
            </a:r>
          </a:p>
          <a:p>
            <a:pPr/>
            <a:r>
              <a:t>  → Lectura y transformación de datasets</a:t>
            </a:r>
          </a:p>
          <a:p>
            <a:pPr/>
          </a:p>
          <a:p>
            <a:pPr/>
            <a:r>
              <a:t>• PYTHON AVANZADO:</a:t>
            </a:r>
          </a:p>
          <a:p>
            <a:pPr/>
            <a:r>
              <a:t>  → Agrupaciones y agregaciones complejas</a:t>
            </a:r>
          </a:p>
          <a:p>
            <a:pPr/>
            <a:r>
              <a:t>  → Machine Learning con scikit-learn</a:t>
            </a:r>
          </a:p>
          <a:p>
            <a:pPr/>
            <a:r>
              <a:t>  → Visualización profesional con matplotlib/seaborn</a:t>
            </a:r>
          </a:p>
          <a:p>
            <a:pPr/>
          </a:p>
          <a:p>
            <a:pPr/>
            <a:r>
              <a:t>• GRAFANA:</a:t>
            </a:r>
          </a:p>
          <a:p>
            <a:pPr/>
            <a:r>
              <a:t>  → Configuración de dashboards en tiempo real</a:t>
            </a:r>
          </a:p>
          <a:p>
            <a:pPr/>
            <a:r>
              <a:t>  → Consultas SQL para visualización</a:t>
            </a:r>
          </a:p>
          <a:p>
            <a:pPr/>
            <a:r>
              <a:t>  → Integración con TimescaleDB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Conclusiones Técnicas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DOMINIO DE HERRAMIENTAS:</a:t>
            </a:r>
          </a:p>
          <a:p>
            <a:pPr/>
            <a:r>
              <a:t>  → pandas: Manipulación eficiente de 19,288 registros</a:t>
            </a:r>
          </a:p>
          <a:p>
            <a:pPr/>
            <a:r>
              <a:t>  → scikit-learn: Modelos ML con 98-100% precisión</a:t>
            </a:r>
          </a:p>
          <a:p>
            <a:pPr/>
            <a:r>
              <a:t>  → Grafana: Visualización en tiempo real operativa</a:t>
            </a:r>
          </a:p>
          <a:p>
            <a:pPr/>
          </a:p>
          <a:p>
            <a:pPr/>
            <a:r>
              <a:t>• ARQUITECTURA ROBUSTA:</a:t>
            </a:r>
          </a:p>
          <a:p>
            <a:pPr/>
            <a:r>
              <a:t>  → Pipeline escalable Bronce→Plata→Oro</a:t>
            </a:r>
          </a:p>
          <a:p>
            <a:pPr/>
            <a:r>
              <a:t>  → Separación clara entre batch y streaming</a:t>
            </a:r>
          </a:p>
          <a:p>
            <a:pPr/>
            <a:r>
              <a:t>  → Contenedores Docker para reproducibilidad</a:t>
            </a:r>
          </a:p>
          <a:p>
            <a:pPr/>
          </a:p>
          <a:p>
            <a:pPr/>
            <a:r>
              <a:t>• CALIDAD DE DATOS:</a:t>
            </a:r>
          </a:p>
          <a:p>
            <a:pPr/>
            <a:r>
              <a:t>  → 99.1% completitud (solo 8 días faltantes)</a:t>
            </a:r>
          </a:p>
          <a:p>
            <a:pPr/>
            <a:r>
              <a:t>  → Validación automática de duplicados</a:t>
            </a:r>
          </a:p>
          <a:p>
            <a:pPr/>
            <a:r>
              <a:t>  → Normalización y estandarización aplicada</a:t>
            </a:r>
          </a:p>
          <a:p>
            <a:pPr/>
          </a:p>
          <a:p>
            <a:pPr/>
            <a:r>
              <a:t>• APLICABILIDAD:</a:t>
            </a:r>
          </a:p>
          <a:p>
            <a:pPr/>
            <a:r>
              <a:t>  → Metodología replicable para otras provincias</a:t>
            </a:r>
          </a:p>
          <a:p>
            <a:pPr/>
            <a:r>
              <a:t>  → Código documentado y modular</a:t>
            </a:r>
          </a:p>
          <a:p>
            <a:pPr/>
            <a:r>
              <a:t>  → Dashboards configurables por necesidad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Librerías Fundamentales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IMPORTACIÓN DE HERRAMIENTAS:</a:t>
            </a:r>
          </a:p>
          <a:p/>
          <a:p>
            <a:r>
              <a:t>import pandas as pd           # Manejo de tablas (como Excel)</a:t>
            </a:r>
          </a:p>
          <a:p>
            <a:r>
              <a:t>import numpy as np            # Matemáticas y números</a:t>
            </a:r>
          </a:p>
          <a:p>
            <a:r>
              <a:t>import seaborn as sns         # Gráficos profesionales</a:t>
            </a:r>
          </a:p>
          <a:p>
            <a:r>
              <a:t>import matplotlib.pyplot as plt  # Visualización básica</a:t>
            </a:r>
          </a:p>
          <a:p>
            <a:r>
              <a:t>from pathlib import Path     # Gestión de directorios</a:t>
            </a:r>
          </a:p>
          <a:p>
            <a:r>
              <a:t>from sklearn.tree import DecisionTreeClassifier  # Machine Learning</a:t>
            </a:r>
          </a:p>
          <a:p/>
          <a:p>
            <a:r>
              <a:t>ANALOGÍAS ÚTILES:</a:t>
            </a:r>
          </a:p>
          <a:p>
            <a:r>
              <a:t>┌─────────────────┬──────────────────────┬─────────────────────┐</a:t>
            </a:r>
          </a:p>
          <a:p>
            <a:r>
              <a:t>│ Librería        │ Función              │ Analogía            │</a:t>
            </a:r>
          </a:p>
          <a:p>
            <a:r>
              <a:t>├─────────────────┼──────────────────────┼─────────────────────┤</a:t>
            </a:r>
          </a:p>
          <a:p>
            <a:r>
              <a:t>│ pandas          │ Manejar tablas       │ Excel súper poderoso│</a:t>
            </a:r>
          </a:p>
          <a:p>
            <a:r>
              <a:t>│ numpy           │ Matemáticas          │ Calculadora científica│</a:t>
            </a:r>
          </a:p>
          <a:p>
            <a:r>
              <a:t>│ seaborn         │ Gráficos bonitos     │ Pintor profesional  │</a:t>
            </a:r>
          </a:p>
          <a:p>
            <a:r>
              <a:t>│ pathlib         │ Manejar carpetas     │ GPS del computador  │</a:t>
            </a:r>
          </a:p>
          <a:p>
            <a:r>
              <a:t>│ sklearn         │ Inteligencia artificial│ Cerebro artificial │</a:t>
            </a:r>
          </a:p>
          <a:p>
            <a:r>
              <a:t>└─────────────────┴──────────────────────┴─────────────────────┘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🗂️ Gestión de Directorios y Archivos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ORGANIZACIÓN DEL ESPACIO DE TRABAJO:</a:t>
            </a:r>
          </a:p>
          <a:p/>
          <a:p>
            <a:r>
              <a:t># Definir rutas (como direcciones de casas)</a:t>
            </a:r>
          </a:p>
          <a:p>
            <a:r>
              <a:t>BRONCE_DIR = Path('../data/bronce/')</a:t>
            </a:r>
          </a:p>
          <a:p>
            <a:r>
              <a:t>PLATA_DIR = Path('../data/plata/')</a:t>
            </a:r>
          </a:p>
          <a:p>
            <a:r>
              <a:t>ORO_DIR = Path('../data/oro/')</a:t>
            </a:r>
          </a:p>
          <a:p/>
          <a:p>
            <a:r>
              <a:t># Crear carpetas automáticamente</a:t>
            </a:r>
          </a:p>
          <a:p>
            <a:r>
              <a:t>PLATA_DIR.mkdir(parents=True, exist_ok=True)</a:t>
            </a:r>
          </a:p>
          <a:p/>
          <a:p>
            <a:r>
              <a:t>EXPLICACIÓN DETALLADA:</a:t>
            </a:r>
          </a:p>
          <a:p>
            <a:r>
              <a:t>• Path() = "dime dónde está esta carpeta"</a:t>
            </a:r>
          </a:p>
          <a:p>
            <a:r>
              <a:t>• ../ = "sube un nivel" (como subir escaleras)</a:t>
            </a:r>
          </a:p>
          <a:p>
            <a:r>
              <a:t>• mkdir() = "make directory" = crear carpeta</a:t>
            </a:r>
          </a:p>
          <a:p>
            <a:r>
              <a:t>• parents=True = "crear carpetas padre si no existen"</a:t>
            </a:r>
          </a:p>
          <a:p>
            <a:r>
              <a:t>• exist_ok=True = "no error si ya existe"</a:t>
            </a:r>
          </a:p>
          <a:p/>
          <a:p>
            <a:r>
              <a:t>RESULTADO EN EL PROYECTO:</a:t>
            </a:r>
          </a:p>
          <a:p>
            <a:r>
              <a:t>✓ data/bronce/    → Datos filtrados por estación</a:t>
            </a:r>
          </a:p>
          <a:p>
            <a:r>
              <a:t>✓ data/plata/     → Datos limpios y normalizados  </a:t>
            </a:r>
          </a:p>
          <a:p>
            <a:r>
              <a:t>✓ data/oro/       → Datos finales para análisis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Lectura y Exploración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COMANDOS BÁSICOS DE EXPLORACIÓN:</a:t>
            </a:r>
          </a:p>
          <a:p/>
          <a:p>
            <a:r>
              <a:t># Leer archivo CSV</a:t>
            </a:r>
          </a:p>
          <a:p>
            <a:r>
              <a:t>df = pd.read_csv('archivo.csv')</a:t>
            </a:r>
          </a:p>
          <a:p/>
          <a:p>
            <a:r>
              <a:t># Explorar estructura</a:t>
            </a:r>
          </a:p>
          <a:p>
            <a:r>
              <a:t>print(df.head())        # Primeras 5 filas</a:t>
            </a:r>
          </a:p>
          <a:p>
            <a:r>
              <a:t>print(df.info())        # Información general</a:t>
            </a:r>
          </a:p>
          <a:p>
            <a:r>
              <a:t>print(df.shape)         # Dimensiones (filas, columnas)</a:t>
            </a:r>
          </a:p>
          <a:p>
            <a:r>
              <a:t>print(df.describe())    # Estadísticas descriptivas</a:t>
            </a:r>
          </a:p>
          <a:p/>
          <a:p>
            <a:r>
              <a:t>RESULTADOS REALES DEL PROYECTO:</a:t>
            </a:r>
          </a:p>
          <a:p>
            <a:r>
              <a:t>┌─────────────────────┬─────────────────────────────────────┐</a:t>
            </a:r>
          </a:p>
          <a:p>
            <a:r>
              <a:t>│ Comando             │ Resultado en SMN                    │</a:t>
            </a:r>
          </a:p>
          <a:p>
            <a:r>
              <a:t>├─────────────────────┼─────────────────────────────────────┤</a:t>
            </a:r>
          </a:p>
          <a:p>
            <a:r>
              <a:t>│ df.shape            │ (19288, 9) - 19,288 registros      │</a:t>
            </a:r>
          </a:p>
          <a:p>
            <a:r>
              <a:t>│ df.columns          │ FECHA, HORA, TEMP, HUM, PNM, DD, FF│</a:t>
            </a:r>
          </a:p>
          <a:p>
            <a:r>
              <a:t>│ df['NOMBRE'].unique()│ ['CHAPELCO AERO', 'NEUQUEN AERO'] │</a:t>
            </a:r>
          </a:p>
          <a:p>
            <a:r>
              <a:t>│ df.isnull().sum()   │ 8 días faltantes detectados        │</a:t>
            </a:r>
          </a:p>
          <a:p>
            <a:r>
              <a:t>└─────────────────────┴─────────────────────────────────────┘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Transformación de Fechas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CONVERSIÓN DE TEXTO A FECHAS REALES:</a:t>
            </a:r>
          </a:p>
          <a:p/>
          <a:p>
            <a:r>
              <a:t># ANTES: '02112024' (texto confuso)</a:t>
            </a:r>
          </a:p>
          <a:p>
            <a:r>
              <a:t># DESPUÉS: 2024-11-02 (fecha entendible)</a:t>
            </a:r>
          </a:p>
          <a:p/>
          <a:p>
            <a:r>
              <a:t>df['FECHA'] = df['FECHA'].astype(str).str.zfill(8)</a:t>
            </a:r>
          </a:p>
          <a:p>
            <a:r>
              <a:t>df['FECHA'] = pd.to_datetime(df['FECHA'], format='%d%m%Y')</a:t>
            </a:r>
          </a:p>
          <a:p/>
          <a:p>
            <a:r>
              <a:t># Crear fecha-hora combinada</a:t>
            </a:r>
          </a:p>
          <a:p>
            <a:r>
              <a:t>df['FECHA_HORA'] = df['FECHA'] + pd.to_timedelta(df['HORA'], unit='h')</a:t>
            </a:r>
          </a:p>
          <a:p/>
          <a:p>
            <a:r>
              <a:t>PASO A PASO:</a:t>
            </a:r>
          </a:p>
          <a:p>
            <a:r>
              <a:t>1. .astype(str) = convertir a texto</a:t>
            </a:r>
          </a:p>
          <a:p>
            <a:r>
              <a:t>2. .str.zfill(8) = rellenar con ceros hasta 8 caracteres</a:t>
            </a:r>
          </a:p>
          <a:p>
            <a:r>
              <a:t>3. pd.to_datetime() = convertir texto a fecha real</a:t>
            </a:r>
          </a:p>
          <a:p>
            <a:r>
              <a:t>4. format='%d%m%Y' = formato día-mes-año</a:t>
            </a:r>
          </a:p>
          <a:p/>
          <a:p>
            <a:r>
              <a:t>EJEMPLO PRÁCTICO:</a:t>
            </a:r>
          </a:p>
          <a:p>
            <a:r>
              <a:t>Entrada: '2112024'</a:t>
            </a:r>
          </a:p>
          <a:p>
            <a:r>
              <a:t>Salida: 2024-11-02 00:00:00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Agrupaciones y Agregaciones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RESUMEN DE DATOS POR ESTACIÓN Y FECHA:</a:t>
            </a:r>
          </a:p>
          <a:p/>
          <a:p>
            <a:r>
              <a:t>df_diario = df.groupby(['NOMBRE', 'FECHA']).agg({</a:t>
            </a:r>
          </a:p>
          <a:p>
            <a:r>
              <a:t>    'TEMP': ['mean', 'min', 'max'],</a:t>
            </a:r>
          </a:p>
          <a:p>
            <a:r>
              <a:t>    'HUM': ['mean', 'min', 'max'], </a:t>
            </a:r>
          </a:p>
          <a:p>
            <a:r>
              <a:t>    'PNM': ['mean', 'min', 'max']</a:t>
            </a:r>
          </a:p>
          <a:p>
            <a:r>
              <a:t>}).reset_index()</a:t>
            </a:r>
          </a:p>
          <a:p/>
          <a:p>
            <a:r>
              <a:t>¿QUÉ HACE CADA PARTE?</a:t>
            </a:r>
          </a:p>
          <a:p>
            <a:r>
              <a:t>• groupby(['NOMBRE', 'FECHA']) = agrupar por estación y fecha</a:t>
            </a:r>
          </a:p>
          <a:p>
            <a:r>
              <a:t>• .agg() = aplicar funciones (mean=promedio, min=mínimo, max=máximo)</a:t>
            </a:r>
          </a:p>
          <a:p>
            <a:r>
              <a:t>• .reset_index() = resetear números de fila</a:t>
            </a:r>
          </a:p>
          <a:p/>
          <a:p>
            <a:r>
              <a:t>ANALOGÍA: Como hacer tabla dinámica en Excel</a:t>
            </a:r>
          </a:p>
          <a:p/>
          <a:p>
            <a:r>
              <a:t>RESULTADO REAL:</a:t>
            </a:r>
          </a:p>
          <a:p>
            <a:r>
              <a:t>Entrada: 19,288 registros horarios</a:t>
            </a:r>
          </a:p>
          <a:p>
            <a:r>
              <a:t>Salida: 844 días resumidos (422 por estación)</a:t>
            </a:r>
          </a:p>
          <a:p>
            <a:r>
              <a:t>Variables: 13 columnas con estadísticas diarias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Creación de Variables Nuevas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GENERACIÓN DE LA VARIABLE LLUEVE:</a:t>
            </a:r>
          </a:p>
          <a:p/>
          <a:p>
            <a:r>
              <a:t># Crear variable binaria con lógica condicional</a:t>
            </a:r>
          </a:p>
          <a:p>
            <a:r>
              <a:t>humedad = 75</a:t>
            </a:r>
          </a:p>
          <a:p>
            <a:r>
              <a:t>presion = 1010</a:t>
            </a:r>
          </a:p>
          <a:p/>
          <a:p>
            <a:r>
              <a:t>df['LLUEVE'] = ((df['HUM_MEAN'] &gt; humedad) &amp; </a:t>
            </a:r>
          </a:p>
          <a:p>
            <a:r>
              <a:t>                (df['PNM_MEAN'] &lt; presion)).astype(int)</a:t>
            </a:r>
          </a:p>
          <a:p/>
          <a:p>
            <a:r>
              <a:t>EXPLICACIÓN DETALLADA:</a:t>
            </a:r>
          </a:p>
          <a:p>
            <a:r>
              <a:t>• df['HUM_MEAN'] &gt; 75 = "¿humedad mayor a 75%?"</a:t>
            </a:r>
          </a:p>
          <a:p>
            <a:r>
              <a:t>• df['PNM_MEAN'] &lt; 1010 = "¿presión menor a 1010 hPa?"</a:t>
            </a:r>
          </a:p>
          <a:p>
            <a:r>
              <a:t>• &amp; = operador "Y" (ambas condiciones deben cumplirse)</a:t>
            </a:r>
          </a:p>
          <a:p>
            <a:r>
              <a:t>• .astype(int) = convertir True/False a 1/0</a:t>
            </a:r>
          </a:p>
          <a:p/>
          <a:p>
            <a:r>
              <a:t>RESULTADO REAL DEL PROYECTO:</a:t>
            </a:r>
          </a:p>
          <a:p>
            <a:r>
              <a:t>┌─────────┬─────────┬─────────────┐</a:t>
            </a:r>
          </a:p>
          <a:p>
            <a:r>
              <a:t>│ LLUEVE  │ Cantidad│ Porcentaje  │</a:t>
            </a:r>
          </a:p>
          <a:p>
            <a:r>
              <a:t>├─────────┼─────────┼─────────────┤</a:t>
            </a:r>
          </a:p>
          <a:p>
            <a:r>
              <a:t>│ 0 (No)  │   823   │   96.6%     │</a:t>
            </a:r>
          </a:p>
          <a:p>
            <a:r>
              <a:t>│ 1 (Sí)  │    29   │    3.4%     │</a:t>
            </a:r>
          </a:p>
          <a:p>
            <a:r>
              <a:t>└─────────┴─────────┴─────────────┘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Visualización Profesional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GRÁFICOS DE SERIES TEMPORALES:</a:t>
            </a:r>
          </a:p>
          <a:p/>
          <a:p>
            <a:r>
              <a:t>plt.figure(figsize=(14,6))</a:t>
            </a:r>
          </a:p>
          <a:p>
            <a:r>
              <a:t>sns.lineplot(data=df, x='FECHA', y='TEMP_MEAN', </a:t>
            </a:r>
          </a:p>
          <a:p>
            <a:r>
              <a:t>             hue='ESTACION', marker='o')</a:t>
            </a:r>
          </a:p>
          <a:p>
            <a:r>
              <a:t>plt.title('Temperatura por Estación')</a:t>
            </a:r>
          </a:p>
          <a:p>
            <a:r>
              <a:t>plt.xticks(rotation=45)</a:t>
            </a:r>
          </a:p>
          <a:p>
            <a:r>
              <a:t>plt.show()</a:t>
            </a:r>
          </a:p>
          <a:p/>
          <a:p>
            <a:r>
              <a:t>EXPLICACIÓN DE CADA LÍNEA:</a:t>
            </a:r>
          </a:p>
          <a:p>
            <a:r>
              <a:t>• plt.figure(figsize=(14,6)) = crear lienzo de 14x6 pulgadas</a:t>
            </a:r>
          </a:p>
          <a:p>
            <a:r>
              <a:t>• sns.lineplot() = gráfico de líneas con seaborn</a:t>
            </a:r>
          </a:p>
          <a:p>
            <a:r>
              <a:t>• hue='ESTACION' = colorear cada estación diferente</a:t>
            </a:r>
          </a:p>
          <a:p>
            <a:r>
              <a:t>• marker='o' = poner círculos en cada punto</a:t>
            </a:r>
          </a:p>
          <a:p>
            <a:r>
              <a:t>• plt.xticks(rotation=45) = inclinar fechas 45 grados</a:t>
            </a:r>
          </a:p>
          <a:p/>
          <a:p>
            <a:r>
              <a:t>GRÁFICOS GENERADOS EN EL PROYECTO:</a:t>
            </a:r>
          </a:p>
          <a:p>
            <a:r>
              <a:t>✓ Series temporales por variable y estación</a:t>
            </a:r>
          </a:p>
          <a:p>
            <a:r>
              <a:t>✓ Histogramas de distribución</a:t>
            </a:r>
          </a:p>
          <a:p>
            <a:r>
              <a:t>✓ Boxplots comparativos</a:t>
            </a:r>
          </a:p>
          <a:p>
            <a:r>
              <a:t>✓ Heatmaps de correlación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