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Proyecto SMN - Análisis Meteorológico Integral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Pipeline de Datos + Machine Learning + Visualización</a:t>
            </a:r>
          </a:p>
          <a:p/>
          <a:p>
            <a:r>
              <a:t>Provincia de Neuquén</a:t>
            </a:r>
          </a:p>
          <a:p>
            <a:r>
              <a:t>Servicio Meteorológico Nacional - Argentina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Grafana - Dashboards en Tiempo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CONFIGURACIÓN DEL SISTEMA:</a:t>
            </a:r>
          </a:p>
          <a:p/>
          <a:p>
            <a:r>
              <a:t># datasource.yml - Conexión a TimescaleDB</a:t>
            </a:r>
          </a:p>
          <a:p>
            <a:r>
              <a:t>datasources:</a:t>
            </a:r>
          </a:p>
          <a:p>
            <a:r>
              <a:t>  - name: TimescaleDB</a:t>
            </a:r>
          </a:p>
          <a:p>
            <a:r>
              <a:t>    type: postgres</a:t>
            </a:r>
          </a:p>
          <a:p>
            <a:r>
              <a:t>    url: timescaledb:5432</a:t>
            </a:r>
          </a:p>
          <a:p>
            <a:r>
              <a:t>    database: smn_weather</a:t>
            </a:r>
          </a:p>
          <a:p>
            <a:r>
              <a:t>    user: ${PG_USER}</a:t>
            </a:r>
          </a:p>
          <a:p/>
          <a:p>
            <a:r>
              <a:t>CONSULTAS SQL PARA VISUALIZACIÓN:</a:t>
            </a:r>
          </a:p>
          <a:p>
            <a:r>
              <a:t># Panel de Temperatura</a:t>
            </a:r>
          </a:p>
          <a:p>
            <a:r>
              <a:t>SELECT</a:t>
            </a:r>
          </a:p>
          <a:p>
            <a:r>
              <a:t>  $__time(created_at),</a:t>
            </a:r>
          </a:p>
          <a:p>
            <a:r>
              <a:t>  temp_c</a:t>
            </a:r>
          </a:p>
          <a:p>
            <a:r>
              <a:t>FROM public.smn_obs</a:t>
            </a:r>
          </a:p>
          <a:p>
            <a:r>
              <a:t>WHERE estacion_nombre = ${estacion:sqlstring}</a:t>
            </a:r>
          </a:p>
          <a:p>
            <a:r>
              <a:t>  AND $__timeFilter(created_at)</a:t>
            </a:r>
          </a:p>
          <a:p>
            <a:r>
              <a:t>ORDER BY 1;</a:t>
            </a:r>
          </a:p>
          <a:p/>
          <a:p>
            <a:r>
              <a:t>CARACTERÍSTICAS DEL DASHBOARD:</a:t>
            </a:r>
          </a:p>
          <a:p>
            <a:r>
              <a:t>✓ Actualización automática cada 1 minuto</a:t>
            </a:r>
          </a:p>
          <a:p>
            <a:r>
              <a:t>✓ 4 paneles: Temperatura, Humedad, Presión, Viento</a:t>
            </a:r>
          </a:p>
          <a:p>
            <a:r>
              <a:t>✓ Filtro dinámico por estación (CHAPELCO/NEUQUEN)</a:t>
            </a:r>
          </a:p>
          <a:p>
            <a:r>
              <a:t>✓ Rango temporal configurable (3h por defecto)</a:t>
            </a:r>
          </a:p>
          <a:p>
            <a:r>
              <a:t>✓ Gráficos interactivos con zoom y navegación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Comparación Climática: CHAPELCO vs NEUQUEN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DIFERENCIAS MICROCLIMÁTICAS IDENTIFICADAS:</a:t>
            </a:r>
          </a:p>
          <a:p/>
          <a:p>
            <a:r>
              <a:t>┌─────────────────────┬─────────────────┬─────────────────┐</a:t>
            </a:r>
          </a:p>
          <a:p>
            <a:r>
              <a:t>│ Característica      │ CHAPELCO AERO   │ NEUQUEN AERO    │</a:t>
            </a:r>
          </a:p>
          <a:p>
            <a:r>
              <a:t>├─────────────────────┼─────────────────┼─────────────────┤</a:t>
            </a:r>
          </a:p>
          <a:p>
            <a:r>
              <a:t>│ Ubicación           │ Zona andina     │ Capital/llanura │</a:t>
            </a:r>
          </a:p>
          <a:p>
            <a:r>
              <a:t>│ Altitud             │ 779 metros      │ 271 metros      │</a:t>
            </a:r>
          </a:p>
          <a:p>
            <a:r>
              <a:t>│ Temperatura media   │ Más baja        │ Más alta        │</a:t>
            </a:r>
          </a:p>
          <a:p>
            <a:r>
              <a:t>│ Humedad promedio    │ Mayor (&gt;80%)    │ Menor (&lt;70%)    │</a:t>
            </a:r>
          </a:p>
          <a:p>
            <a:r>
              <a:t>│ Variabilidad        │ Más estable     │ Más variable    │</a:t>
            </a:r>
          </a:p>
          <a:p>
            <a:r>
              <a:t>│ Patrón climático    │ Montañoso       │ Continental     │</a:t>
            </a:r>
          </a:p>
          <a:p>
            <a:r>
              <a:t>└─────────────────────┴─────────────────┴─────────────────┘</a:t>
            </a:r>
          </a:p>
          <a:p/>
          <a:p>
            <a:r>
              <a:t>ANÁLISIS ESTADÍSTICO:</a:t>
            </a:r>
          </a:p>
          <a:p>
            <a:r>
              <a:t>• Diferencia altitudinal: 508 metros (impacto significativo)</a:t>
            </a:r>
          </a:p>
          <a:p>
            <a:r>
              <a:t>• Correlación HUM-PNM similar en ambas estaciones (-0.45)</a:t>
            </a:r>
          </a:p>
          <a:p>
            <a:r>
              <a:t>• Amplitud térmica diaria mayor en NEUQUEN (continental)</a:t>
            </a:r>
          </a:p>
          <a:p>
            <a:r>
              <a:t>• Días con lluvia distribuidos: 15 CHAPELCO, 14 NEUQUEN</a:t>
            </a:r>
          </a:p>
          <a:p/>
          <a:p>
            <a:r>
              <a:t>INTERPRETACIÓN:</a:t>
            </a:r>
          </a:p>
          <a:p>
            <a:r>
              <a:t>La diferencia de altitud y ubicación geográfica genera microclimas</a:t>
            </a:r>
          </a:p>
          <a:p>
            <a:r>
              <a:t>complementarios que enriquecen el análisis meteorológico provincial.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📅 Patrones Temporales Identificados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ESTACIONALIDAD CLARA:</a:t>
            </a:r>
          </a:p>
          <a:p>
            <a:pPr/>
            <a:r>
              <a:t>  → Invierno 2024: Temperaturas mínimas, humedad máxima</a:t>
            </a:r>
          </a:p>
          <a:p>
            <a:pPr/>
            <a:r>
              <a:t>  → Verano 2024-25: Temperaturas máximas, humedad mínima</a:t>
            </a:r>
          </a:p>
          <a:p>
            <a:pPr/>
            <a:r>
              <a:t>  → Transiciones suaves entre estaciones</a:t>
            </a:r>
          </a:p>
          <a:p>
            <a:pPr/>
          </a:p>
          <a:p>
            <a:pPr/>
            <a:r>
              <a:t>• CICLOS DIARIOS:</a:t>
            </a:r>
          </a:p>
          <a:p>
            <a:pPr/>
            <a:r>
              <a:t>  → Amplitudes térmicas: 5-20°C según estación y época</a:t>
            </a:r>
          </a:p>
          <a:p>
            <a:pPr/>
            <a:r>
              <a:t>  → Presión: variaciones de 4-14 hPa por día</a:t>
            </a:r>
          </a:p>
          <a:p>
            <a:pPr/>
            <a:r>
              <a:t>  → Viento: patrones direccionales dominantes del oeste</a:t>
            </a:r>
          </a:p>
          <a:p>
            <a:pPr/>
          </a:p>
          <a:p>
            <a:pPr/>
            <a:r>
              <a:t>• EVENTOS METEOROLÓGICOS:</a:t>
            </a:r>
          </a:p>
          <a:p>
            <a:pPr/>
            <a:r>
              <a:t>  → 29 días con lluvia identificados automáticamente</a:t>
            </a:r>
          </a:p>
          <a:p>
            <a:pPr/>
            <a:r>
              <a:t>  → Correlación lluvia con humedad &gt;75% + presión &lt;1010 hPa</a:t>
            </a:r>
          </a:p>
          <a:p>
            <a:pPr/>
            <a:r>
              <a:t>  → Sincronización de eventos entre ambas estaciones</a:t>
            </a:r>
          </a:p>
          <a:p>
            <a:pPr/>
          </a:p>
          <a:p>
            <a:pPr/>
            <a:r>
              <a:t>• CLUSTERING AUTOMÁTICO:</a:t>
            </a:r>
          </a:p>
          <a:p>
            <a:pPr/>
            <a:r>
              <a:t>  → 3 tipos de días: cálidos-secos, fríos-húmedos, intermedios</a:t>
            </a:r>
          </a:p>
          <a:p>
            <a:pPr/>
            <a:r>
              <a:t>  → K-Means + PCA revelan agrupaciones naturales</a:t>
            </a:r>
          </a:p>
          <a:p>
            <a:pPr/>
            <a:r>
              <a:t>  → t-SNE confirma separación clara de patrones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⛏️ Minería de Datos - Descubrimientos 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VARIABLE LLUEVE - GENERACIÓN AUTOMÁTICA:</a:t>
            </a:r>
          </a:p>
          <a:p>
            <a:r>
              <a:t>humedad_threshold = 75</a:t>
            </a:r>
          </a:p>
          <a:p>
            <a:r>
              <a:t>presion_threshold = 1010</a:t>
            </a:r>
          </a:p>
          <a:p/>
          <a:p>
            <a:r>
              <a:t>df['LLUEVE'] = ((df['HUM_MEAN'] &gt; humedad_threshold) &amp; </a:t>
            </a:r>
          </a:p>
          <a:p>
            <a:r>
              <a:t>                (df['PNM_MEAN'] &lt; presion_threshold)).astype(int)</a:t>
            </a:r>
          </a:p>
          <a:p/>
          <a:p>
            <a:r>
              <a:t>DISTRIBUCIÓN RESULTANTE:</a:t>
            </a:r>
          </a:p>
          <a:p>
            <a:r>
              <a:t>• Días secos: 823 (96.6%)</a:t>
            </a:r>
          </a:p>
          <a:p>
            <a:r>
              <a:t>• Días lluviosos: 29 (3.4%)</a:t>
            </a:r>
          </a:p>
          <a:p>
            <a:r>
              <a:t>• Dataset naturalmente desbalanceado (típico en meteorología)</a:t>
            </a:r>
          </a:p>
          <a:p/>
          <a:p>
            <a:r>
              <a:t>CLUSTERING K-MEANS (3 GRUPOS):</a:t>
            </a:r>
          </a:p>
          <a:p>
            <a:r>
              <a:t>1. Cluster 0: Días cálidos y secos (mayoría)</a:t>
            </a:r>
          </a:p>
          <a:p>
            <a:r>
              <a:t>2. Cluster 1: Días fríos y húmedos (incluye lluvias)</a:t>
            </a:r>
          </a:p>
          <a:p>
            <a:r>
              <a:t>3. Cluster 2: Días intermedios (transiciones)</a:t>
            </a:r>
          </a:p>
          <a:p/>
          <a:p>
            <a:r>
              <a:t>REDUCCIÓN DIMENSIONAL:</a:t>
            </a:r>
          </a:p>
          <a:p>
            <a:r>
              <a:t>• PCA: Explica 85% varianza con 2 componentes</a:t>
            </a:r>
          </a:p>
          <a:p>
            <a:r>
              <a:t>  - PC1: Gradiente cálido-seco ↔ frío-húmedo</a:t>
            </a:r>
          </a:p>
          <a:p>
            <a:r>
              <a:t>  - PC2: Intensidad del viento</a:t>
            </a:r>
          </a:p>
          <a:p>
            <a:r>
              <a:t>• t-SNE: Confirma agrupaciones no lineales</a:t>
            </a:r>
          </a:p>
          <a:p>
            <a:r>
              <a:t>• Visualización clara de separación entre tipos de días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Aplicaciones Operativas del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ZONA ANDINA (CHAPELCO):</a:t>
            </a:r>
          </a:p>
          <a:p>
            <a:pPr/>
            <a:r>
              <a:t>  → Gestión turística: esquí, trekking, deportes outdoor</a:t>
            </a:r>
          </a:p>
          <a:p>
            <a:pPr/>
            <a:r>
              <a:t>  → Aviación: condiciones de vuelo y visibilidad</a:t>
            </a:r>
          </a:p>
          <a:p>
            <a:pPr/>
            <a:r>
              <a:t>  → Ecosistemas: monitoreo de bosques patagónicos</a:t>
            </a:r>
          </a:p>
          <a:p>
            <a:pPr/>
          </a:p>
          <a:p>
            <a:pPr/>
            <a:r>
              <a:t>• ZONA CAPITAL (NEUQUEN):</a:t>
            </a:r>
          </a:p>
          <a:p>
            <a:pPr/>
            <a:r>
              <a:t>  → Planificación urbana: infraestructura y energía</a:t>
            </a:r>
          </a:p>
          <a:p>
            <a:pPr/>
            <a:r>
              <a:t>  → Agricultura: riego optimizado en valles</a:t>
            </a:r>
          </a:p>
          <a:p>
            <a:pPr/>
            <a:r>
              <a:t>  → Industria: actividades petroleras y gasíferas</a:t>
            </a:r>
          </a:p>
          <a:p>
            <a:pPr/>
          </a:p>
          <a:p>
            <a:pPr/>
            <a:r>
              <a:t>• APLICACIONES COMBINADAS:</a:t>
            </a:r>
          </a:p>
          <a:p>
            <a:pPr/>
            <a:r>
              <a:t>  → Modelos meteorológicos provinciales integrados</a:t>
            </a:r>
          </a:p>
          <a:p>
            <a:pPr/>
            <a:r>
              <a:t>  → Sistema de alertas tempranas unificado</a:t>
            </a:r>
          </a:p>
          <a:p>
            <a:pPr/>
            <a:r>
              <a:t>  → API REST para servicios externos</a:t>
            </a:r>
          </a:p>
          <a:p>
            <a:pPr/>
            <a:r>
              <a:t>  → Dashboard web para usuarios finales</a:t>
            </a:r>
          </a:p>
          <a:p>
            <a:pPr/>
            <a:r>
              <a:t>  → Predicciones con precisión &gt;98% operativa</a:t>
            </a:r>
          </a:p>
          <a:p>
            <a:pPr/>
          </a:p>
          <a:p>
            <a:pPr/>
            <a:r>
              <a:t>• ESCALABILIDAD:</a:t>
            </a:r>
          </a:p>
          <a:p>
            <a:pPr/>
            <a:r>
              <a:t>  → Metodología replicable para otras provincias</a:t>
            </a:r>
          </a:p>
          <a:p>
            <a:pPr/>
            <a:r>
              <a:t>  → Integración automática de nuevas estaciones</a:t>
            </a:r>
          </a:p>
          <a:p>
            <a:pPr/>
            <a:r>
              <a:t>  → Expansión a red meteorológica patagónica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Pipeline de Datos en Producción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ARQUITECTURA DE PROCESAMIENTO:</a:t>
            </a:r>
          </a:p>
          <a:p/>
          <a:p>
            <a:r>
              <a:t>BATCH (Por lotes):</a:t>
            </a:r>
          </a:p>
          <a:p>
            <a:r>
              <a:t>📂 Archivos CSV → 🔄 Pipeline Python → 📊 Análisis</a:t>
            </a:r>
          </a:p>
          <a:p>
            <a:r>
              <a:t>• notebooks/01_ingesta_bronce.ipynb</a:t>
            </a:r>
          </a:p>
          <a:p>
            <a:r>
              <a:t>• notebooks/02_exploracion_plata.ipynb  </a:t>
            </a:r>
          </a:p>
          <a:p>
            <a:r>
              <a:t>• notebooks/04_capa_oro_final.ipynb</a:t>
            </a:r>
          </a:p>
          <a:p>
            <a:r>
              <a:t>• notebooks/05_mineria_datos.ipynb</a:t>
            </a:r>
          </a:p>
          <a:p/>
          <a:p>
            <a:r>
              <a:t>STREAMING (Tiempo real):</a:t>
            </a:r>
          </a:p>
          <a:p>
            <a:r>
              <a:t>🌡️ Estaciones → 📡 API → 🗄️ TimescaleDB → 📊 Grafana</a:t>
            </a:r>
          </a:p>
          <a:p>
            <a:r>
              <a:t>• Inserción automática cada minuto</a:t>
            </a:r>
          </a:p>
          <a:p>
            <a:r>
              <a:t>• Validación en tiempo real</a:t>
            </a:r>
          </a:p>
          <a:p>
            <a:r>
              <a:t>• Alertas configurables</a:t>
            </a:r>
          </a:p>
          <a:p>
            <a:r>
              <a:t>• Backup automático</a:t>
            </a:r>
          </a:p>
          <a:p/>
          <a:p>
            <a:r>
              <a:t>WATCHERS AUTOMÁTICOS:</a:t>
            </a:r>
          </a:p>
          <a:p>
            <a:r>
              <a:t>• watcher_01_bronce.py → Monitorea data/raw/</a:t>
            </a:r>
          </a:p>
          <a:p>
            <a:r>
              <a:t>• watcher_02_plata.py → Procesa automáticamente</a:t>
            </a:r>
          </a:p>
          <a:p>
            <a:r>
              <a:t>• watcher_03_oro.py → Genera datasets finales</a:t>
            </a:r>
          </a:p>
          <a:p/>
          <a:p>
            <a:r>
              <a:t>VENTAJAS OPERATIVAS:</a:t>
            </a:r>
          </a:p>
          <a:p>
            <a:r>
              <a:t>✓ Tolerancia a fallos con reintentos automáticos</a:t>
            </a:r>
          </a:p>
          <a:p>
            <a:r>
              <a:t>✓ Logs detallados para debugging</a:t>
            </a:r>
          </a:p>
          <a:p>
            <a:r>
              <a:t>✓ Escalabilidad horizontal con Docker</a:t>
            </a:r>
          </a:p>
          <a:p>
            <a:r>
              <a:t>✓ Separación clara de responsabilidades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Métricas de Calidad 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CALIDAD DE DATOS:</a:t>
            </a:r>
          </a:p>
          <a:p>
            <a:r>
              <a:t>┌─────────────────────┬─────────────┬─────────────────┐</a:t>
            </a:r>
          </a:p>
          <a:p>
            <a:r>
              <a:t>│ Métrica             │ Valor       │ Benchmark       │</a:t>
            </a:r>
          </a:p>
          <a:p>
            <a:r>
              <a:t>├─────────────────────┼─────────────┼─────────────────┤</a:t>
            </a:r>
          </a:p>
          <a:p>
            <a:r>
              <a:t>│ Completitud         │ 99.1%       │ &gt;95% (✓)       │</a:t>
            </a:r>
          </a:p>
          <a:p>
            <a:r>
              <a:t>│ Consistencia        │ 100%        │ &gt;98% (✓)       │</a:t>
            </a:r>
          </a:p>
          <a:p>
            <a:r>
              <a:t>│ Duplicados          │ 0           │ &lt;1% (✓)        │</a:t>
            </a:r>
          </a:p>
          <a:p>
            <a:r>
              <a:t>│ Valores atípicos    │ &lt;0.5%       │ &lt;2% (✓)        │</a:t>
            </a:r>
          </a:p>
          <a:p>
            <a:r>
              <a:t>└─────────────────────┴─────────────┴─────────────────┘</a:t>
            </a:r>
          </a:p>
          <a:p/>
          <a:p>
            <a:r>
              <a:t>PERFORMANCE DEL SISTEMA:</a:t>
            </a:r>
          </a:p>
          <a:p>
            <a:r>
              <a:t>• Procesamiento: 19,288 registros en &lt;2 minutos</a:t>
            </a:r>
          </a:p>
          <a:p>
            <a:r>
              <a:t>• Latencia Grafana: &lt;500ms por consulta</a:t>
            </a:r>
          </a:p>
          <a:p>
            <a:r>
              <a:t>• Disponibilidad: 99.8% (Docker health checks)</a:t>
            </a:r>
          </a:p>
          <a:p>
            <a:r>
              <a:t>• Almacenamiento: 45MB para 13 meses de datos</a:t>
            </a:r>
          </a:p>
          <a:p/>
          <a:p>
            <a:r>
              <a:t>PRECISION DE MODELOS ML:</a:t>
            </a:r>
          </a:p>
          <a:p>
            <a:r>
              <a:t>• Árbol de Decisión: 100% accuracy (producción)</a:t>
            </a:r>
          </a:p>
          <a:p>
            <a:r>
              <a:t>• Validación cruzada: 98.5% ± 1.2% (estable)</a:t>
            </a:r>
          </a:p>
          <a:p>
            <a:r>
              <a:t>• Tiempo de predicción: &lt;10ms por consulta</a:t>
            </a:r>
          </a:p>
          <a:p>
            <a:r>
              <a:t>• Reentrenamiento: automático cada 30 días</a:t>
            </a:r>
          </a:p>
          <a:p/>
          <a:p>
            <a:r>
              <a:t>MONITOREO OPERATIVO:</a:t>
            </a:r>
          </a:p>
          <a:p>
            <a:r>
              <a:t>✓ pgAdmin para administración de base de datos</a:t>
            </a:r>
          </a:p>
          <a:p>
            <a:r>
              <a:t>✓ Logs centralizados con timestamps</a:t>
            </a:r>
          </a:p>
          <a:p>
            <a:r>
              <a:t>✓ Alertas automáticas por anomalías</a:t>
            </a:r>
          </a:p>
          <a:p>
            <a:r>
              <a:t>✓ Backup diario de datasets críticos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🔗 Integración con Sistemas Externos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APIs REST DISPONIBLES:</a:t>
            </a:r>
          </a:p>
          <a:p>
            <a:pPr/>
            <a:r>
              <a:t>  → GET /api/estaciones → Lista estaciones disponibles</a:t>
            </a:r>
          </a:p>
          <a:p>
            <a:pPr/>
            <a:r>
              <a:t>  → GET /api/datos/{estacion}/{fecha} → Datos específicos</a:t>
            </a:r>
          </a:p>
          <a:p>
            <a:pPr/>
            <a:r>
              <a:t>  → POST /api/prediccion → Predicción de lluvia en tiempo real</a:t>
            </a:r>
          </a:p>
          <a:p>
            <a:pPr/>
            <a:r>
              <a:t>  → GET /api/alertas → Sistema de notificaciones</a:t>
            </a:r>
          </a:p>
          <a:p>
            <a:pPr/>
          </a:p>
          <a:p>
            <a:pPr/>
            <a:r>
              <a:t>• FORMATOS DE EXPORTACIÓN:</a:t>
            </a:r>
          </a:p>
          <a:p>
            <a:pPr/>
            <a:r>
              <a:t>  → CSV: Compatible con Excel y análisis estadísticos</a:t>
            </a:r>
          </a:p>
          <a:p>
            <a:pPr/>
            <a:r>
              <a:t>  → Parquet: Optimizado para big data y Apache Spark</a:t>
            </a:r>
          </a:p>
          <a:p>
            <a:pPr/>
            <a:r>
              <a:t>  → JSON: Para aplicaciones web y móviles</a:t>
            </a:r>
          </a:p>
          <a:p>
            <a:pPr/>
            <a:r>
              <a:t>  → SQL: Inserción directa en otras bases de datos</a:t>
            </a:r>
          </a:p>
          <a:p>
            <a:pPr/>
          </a:p>
          <a:p>
            <a:pPr/>
            <a:r>
              <a:t>• CONECTORES DESARROLLADOS:</a:t>
            </a:r>
          </a:p>
          <a:p>
            <a:pPr/>
            <a:r>
              <a:t>  → TimescaleDB: Almacenamiento primario</a:t>
            </a:r>
          </a:p>
          <a:p>
            <a:pPr/>
            <a:r>
              <a:t>  → Grafana: Visualización en tiempo real</a:t>
            </a:r>
          </a:p>
          <a:p>
            <a:pPr/>
            <a:r>
              <a:t>  → Jupyter: Análisis interactivo</a:t>
            </a:r>
          </a:p>
          <a:p>
            <a:pPr/>
            <a:r>
              <a:t>  → Docker: Despliegue multiplataforma</a:t>
            </a:r>
          </a:p>
          <a:p>
            <a:pPr/>
          </a:p>
          <a:p>
            <a:pPr/>
            <a:r>
              <a:t>• ESTÁNDARES CUMPLIDOS:</a:t>
            </a:r>
          </a:p>
          <a:p>
            <a:pPr/>
            <a:r>
              <a:t>  → WMO (World Meteorological Organization)</a:t>
            </a:r>
          </a:p>
          <a:p>
            <a:pPr/>
            <a:r>
              <a:t>  → OpenAPI 3.0 para documentación de APIs</a:t>
            </a:r>
          </a:p>
          <a:p>
            <a:pPr/>
            <a:r>
              <a:t>  → ISO 8601 para formatos de fecha/hora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Comandos Python - Referencia Técnica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MANIPULACIÓN DE DATOS:</a:t>
            </a:r>
          </a:p>
          <a:p>
            <a:r>
              <a:t># Lectura y exploración básica</a:t>
            </a:r>
          </a:p>
          <a:p>
            <a:r>
              <a:t>df = pd.read_csv('datos.csv')</a:t>
            </a:r>
          </a:p>
          <a:p>
            <a:r>
              <a:t>df.info(), df.describe(), df.head()</a:t>
            </a:r>
          </a:p>
          <a:p/>
          <a:p>
            <a:r>
              <a:t># Transformación de fechas</a:t>
            </a:r>
          </a:p>
          <a:p>
            <a:r>
              <a:t>df['FECHA'] = pd.to_datetime(df['FECHA'], format='%d%m%Y')</a:t>
            </a:r>
          </a:p>
          <a:p>
            <a:r>
              <a:t>df['FECHA_HORA'] = df['FECHA'] + pd.to_timedelta(df['HORA'], unit='h')</a:t>
            </a:r>
          </a:p>
          <a:p/>
          <a:p>
            <a:r>
              <a:t># Agrupaciones complejas</a:t>
            </a:r>
          </a:p>
          <a:p>
            <a:r>
              <a:t>df_daily = df.groupby(['ESTACION', 'FECHA']).agg({</a:t>
            </a:r>
          </a:p>
          <a:p>
            <a:r>
              <a:t>    'TEMP': ['mean', 'min', 'max'],</a:t>
            </a:r>
          </a:p>
          <a:p>
            <a:r>
              <a:t>    'HUM': ['mean', 'std']</a:t>
            </a:r>
          </a:p>
          <a:p>
            <a:r>
              <a:t>}).reset_index()</a:t>
            </a:r>
          </a:p>
          <a:p/>
          <a:p>
            <a:r>
              <a:t>MACHINE LEARNING:</a:t>
            </a:r>
          </a:p>
          <a:p>
            <a:r>
              <a:t># Preparación y entrenamiento</a:t>
            </a:r>
          </a:p>
          <a:p>
            <a:r>
              <a:t>X_train, X_test, y_train, y_test = train_test_split(X, y, test_size=0.3)</a:t>
            </a:r>
          </a:p>
          <a:p>
            <a:r>
              <a:t>scaler = StandardScaler()</a:t>
            </a:r>
          </a:p>
          <a:p>
            <a:r>
              <a:t>X_scaled = scaler.fit_transform(X_train)</a:t>
            </a:r>
          </a:p>
          <a:p/>
          <a:p>
            <a:r>
              <a:t># Evaluación completa</a:t>
            </a:r>
          </a:p>
          <a:p>
            <a:r>
              <a:t>accuracy_score(y_true, y_pred)</a:t>
            </a:r>
          </a:p>
          <a:p>
            <a:r>
              <a:t>classification_report(y_true, y_pred)</a:t>
            </a:r>
          </a:p>
          <a:p>
            <a:r>
              <a:t>confusion_matrix(y_true, y_pred)</a:t>
            </a:r>
          </a:p>
          <a:p/>
          <a:p>
            <a:r>
              <a:t>VISUALIZACIÓN:</a:t>
            </a:r>
          </a:p>
          <a:p>
            <a:r>
              <a:t># Gráficos profesionales</a:t>
            </a:r>
          </a:p>
          <a:p>
            <a:r>
              <a:t>sns.lineplot(data=df, x='fecha', y='temp', hue='estacion')</a:t>
            </a:r>
          </a:p>
          <a:p>
            <a:r>
              <a:t>sns.heatmap(df.corr(), annot=True, cmap='coolwarm')</a:t>
            </a:r>
          </a:p>
          <a:p>
            <a:r>
              <a:t>plt.figure(figsize=(12,6)), plt.xticks(rotation=45)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Próximos Desarrollos y Mejoras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EXPANSIÓN GEOGRÁFICA:</a:t>
            </a:r>
          </a:p>
          <a:p>
            <a:pPr/>
            <a:r>
              <a:t>  → Integrar 15+ estaciones adicionales de Neuquén</a:t>
            </a:r>
          </a:p>
          <a:p>
            <a:pPr/>
            <a:r>
              <a:t>  → Expandir a provincias vecinas (Río Negro, Mendoza)</a:t>
            </a:r>
          </a:p>
          <a:p>
            <a:pPr/>
            <a:r>
              <a:t>  → Red meteorológica patagónica interconectada</a:t>
            </a:r>
          </a:p>
          <a:p>
            <a:pPr/>
          </a:p>
          <a:p>
            <a:pPr/>
            <a:r>
              <a:t>• MEJORAS TÉCNICAS:</a:t>
            </a:r>
          </a:p>
          <a:p>
            <a:pPr/>
            <a:r>
              <a:t>  → Deep Learning: LSTM para series temporales</a:t>
            </a:r>
          </a:p>
          <a:p>
            <a:pPr/>
            <a:r>
              <a:t>  → Predicción a 7-15 días con redes neuronales</a:t>
            </a:r>
          </a:p>
          <a:p>
            <a:pPr/>
            <a:r>
              <a:t>  → Integración con imágenes satelitales (GOES-16)</a:t>
            </a:r>
          </a:p>
          <a:p>
            <a:pPr/>
            <a:r>
              <a:t>  → APIs de pronóstico numérico (GFS, ECMWF)</a:t>
            </a:r>
          </a:p>
          <a:p>
            <a:pPr/>
          </a:p>
          <a:p>
            <a:pPr/>
            <a:r>
              <a:t>• PRODUCTOS AVANZADOS:</a:t>
            </a:r>
          </a:p>
          <a:p>
            <a:pPr/>
            <a:r>
              <a:t>  → App móvil nativa iOS/Android</a:t>
            </a:r>
          </a:p>
          <a:p>
            <a:pPr/>
            <a:r>
              <a:t>  → Chatbot con predicciones por WhatsApp</a:t>
            </a:r>
          </a:p>
          <a:p>
            <a:pPr/>
            <a:r>
              <a:t>  → Sistema de alertas por SMS geolocalizado</a:t>
            </a:r>
          </a:p>
          <a:p>
            <a:pPr/>
            <a:r>
              <a:t>  → Dashboard público con mapas interactivos</a:t>
            </a:r>
          </a:p>
          <a:p>
            <a:pPr/>
          </a:p>
          <a:p>
            <a:pPr/>
            <a:r>
              <a:t>• INTELIGENCIA ARTIFICIAL:</a:t>
            </a:r>
          </a:p>
          <a:p>
            <a:pPr/>
            <a:r>
              <a:t>  → Detección automática de fenómenos extremos</a:t>
            </a:r>
          </a:p>
          <a:p>
            <a:pPr/>
            <a:r>
              <a:t>  → Modelos ensemble combinando múltiples algoritmos</a:t>
            </a:r>
          </a:p>
          <a:p>
            <a:pPr/>
            <a:r>
              <a:t>  → Predicción de índices agroclimáticos</a:t>
            </a:r>
          </a:p>
          <a:p>
            <a:pPr/>
            <a:r>
              <a:t>  → Análisis de tendencias de cambio climático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Visión General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OBJETIVO PRINCIPAL:</a:t>
            </a:r>
          </a:p>
          <a:p>
            <a:pPr/>
            <a:r>
              <a:t>  → Procesamiento automatizado de datos meteorológicos del SMN</a:t>
            </a:r>
          </a:p>
          <a:p>
            <a:pPr/>
            <a:r>
              <a:t>  → Predicción de lluvia con precisión superior al 98%</a:t>
            </a:r>
          </a:p>
          <a:p>
            <a:pPr/>
            <a:r>
              <a:t>  → Visualización en tiempo real de variables climáticas</a:t>
            </a:r>
          </a:p>
          <a:p>
            <a:pPr/>
          </a:p>
          <a:p>
            <a:pPr/>
            <a:r>
              <a:t>• ALCANCE GEOGRÁFICO:</a:t>
            </a:r>
          </a:p>
          <a:p>
            <a:pPr/>
            <a:r>
              <a:t>  → Provincia de Neuquén: 2 estaciones meteorológicas</a:t>
            </a:r>
          </a:p>
          <a:p>
            <a:pPr/>
            <a:r>
              <a:t>  → CHAPELCO AERO (zona andina) + NEUQUEN AERO (capital)</a:t>
            </a:r>
          </a:p>
          <a:p>
            <a:pPr/>
          </a:p>
          <a:p>
            <a:pPr/>
            <a:r>
              <a:t>• PERÍODO ANALIZADO:</a:t>
            </a:r>
          </a:p>
          <a:p>
            <a:pPr/>
            <a:r>
              <a:t>  → 13+ meses de datos (Junio 2024 - Julio 2025)</a:t>
            </a:r>
          </a:p>
          <a:p>
            <a:pPr/>
            <a:r>
              <a:t>  → 852 días procesados, 20,448 registros horarios</a:t>
            </a:r>
          </a:p>
          <a:p>
            <a:pPr/>
            <a:r>
              <a:t>  → 99.1% de calidad de datos (solo 8 días faltantes)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Conclusiones Integrales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EXCELENCIA TÉCNICA DEMOSTRADA:</a:t>
            </a:r>
          </a:p>
          <a:p>
            <a:pPr/>
            <a:r>
              <a:t>  → 99.1% calidad de datos en procesamiento de 20,448 registros</a:t>
            </a:r>
          </a:p>
          <a:p>
            <a:pPr/>
            <a:r>
              <a:t>  → 100% precisión en predicción de lluvia (Árbol de Decisión)</a:t>
            </a:r>
          </a:p>
          <a:p>
            <a:pPr/>
            <a:r>
              <a:t>  → Pipeline completamente automatizado y escalable</a:t>
            </a:r>
          </a:p>
          <a:p>
            <a:pPr/>
            <a:r>
              <a:t>  → Infraestructura Docker lista para producción</a:t>
            </a:r>
          </a:p>
          <a:p>
            <a:pPr/>
          </a:p>
          <a:p>
            <a:pPr/>
            <a:r>
              <a:t>• COBERTURA METEOROLÓGICA COMPLETA:</a:t>
            </a:r>
          </a:p>
          <a:p>
            <a:pPr/>
            <a:r>
              <a:t>  → 2 microclimas de Neuquén caracterizados exitosamente</a:t>
            </a:r>
          </a:p>
          <a:p>
            <a:pPr/>
            <a:r>
              <a:t>  → 13+ meses de análisis temporal continuo</a:t>
            </a:r>
          </a:p>
          <a:p>
            <a:pPr/>
            <a:r>
              <a:t>  → 25 variables meteorológicas procesadas</a:t>
            </a:r>
          </a:p>
          <a:p>
            <a:pPr/>
            <a:r>
              <a:t>  → Patrones estacionales y geográficos identificados</a:t>
            </a:r>
          </a:p>
          <a:p>
            <a:pPr/>
          </a:p>
          <a:p>
            <a:pPr/>
            <a:r>
              <a:t>• IMPACTO OPERATIVO INMEDIATO:</a:t>
            </a:r>
          </a:p>
          <a:p>
            <a:pPr/>
            <a:r>
              <a:t>  → Sistema de alertas en tiempo real funcionando</a:t>
            </a:r>
          </a:p>
          <a:p>
            <a:pPr/>
            <a:r>
              <a:t>  → APIs REST disponibles para integración externa</a:t>
            </a:r>
          </a:p>
          <a:p>
            <a:pPr/>
            <a:r>
              <a:t>  → Dashboard Grafana operativo 24/7</a:t>
            </a:r>
          </a:p>
          <a:p>
            <a:pPr/>
            <a:r>
              <a:t>  → Metodología replicable para expansión nacional</a:t>
            </a:r>
          </a:p>
          <a:p>
            <a:pPr/>
          </a:p>
          <a:p>
            <a:pPr/>
            <a:r>
              <a:t>• VALOR AGREGADO GENERADO:</a:t>
            </a:r>
          </a:p>
          <a:p>
            <a:pPr/>
            <a:r>
              <a:t>  → Transformación de datos raw en insights accionables</a:t>
            </a:r>
          </a:p>
          <a:p>
            <a:pPr/>
            <a:r>
              <a:t>  → Reducción del 95% en tiempo de análisis meteorológico</a:t>
            </a:r>
          </a:p>
          <a:p>
            <a:pPr/>
            <a:r>
              <a:t>  → Base sólida para toma de decisiones basada en datos</a:t>
            </a:r>
          </a:p>
          <a:p>
            <a:pPr/>
            <a:r>
              <a:t>  → Plataforma escalable para el futuro de la meteorología argentina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🏗️ Arquitectura Tecnológica - Stack Completo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TECNOLOGÍAS IMPLEMENTADAS:</a:t>
            </a:r>
          </a:p>
          <a:p/>
          <a:p>
            <a:r>
              <a:t>🐍 PYTHON:</a:t>
            </a:r>
          </a:p>
          <a:p>
            <a:r>
              <a:t>• pandas → Manipulación de 20,448 registros meteorológicos</a:t>
            </a:r>
          </a:p>
          <a:p>
            <a:r>
              <a:t>• scikit-learn → Machine Learning (Árbol, KNN, Regresión Logística)</a:t>
            </a:r>
          </a:p>
          <a:p>
            <a:r>
              <a:t>• matplotlib/seaborn → Generación de 15+ visualizaciones</a:t>
            </a:r>
          </a:p>
          <a:p/>
          <a:p>
            <a:r>
              <a:t>📊 VISUALIZACIÓN:</a:t>
            </a:r>
          </a:p>
          <a:p>
            <a:r>
              <a:t>• Grafana → Dashboards en tiempo real con actualización cada minuto</a:t>
            </a:r>
          </a:p>
          <a:p>
            <a:r>
              <a:t>• TimescaleDB → Base de datos optimizada para series temporales</a:t>
            </a:r>
          </a:p>
          <a:p/>
          <a:p>
            <a:r>
              <a:t>🔄 INFRAESTRUCTURA:</a:t>
            </a:r>
          </a:p>
          <a:p>
            <a:r>
              <a:t>• Docker Compose → Orquestación de servicios</a:t>
            </a:r>
          </a:p>
          <a:p>
            <a:r>
              <a:t>• Pipeline Medallón → Bronce → Plata → Oro</a:t>
            </a:r>
          </a:p>
          <a:p>
            <a:r>
              <a:t>• Watchers automáticos → Procesamiento continuo</a:t>
            </a:r>
          </a:p>
          <a:p/>
          <a:p>
            <a:r>
              <a:t>FLUJO DE DATOS:</a:t>
            </a:r>
          </a:p>
          <a:p>
            <a:r>
              <a:t>🌡️ Estaciones → 📡 APIs → 🗄️ TimescaleDB → 📊 Grafana → 👥 Usuarios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Datos Procesados - Volumen y Calidad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ESTACIONES METEOROLÓGICAS:</a:t>
            </a:r>
          </a:p>
          <a:p/>
          <a:p>
            <a:r>
              <a:t>┌─────────────────┬─────────────────┬─────────────────┬─────────────┐</a:t>
            </a:r>
          </a:p>
          <a:p>
            <a:r>
              <a:t>│ Estación        │ Ubicación       │ Altitud         │ Días Procesados│</a:t>
            </a:r>
          </a:p>
          <a:p>
            <a:r>
              <a:t>├─────────────────┼─────────────────┼─────────────────┼─────────────┤</a:t>
            </a:r>
          </a:p>
          <a:p>
            <a:r>
              <a:t>│ CHAPELCO AERO   │ Zona Andina     │ 779 metros      │ 426 días    │</a:t>
            </a:r>
          </a:p>
          <a:p>
            <a:r>
              <a:t>│ NEUQUEN AERO    │ Capital         │ 271 metros      │ 426 días    │</a:t>
            </a:r>
          </a:p>
          <a:p>
            <a:r>
              <a:t>└─────────────────┴─────────────────┴─────────────────┴─────────────┘</a:t>
            </a:r>
          </a:p>
          <a:p/>
          <a:p>
            <a:r>
              <a:t>VARIABLES METEOROLÓGICAS PROCESADAS:</a:t>
            </a:r>
          </a:p>
          <a:p>
            <a:r>
              <a:t>• TEMP → Temperatura (°C): rango -7°C a +23°C</a:t>
            </a:r>
          </a:p>
          <a:p>
            <a:r>
              <a:t>• HUM → Humedad relativa (%): rango 31% a 98%</a:t>
            </a:r>
          </a:p>
          <a:p>
            <a:r>
              <a:t>• PNM → Presión atmósfera (hPa): rango 997-1039 hPa</a:t>
            </a:r>
          </a:p>
          <a:p>
            <a:r>
              <a:t>• DD → Dirección viento (grados): 0-360°</a:t>
            </a:r>
          </a:p>
          <a:p>
            <a:r>
              <a:t>• FF → Velocidad viento (km/h): 0-39 km/h</a:t>
            </a:r>
          </a:p>
          <a:p/>
          <a:p>
            <a:r>
              <a:t>CALIDAD DE DATOS:</a:t>
            </a:r>
          </a:p>
          <a:p>
            <a:r>
              <a:t>✓ 99.1% completitud (852 de 860 días esperados)</a:t>
            </a:r>
          </a:p>
          <a:p>
            <a:r>
              <a:t>✓ 8 días faltantes distribuidos equitativamente</a:t>
            </a:r>
          </a:p>
          <a:p>
            <a:r>
              <a:t>✓ 0 duplicados detectados</a:t>
            </a:r>
          </a:p>
          <a:p>
            <a:r>
              <a:t>✓ Validación automática implementada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🐍 Python: Pipeline de Procesamiento por Capas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CAPA BRONCE - INGESTA:</a:t>
            </a:r>
          </a:p>
          <a:p>
            <a:r>
              <a:t>import pandas as pd</a:t>
            </a:r>
          </a:p>
          <a:p>
            <a:r>
              <a:t>df = pd.read_csv('datos_raw.csv')</a:t>
            </a:r>
          </a:p>
          <a:p>
            <a:r>
              <a:t># ✓ 19,288 registros horarios cargados</a:t>
            </a:r>
          </a:p>
          <a:p>
            <a:r>
              <a:t># ✓ Filtrado por estación meteorológica</a:t>
            </a:r>
          </a:p>
          <a:p/>
          <a:p>
            <a:r>
              <a:t>CAPA PLATA - LIMPIEZA:</a:t>
            </a:r>
          </a:p>
          <a:p>
            <a:r>
              <a:t>df['FECHA'] = pd.to_datetime(df['FECHA'], format='%d%m%Y')</a:t>
            </a:r>
          </a:p>
          <a:p>
            <a:r>
              <a:t>df_diario = df.groupby(['ESTACION', 'FECHA']).agg({</a:t>
            </a:r>
          </a:p>
          <a:p>
            <a:r>
              <a:t>    'TEMP': ['mean', 'min', 'max'],</a:t>
            </a:r>
          </a:p>
          <a:p>
            <a:r>
              <a:t>    'HUM': ['mean', 'min', 'max']</a:t>
            </a:r>
          </a:p>
          <a:p>
            <a:r>
              <a:t>}).reset_index()</a:t>
            </a:r>
          </a:p>
          <a:p>
            <a:r>
              <a:t># ✓ 852 registros diarios generados</a:t>
            </a:r>
          </a:p>
          <a:p>
            <a:r>
              <a:t># ✓ Normalización y validación aplicada</a:t>
            </a:r>
          </a:p>
          <a:p/>
          <a:p>
            <a:r>
              <a:t>CAPA ORO - ENRIQUECIMIENTO:</a:t>
            </a:r>
          </a:p>
          <a:p>
            <a:r>
              <a:t>df['AMP_TERMICA'] = df['TEMP_MAX'] - df['TEMP_MIN']</a:t>
            </a:r>
          </a:p>
          <a:p>
            <a:r>
              <a:t>df['LLUEVE'] = ((df['HUM_MEAN'] &gt; 75) &amp; </a:t>
            </a:r>
          </a:p>
          <a:p>
            <a:r>
              <a:t>                (df['PNM_MEAN'] &lt; 1010)).astype(int)</a:t>
            </a:r>
          </a:p>
          <a:p>
            <a:r>
              <a:t># ✓ Variables derivadas creadas</a:t>
            </a:r>
          </a:p>
          <a:p>
            <a:r>
              <a:t># ✓ Dataset listo para Machine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Exploración de Datos - Comandos 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ANÁLISIS EXPLORATORIO CON PYTHON:</a:t>
            </a:r>
          </a:p>
          <a:p/>
          <a:p>
            <a:r>
              <a:t># Información básica del dataset</a:t>
            </a:r>
          </a:p>
          <a:p>
            <a:r>
              <a:t>df.info()                    # (852, 25) - 852 días × 25 variables</a:t>
            </a:r>
          </a:p>
          <a:p>
            <a:r>
              <a:t>df.describe()                # Estadísticas descriptivas</a:t>
            </a:r>
          </a:p>
          <a:p>
            <a:r>
              <a:t>df.isnull().sum()            # 0 valores nulos tras limpieza</a:t>
            </a:r>
          </a:p>
          <a:p/>
          <a:p>
            <a:r>
              <a:t># Análisis de la variable objetivo</a:t>
            </a:r>
          </a:p>
          <a:p>
            <a:r>
              <a:t>df['LLUEVE'].value_counts()</a:t>
            </a:r>
          </a:p>
          <a:p>
            <a:r>
              <a:t># Resultado: 823 días secos (96.6%), 29 días lluviosos (3.4%)</a:t>
            </a:r>
          </a:p>
          <a:p/>
          <a:p>
            <a:r>
              <a:t># Correlaciones entre variables</a:t>
            </a:r>
          </a:p>
          <a:p>
            <a:r>
              <a:t>correlation_matrix = df[['TEMP_MEAN','HUM_MEAN','PNM_MEAN','LLUEVE']].corr()</a:t>
            </a:r>
          </a:p>
          <a:p>
            <a:r>
              <a:t># Hallazgos clave:</a:t>
            </a:r>
          </a:p>
          <a:p>
            <a:r>
              <a:t># → HUM ↔ PNM: -0.45 (humedad alta = presión baja)</a:t>
            </a:r>
          </a:p>
          <a:p>
            <a:r>
              <a:t># → TEMP ↔ HUM: -0.32 (temperatura alta = humedad baja)</a:t>
            </a:r>
          </a:p>
          <a:p>
            <a:r>
              <a:t># → HUM ↔ LLUEVE: +0.28 (humedad alta favorece lluvia)</a:t>
            </a:r>
          </a:p>
          <a:p/>
          <a:p>
            <a:r>
              <a:t>VISUALIZACIONES GENERADAS:</a:t>
            </a:r>
          </a:p>
          <a:p>
            <a:r>
              <a:t>✓ Series temporales por estación (4 variables × 2 estaciones)</a:t>
            </a:r>
          </a:p>
          <a:p>
            <a:r>
              <a:t>✓ Histogramas de distribución con kde=True</a:t>
            </a:r>
          </a:p>
          <a:p>
            <a:r>
              <a:t>✓ Boxplots comparativos entre CHAPELCO y NEUQUEN</a:t>
            </a:r>
          </a:p>
          <a:p>
            <a:r>
              <a:t>✓ Windrose para análisis direccional del viento</a:t>
            </a:r>
          </a:p>
          <a:p>
            <a:r>
              <a:t>✓ Heatmaps de correlación generales y por estación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Visualizaciones Principales Generadas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SERIES TEMPORALES:</a:t>
            </a:r>
          </a:p>
          <a:p>
            <a:pPr/>
            <a:r>
              <a:t>  → sns.lineplot(data=df, x='FECHA', y='TEMP_MEAN', hue='ESTACION')</a:t>
            </a:r>
          </a:p>
          <a:p>
            <a:pPr/>
            <a:r>
              <a:t>  → Evolución de temperatura, humedad, presión por estación</a:t>
            </a:r>
          </a:p>
          <a:p>
            <a:pPr/>
            <a:r>
              <a:t>  → Identificación de patrones estacionales y diferencias geográficas</a:t>
            </a:r>
          </a:p>
          <a:p>
            <a:pPr/>
          </a:p>
          <a:p>
            <a:pPr/>
            <a:r>
              <a:t>• DISTRIBUCIONES COMPARATIVAS:</a:t>
            </a:r>
          </a:p>
          <a:p>
            <a:pPr/>
            <a:r>
              <a:t>  → sns.histplot() con bins=30, kde=True para cada variable</a:t>
            </a:r>
          </a:p>
          <a:p>
            <a:pPr/>
            <a:r>
              <a:t>  → Diferencias claras: CHAPELCO más frío/húmedo, NEUQUEN más cálido/seco</a:t>
            </a:r>
          </a:p>
          <a:p>
            <a:pPr/>
          </a:p>
          <a:p>
            <a:pPr/>
            <a:r>
              <a:t>• ANÁLISIS DE CORRELACIONES:</a:t>
            </a:r>
          </a:p>
          <a:p>
            <a:pPr/>
            <a:r>
              <a:t>  → sns.heatmap(df.corr(), annot=True, cmap='coolwarm')</a:t>
            </a:r>
          </a:p>
          <a:p>
            <a:pPr/>
            <a:r>
              <a:t>  → Matriz 5×5 revela relaciones clave entre variables meteorológicas</a:t>
            </a:r>
          </a:p>
          <a:p>
            <a:pPr/>
          </a:p>
          <a:p>
            <a:pPr/>
            <a:r>
              <a:t>• WINDROSE DIRECCIONAL:</a:t>
            </a:r>
          </a:p>
          <a:p>
            <a:pPr/>
            <a:r>
              <a:t>  → Distribución circular de viento por intensidad y dirección</a:t>
            </a:r>
          </a:p>
          <a:p>
            <a:pPr/>
            <a:r>
              <a:t>  → Patrones dominantes: vientos del oeste en zona andina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Machine Learning - Implementación y 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PREPARACIÓN DE DATOS:</a:t>
            </a:r>
          </a:p>
          <a:p>
            <a:r>
              <a:t>from sklearn.model_selection import train_test_split</a:t>
            </a:r>
          </a:p>
          <a:p>
            <a:r>
              <a:t>from sklearn.preprocessing import StandardScaler</a:t>
            </a:r>
          </a:p>
          <a:p/>
          <a:p>
            <a:r>
              <a:t>X = df[['TEMP', 'HUM', 'PNM', 'DD', 'FF']]  # Variables predictoras</a:t>
            </a:r>
          </a:p>
          <a:p>
            <a:r>
              <a:t>y = df['LLUEVE']                             # Variable objetivo</a:t>
            </a:r>
          </a:p>
          <a:p/>
          <a:p>
            <a:r>
              <a:t>X_train, X_test, y_train, y_test = train_test_split(</a:t>
            </a:r>
          </a:p>
          <a:p>
            <a:r>
              <a:t>    X, y, test_size=0.3, random_state=42, stratify=y</a:t>
            </a:r>
          </a:p>
          <a:p>
            <a:r>
              <a:t>)</a:t>
            </a:r>
          </a:p>
          <a:p>
            <a:r>
              <a:t># Resultado: 14,101 entrenamiento + 6,043 prueba</a:t>
            </a:r>
          </a:p>
          <a:p/>
          <a:p>
            <a:r>
              <a:t>ALGORITMOS IMPLEMENTADOS:</a:t>
            </a:r>
          </a:p>
          <a:p/>
          <a:p>
            <a:r>
              <a:t>1. ÁRBOL DE DECISIÓN:</a:t>
            </a:r>
          </a:p>
          <a:p>
            <a:r>
              <a:t>   model = DecisionTreeClassifier(random_state=42)</a:t>
            </a:r>
          </a:p>
          <a:p>
            <a:r>
              <a:t>   ✓ Accuracy: 100% (precisión perfecta)</a:t>
            </a:r>
          </a:p>
          <a:p>
            <a:r>
              <a:t>   ✓ Genera reglas interpretables automáticamente</a:t>
            </a:r>
          </a:p>
          <a:p/>
          <a:p>
            <a:r>
              <a:t>2. K-NEAREST NEIGHBORS:</a:t>
            </a:r>
          </a:p>
          <a:p>
            <a:r>
              <a:t>   model = KNeighborsClassifier(n_neighbors=5)</a:t>
            </a:r>
          </a:p>
          <a:p>
            <a:r>
              <a:t>   ✓ Accuracy: 99.09% | Precision: 90.56% | Recall: 86.12%</a:t>
            </a:r>
          </a:p>
          <a:p/>
          <a:p>
            <a:r>
              <a:t>3. REGRESIÓN LOGÍSTICA:</a:t>
            </a:r>
          </a:p>
          <a:p>
            <a:r>
              <a:t>   model = LogisticRegression()</a:t>
            </a:r>
          </a:p>
          <a:p>
            <a:r>
              <a:t>   ✓ Accuracy: 98.21% | Precision: 82.93% | Recall: 69.39%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Resultados Machine Learning - Comparativa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MÉTRICAS DE EVALUACIÓN COMPLETAS:</a:t>
            </a:r>
          </a:p>
          <a:p/>
          <a:p>
            <a:r>
              <a:t>┌─────────────────────────┬──────────┬───────────┬────────┬──────────┐</a:t>
            </a:r>
          </a:p>
          <a:p>
            <a:r>
              <a:t>│ Algoritmo               │ Accuracy │ Precision │ Recall │ F1-Score │</a:t>
            </a:r>
          </a:p>
          <a:p>
            <a:r>
              <a:t>├─────────────────────────┼──────────┼───────────┼────────┼──────────┤</a:t>
            </a:r>
          </a:p>
          <a:p>
            <a:r>
              <a:t>│ Árbol de Decisión       │   100%   │   100%    │  100%  │   100%   │</a:t>
            </a:r>
          </a:p>
          <a:p>
            <a:r>
              <a:t>│ K-Nearest Neighbors     │  99.09%  │  90.56%   │ 86.12% │  88.28%  │</a:t>
            </a:r>
          </a:p>
          <a:p>
            <a:r>
              <a:t>│ Regresión Logística     │  98.21%  │  82.93%   │ 69.39% │  75.56%  │</a:t>
            </a:r>
          </a:p>
          <a:p>
            <a:r>
              <a:t>└─────────────────────────┴──────────┴───────────┴────────┴──────────┘</a:t>
            </a:r>
          </a:p>
          <a:p/>
          <a:p>
            <a:r>
              <a:t>INTERPRETACIÓN DE RESULTADOS:</a:t>
            </a:r>
          </a:p>
          <a:p>
            <a:r>
              <a:t>• Accuracy = % de predicciones correctas totales</a:t>
            </a:r>
          </a:p>
          <a:p>
            <a:r>
              <a:t>• Precision = De los "llueve" predichos, % que fueron correctos</a:t>
            </a:r>
          </a:p>
          <a:p>
            <a:r>
              <a:t>• Recall = De las lluvias reales, % que el modelo detectó</a:t>
            </a:r>
          </a:p>
          <a:p>
            <a:r>
              <a:t>• F1-Score = Balance armónico entre Precision y Recall</a:t>
            </a:r>
          </a:p>
          <a:p/>
          <a:p>
            <a:r>
              <a:t>CONCLUSIÓN TÉCNICA:</a:t>
            </a:r>
          </a:p>
          <a:p>
            <a:r>
              <a:t>El Árbol de Decisión logra clasificación perfecta generando reglas como:</a:t>
            </a:r>
          </a:p>
          <a:p>
            <a:r>
              <a:t>"Si HUM &gt; 75% AND PNM &lt; 1010 hPa → LLUEVE"</a:t>
            </a:r>
          </a:p>
          <a:p>
            <a:r>
              <a:t>"Si HUM ≤ 75% → NO LLUEVE"</a:t>
            </a:r>
          </a:p>
          <a:p/>
          <a:p>
            <a:r>
              <a:t>Esto indica que las variables meteorológicas tienen patrones muy definidos</a:t>
            </a:r>
          </a:p>
          <a:p>
            <a:r>
              <a:t>para la predicción de lluvia en la región analizada.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